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313" r:id="rId3"/>
    <p:sldId id="314" r:id="rId4"/>
    <p:sldId id="315" r:id="rId5"/>
    <p:sldId id="316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5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78E4-C755-4282-B75D-9F1D64D6F77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355-6BF6-416E-9D48-E4C1478DD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66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78E4-C755-4282-B75D-9F1D64D6F77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355-6BF6-416E-9D48-E4C1478DD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6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78E4-C755-4282-B75D-9F1D64D6F77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355-6BF6-416E-9D48-E4C1478DD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78E4-C755-4282-B75D-9F1D64D6F77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355-6BF6-416E-9D48-E4C1478DD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8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78E4-C755-4282-B75D-9F1D64D6F77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355-6BF6-416E-9D48-E4C1478DD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3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78E4-C755-4282-B75D-9F1D64D6F77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355-6BF6-416E-9D48-E4C1478DD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78E4-C755-4282-B75D-9F1D64D6F77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355-6BF6-416E-9D48-E4C1478DD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5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78E4-C755-4282-B75D-9F1D64D6F77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355-6BF6-416E-9D48-E4C1478DD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4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78E4-C755-4282-B75D-9F1D64D6F77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355-6BF6-416E-9D48-E4C1478DD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85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78E4-C755-4282-B75D-9F1D64D6F77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355-6BF6-416E-9D48-E4C1478DD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9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78E4-C755-4282-B75D-9F1D64D6F77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1355-6BF6-416E-9D48-E4C1478DD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1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278E4-C755-4282-B75D-9F1D64D6F776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1355-6BF6-416E-9D48-E4C1478DD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06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0.png"/><Relationship Id="rId7" Type="http://schemas.openxmlformats.org/officeDocument/2006/relationships/image" Target="../media/image6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532B9-FDE2-4884-B1E0-22B7F59E8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2387600"/>
          </a:xfrm>
        </p:spPr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春</a:t>
            </a:r>
            <a:r>
              <a:rPr lang="en-US" altLang="zh-CN" dirty="0"/>
              <a:t>-</a:t>
            </a:r>
            <a:r>
              <a:rPr lang="zh-CN" altLang="en-US" dirty="0"/>
              <a:t>量子物理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ED310-C67F-4187-BFBD-33B56DD0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999" y="3055270"/>
            <a:ext cx="6858000" cy="1655762"/>
          </a:xfrm>
        </p:spPr>
        <p:txBody>
          <a:bodyPr/>
          <a:lstStyle/>
          <a:p>
            <a:r>
              <a:rPr lang="zh-CN" altLang="en-US" dirty="0"/>
              <a:t>第二次习题课</a:t>
            </a:r>
            <a:endParaRPr lang="en-US" altLang="zh-CN" dirty="0"/>
          </a:p>
          <a:p>
            <a:r>
              <a:rPr lang="zh-CN" altLang="en-US" dirty="0"/>
              <a:t>冷进</a:t>
            </a:r>
          </a:p>
        </p:txBody>
      </p:sp>
    </p:spTree>
    <p:extLst>
      <p:ext uri="{BB962C8B-B14F-4D97-AF65-F5344CB8AC3E}">
        <p14:creationId xmlns:p14="http://schemas.microsoft.com/office/powerpoint/2010/main" val="184281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DCFA925-A266-405D-BE3D-E47230D38C20}"/>
                  </a:ext>
                </a:extLst>
              </p:cNvPr>
              <p:cNvSpPr/>
              <p:nvPr/>
            </p:nvSpPr>
            <p:spPr>
              <a:xfrm>
                <a:off x="1396953" y="419854"/>
                <a:ext cx="4221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6.1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zh-CN" altLang="en-US">
                        <a:latin typeface="+mn-ea"/>
                      </a:rPr>
                      <m:t>证明</m:t>
                    </m:r>
                    <m:r>
                      <m:rPr>
                        <m:nor/>
                      </m:rPr>
                      <a:rPr lang="zh-CN" altLang="en-US">
                        <a:latin typeface="+mn-ea"/>
                      </a:rPr>
                      <m:t>: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zh-CN" altLang="en-US" i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m:rPr>
                        <m:sty m:val="p"/>
                      </m:rPr>
                      <a:rPr lang="zh-CN" altLang="en-US" i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sty m:val="p"/>
                      </m:rPr>
                      <a:rPr lang="zh-CN" altLang="en-US" i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DCFA925-A266-405D-BE3D-E47230D38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953" y="419854"/>
                <a:ext cx="4221797" cy="369332"/>
              </a:xfrm>
              <a:prstGeom prst="rect">
                <a:avLst/>
              </a:prstGeom>
              <a:blipFill>
                <a:blip r:embed="rId2"/>
                <a:stretch>
                  <a:fillRect l="-115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C49FD4F-9865-48B6-B2B9-C8C2B2C6D128}"/>
                  </a:ext>
                </a:extLst>
              </p:cNvPr>
              <p:cNvSpPr/>
              <p:nvPr/>
            </p:nvSpPr>
            <p:spPr>
              <a:xfrm>
                <a:off x="1552739" y="1555560"/>
                <a:ext cx="6234334" cy="1365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3!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den>
                          </m:f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&amp;=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2!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4!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+⋯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3!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+⋯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C49FD4F-9865-48B6-B2B9-C8C2B2C6D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39" y="1555560"/>
                <a:ext cx="6234334" cy="1365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F973FBDF-E20F-4A80-9A6A-0FE669762D2E}"/>
              </a:ext>
            </a:extLst>
          </p:cNvPr>
          <p:cNvSpPr/>
          <p:nvPr/>
        </p:nvSpPr>
        <p:spPr>
          <a:xfrm>
            <a:off x="1470690" y="111978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利用泰勒展开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853E9FC-DCD4-444F-B702-B7DB6FD4B712}"/>
                  </a:ext>
                </a:extLst>
              </p:cNvPr>
              <p:cNvSpPr/>
              <p:nvPr/>
            </p:nvSpPr>
            <p:spPr>
              <a:xfrm>
                <a:off x="1470690" y="2987888"/>
                <a:ext cx="21306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/>
                        <m:t>其中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则变为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853E9FC-DCD4-444F-B702-B7DB6FD4B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90" y="2987888"/>
                <a:ext cx="2130648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D66B73-BFE7-4956-A6D8-ACF21720CFD1}"/>
                  </a:ext>
                </a:extLst>
              </p:cNvPr>
              <p:cNvSpPr/>
              <p:nvPr/>
            </p:nvSpPr>
            <p:spPr>
              <a:xfrm>
                <a:off x="1552739" y="3735499"/>
                <a:ext cx="5166158" cy="999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&amp;=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2!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4!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+⋯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3!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+⋯</m:t>
                              </m:r>
                            </m:e>
                          </m:d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&amp;=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𝐼𝑐𝑜</m:t>
                          </m:r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𝑖𝑠𝑖</m:t>
                          </m:r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9D66B73-BFE7-4956-A6D8-ACF21720C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39" y="3735499"/>
                <a:ext cx="5166158" cy="9990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24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05E7D0-831C-4ED3-8CC3-7CE7C9191850}"/>
                  </a:ext>
                </a:extLst>
              </p:cNvPr>
              <p:cNvSpPr/>
              <p:nvPr/>
            </p:nvSpPr>
            <p:spPr>
              <a:xfrm>
                <a:off x="726621" y="565232"/>
                <a:ext cx="8104294" cy="788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6.2 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两个态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的保真度(相似程度)定义为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⟨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,计算如下两个态之间的 保真度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⟩=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cos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⟩+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sin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⟩=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cos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⟩+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sin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.</a:t>
                </a:r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05E7D0-831C-4ED3-8CC3-7CE7C91918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1" y="565232"/>
                <a:ext cx="8104294" cy="788036"/>
              </a:xfrm>
              <a:prstGeom prst="rect">
                <a:avLst/>
              </a:prstGeom>
              <a:blipFill>
                <a:blip r:embed="rId2"/>
                <a:stretch>
                  <a:fillRect l="-602" t="-3876" b="-3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7D1BD5D-4960-41A4-B438-AA32525E057D}"/>
                  </a:ext>
                </a:extLst>
              </p:cNvPr>
              <p:cNvSpPr/>
              <p:nvPr/>
            </p:nvSpPr>
            <p:spPr>
              <a:xfrm>
                <a:off x="2599101" y="3808306"/>
                <a:ext cx="3715504" cy="1637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&amp;=|⟨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⟩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&amp;=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co</m:t>
                                  </m:r>
                                  <m:func>
                                    <m:func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co</m:t>
                                  </m:r>
                                  <m:func>
                                    <m:func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si</m:t>
                                  </m:r>
                                  <m:func>
                                    <m:func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si</m:t>
                                  </m:r>
                                  <m:func>
                                    <m:func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n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&amp;=</m:t>
                          </m:r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7D1BD5D-4960-41A4-B438-AA32525E0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01" y="3808306"/>
                <a:ext cx="3715504" cy="1637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88150E20-6B71-465E-9CF3-E9FF5509A31B}"/>
              </a:ext>
            </a:extLst>
          </p:cNvPr>
          <p:cNvSpPr/>
          <p:nvPr/>
        </p:nvSpPr>
        <p:spPr>
          <a:xfrm>
            <a:off x="1876820" y="167029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和差化积公式：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174BC-E7C3-4468-948D-F6FEDEF330A1}"/>
                  </a:ext>
                </a:extLst>
              </p:cNvPr>
              <p:cNvSpPr/>
              <p:nvPr/>
            </p:nvSpPr>
            <p:spPr>
              <a:xfrm>
                <a:off x="2599101" y="2150641"/>
                <a:ext cx="4359334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Acos</m:t>
                              </m:r>
                            </m:fNam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e>
                      </m:fun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F174BC-E7C3-4468-948D-F6FEDEF33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101" y="2150641"/>
                <a:ext cx="4359334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E48C8ED-5ED6-4306-9876-FD5F415BDAE2}"/>
                  </a:ext>
                </a:extLst>
              </p:cNvPr>
              <p:cNvSpPr/>
              <p:nvPr/>
            </p:nvSpPr>
            <p:spPr>
              <a:xfrm>
                <a:off x="2653288" y="2872595"/>
                <a:ext cx="4530151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i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si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co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s</m:t>
                        </m:r>
                      </m:fName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co</m:t>
                    </m:r>
                    <m:func>
                      <m:func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s</m:t>
                        </m:r>
                      </m:fName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E48C8ED-5ED6-4306-9876-FD5F415BD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288" y="2872595"/>
                <a:ext cx="4530151" cy="483466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01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43CCD72-DF83-46DD-A15E-63E4168641C1}"/>
              </a:ext>
            </a:extLst>
          </p:cNvPr>
          <p:cNvGrpSpPr/>
          <p:nvPr/>
        </p:nvGrpSpPr>
        <p:grpSpPr>
          <a:xfrm>
            <a:off x="990600" y="287291"/>
            <a:ext cx="7162800" cy="2436308"/>
            <a:chOff x="990600" y="361798"/>
            <a:chExt cx="7162800" cy="2436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DB8777EE-4339-4612-89C7-8137F2DDA035}"/>
                    </a:ext>
                  </a:extLst>
                </p:cNvPr>
                <p:cNvSpPr/>
                <p:nvPr/>
              </p:nvSpPr>
              <p:spPr>
                <a:xfrm>
                  <a:off x="990600" y="361798"/>
                  <a:ext cx="7162800" cy="24363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altLang="zh-CN" dirty="0">
                      <a:solidFill>
                        <a:srgbClr val="FF0000"/>
                      </a:solidFill>
                      <a:latin typeface="+mn-ea"/>
                      <a:cs typeface="Times New Roman" panose="02020603050405020304" pitchFamily="18" charset="0"/>
                    </a:rPr>
                    <a:t>6.3</a:t>
                  </a:r>
                  <a:r>
                    <a:rPr lang="zh-CN" altLang="zh-CN" dirty="0">
                      <a:latin typeface="+mn-ea"/>
                      <a:cs typeface="Times New Roman" panose="02020603050405020304" pitchFamily="18" charset="0"/>
                    </a:rPr>
                    <a:t>写出</a:t>
                  </a:r>
                  <a:r>
                    <a:rPr lang="en-US" altLang="zh-CN" dirty="0">
                      <a:latin typeface="+mn-ea"/>
                      <a:cs typeface="Times New Roman" panose="02020603050405020304" pitchFamily="18" charset="0"/>
                    </a:rPr>
                    <a:t>Alice</a:t>
                  </a:r>
                  <a:r>
                    <a:rPr lang="zh-CN" altLang="zh-CN" dirty="0">
                      <a:latin typeface="+mn-ea"/>
                      <a:cs typeface="Times New Roman" panose="02020603050405020304" pitchFamily="18" charset="0"/>
                    </a:rPr>
                    <a:t>制备的纯态和</a:t>
                  </a:r>
                  <a:r>
                    <a:rPr lang="en-US" altLang="zh-CN" dirty="0">
                      <a:latin typeface="+mn-ea"/>
                      <a:cs typeface="Times New Roman" panose="02020603050405020304" pitchFamily="18" charset="0"/>
                    </a:rPr>
                    <a:t>BOB</a:t>
                  </a:r>
                  <a:r>
                    <a:rPr lang="zh-CN" altLang="zh-CN" dirty="0">
                      <a:latin typeface="+mn-ea"/>
                      <a:cs typeface="Times New Roman" panose="02020603050405020304" pitchFamily="18" charset="0"/>
                    </a:rPr>
                    <a:t>制备的混态各自的密度算符：</a:t>
                  </a: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altLang="zh-CN" dirty="0">
                      <a:latin typeface="+mn-ea"/>
                      <a:cs typeface="Times New Roman" panose="02020603050405020304" pitchFamily="18" charset="0"/>
                    </a:rPr>
                    <a:t> </a:t>
                  </a:r>
                  <a:endParaRPr lang="zh-CN" altLang="zh-CN" dirty="0">
                    <a:latin typeface="+mn-ea"/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en-US" altLang="zh-CN" dirty="0">
                      <a:latin typeface="+mn-ea"/>
                      <a:cs typeface="Times New Roman" panose="02020603050405020304" pitchFamily="18" charset="0"/>
                    </a:rPr>
                    <a:t> </a:t>
                  </a:r>
                  <a:endParaRPr lang="zh-CN" altLang="zh-CN" dirty="0">
                    <a:latin typeface="+mn-ea"/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zh-CN" altLang="zh-CN" dirty="0">
                      <a:latin typeface="+mn-ea"/>
                      <a:cs typeface="Times New Roman" panose="02020603050405020304" pitchFamily="18" charset="0"/>
                    </a:rPr>
                    <a:t>并证明：</a:t>
                  </a: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zh-CN" altLang="zh-CN" dirty="0">
                      <a:latin typeface="+mn-ea"/>
                      <a:cs typeface="Times New Roman" panose="02020603050405020304" pitchFamily="18" charset="0"/>
                    </a:rPr>
                    <a:t>纯态：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</m:oMath>
                  </a14:m>
                  <a:r>
                    <a:rPr lang="en-US" altLang="zh-CN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,Tr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a14:m>
                  <a:r>
                    <a:rPr lang="en-US" altLang="zh-CN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zh-CN" dirty="0">
                      <a:latin typeface="+mn-ea"/>
                      <a:cs typeface="Times New Roman" panose="02020603050405020304" pitchFamily="18" charset="0"/>
                    </a:rPr>
                    <a:t>混合态：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</m:oMath>
                  </a14:m>
                  <a:r>
                    <a:rPr lang="en-US" altLang="zh-CN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,Tr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a14:m>
                  <a:endParaRPr lang="zh-CN" altLang="zh-CN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DB8777EE-4339-4612-89C7-8137F2DDA0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361798"/>
                  <a:ext cx="7162800" cy="2436308"/>
                </a:xfrm>
                <a:prstGeom prst="rect">
                  <a:avLst/>
                </a:prstGeom>
                <a:blipFill>
                  <a:blip r:embed="rId2"/>
                  <a:stretch>
                    <a:fillRect l="-766" t="-1250" b="-1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B265FFFC-1EC7-4E5B-A127-89FB9B45F3D8}"/>
                    </a:ext>
                  </a:extLst>
                </p:cNvPr>
                <p:cNvSpPr/>
                <p:nvPr/>
              </p:nvSpPr>
              <p:spPr>
                <a:xfrm>
                  <a:off x="2332977" y="901878"/>
                  <a:ext cx="1664751" cy="66460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⟩+|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⟩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B265FFFC-1EC7-4E5B-A127-89FB9B45F3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977" y="901878"/>
                  <a:ext cx="1664751" cy="6646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BB80E53-21C7-4F32-B78A-389F7D8F092F}"/>
                    </a:ext>
                  </a:extLst>
                </p:cNvPr>
                <p:cNvSpPr/>
                <p:nvPr/>
              </p:nvSpPr>
              <p:spPr>
                <a:xfrm>
                  <a:off x="4507150" y="793504"/>
                  <a:ext cx="1020151" cy="6109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⇒∣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BB80E53-21C7-4F32-B78A-389F7D8F09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150" y="793504"/>
                  <a:ext cx="1020151" cy="6109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0B0595B-E44A-42AC-9863-9D5D301F57F9}"/>
                    </a:ext>
                  </a:extLst>
                </p:cNvPr>
                <p:cNvSpPr/>
                <p:nvPr/>
              </p:nvSpPr>
              <p:spPr>
                <a:xfrm>
                  <a:off x="4530618" y="1490337"/>
                  <a:ext cx="996683" cy="6109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⇒∣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0B0595B-E44A-42AC-9863-9D5D301F57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0618" y="1490337"/>
                  <a:ext cx="996683" cy="6109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EE9FABE-F589-46D1-85A4-EC28ED4494E0}"/>
                  </a:ext>
                </a:extLst>
              </p:cNvPr>
              <p:cNvSpPr/>
              <p:nvPr/>
            </p:nvSpPr>
            <p:spPr>
              <a:xfrm>
                <a:off x="1260942" y="2723599"/>
                <a:ext cx="6070957" cy="12857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⟩+|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                 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⟩⟨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|+|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⟩⟨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|+|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⟩⟨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|+|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⟩⟨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EE9FABE-F589-46D1-85A4-EC28ED449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942" y="2723599"/>
                <a:ext cx="6070957" cy="12857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5C90023-80D4-4625-9DB7-85D0BBB9B85B}"/>
              </a:ext>
            </a:extLst>
          </p:cNvPr>
          <p:cNvSpPr txBox="1"/>
          <p:nvPr/>
        </p:nvSpPr>
        <p:spPr>
          <a:xfrm>
            <a:off x="990600" y="4683080"/>
            <a:ext cx="78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纯态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A31514A-04A3-4090-A149-3C27ACA83CBA}"/>
                  </a:ext>
                </a:extLst>
              </p:cNvPr>
              <p:cNvSpPr/>
              <p:nvPr/>
            </p:nvSpPr>
            <p:spPr>
              <a:xfrm>
                <a:off x="2718312" y="3881920"/>
                <a:ext cx="270574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⟩⟨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A31514A-04A3-4090-A149-3C27ACA83C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312" y="3881920"/>
                <a:ext cx="2705741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922D772-9981-4A55-8344-8D5B26E50ABD}"/>
                  </a:ext>
                </a:extLst>
              </p:cNvPr>
              <p:cNvSpPr/>
              <p:nvPr/>
            </p:nvSpPr>
            <p:spPr>
              <a:xfrm>
                <a:off x="1776307" y="4522139"/>
                <a:ext cx="1663532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922D772-9981-4A55-8344-8D5B26E50A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307" y="4522139"/>
                <a:ext cx="1663532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53CA8-ADE7-4619-9E3D-0B781A6EEE98}"/>
                  </a:ext>
                </a:extLst>
              </p:cNvPr>
              <p:cNvSpPr txBox="1"/>
              <p:nvPr/>
            </p:nvSpPr>
            <p:spPr>
              <a:xfrm>
                <a:off x="3740342" y="4597544"/>
                <a:ext cx="2037224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53CA8-ADE7-4619-9E3D-0B781A6EE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342" y="4597544"/>
                <a:ext cx="2037224" cy="460126"/>
              </a:xfrm>
              <a:prstGeom prst="rect">
                <a:avLst/>
              </a:prstGeom>
              <a:blipFill>
                <a:blip r:embed="rId9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7EBA77-BA37-432F-9E31-85DF2B7F5A82}"/>
                  </a:ext>
                </a:extLst>
              </p:cNvPr>
              <p:cNvSpPr/>
              <p:nvPr/>
            </p:nvSpPr>
            <p:spPr>
              <a:xfrm>
                <a:off x="6376167" y="4683080"/>
                <a:ext cx="1336199" cy="3745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7EBA77-BA37-432F-9E31-85DF2B7F5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67" y="4683080"/>
                <a:ext cx="1336199" cy="374590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701F93BB-D777-4874-86D7-4B4FA835A777}"/>
              </a:ext>
            </a:extLst>
          </p:cNvPr>
          <p:cNvSpPr/>
          <p:nvPr/>
        </p:nvSpPr>
        <p:spPr>
          <a:xfrm>
            <a:off x="944871" y="535682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+mn-ea"/>
                <a:cs typeface="Times New Roman" panose="02020603050405020304" pitchFamily="18" charset="0"/>
              </a:rPr>
              <a:t>混合态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2236979-CC01-461A-B831-84CBAC6FD255}"/>
                  </a:ext>
                </a:extLst>
              </p:cNvPr>
              <p:cNvSpPr/>
              <p:nvPr/>
            </p:nvSpPr>
            <p:spPr>
              <a:xfrm>
                <a:off x="1776307" y="5188340"/>
                <a:ext cx="166968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2236979-CC01-461A-B831-84CBAC6FD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307" y="5188340"/>
                <a:ext cx="1669688" cy="6109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66D9440-49D7-4DBD-B68A-02EB7A5D7738}"/>
                  </a:ext>
                </a:extLst>
              </p:cNvPr>
              <p:cNvSpPr txBox="1"/>
              <p:nvPr/>
            </p:nvSpPr>
            <p:spPr>
              <a:xfrm>
                <a:off x="3740342" y="5240958"/>
                <a:ext cx="2094035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66D9440-49D7-4DBD-B68A-02EB7A5D7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342" y="5240958"/>
                <a:ext cx="2094035" cy="461921"/>
              </a:xfrm>
              <a:prstGeom prst="rect">
                <a:avLst/>
              </a:prstGeom>
              <a:blipFill>
                <a:blip r:embed="rId12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6328E11-BC79-4CDE-B8C7-B290A449D05F}"/>
                  </a:ext>
                </a:extLst>
              </p:cNvPr>
              <p:cNvSpPr/>
              <p:nvPr/>
            </p:nvSpPr>
            <p:spPr>
              <a:xfrm>
                <a:off x="6376167" y="5188340"/>
                <a:ext cx="177119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6328E11-BC79-4CDE-B8C7-B290A449D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67" y="5188340"/>
                <a:ext cx="1771191" cy="6109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3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F6FB73-13C4-478F-ADB1-89EBAAA2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529" y="1164057"/>
            <a:ext cx="3584046" cy="17342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4CDA41C-95BA-479D-AA6E-52C43D53F6C1}"/>
              </a:ext>
            </a:extLst>
          </p:cNvPr>
          <p:cNvSpPr/>
          <p:nvPr/>
        </p:nvSpPr>
        <p:spPr>
          <a:xfrm>
            <a:off x="1159933" y="443224"/>
            <a:ext cx="6824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7.1.  </a:t>
            </a:r>
            <a:r>
              <a:rPr lang="zh-CN" altLang="en-US" dirty="0"/>
              <a:t>基于下图线路，证明受控相位门和受控非门（</a:t>
            </a:r>
            <a:r>
              <a:rPr lang="en-US" altLang="zh-CN" dirty="0"/>
              <a:t>CNOT</a:t>
            </a:r>
            <a:r>
              <a:rPr lang="zh-CN" altLang="en-US" dirty="0"/>
              <a:t>）门等价。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1BD52A1-18F3-4426-AE41-88AE7E2E3CCB}"/>
                  </a:ext>
                </a:extLst>
              </p:cNvPr>
              <p:cNvSpPr/>
              <p:nvPr/>
            </p:nvSpPr>
            <p:spPr>
              <a:xfrm>
                <a:off x="1599092" y="3024357"/>
                <a:ext cx="6512873" cy="24988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𝐶𝑁𝑂𝑇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&amp;=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𝐶𝑍</m:t>
                          </m:r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1BD52A1-18F3-4426-AE41-88AE7E2E3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92" y="3024357"/>
                <a:ext cx="6512873" cy="2498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7213677C-D002-468F-BBFA-A27843635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15" y="1115921"/>
            <a:ext cx="4283392" cy="4377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E90892-3CAD-479D-8457-31B000F4E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15" y="1769742"/>
            <a:ext cx="4528714" cy="6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50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8AC9AE-6521-40A5-AF03-13B62449944C}"/>
                  </a:ext>
                </a:extLst>
              </p:cNvPr>
              <p:cNvSpPr/>
              <p:nvPr/>
            </p:nvSpPr>
            <p:spPr>
              <a:xfrm>
                <a:off x="1188719" y="640450"/>
                <a:ext cx="7156027" cy="10885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180"/>
                  </a:spcBef>
                  <a:spcAft>
                    <a:spcPts val="180"/>
                  </a:spcAft>
                </a:pP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7.2 </m:t>
                    </m:r>
                    <m:r>
                      <a:rPr lang="en-US" altLang="zh-CN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⟨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⟩=⟨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r>
                  <a:rPr lang="en-US" altLang="zh-CN" dirty="0" err="1">
                    <a:latin typeface="+mn-ea"/>
                    <a:cs typeface="Times New Roman" panose="02020603050405020304" pitchFamily="18" charset="0"/>
                  </a:rPr>
                  <a:t>是两粒子体系的一个关联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err="1">
                    <a:latin typeface="+mn-ea"/>
                    <a:cs typeface="Times New Roman" panose="02020603050405020304" pitchFamily="18" charset="0"/>
                  </a:rPr>
                  <a:t>是分别作用于粒子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 1 </a:t>
                </a:r>
                <a:r>
                  <a:rPr lang="en-US" altLang="zh-CN" dirty="0" err="1">
                    <a:latin typeface="+mn-ea"/>
                    <a:cs typeface="Times New Roman" panose="02020603050405020304" pitchFamily="18" charset="0"/>
                  </a:rPr>
                  <a:t>和粒子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 2的算符。如果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⟩=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⟩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⟩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,求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⟨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⟩,⟨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⟩,⟨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⟩.</m:t>
                    </m:r>
                  </m:oMath>
                </a14:m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+mn-ea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altLang="zh-CN" dirty="0" err="1">
                    <a:latin typeface="+mn-ea"/>
                    <a:cs typeface="Times New Roman" panose="02020603050405020304" pitchFamily="18" charset="0"/>
                  </a:rPr>
                  <a:t>是泡利算符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zh-CN" altLang="zh-CN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98AC9AE-6521-40A5-AF03-13B6244994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19" y="640450"/>
                <a:ext cx="7156027" cy="1088503"/>
              </a:xfrm>
              <a:prstGeom prst="rect">
                <a:avLst/>
              </a:prstGeom>
              <a:blipFill>
                <a:blip r:embed="rId2"/>
                <a:stretch>
                  <a:fillRect l="-681" t="-2235" b="-6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04AE6E-5BD2-4D27-AE59-EF571D81C9E0}"/>
                  </a:ext>
                </a:extLst>
              </p:cNvPr>
              <p:cNvSpPr/>
              <p:nvPr/>
            </p:nvSpPr>
            <p:spPr>
              <a:xfrm>
                <a:off x="1553827" y="3234897"/>
                <a:ext cx="9545755" cy="1126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C04AE6E-5BD2-4D27-AE59-EF571D81C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27" y="3234897"/>
                <a:ext cx="9545755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9217D3B-48BC-49F0-AF50-1D23A3856109}"/>
                  </a:ext>
                </a:extLst>
              </p:cNvPr>
              <p:cNvSpPr/>
              <p:nvPr/>
            </p:nvSpPr>
            <p:spPr>
              <a:xfrm>
                <a:off x="4433182" y="2010771"/>
                <a:ext cx="3395097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9217D3B-48BC-49F0-AF50-1D23A3856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182" y="2010771"/>
                <a:ext cx="3395097" cy="112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0294460-1FA8-47DF-B91C-A8325DB8A990}"/>
                  </a:ext>
                </a:extLst>
              </p:cNvPr>
              <p:cNvSpPr/>
              <p:nvPr/>
            </p:nvSpPr>
            <p:spPr>
              <a:xfrm>
                <a:off x="1726974" y="2389592"/>
                <a:ext cx="2506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⟩=⟨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0294460-1FA8-47DF-B91C-A8325DB8A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974" y="2389592"/>
                <a:ext cx="2506584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C7D436E-6B8B-473B-A18D-21DBB1FA9C24}"/>
                  </a:ext>
                </a:extLst>
              </p:cNvPr>
              <p:cNvSpPr/>
              <p:nvPr/>
            </p:nvSpPr>
            <p:spPr>
              <a:xfrm>
                <a:off x="1926008" y="4459023"/>
                <a:ext cx="4899610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endChr m:val="⟩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⟩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|"/>
                          <m:endChr m:val="⟩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C7D436E-6B8B-473B-A18D-21DBB1FA9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008" y="4459023"/>
                <a:ext cx="4899610" cy="1126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8D66EF-EC97-40E4-815F-284915CF64BF}"/>
                  </a:ext>
                </a:extLst>
              </p:cNvPr>
              <p:cNvSpPr/>
              <p:nvPr/>
            </p:nvSpPr>
            <p:spPr>
              <a:xfrm>
                <a:off x="1809167" y="5667600"/>
                <a:ext cx="14843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8D66EF-EC97-40E4-815F-284915CF6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67" y="5667600"/>
                <a:ext cx="1484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B7ECD7A-A055-4654-A921-9357CB09052E}"/>
                  </a:ext>
                </a:extLst>
              </p:cNvPr>
              <p:cNvSpPr/>
              <p:nvPr/>
            </p:nvSpPr>
            <p:spPr>
              <a:xfrm>
                <a:off x="3746036" y="5672693"/>
                <a:ext cx="1673471" cy="409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B7ECD7A-A055-4654-A921-9357CB090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036" y="5672693"/>
                <a:ext cx="1673471" cy="409728"/>
              </a:xfrm>
              <a:prstGeom prst="rect">
                <a:avLst/>
              </a:prstGeom>
              <a:blipFill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167A231-37E2-4E8B-B610-611E9178E724}"/>
                  </a:ext>
                </a:extLst>
              </p:cNvPr>
              <p:cNvSpPr/>
              <p:nvPr/>
            </p:nvSpPr>
            <p:spPr>
              <a:xfrm>
                <a:off x="6017287" y="5667600"/>
                <a:ext cx="14650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167A231-37E2-4E8B-B610-611E9178E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287" y="5667600"/>
                <a:ext cx="14650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256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805684-E08A-4B36-BB0F-F6E9FFE92B6C}"/>
                  </a:ext>
                </a:extLst>
              </p:cNvPr>
              <p:cNvSpPr/>
              <p:nvPr/>
            </p:nvSpPr>
            <p:spPr>
              <a:xfrm>
                <a:off x="1432559" y="733508"/>
                <a:ext cx="7000241" cy="1066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solidFill>
                      <a:srgbClr val="FF0000"/>
                    </a:solidFill>
                    <a:latin typeface="+mn-ea"/>
                    <a:cs typeface="Times New Roman" panose="02020603050405020304" pitchFamily="18" charset="0"/>
                  </a:rPr>
                  <a:t>7.3   </a:t>
                </a: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纠缠交换中，初始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 1,2 </a:t>
                </a: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粒子和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 3,4 </a:t>
                </a: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粒子分别处于态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⟩=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⟩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⟩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⟩=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⟩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⟩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。试推导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 2, 3 </a:t>
                </a: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粒子做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 Bell </a:t>
                </a: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基测量后，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1, 4 </a:t>
                </a: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粒子所处的状态。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C805684-E08A-4B36-BB0F-F6E9FFE92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59" y="733508"/>
                <a:ext cx="7000241" cy="1066574"/>
              </a:xfrm>
              <a:prstGeom prst="rect">
                <a:avLst/>
              </a:prstGeom>
              <a:blipFill>
                <a:blip r:embed="rId2"/>
                <a:stretch>
                  <a:fillRect l="-697" t="-2286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12F4BCC-D5AF-460D-9B01-51A8A9E5C5DC}"/>
                  </a:ext>
                </a:extLst>
              </p:cNvPr>
              <p:cNvSpPr/>
              <p:nvPr/>
            </p:nvSpPr>
            <p:spPr>
              <a:xfrm>
                <a:off x="1432559" y="2419371"/>
                <a:ext cx="6763173" cy="1800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首先写出总的态</a:t>
                </a:r>
                <a:r>
                  <a:rPr lang="zh-CN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𝜓</m:t>
                    </m:r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⟩=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⟩⊗|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⟩</m:t>
                    </m:r>
                  </m:oMath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00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⟩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00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⟩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01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⟩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01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⟩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⟩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10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⟩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⟩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11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⟩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然后对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2</a:t>
                </a: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3</a:t>
                </a: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比特做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Bell</a:t>
                </a: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态测量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(</a:t>
                </a: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这里随意选取一个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Bell</a:t>
                </a: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态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)</a:t>
                </a: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后，就可以得到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4</a:t>
                </a: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比特</a:t>
                </a: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所处</a:t>
                </a: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状态</a:t>
                </a:r>
                <a:r>
                  <a:rPr lang="zh-CN" altLang="zh-CN" dirty="0">
                    <a:latin typeface="+mn-ea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12F4BCC-D5AF-460D-9B01-51A8A9E5C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559" y="2419371"/>
                <a:ext cx="6763173" cy="1800365"/>
              </a:xfrm>
              <a:prstGeom prst="rect">
                <a:avLst/>
              </a:prstGeom>
              <a:blipFill>
                <a:blip r:embed="rId3"/>
                <a:stretch>
                  <a:fillRect l="-721" t="-3051" r="-631" b="-4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90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C66BB9-6EDC-4472-AC5E-C94F14298D4C}"/>
                  </a:ext>
                </a:extLst>
              </p:cNvPr>
              <p:cNvSpPr/>
              <p:nvPr/>
            </p:nvSpPr>
            <p:spPr>
              <a:xfrm>
                <a:off x="558799" y="523657"/>
                <a:ext cx="7189894" cy="378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5.8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对于量子数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=2,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计算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acc>
                      <m:r>
                        <m:rPr>
                          <m:nor/>
                        </m:rPr>
                        <a:rPr lang="zh-CN" altLang="en-US">
                          <a:latin typeface="Cambria Math" panose="02040503050406030204" pitchFamily="18" charset="0"/>
                        </a:rPr>
                        <m:t>的可能取值。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C66BB9-6EDC-4472-AC5E-C94F14298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9" y="523657"/>
                <a:ext cx="7189894" cy="378758"/>
              </a:xfrm>
              <a:prstGeom prst="rect">
                <a:avLst/>
              </a:prstGeom>
              <a:blipFill>
                <a:blip r:embed="rId2"/>
                <a:stretch>
                  <a:fillRect t="-1613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CAF1B374-C27E-4B4A-ABCD-F85D4636C5CE}"/>
              </a:ext>
            </a:extLst>
          </p:cNvPr>
          <p:cNvSpPr/>
          <p:nvPr/>
        </p:nvSpPr>
        <p:spPr>
          <a:xfrm>
            <a:off x="1682154" y="1275079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</a:rPr>
              <a:t>角动量算符之间的关系：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BC7CDB8-D552-4FE1-A597-83F66B5571A2}"/>
                  </a:ext>
                </a:extLst>
              </p:cNvPr>
              <p:cNvSpPr/>
              <p:nvPr/>
            </p:nvSpPr>
            <p:spPr>
              <a:xfrm>
                <a:off x="4572000" y="1132380"/>
                <a:ext cx="3811300" cy="5227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zh-CN" altLang="en-US" i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+1)−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+1)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BC7CDB8-D552-4FE1-A597-83F66B557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132380"/>
                <a:ext cx="3811300" cy="5227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CFAA35F-BCDB-4810-9C6A-8A79C70625B1}"/>
                  </a:ext>
                </a:extLst>
              </p:cNvPr>
              <p:cNvSpPr/>
              <p:nvPr/>
            </p:nvSpPr>
            <p:spPr>
              <a:xfrm>
                <a:off x="2513167" y="1881092"/>
                <a:ext cx="3248902" cy="37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/>
                        <m:t>总角动量</m:t>
                      </m:r>
                      <m:r>
                        <m:rPr>
                          <m:nor/>
                        </m:rPr>
                        <a:rPr lang="en-US" altLang="zh-CN" b="0" i="0" smtClean="0"/>
                        <m:t>                      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CFAA35F-BCDB-4810-9C6A-8A79C70625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167" y="1881092"/>
                <a:ext cx="3248902" cy="378758"/>
              </a:xfrm>
              <a:prstGeom prst="rect">
                <a:avLst/>
              </a:prstGeom>
              <a:blipFill>
                <a:blip r:embed="rId4"/>
                <a:stretch>
                  <a:fillRect t="-8065" r="-5253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CE3D152-1FEB-4C69-918D-7838DAF3DFD8}"/>
                  </a:ext>
                </a:extLst>
              </p:cNvPr>
              <p:cNvSpPr/>
              <p:nvPr/>
            </p:nvSpPr>
            <p:spPr>
              <a:xfrm>
                <a:off x="4569065" y="2415067"/>
                <a:ext cx="3317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−1,⋯,|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|.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CE3D152-1FEB-4C69-918D-7838DAF3D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065" y="2415067"/>
                <a:ext cx="331706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68DFAB1-0DE5-4CF4-954A-D670AA544710}"/>
              </a:ext>
            </a:extLst>
          </p:cNvPr>
          <p:cNvSpPr txBox="1"/>
          <p:nvPr/>
        </p:nvSpPr>
        <p:spPr>
          <a:xfrm>
            <a:off x="2538541" y="2391001"/>
            <a:ext cx="243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可能取值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F568194-34ED-44C9-9CD0-F2D4BB026215}"/>
                  </a:ext>
                </a:extLst>
              </p:cNvPr>
              <p:cNvSpPr/>
              <p:nvPr/>
            </p:nvSpPr>
            <p:spPr>
              <a:xfrm>
                <a:off x="2333774" y="3115641"/>
                <a:ext cx="14205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=2,</m:t>
                      </m:r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F568194-34ED-44C9-9CD0-F2D4BB026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774" y="3115641"/>
                <a:ext cx="14205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5FF37FAA-20DD-4856-A1FF-0B1CC2A4D130}"/>
              </a:ext>
            </a:extLst>
          </p:cNvPr>
          <p:cNvSpPr txBox="1"/>
          <p:nvPr/>
        </p:nvSpPr>
        <p:spPr>
          <a:xfrm>
            <a:off x="4508105" y="3100216"/>
            <a:ext cx="300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 </a:t>
            </a:r>
            <a:r>
              <a:rPr lang="zh-CN" altLang="en-US" dirty="0"/>
              <a:t>可取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6A3F592-E250-4F92-8260-7EDFAAB41C87}"/>
                  </a:ext>
                </a:extLst>
              </p:cNvPr>
              <p:cNvSpPr txBox="1"/>
              <p:nvPr/>
            </p:nvSpPr>
            <p:spPr>
              <a:xfrm>
                <a:off x="2264055" y="3962006"/>
                <a:ext cx="4488100" cy="37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代入得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zh-CN" altLang="en-US" dirty="0"/>
                  <a:t>可能的取值为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,2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ℏ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6A3F592-E250-4F92-8260-7EDFAAB41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55" y="3962006"/>
                <a:ext cx="4488100" cy="378758"/>
              </a:xfrm>
              <a:prstGeom prst="rect">
                <a:avLst/>
              </a:prstGeom>
              <a:blipFill>
                <a:blip r:embed="rId7"/>
                <a:stretch>
                  <a:fillRect l="-1085" t="-8065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05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159D4BD-2382-4A76-9D67-1559351F7977}"/>
                  </a:ext>
                </a:extLst>
              </p:cNvPr>
              <p:cNvSpPr/>
              <p:nvPr/>
            </p:nvSpPr>
            <p:spPr>
              <a:xfrm>
                <a:off x="1100666" y="613249"/>
                <a:ext cx="7291493" cy="683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5.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>
                    <a:latin typeface="+mn-ea"/>
                  </a:rPr>
                  <a:t>原子态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3/2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对应的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+mn-ea"/>
                  </a:rPr>
                  <a:t>取值是多少？计算相应的朗德因子及实验测量得到磁矩值。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159D4BD-2382-4A76-9D67-1559351F7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66" y="613249"/>
                <a:ext cx="7291493" cy="683777"/>
              </a:xfrm>
              <a:prstGeom prst="rect">
                <a:avLst/>
              </a:prstGeom>
              <a:blipFill>
                <a:blip r:embed="rId2"/>
                <a:stretch>
                  <a:fillRect l="-753" t="-2679" b="-13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C66D9E1-80FA-4A4C-A50F-AA7FCF694F21}"/>
              </a:ext>
            </a:extLst>
          </p:cNvPr>
          <p:cNvSpPr/>
          <p:nvPr/>
        </p:nvSpPr>
        <p:spPr>
          <a:xfrm>
            <a:off x="1324187" y="1940821"/>
            <a:ext cx="7420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latin typeface="等线" panose="02010600030101010101" pitchFamily="2" charset="-122"/>
              </a:rPr>
              <a:t>根据题目中的原子态我们可以写出对应的角动量值：</a:t>
            </a:r>
            <a:r>
              <a:rPr lang="en-US" altLang="zh-CN">
                <a:latin typeface="等线" panose="02010600030101010101" pitchFamily="2" charset="-122"/>
              </a:rPr>
              <a:t>l=2</a:t>
            </a:r>
            <a:r>
              <a:rPr lang="zh-CN" altLang="en-US">
                <a:latin typeface="等线" panose="02010600030101010101" pitchFamily="2" charset="-122"/>
              </a:rPr>
              <a:t>，</a:t>
            </a:r>
            <a:r>
              <a:rPr lang="en-US" altLang="zh-CN">
                <a:latin typeface="等线" panose="02010600030101010101" pitchFamily="2" charset="-122"/>
              </a:rPr>
              <a:t>j=3/2</a:t>
            </a:r>
            <a:r>
              <a:rPr lang="zh-CN" altLang="en-US">
                <a:latin typeface="等线" panose="02010600030101010101" pitchFamily="2" charset="-122"/>
              </a:rPr>
              <a:t>，</a:t>
            </a:r>
            <a:r>
              <a:rPr lang="en-US" altLang="zh-CN">
                <a:latin typeface="等线" panose="02010600030101010101" pitchFamily="2" charset="-122"/>
              </a:rPr>
              <a:t>s=1/2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4045FD0-4217-4729-9236-622DC3ACC34C}"/>
                  </a:ext>
                </a:extLst>
              </p:cNvPr>
              <p:cNvSpPr/>
              <p:nvPr/>
            </p:nvSpPr>
            <p:spPr>
              <a:xfrm>
                <a:off x="4057090" y="1417073"/>
                <a:ext cx="883447" cy="400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4045FD0-4217-4729-9236-622DC3ACC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90" y="1417073"/>
                <a:ext cx="883447" cy="400559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A47100F4-C62F-47ED-AF41-7AE3AF17BFBF}"/>
              </a:ext>
            </a:extLst>
          </p:cNvPr>
          <p:cNvSpPr/>
          <p:nvPr/>
        </p:nvSpPr>
        <p:spPr>
          <a:xfrm>
            <a:off x="1324187" y="140183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</a:rPr>
              <a:t>原子态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ADC921-1A65-4453-835A-7C55BC50D898}"/>
              </a:ext>
            </a:extLst>
          </p:cNvPr>
          <p:cNvSpPr/>
          <p:nvPr/>
        </p:nvSpPr>
        <p:spPr>
          <a:xfrm>
            <a:off x="1333267" y="258461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</a:rPr>
              <a:t>所以可以算出朗德因子：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5E8F45A-2C82-4A25-8513-F2A5E0051A8A}"/>
                  </a:ext>
                </a:extLst>
              </p:cNvPr>
              <p:cNvSpPr/>
              <p:nvPr/>
            </p:nvSpPr>
            <p:spPr>
              <a:xfrm>
                <a:off x="2258907" y="3089484"/>
                <a:ext cx="5069840" cy="6790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+1)−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+1)+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5E8F45A-2C82-4A25-8513-F2A5E0051A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907" y="3089484"/>
                <a:ext cx="5069840" cy="6790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965A206-B2AC-4016-947B-3ACDC8834047}"/>
              </a:ext>
            </a:extLst>
          </p:cNvPr>
          <p:cNvSpPr/>
          <p:nvPr/>
        </p:nvSpPr>
        <p:spPr>
          <a:xfrm>
            <a:off x="1371386" y="38427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</a:rPr>
              <a:t>计算总磁矩：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3346BAD-196D-481E-B17B-338B7EF45494}"/>
                  </a:ext>
                </a:extLst>
              </p:cNvPr>
              <p:cNvSpPr/>
              <p:nvPr/>
            </p:nvSpPr>
            <p:spPr>
              <a:xfrm>
                <a:off x="2414861" y="4138979"/>
                <a:ext cx="4663101" cy="677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rad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ra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3346BAD-196D-481E-B17B-338B7EF45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861" y="4138979"/>
                <a:ext cx="4663101" cy="6778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36C74055-9F5E-433D-8C06-B618451C613D}"/>
              </a:ext>
            </a:extLst>
          </p:cNvPr>
          <p:cNvSpPr/>
          <p:nvPr/>
        </p:nvSpPr>
        <p:spPr>
          <a:xfrm>
            <a:off x="1324187" y="4891097"/>
            <a:ext cx="62799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</a:rPr>
              <a:t>Z</a:t>
            </a:r>
            <a:r>
              <a:rPr lang="zh-CN" altLang="en-US" dirty="0">
                <a:latin typeface="等线" panose="02010600030101010101" pitchFamily="2" charset="-122"/>
              </a:rPr>
              <a:t>方向磁矩：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DE29F2-0C36-42FE-8F87-4049076F5DF0}"/>
                  </a:ext>
                </a:extLst>
              </p:cNvPr>
              <p:cNvSpPr/>
              <p:nvPr/>
            </p:nvSpPr>
            <p:spPr>
              <a:xfrm>
                <a:off x="2941046" y="4746220"/>
                <a:ext cx="4776564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7DE29F2-0C36-42FE-8F87-4049076F5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046" y="4746220"/>
                <a:ext cx="4776564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1B61D09-7577-4E14-BC24-4B3A27C1CAEB}"/>
                  </a:ext>
                </a:extLst>
              </p:cNvPr>
              <p:cNvSpPr/>
              <p:nvPr/>
            </p:nvSpPr>
            <p:spPr>
              <a:xfrm>
                <a:off x="3050127" y="3752832"/>
                <a:ext cx="1414040" cy="564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acc>
                        <m:accPr>
                          <m:chr m:val="̂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1B61D09-7577-4E14-BC24-4B3A27C1C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127" y="3752832"/>
                <a:ext cx="1414040" cy="5647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9061FAB3-F1D2-4C6D-B416-EF67AAA50DA0}"/>
              </a:ext>
            </a:extLst>
          </p:cNvPr>
          <p:cNvSpPr/>
          <p:nvPr/>
        </p:nvSpPr>
        <p:spPr>
          <a:xfrm>
            <a:off x="6065497" y="5714859"/>
            <a:ext cx="169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第五章</a:t>
            </a:r>
            <a:r>
              <a:rPr lang="en-US" altLang="zh-CN" dirty="0">
                <a:solidFill>
                  <a:srgbClr val="FF0000"/>
                </a:solidFill>
              </a:rPr>
              <a:t>PPT48</a:t>
            </a:r>
            <a:r>
              <a:rPr lang="zh-CN" altLang="en-US" dirty="0">
                <a:solidFill>
                  <a:srgbClr val="FF0000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19269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F0393A-1FCF-4CFE-A1F9-388275ECC287}"/>
              </a:ext>
            </a:extLst>
          </p:cNvPr>
          <p:cNvSpPr/>
          <p:nvPr/>
        </p:nvSpPr>
        <p:spPr>
          <a:xfrm>
            <a:off x="1127759" y="579382"/>
            <a:ext cx="7196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5.10. </a:t>
            </a:r>
            <a:r>
              <a:rPr lang="zh-CN" altLang="en-US" dirty="0">
                <a:latin typeface="+mn-ea"/>
              </a:rPr>
              <a:t>计算氢原子处在</a:t>
            </a:r>
            <a:r>
              <a:rPr lang="en-US" altLang="zh-CN" dirty="0">
                <a:latin typeface="+mn-ea"/>
              </a:rPr>
              <a:t>2p</a:t>
            </a:r>
            <a:r>
              <a:rPr lang="zh-CN" altLang="en-US" dirty="0">
                <a:latin typeface="+mn-ea"/>
              </a:rPr>
              <a:t>轨道运动时，原子核在电子轨道处产生的磁场。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4E9188-802C-4388-892B-FFB81C2CE3D4}"/>
              </a:ext>
            </a:extLst>
          </p:cNvPr>
          <p:cNvSpPr/>
          <p:nvPr/>
        </p:nvSpPr>
        <p:spPr>
          <a:xfrm>
            <a:off x="870372" y="1222848"/>
            <a:ext cx="6478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</a:rPr>
              <a:t>这个磁场的表达式为（相对于原子核静止的参考系）：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ABFCB06-276D-4523-B2BB-FA54E6BB4BBC}"/>
                  </a:ext>
                </a:extLst>
              </p:cNvPr>
              <p:cNvSpPr/>
              <p:nvPr/>
            </p:nvSpPr>
            <p:spPr>
              <a:xfrm>
                <a:off x="3333657" y="1729352"/>
                <a:ext cx="2061846" cy="659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𝑍𝑒𝐿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ABFCB06-276D-4523-B2BB-FA54E6BB4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657" y="1729352"/>
                <a:ext cx="2061846" cy="6597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DED70EA0-1EA7-4C5E-8806-7D684D2FD91F}"/>
              </a:ext>
            </a:extLst>
          </p:cNvPr>
          <p:cNvSpPr/>
          <p:nvPr/>
        </p:nvSpPr>
        <p:spPr>
          <a:xfrm>
            <a:off x="944878" y="27854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</a:rPr>
              <a:t>而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0510688-A142-4206-91FF-C41F4AED0192}"/>
                  </a:ext>
                </a:extLst>
              </p:cNvPr>
              <p:cNvSpPr/>
              <p:nvPr/>
            </p:nvSpPr>
            <p:spPr>
              <a:xfrm>
                <a:off x="1739195" y="2587312"/>
                <a:ext cx="3091744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0510688-A142-4206-91FF-C41F4AED01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95" y="2587312"/>
                <a:ext cx="3091744" cy="697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37AF9BE-5F50-4B22-8023-0FAAA23FED48}"/>
                  </a:ext>
                </a:extLst>
              </p:cNvPr>
              <p:cNvSpPr/>
              <p:nvPr/>
            </p:nvSpPr>
            <p:spPr>
              <a:xfrm>
                <a:off x="5292140" y="2805897"/>
                <a:ext cx="1729640" cy="427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ra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37AF9BE-5F50-4B22-8023-0FAAA23FE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140" y="2805897"/>
                <a:ext cx="1729640" cy="427746"/>
              </a:xfrm>
              <a:prstGeom prst="rect">
                <a:avLst/>
              </a:prstGeom>
              <a:blipFill>
                <a:blip r:embed="rId4"/>
                <a:stretch>
                  <a:fillRect t="-90000" r="-21127" b="-16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4784DA7D-8846-4226-99D8-E728D91B2D2C}"/>
              </a:ext>
            </a:extLst>
          </p:cNvPr>
          <p:cNvSpPr/>
          <p:nvPr/>
        </p:nvSpPr>
        <p:spPr>
          <a:xfrm>
            <a:off x="870372" y="3590952"/>
            <a:ext cx="6878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</a:rPr>
              <a:t>由于处于 </a:t>
            </a:r>
            <a:r>
              <a:rPr lang="en-US" altLang="zh-CN" dirty="0">
                <a:latin typeface="等线" panose="02010600030101010101" pitchFamily="2" charset="-122"/>
              </a:rPr>
              <a:t>2p </a:t>
            </a:r>
            <a:r>
              <a:rPr lang="zh-CN" altLang="en-US" dirty="0">
                <a:latin typeface="等线" panose="02010600030101010101" pitchFamily="2" charset="-122"/>
              </a:rPr>
              <a:t>轨道上， </a:t>
            </a:r>
            <a:r>
              <a:rPr lang="en-US" altLang="zh-CN" dirty="0">
                <a:latin typeface="等线" panose="02010600030101010101" pitchFamily="2" charset="-122"/>
              </a:rPr>
              <a:t>n=2 </a:t>
            </a:r>
            <a:r>
              <a:rPr lang="zh-CN" altLang="en-US" dirty="0">
                <a:latin typeface="等线" panose="02010600030101010101" pitchFamily="2" charset="-122"/>
              </a:rPr>
              <a:t>，</a:t>
            </a:r>
            <a:r>
              <a:rPr lang="en-US" altLang="zh-CN" dirty="0">
                <a:latin typeface="等线" panose="02010600030101010101" pitchFamily="2" charset="-122"/>
              </a:rPr>
              <a:t>l=1 </a:t>
            </a:r>
            <a:r>
              <a:rPr lang="zh-CN" altLang="en-US" dirty="0">
                <a:latin typeface="等线" panose="02010600030101010101" pitchFamily="2" charset="-122"/>
              </a:rPr>
              <a:t>，代入后可以得到磁场的大小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398B5C6-089B-48CA-AD28-AD283CAC256C}"/>
                  </a:ext>
                </a:extLst>
              </p:cNvPr>
              <p:cNvSpPr/>
              <p:nvPr/>
            </p:nvSpPr>
            <p:spPr>
              <a:xfrm>
                <a:off x="3409831" y="4234418"/>
                <a:ext cx="1985672" cy="746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398B5C6-089B-48CA-AD28-AD283CAC2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831" y="4234418"/>
                <a:ext cx="1985672" cy="7464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8E21B68F-C7C7-4AF1-9B03-3A3CDFBFA7F8}"/>
              </a:ext>
            </a:extLst>
          </p:cNvPr>
          <p:cNvSpPr/>
          <p:nvPr/>
        </p:nvSpPr>
        <p:spPr>
          <a:xfrm>
            <a:off x="6903304" y="1949489"/>
            <a:ext cx="1995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第五章</a:t>
            </a:r>
            <a:r>
              <a:rPr lang="en-US" altLang="zh-CN" dirty="0">
                <a:solidFill>
                  <a:srgbClr val="FF0000"/>
                </a:solidFill>
              </a:rPr>
              <a:t>PPT32-34</a:t>
            </a:r>
            <a:r>
              <a:rPr lang="zh-CN" altLang="en-US" dirty="0">
                <a:solidFill>
                  <a:srgbClr val="FF0000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63281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21B731-127E-4B8B-B742-082ED2B2A05C}"/>
              </a:ext>
            </a:extLst>
          </p:cNvPr>
          <p:cNvSpPr/>
          <p:nvPr/>
        </p:nvSpPr>
        <p:spPr>
          <a:xfrm>
            <a:off x="1161625" y="596668"/>
            <a:ext cx="7311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+mn-ea"/>
              </a:rPr>
              <a:t>5.11. </a:t>
            </a:r>
            <a:r>
              <a:rPr lang="zh-CN" altLang="en-US" dirty="0">
                <a:latin typeface="+mn-ea"/>
              </a:rPr>
              <a:t>氢原子处于激发态𝑛</a:t>
            </a:r>
            <a:r>
              <a:rPr lang="en-US" altLang="zh-CN" dirty="0">
                <a:latin typeface="+mn-ea"/>
              </a:rPr>
              <a:t>=2</a:t>
            </a:r>
            <a:r>
              <a:rPr lang="zh-CN" altLang="en-US" dirty="0">
                <a:latin typeface="+mn-ea"/>
              </a:rPr>
              <a:t>时，若考虑自旋轨道耦合效应，画出相应的能级图，用量子数 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𝑛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𝑙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𝑗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表示，并计算相应的能级间隔。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20DB38-C607-4491-83CD-E12A67503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55627"/>
            <a:ext cx="4062518" cy="96930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254605F-9FE7-4550-988E-5FCFD52C27FE}"/>
              </a:ext>
            </a:extLst>
          </p:cNvPr>
          <p:cNvSpPr txBox="1"/>
          <p:nvPr/>
        </p:nvSpPr>
        <p:spPr>
          <a:xfrm>
            <a:off x="1327573" y="1490133"/>
            <a:ext cx="7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n=2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183327-539C-4BCF-B432-ABDD663847D3}"/>
              </a:ext>
            </a:extLst>
          </p:cNvPr>
          <p:cNvSpPr txBox="1"/>
          <p:nvPr/>
        </p:nvSpPr>
        <p:spPr>
          <a:xfrm>
            <a:off x="2560319" y="1490133"/>
            <a:ext cx="125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l=0,1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43320BD-A9E4-49A6-B287-B3292B7DACEE}"/>
                  </a:ext>
                </a:extLst>
              </p:cNvPr>
              <p:cNvSpPr/>
              <p:nvPr/>
            </p:nvSpPr>
            <p:spPr>
              <a:xfrm>
                <a:off x="1254938" y="1970947"/>
                <a:ext cx="3317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−1,⋯,|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|.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43320BD-A9E4-49A6-B287-B3292B7DA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938" y="1970947"/>
                <a:ext cx="331706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36B7A63-50F2-4BF2-A0F8-F82E67B98777}"/>
              </a:ext>
            </a:extLst>
          </p:cNvPr>
          <p:cNvSpPr txBox="1"/>
          <p:nvPr/>
        </p:nvSpPr>
        <p:spPr>
          <a:xfrm>
            <a:off x="1618826" y="2451761"/>
            <a:ext cx="233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l=0</a:t>
            </a:r>
            <a:r>
              <a:rPr lang="zh-CN" altLang="en-US" dirty="0"/>
              <a:t>时，</a:t>
            </a:r>
            <a:r>
              <a:rPr lang="en-US" altLang="zh-CN" dirty="0"/>
              <a:t>j=1/2</a:t>
            </a:r>
          </a:p>
          <a:p>
            <a:r>
              <a:rPr lang="en-US" altLang="zh-CN" dirty="0"/>
              <a:t>l=1</a:t>
            </a:r>
            <a:r>
              <a:rPr lang="zh-CN" altLang="en-US" dirty="0"/>
              <a:t>时，</a:t>
            </a:r>
            <a:r>
              <a:rPr lang="en-US" altLang="zh-CN" dirty="0"/>
              <a:t>j=1/2</a:t>
            </a:r>
            <a:r>
              <a:rPr lang="zh-CN" altLang="en-US" dirty="0"/>
              <a:t>，</a:t>
            </a:r>
            <a:r>
              <a:rPr lang="en-US" altLang="zh-CN" dirty="0"/>
              <a:t>3/2</a:t>
            </a:r>
          </a:p>
          <a:p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88B589-2423-4DD2-A636-36A966D97275}"/>
              </a:ext>
            </a:extLst>
          </p:cNvPr>
          <p:cNvSpPr/>
          <p:nvPr/>
        </p:nvSpPr>
        <p:spPr>
          <a:xfrm>
            <a:off x="1383629" y="3298244"/>
            <a:ext cx="708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DengXian-Bold"/>
              </a:rPr>
              <a:t>能级图如上。考虑自选轨道耦合效应后，能级变化为：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20E7C31-17FD-46F0-8ACB-DBF6B5D49CFA}"/>
                  </a:ext>
                </a:extLst>
              </p:cNvPr>
              <p:cNvSpPr/>
              <p:nvPr/>
            </p:nvSpPr>
            <p:spPr>
              <a:xfrm>
                <a:off x="1383629" y="3964549"/>
                <a:ext cx="6795558" cy="918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𝐿𝑆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𝑅h𝑐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20E7C31-17FD-46F0-8ACB-DBF6B5D49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29" y="3964549"/>
                <a:ext cx="6795558" cy="918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D3DD9201-9EAC-4D28-8071-80D3ABBE89FA}"/>
              </a:ext>
            </a:extLst>
          </p:cNvPr>
          <p:cNvSpPr/>
          <p:nvPr/>
        </p:nvSpPr>
        <p:spPr>
          <a:xfrm>
            <a:off x="1383629" y="5175875"/>
            <a:ext cx="6907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DengXian-Bold"/>
              </a:rPr>
              <a:t>根据上述公式计算</a:t>
            </a:r>
            <a:r>
              <a:rPr lang="en-US" altLang="zh-CN" dirty="0">
                <a:latin typeface="DengXian-Bold"/>
              </a:rPr>
              <a:t>3</a:t>
            </a:r>
            <a:r>
              <a:rPr lang="zh-CN" altLang="en-US" dirty="0">
                <a:latin typeface="DengXian-Bold"/>
              </a:rPr>
              <a:t>个能级，作差，可以得到 </a:t>
            </a:r>
            <a:r>
              <a:rPr lang="en-US" altLang="zh-CN" dirty="0">
                <a:latin typeface="DengXian-Bold"/>
              </a:rPr>
              <a:t>3 </a:t>
            </a:r>
            <a:r>
              <a:rPr lang="zh-CN" altLang="en-US" dirty="0">
                <a:latin typeface="DengXian-Bold"/>
              </a:rPr>
              <a:t>个能级之间的间隔</a:t>
            </a:r>
            <a:r>
              <a:rPr lang="zh-CN" altLang="en-US" b="1" dirty="0">
                <a:latin typeface="DengXian-Bold"/>
              </a:rPr>
              <a:t>。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1A2ED5-4A71-4C08-B197-19ADCC36DF98}"/>
              </a:ext>
            </a:extLst>
          </p:cNvPr>
          <p:cNvSpPr/>
          <p:nvPr/>
        </p:nvSpPr>
        <p:spPr>
          <a:xfrm>
            <a:off x="7291470" y="4742382"/>
            <a:ext cx="1676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第五章</a:t>
            </a:r>
            <a:r>
              <a:rPr lang="en-US" altLang="zh-CN" dirty="0">
                <a:solidFill>
                  <a:srgbClr val="FF0000"/>
                </a:solidFill>
              </a:rPr>
              <a:t>PPT50</a:t>
            </a:r>
            <a:r>
              <a:rPr lang="zh-CN" altLang="en-US" dirty="0">
                <a:solidFill>
                  <a:srgbClr val="FF0000"/>
                </a:solidFill>
              </a:rPr>
              <a:t>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A2BF999-33A7-4F0F-B869-2DDA627E9976}"/>
                  </a:ext>
                </a:extLst>
              </p:cNvPr>
              <p:cNvSpPr/>
              <p:nvPr/>
            </p:nvSpPr>
            <p:spPr>
              <a:xfrm>
                <a:off x="833097" y="5673887"/>
                <a:ext cx="4572000" cy="99661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𝐿𝑆𝑗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𝐿𝑆𝑗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𝑛𝑙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𝑛𝑙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𝑅h𝑐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A2BF999-33A7-4F0F-B869-2DDA627E9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97" y="5673887"/>
                <a:ext cx="4572000" cy="996619"/>
              </a:xfrm>
              <a:prstGeom prst="rect">
                <a:avLst/>
              </a:prstGeom>
              <a:blipFill>
                <a:blip r:embed="rId5"/>
                <a:stretch>
                  <a:fillRect t="-19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3397B2CF-A9BA-4E34-B182-7097E63E02CF}"/>
              </a:ext>
            </a:extLst>
          </p:cNvPr>
          <p:cNvSpPr/>
          <p:nvPr/>
        </p:nvSpPr>
        <p:spPr>
          <a:xfrm>
            <a:off x="5466057" y="6172196"/>
            <a:ext cx="169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第五章</a:t>
            </a:r>
            <a:r>
              <a:rPr lang="en-US" altLang="zh-CN" dirty="0">
                <a:solidFill>
                  <a:srgbClr val="FF0000"/>
                </a:solidFill>
              </a:rPr>
              <a:t>PPT53</a:t>
            </a:r>
            <a:r>
              <a:rPr lang="zh-CN" altLang="en-US" dirty="0">
                <a:solidFill>
                  <a:srgbClr val="FF0000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17120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995CAB1-1F6C-4174-9968-D9E8CAB41C0C}"/>
              </a:ext>
            </a:extLst>
          </p:cNvPr>
          <p:cNvSpPr/>
          <p:nvPr/>
        </p:nvSpPr>
        <p:spPr>
          <a:xfrm>
            <a:off x="931333" y="597376"/>
            <a:ext cx="76504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5.12 </a:t>
            </a:r>
            <a:r>
              <a:rPr lang="zh-CN" altLang="en-US" dirty="0"/>
              <a:t>两个自旋为</a:t>
            </a:r>
            <a:r>
              <a:rPr lang="en-US" altLang="zh-CN" dirty="0"/>
              <a:t>1/2</a:t>
            </a:r>
            <a:r>
              <a:rPr lang="zh-CN" altLang="en-US" dirty="0"/>
              <a:t>的粒子组成复合系统，粒子</a:t>
            </a:r>
            <a:r>
              <a:rPr lang="en-US" altLang="zh-CN" dirty="0"/>
              <a:t>A</a:t>
            </a:r>
            <a:r>
              <a:rPr lang="zh-CN" altLang="en-US" dirty="0"/>
              <a:t>处在算符本征值𝑆</a:t>
            </a:r>
            <a:r>
              <a:rPr lang="en-US" altLang="zh-CN" baseline="-25000" dirty="0"/>
              <a:t>zA</a:t>
            </a:r>
            <a:r>
              <a:rPr lang="en-US" altLang="zh-CN" dirty="0"/>
              <a:t>=+ℏ/2</a:t>
            </a:r>
            <a:r>
              <a:rPr lang="zh-CN" altLang="en-US" dirty="0"/>
              <a:t>对应本征态上，粒子 </a:t>
            </a:r>
            <a:r>
              <a:rPr lang="en-US" altLang="zh-CN" dirty="0"/>
              <a:t>B </a:t>
            </a:r>
            <a:r>
              <a:rPr lang="zh-CN" altLang="en-US" dirty="0"/>
              <a:t>处在算符本征值𝑆</a:t>
            </a:r>
            <a:r>
              <a:rPr lang="zh-CN" altLang="en-US" baseline="-25000" dirty="0"/>
              <a:t>𝑥𝐵</a:t>
            </a:r>
            <a:r>
              <a:rPr lang="en-US" altLang="zh-CN" dirty="0"/>
              <a:t>=+ℏ/2</a:t>
            </a:r>
            <a:r>
              <a:rPr lang="zh-CN" altLang="en-US" dirty="0"/>
              <a:t>对应本征态上，求测量发现体系总自旋为零的概率是多少？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EFBF75C-8F95-4DA2-AA33-04A610AA3310}"/>
                  </a:ext>
                </a:extLst>
              </p:cNvPr>
              <p:cNvSpPr/>
              <p:nvPr/>
            </p:nvSpPr>
            <p:spPr>
              <a:xfrm>
                <a:off x="2959075" y="1605187"/>
                <a:ext cx="11662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⟩=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↑⟩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EFBF75C-8F95-4DA2-AA33-04A610AA3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075" y="1605187"/>
                <a:ext cx="1166281" cy="369332"/>
              </a:xfrm>
              <a:prstGeom prst="rect">
                <a:avLst/>
              </a:prstGeom>
              <a:blipFill>
                <a:blip r:embed="rId2"/>
                <a:stretch>
                  <a:fillRect l="-1563" r="-521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C840A9F-4EBC-4790-873D-95622C6EFD95}"/>
                  </a:ext>
                </a:extLst>
              </p:cNvPr>
              <p:cNvSpPr/>
              <p:nvPr/>
            </p:nvSpPr>
            <p:spPr>
              <a:xfrm>
                <a:off x="2959075" y="2059000"/>
                <a:ext cx="2152833" cy="500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⟩=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↑⟩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↓⟩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C840A9F-4EBC-4790-873D-95622C6EF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075" y="2059000"/>
                <a:ext cx="2152833" cy="500393"/>
              </a:xfrm>
              <a:prstGeom prst="rect">
                <a:avLst/>
              </a:prstGeom>
              <a:blipFill>
                <a:blip r:embed="rId3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02D201D-AAFC-4444-AE09-DAA3B8E377CF}"/>
                  </a:ext>
                </a:extLst>
              </p:cNvPr>
              <p:cNvSpPr/>
              <p:nvPr/>
            </p:nvSpPr>
            <p:spPr>
              <a:xfrm>
                <a:off x="2282328" y="2559393"/>
                <a:ext cx="4156651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⟩=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⟩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⟩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↑↑⟩+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↑↓⟩)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02D201D-AAFC-4444-AE09-DAA3B8E37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328" y="2559393"/>
                <a:ext cx="4156651" cy="664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3A544317-813F-4925-9469-4F95E9A88E12}"/>
              </a:ext>
            </a:extLst>
          </p:cNvPr>
          <p:cNvSpPr txBox="1"/>
          <p:nvPr/>
        </p:nvSpPr>
        <p:spPr>
          <a:xfrm>
            <a:off x="1415389" y="3323453"/>
            <a:ext cx="212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体系总自旋本征态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1AB2045-6A11-43FA-B49C-42D0C3B4AB8A}"/>
                  </a:ext>
                </a:extLst>
              </p:cNvPr>
              <p:cNvSpPr/>
              <p:nvPr/>
            </p:nvSpPr>
            <p:spPr>
              <a:xfrm>
                <a:off x="3806375" y="4560582"/>
                <a:ext cx="3800784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|↑↓⟩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|↓↑⟩)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1AB2045-6A11-43FA-B49C-42D0C3B4A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375" y="4560582"/>
                <a:ext cx="3800784" cy="6646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1A7DEF6-F8A1-4B07-8DF6-CBF32ABFF0DB}"/>
                  </a:ext>
                </a:extLst>
              </p:cNvPr>
              <p:cNvSpPr/>
              <p:nvPr/>
            </p:nvSpPr>
            <p:spPr>
              <a:xfrm>
                <a:off x="3902057" y="3266944"/>
                <a:ext cx="24197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↑↑⟩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1A7DEF6-F8A1-4B07-8DF6-CBF32ABFF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057" y="3266944"/>
                <a:ext cx="2419701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AEE7463-806A-4C8A-86F1-084594C256E9}"/>
                  </a:ext>
                </a:extLst>
              </p:cNvPr>
              <p:cNvSpPr/>
              <p:nvPr/>
            </p:nvSpPr>
            <p:spPr>
              <a:xfrm>
                <a:off x="3902057" y="3692785"/>
                <a:ext cx="25928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↓↓⟩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AEE7463-806A-4C8A-86F1-084594C25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057" y="3692785"/>
                <a:ext cx="259282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35B84EB-610B-42C8-B8C9-29B0853BE665}"/>
                  </a:ext>
                </a:extLst>
              </p:cNvPr>
              <p:cNvSpPr/>
              <p:nvPr/>
            </p:nvSpPr>
            <p:spPr>
              <a:xfrm>
                <a:off x="3863955" y="3979047"/>
                <a:ext cx="3743204" cy="6646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↑↓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|↓↑⟩)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35B84EB-610B-42C8-B8C9-29B0853BE6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955" y="3979047"/>
                <a:ext cx="3743204" cy="6646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8D19EAF-345A-40CA-8921-A22BCCF274CA}"/>
                  </a:ext>
                </a:extLst>
              </p:cNvPr>
              <p:cNvSpPr/>
              <p:nvPr/>
            </p:nvSpPr>
            <p:spPr>
              <a:xfrm>
                <a:off x="2959075" y="5189878"/>
                <a:ext cx="3644203" cy="500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⟩=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0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8D19EAF-345A-40CA-8921-A22BCCF27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075" y="5189878"/>
                <a:ext cx="3644203" cy="500393"/>
              </a:xfrm>
              <a:prstGeom prst="rect">
                <a:avLst/>
              </a:prstGeom>
              <a:blipFill>
                <a:blip r:embed="rId9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31AED53-D8A2-45C3-B248-7D0A8FB7A211}"/>
                  </a:ext>
                </a:extLst>
              </p:cNvPr>
              <p:cNvSpPr/>
              <p:nvPr/>
            </p:nvSpPr>
            <p:spPr>
              <a:xfrm>
                <a:off x="3900683" y="5899013"/>
                <a:ext cx="1531701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0</m:t>
                        </m:r>
                      </m:e>
                    </m:d>
                  </m:oMath>
                </a14:m>
                <a:r>
                  <a:rPr lang="zh-CN" altLang="en-US" dirty="0"/>
                  <a:t>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31AED53-D8A2-45C3-B248-7D0A8FB7A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683" y="5899013"/>
                <a:ext cx="1531701" cy="483466"/>
              </a:xfrm>
              <a:prstGeom prst="rect">
                <a:avLst/>
              </a:prstGeom>
              <a:blipFill>
                <a:blip r:embed="rId10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3A423338-F5D9-47BD-9EB4-75EA13C91768}"/>
              </a:ext>
            </a:extLst>
          </p:cNvPr>
          <p:cNvSpPr/>
          <p:nvPr/>
        </p:nvSpPr>
        <p:spPr>
          <a:xfrm>
            <a:off x="6979897" y="3212846"/>
            <a:ext cx="222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第五章</a:t>
            </a:r>
            <a:r>
              <a:rPr lang="en-US" altLang="zh-CN" dirty="0">
                <a:solidFill>
                  <a:srgbClr val="FF0000"/>
                </a:solidFill>
              </a:rPr>
              <a:t>PPT116-118</a:t>
            </a:r>
            <a:r>
              <a:rPr lang="zh-CN" altLang="en-US" dirty="0">
                <a:solidFill>
                  <a:srgbClr val="FF0000"/>
                </a:solidFill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61780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F7AE968-F014-4ABA-A7DD-0B78E57D348D}"/>
                  </a:ext>
                </a:extLst>
              </p:cNvPr>
              <p:cNvSpPr/>
              <p:nvPr/>
            </p:nvSpPr>
            <p:spPr>
              <a:xfrm>
                <a:off x="1229359" y="489712"/>
                <a:ext cx="7332134" cy="1512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5.13</a:t>
                </a:r>
                <a:r>
                  <a:rPr lang="zh-CN" altLang="en-US" dirty="0"/>
                  <a:t>自旋交换算符</a:t>
                </a:r>
                <a:r>
                  <a:rPr lang="en-US" altLang="zh-CN" dirty="0"/>
                  <a:t>P12</a:t>
                </a:r>
                <a:r>
                  <a:rPr lang="zh-CN" altLang="en-US" dirty="0"/>
                  <a:t>可以对两自旋系统的自旋状态实现交换操作，例如在非耦合表象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对应的基矢量下，算符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12</a:t>
                </a:r>
                <a:r>
                  <a:rPr lang="zh-CN" altLang="en-US" dirty="0"/>
                  <a:t>的作用表示成 </a:t>
                </a:r>
                <a:endParaRPr lang="en-US" altLang="zh-CN" dirty="0"/>
              </a:p>
              <a:p>
                <a:r>
                  <a:rPr lang="en-US" altLang="zh-CN" dirty="0"/>
                  <a:t>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↑⟩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↓⟩=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↓⟩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↑⟩,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↓⟩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↑⟩=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↑⟩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↓⟩</m:t>
                    </m:r>
                  </m:oMath>
                </a14:m>
                <a:endParaRPr lang="en-US" altLang="zh-CN" dirty="0"/>
              </a:p>
              <a:p>
                <a:pPr marL="342900" indent="-342900">
                  <a:buAutoNum type="alphaLcPeriod"/>
                </a:pPr>
                <a:r>
                  <a:rPr lang="zh-CN" altLang="en-US" dirty="0"/>
                  <a:t>试在非耦合表象中写出算符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12</a:t>
                </a:r>
                <a:r>
                  <a:rPr lang="zh-CN" altLang="en-US" dirty="0"/>
                  <a:t>的矩阵形式； </a:t>
                </a:r>
                <a:endParaRPr lang="en-US" altLang="zh-CN" dirty="0"/>
              </a:p>
              <a:p>
                <a:pPr marL="342900" indent="-342900">
                  <a:buAutoNum type="alphaLcPeriod"/>
                </a:pPr>
                <a:r>
                  <a:rPr lang="zh-CN" altLang="en-US" dirty="0"/>
                  <a:t>证明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，并用泡利算符表示</a:t>
                </a:r>
                <a:r>
                  <a:rPr lang="en-US" altLang="zh-CN" dirty="0"/>
                  <a:t>P</a:t>
                </a:r>
                <a:r>
                  <a:rPr lang="en-US" altLang="zh-CN" baseline="-25000" dirty="0"/>
                  <a:t>12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F7AE968-F014-4ABA-A7DD-0B78E57D3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359" y="489712"/>
                <a:ext cx="7332134" cy="1512978"/>
              </a:xfrm>
              <a:prstGeom prst="rect">
                <a:avLst/>
              </a:prstGeom>
              <a:blipFill>
                <a:blip r:embed="rId2"/>
                <a:stretch>
                  <a:fillRect l="-749" t="-2008" b="-5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637E091-4666-4864-B733-2BE0155ED8FD}"/>
                  </a:ext>
                </a:extLst>
              </p:cNvPr>
              <p:cNvSpPr/>
              <p:nvPr/>
            </p:nvSpPr>
            <p:spPr>
              <a:xfrm>
                <a:off x="999066" y="2351595"/>
                <a:ext cx="7562427" cy="1126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</m:eqAr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</m:eqAr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</m:eqAr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637E091-4666-4864-B733-2BE0155ED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66" y="2351595"/>
                <a:ext cx="7562427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33632A9-2846-403C-A8B1-F5A2D56CF649}"/>
              </a:ext>
            </a:extLst>
          </p:cNvPr>
          <p:cNvSpPr txBox="1"/>
          <p:nvPr/>
        </p:nvSpPr>
        <p:spPr>
          <a:xfrm>
            <a:off x="887306" y="2056138"/>
            <a:ext cx="53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C0EBFD4-5E0B-47D2-86ED-1CB54757AEEF}"/>
                  </a:ext>
                </a:extLst>
              </p:cNvPr>
              <p:cNvSpPr/>
              <p:nvPr/>
            </p:nvSpPr>
            <p:spPr>
              <a:xfrm>
                <a:off x="2727697" y="3509034"/>
                <a:ext cx="2862257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/>
                        <m:t>得到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C0EBFD4-5E0B-47D2-86ED-1CB54757A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697" y="3509034"/>
                <a:ext cx="2862257" cy="1126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CDC50FFC-3CC0-4F16-9505-C39123D0884A}"/>
              </a:ext>
            </a:extLst>
          </p:cNvPr>
          <p:cNvSpPr txBox="1"/>
          <p:nvPr/>
        </p:nvSpPr>
        <p:spPr>
          <a:xfrm>
            <a:off x="935565" y="4693919"/>
            <a:ext cx="96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4F5575C-836D-44A1-9E2C-BACC70D9761B}"/>
                  </a:ext>
                </a:extLst>
              </p:cNvPr>
              <p:cNvSpPr/>
              <p:nvPr/>
            </p:nvSpPr>
            <p:spPr>
              <a:xfrm>
                <a:off x="887306" y="4915501"/>
                <a:ext cx="8212667" cy="1126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4F5575C-836D-44A1-9E2C-BACC70D97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06" y="4915501"/>
                <a:ext cx="8212667" cy="1126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03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48746CE-B504-48EF-847A-E6FF568D2097}"/>
                  </a:ext>
                </a:extLst>
              </p:cNvPr>
              <p:cNvSpPr/>
              <p:nvPr/>
            </p:nvSpPr>
            <p:spPr>
              <a:xfrm>
                <a:off x="1438672" y="1166900"/>
                <a:ext cx="6825074" cy="3181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48746CE-B504-48EF-847A-E6FF568D20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672" y="1166900"/>
                <a:ext cx="6825074" cy="31811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0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BB17361-EC31-4579-9A85-5E0BAC90D5AB}"/>
              </a:ext>
            </a:extLst>
          </p:cNvPr>
          <p:cNvSpPr/>
          <p:nvPr/>
        </p:nvSpPr>
        <p:spPr>
          <a:xfrm>
            <a:off x="1114213" y="549255"/>
            <a:ext cx="76437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5.15. </a:t>
            </a:r>
            <a:r>
              <a:rPr lang="zh-CN" altLang="en-US" dirty="0"/>
              <a:t>设氦原子的核外两个电子处在</a:t>
            </a:r>
            <a:r>
              <a:rPr lang="en-US" altLang="zh-CN" dirty="0"/>
              <a:t>2s3d</a:t>
            </a:r>
            <a:r>
              <a:rPr lang="zh-CN" altLang="en-US" dirty="0"/>
              <a:t>组态，在</a:t>
            </a:r>
            <a:r>
              <a:rPr lang="en-US" altLang="zh-CN" dirty="0"/>
              <a:t>LS</a:t>
            </a:r>
            <a:r>
              <a:rPr lang="zh-CN" altLang="en-US" dirty="0"/>
              <a:t>耦合下可能形成的原子态有几种？并用原子态的符号表示出来。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450928-1813-49DB-91A7-E88079C98D30}"/>
                  </a:ext>
                </a:extLst>
              </p:cNvPr>
              <p:cNvSpPr/>
              <p:nvPr/>
            </p:nvSpPr>
            <p:spPr>
              <a:xfrm>
                <a:off x="1625861" y="1469024"/>
                <a:ext cx="3388363" cy="384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/>
                        <m:t>总的轨道角动量</m:t>
                      </m:r>
                      <m:r>
                        <m:rPr>
                          <m:nor/>
                        </m:rPr>
                        <a:rPr lang="en-US" altLang="zh-CN" b="0" i="0" smtClean="0"/>
                        <m:t>         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5450928-1813-49DB-91A7-E88079C98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861" y="1469024"/>
                <a:ext cx="3388363" cy="384272"/>
              </a:xfrm>
              <a:prstGeom prst="rect">
                <a:avLst/>
              </a:prstGeom>
              <a:blipFill>
                <a:blip r:embed="rId2"/>
                <a:stretch>
                  <a:fillRect t="-7937" r="-215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6C836E-6A97-4120-B20D-767F352CE762}"/>
                  </a:ext>
                </a:extLst>
              </p:cNvPr>
              <p:cNvSpPr/>
              <p:nvPr/>
            </p:nvSpPr>
            <p:spPr>
              <a:xfrm>
                <a:off x="3685802" y="1957401"/>
                <a:ext cx="36845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−1,⋅⋅⋅⋅⋅|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|,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36C836E-6A97-4120-B20D-767F352CE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802" y="1957401"/>
                <a:ext cx="368459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0DFB1B49-031A-44F3-96A5-1CC0EC6D0773}"/>
              </a:ext>
            </a:extLst>
          </p:cNvPr>
          <p:cNvSpPr txBox="1"/>
          <p:nvPr/>
        </p:nvSpPr>
        <p:spPr>
          <a:xfrm>
            <a:off x="1688171" y="1942068"/>
            <a:ext cx="243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可能取值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1B16950-7FE7-43C7-991C-E45430ACD145}"/>
                  </a:ext>
                </a:extLst>
              </p:cNvPr>
              <p:cNvSpPr/>
              <p:nvPr/>
            </p:nvSpPr>
            <p:spPr>
              <a:xfrm>
                <a:off x="3753489" y="2463916"/>
                <a:ext cx="2008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,L=2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1B16950-7FE7-43C7-991C-E45430ACD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489" y="2463916"/>
                <a:ext cx="2008242" cy="369332"/>
              </a:xfrm>
              <a:prstGeom prst="rect">
                <a:avLst/>
              </a:prstGeom>
              <a:blipFill>
                <a:blip r:embed="rId4"/>
                <a:stretch>
                  <a:fillRect t="-9836" r="-1520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6A75815-0A9D-4AF4-9669-D582D2A0624D}"/>
                  </a:ext>
                </a:extLst>
              </p:cNvPr>
              <p:cNvSpPr/>
              <p:nvPr/>
            </p:nvSpPr>
            <p:spPr>
              <a:xfrm>
                <a:off x="1625861" y="2970431"/>
                <a:ext cx="3431324" cy="37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mtClean="0"/>
                        <m:t>总的自旋角动量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6A75815-0A9D-4AF4-9669-D582D2A06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861" y="2970431"/>
                <a:ext cx="3431324" cy="378758"/>
              </a:xfrm>
              <a:prstGeom prst="rect">
                <a:avLst/>
              </a:prstGeom>
              <a:blipFill>
                <a:blip r:embed="rId5"/>
                <a:stretch>
                  <a:fillRect t="-8065" r="-3197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0742E183-1AF8-458C-844E-89678BA3D100}"/>
              </a:ext>
            </a:extLst>
          </p:cNvPr>
          <p:cNvSpPr/>
          <p:nvPr/>
        </p:nvSpPr>
        <p:spPr>
          <a:xfrm>
            <a:off x="5581295" y="2975144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S=0,1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BE4E1CD-DBC0-4259-9318-5FAA84874423}"/>
                  </a:ext>
                </a:extLst>
              </p:cNvPr>
              <p:cNvSpPr/>
              <p:nvPr/>
            </p:nvSpPr>
            <p:spPr>
              <a:xfrm>
                <a:off x="1625861" y="3486372"/>
                <a:ext cx="3248902" cy="37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/>
                        <m:t>总角动量</m:t>
                      </m:r>
                      <m:r>
                        <m:rPr>
                          <m:nor/>
                        </m:rPr>
                        <a:rPr lang="en-US" altLang="zh-CN" b="0" i="0" smtClean="0"/>
                        <m:t>                      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BE4E1CD-DBC0-4259-9318-5FAA84874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861" y="3486372"/>
                <a:ext cx="3248902" cy="378758"/>
              </a:xfrm>
              <a:prstGeom prst="rect">
                <a:avLst/>
              </a:prstGeom>
              <a:blipFill>
                <a:blip r:embed="rId6"/>
                <a:stretch>
                  <a:fillRect t="-8065" r="-5066"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3E2E05-8102-486E-BD87-09212EB30F73}"/>
                  </a:ext>
                </a:extLst>
              </p:cNvPr>
              <p:cNvSpPr/>
              <p:nvPr/>
            </p:nvSpPr>
            <p:spPr>
              <a:xfrm>
                <a:off x="3681759" y="4020347"/>
                <a:ext cx="33170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−1,⋯,|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|.</m:t>
                      </m:r>
                    </m:oMath>
                  </m:oMathPara>
                </a14:m>
                <a:endParaRPr lang="zh-CN" altLang="zh-CN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3E2E05-8102-486E-BD87-09212EB30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759" y="4020347"/>
                <a:ext cx="3317062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B5DE545E-F885-4C2A-BCB4-F9BAD8BBF1E7}"/>
              </a:ext>
            </a:extLst>
          </p:cNvPr>
          <p:cNvSpPr txBox="1"/>
          <p:nvPr/>
        </p:nvSpPr>
        <p:spPr>
          <a:xfrm>
            <a:off x="1688172" y="4057610"/>
            <a:ext cx="2431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可能取值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0CB992-620C-4104-911E-F4EAB39C45FF}"/>
              </a:ext>
            </a:extLst>
          </p:cNvPr>
          <p:cNvSpPr txBox="1"/>
          <p:nvPr/>
        </p:nvSpPr>
        <p:spPr>
          <a:xfrm>
            <a:off x="3681759" y="4636423"/>
            <a:ext cx="308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S=0</a:t>
            </a:r>
            <a:r>
              <a:rPr lang="zh-CN" altLang="en-US" dirty="0"/>
              <a:t>时</a:t>
            </a:r>
            <a:r>
              <a:rPr lang="en-US" altLang="zh-CN" dirty="0"/>
              <a:t>,J=2;       S=1</a:t>
            </a:r>
            <a:r>
              <a:rPr lang="zh-CN" altLang="en-US" dirty="0"/>
              <a:t>时</a:t>
            </a:r>
            <a:r>
              <a:rPr lang="en-US" altLang="zh-CN" dirty="0"/>
              <a:t>,J=1,2,3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23913FD-07A7-4143-AC85-9BBB1C49CBBB}"/>
                  </a:ext>
                </a:extLst>
              </p:cNvPr>
              <p:cNvSpPr/>
              <p:nvPr/>
            </p:nvSpPr>
            <p:spPr>
              <a:xfrm>
                <a:off x="4041181" y="5374078"/>
                <a:ext cx="2137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23913FD-07A7-4143-AC85-9BBB1C49C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181" y="5374078"/>
                <a:ext cx="213795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AFC7AEB1-F4DC-4FCB-965F-B31EB70BEC78}"/>
              </a:ext>
            </a:extLst>
          </p:cNvPr>
          <p:cNvSpPr/>
          <p:nvPr/>
        </p:nvSpPr>
        <p:spPr>
          <a:xfrm>
            <a:off x="1659302" y="532016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共有四个原子态</a:t>
            </a:r>
          </a:p>
        </p:txBody>
      </p:sp>
    </p:spTree>
    <p:extLst>
      <p:ext uri="{BB962C8B-B14F-4D97-AF65-F5344CB8AC3E}">
        <p14:creationId xmlns:p14="http://schemas.microsoft.com/office/powerpoint/2010/main" val="259222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1396</Words>
  <Application>Microsoft Office PowerPoint</Application>
  <PresentationFormat>全屏显示(4:3)</PresentationFormat>
  <Paragraphs>122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DengXian-Bold</vt:lpstr>
      <vt:lpstr>等线</vt:lpstr>
      <vt:lpstr>等线 Light</vt:lpstr>
      <vt:lpstr>宋体</vt:lpstr>
      <vt:lpstr>Arial</vt:lpstr>
      <vt:lpstr>Calibri</vt:lpstr>
      <vt:lpstr>Calibri Light</vt:lpstr>
      <vt:lpstr>Cambria</vt:lpstr>
      <vt:lpstr>Cambria Math</vt:lpstr>
      <vt:lpstr>Times New Roman</vt:lpstr>
      <vt:lpstr>Office 主题​​</vt:lpstr>
      <vt:lpstr>2024春-量子物理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2024春-量子物理</dc:title>
  <dc:creator>nico</dc:creator>
  <cp:lastModifiedBy>nico</cp:lastModifiedBy>
  <cp:revision>27</cp:revision>
  <dcterms:created xsi:type="dcterms:W3CDTF">2024-06-06T19:02:30Z</dcterms:created>
  <dcterms:modified xsi:type="dcterms:W3CDTF">2024-06-07T12:18:55Z</dcterms:modified>
</cp:coreProperties>
</file>