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2" r:id="rId12"/>
    <p:sldId id="273" r:id="rId13"/>
    <p:sldId id="274" r:id="rId14"/>
    <p:sldId id="270" r:id="rId15"/>
    <p:sldId id="269" r:id="rId16"/>
    <p:sldId id="265" r:id="rId17"/>
    <p:sldId id="266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5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0944-A446-4D65-9DF4-F7994A31EA0E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0BC6-00DA-4D34-B13F-B48314D40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1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0944-A446-4D65-9DF4-F7994A31EA0E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0BC6-00DA-4D34-B13F-B48314D40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4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0944-A446-4D65-9DF4-F7994A31EA0E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0BC6-00DA-4D34-B13F-B48314D40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3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0944-A446-4D65-9DF4-F7994A31EA0E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0BC6-00DA-4D34-B13F-B48314D40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0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0944-A446-4D65-9DF4-F7994A31EA0E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0BC6-00DA-4D34-B13F-B48314D40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8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0944-A446-4D65-9DF4-F7994A31EA0E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0BC6-00DA-4D34-B13F-B48314D40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0944-A446-4D65-9DF4-F7994A31EA0E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0BC6-00DA-4D34-B13F-B48314D40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9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0944-A446-4D65-9DF4-F7994A31EA0E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0BC6-00DA-4D34-B13F-B48314D40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9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0944-A446-4D65-9DF4-F7994A31EA0E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0BC6-00DA-4D34-B13F-B48314D40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1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0944-A446-4D65-9DF4-F7994A31EA0E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0BC6-00DA-4D34-B13F-B48314D40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0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0944-A446-4D65-9DF4-F7994A31EA0E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0BC6-00DA-4D34-B13F-B48314D40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05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0944-A446-4D65-9DF4-F7994A31EA0E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0BC6-00DA-4D34-B13F-B48314D40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43D554-AD71-4A25-93AE-ECB45A13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76" y="215735"/>
            <a:ext cx="6744047" cy="64265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E5FFFB-2CA5-4BDA-9FA7-4DF2AEE60DEA}"/>
              </a:ext>
            </a:extLst>
          </p:cNvPr>
          <p:cNvSpPr txBox="1"/>
          <p:nvPr/>
        </p:nvSpPr>
        <p:spPr>
          <a:xfrm>
            <a:off x="203200" y="108373"/>
            <a:ext cx="125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第四章</a:t>
            </a:r>
          </a:p>
        </p:txBody>
      </p:sp>
    </p:spTree>
    <p:extLst>
      <p:ext uri="{BB962C8B-B14F-4D97-AF65-F5344CB8AC3E}">
        <p14:creationId xmlns:p14="http://schemas.microsoft.com/office/powerpoint/2010/main" val="124656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9B46D2-3FF3-41D8-88F9-7252192109D4}"/>
                  </a:ext>
                </a:extLst>
              </p:cNvPr>
              <p:cNvSpPr txBox="1"/>
              <p:nvPr/>
            </p:nvSpPr>
            <p:spPr>
              <a:xfrm>
                <a:off x="638735" y="369794"/>
                <a:ext cx="8364071" cy="1671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2. </a:t>
                </a: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的共同本征态构成的自旋表象中推导出泡利算符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9B46D2-3FF3-41D8-88F9-725219210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35" y="369794"/>
                <a:ext cx="8364071" cy="1671996"/>
              </a:xfrm>
              <a:prstGeom prst="rect">
                <a:avLst/>
              </a:prstGeom>
              <a:blipFill>
                <a:blip r:embed="rId2"/>
                <a:stretch>
                  <a:fillRect l="-656" t="-1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13DFBFC6-A332-4393-8E47-35E862C5C3BE}"/>
              </a:ext>
            </a:extLst>
          </p:cNvPr>
          <p:cNvGrpSpPr/>
          <p:nvPr/>
        </p:nvGrpSpPr>
        <p:grpSpPr>
          <a:xfrm>
            <a:off x="399495" y="1672458"/>
            <a:ext cx="8318801" cy="3404872"/>
            <a:chOff x="399495" y="1672458"/>
            <a:chExt cx="8318801" cy="340487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DBC3CC5-0407-4E0C-A694-625A1DE94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495" y="1780670"/>
              <a:ext cx="8034291" cy="329666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1C052D2-B97B-453C-8E31-8AD5B7B0C2FC}"/>
                </a:ext>
              </a:extLst>
            </p:cNvPr>
            <p:cNvSpPr txBox="1"/>
            <p:nvPr/>
          </p:nvSpPr>
          <p:spPr>
            <a:xfrm>
              <a:off x="5301976" y="1672458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假设自旋的性质类似轨道角动量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E713BCB-00AA-4561-9E5B-7453089CA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51" y="4904989"/>
            <a:ext cx="526806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1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0507830-0E43-4428-A7F8-4D1A3D4A2D32}"/>
                  </a:ext>
                </a:extLst>
              </p:cNvPr>
              <p:cNvSpPr txBox="1"/>
              <p:nvPr/>
            </p:nvSpPr>
            <p:spPr>
              <a:xfrm>
                <a:off x="549958" y="130324"/>
                <a:ext cx="8185669" cy="6727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有：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可得：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还是类似轨道角动量，可以计算得到下面的对易关系：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同理：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0507830-0E43-4428-A7F8-4D1A3D4A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58" y="130324"/>
                <a:ext cx="8185669" cy="6727676"/>
              </a:xfrm>
              <a:prstGeom prst="rect">
                <a:avLst/>
              </a:prstGeom>
              <a:blipFill>
                <a:blip r:embed="rId2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1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45E238E-D859-461B-A251-9FEDF50CF7E4}"/>
                  </a:ext>
                </a:extLst>
              </p:cNvPr>
              <p:cNvSpPr/>
              <p:nvPr/>
            </p:nvSpPr>
            <p:spPr>
              <a:xfrm>
                <a:off x="1762218" y="0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45E238E-D859-461B-A251-9FEDF50C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218" y="0"/>
                <a:ext cx="45720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B50A7A-5363-455B-85FC-69CB4BCBE4EC}"/>
                  </a:ext>
                </a:extLst>
              </p:cNvPr>
              <p:cNvSpPr txBox="1"/>
              <p:nvPr/>
            </p:nvSpPr>
            <p:spPr>
              <a:xfrm>
                <a:off x="363983" y="665407"/>
                <a:ext cx="8238477" cy="6192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>
                    <a:latin typeface="Cambria Math" panose="02040503050406030204" pitchFamily="18" charset="0"/>
                  </a:rPr>
                  <a:t>考虑：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3ℏ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不存在</m:t>
                    </m:r>
                  </m:oMath>
                </a14:m>
                <a:r>
                  <a:rPr lang="zh-CN" altLang="en-US" dirty="0"/>
                  <a:t>本征值为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的本征态，上式成立的解为：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用同样的方法可以得到：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再考虑：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用同样的方法可以得到：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</m:oMath>
                  </m:oMathPara>
                </a14:m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B50A7A-5363-455B-85FC-69CB4BCBE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3" y="665407"/>
                <a:ext cx="8238477" cy="6192657"/>
              </a:xfrm>
              <a:prstGeom prst="rect">
                <a:avLst/>
              </a:prstGeom>
              <a:blipFill>
                <a:blip r:embed="rId3"/>
                <a:stretch>
                  <a:fillRect l="-666" t="-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2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60DFB8C-FF80-4A74-8089-FCB2271A7A88}"/>
                  </a:ext>
                </a:extLst>
              </p:cNvPr>
              <p:cNvSpPr txBox="1"/>
              <p:nvPr/>
            </p:nvSpPr>
            <p:spPr>
              <a:xfrm>
                <a:off x="390616" y="218762"/>
                <a:ext cx="7989903" cy="6546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用求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</m:oMath>
                </a14:m>
                <a:r>
                  <a:rPr lang="zh-CN" altLang="en-US" dirty="0"/>
                  <a:t>表示的方法，设：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结合上一页得到的关系：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↓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↓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↓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可以得到：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又有：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可以解得：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=ℏ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/(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60DFB8C-FF80-4A74-8089-FCB2271A7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6" y="218762"/>
                <a:ext cx="7989903" cy="6546279"/>
              </a:xfrm>
              <a:prstGeom prst="rect">
                <a:avLst/>
              </a:prstGeom>
              <a:blipFill>
                <a:blip r:embed="rId2"/>
                <a:stretch>
                  <a:fillRect l="-610" t="-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61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8E86842-A49B-4BBA-9C18-FCC75E5232D1}"/>
                  </a:ext>
                </a:extLst>
              </p:cNvPr>
              <p:cNvSpPr txBox="1"/>
              <p:nvPr/>
            </p:nvSpPr>
            <p:spPr>
              <a:xfrm>
                <a:off x="369794" y="94129"/>
                <a:ext cx="8310282" cy="6402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3. </a:t>
                </a:r>
                <a:r>
                  <a:rPr lang="zh-CN" altLang="en-US" dirty="0"/>
                  <a:t>求解泡利算符发本征态和本征值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=±1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，设本征态为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,+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，有：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由归一化条件：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,+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,+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,+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:r>
                  <a:rPr lang="zh-CN" altLang="en-US" dirty="0"/>
                  <a:t>类似地，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,−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8E86842-A49B-4BBA-9C18-FCC75E523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4" y="94129"/>
                <a:ext cx="8310282" cy="6402009"/>
              </a:xfrm>
              <a:prstGeom prst="rect">
                <a:avLst/>
              </a:prstGeom>
              <a:blipFill>
                <a:blip r:embed="rId2"/>
                <a:stretch>
                  <a:fillRect l="-660" t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1446589-C0C1-49B5-8928-9DCCA9458394}"/>
                  </a:ext>
                </a:extLst>
              </p:cNvPr>
              <p:cNvSpPr/>
              <p:nvPr/>
            </p:nvSpPr>
            <p:spPr>
              <a:xfrm>
                <a:off x="7039535" y="2198594"/>
                <a:ext cx="1734671" cy="217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Tips: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可以是复数，但总可以提取一个整体相位来让结果变为这里的答案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1446589-C0C1-49B5-8928-9DCCA9458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535" y="2198594"/>
                <a:ext cx="1734671" cy="2171700"/>
              </a:xfrm>
              <a:prstGeom prst="rect">
                <a:avLst/>
              </a:prstGeom>
              <a:blipFill>
                <a:blip r:embed="rId3"/>
                <a:stretch>
                  <a:fillRect l="-4545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9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F41085-0ABB-448B-89C2-D1E5BEE06549}"/>
              </a:ext>
            </a:extLst>
          </p:cNvPr>
          <p:cNvSpPr txBox="1"/>
          <p:nvPr/>
        </p:nvSpPr>
        <p:spPr>
          <a:xfrm>
            <a:off x="262218" y="342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4D4B764-47C2-4CAF-A4BF-7C18FDD38726}"/>
                  </a:ext>
                </a:extLst>
              </p:cNvPr>
              <p:cNvSpPr/>
              <p:nvPr/>
            </p:nvSpPr>
            <p:spPr>
              <a:xfrm>
                <a:off x="336176" y="342899"/>
                <a:ext cx="8545606" cy="5566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4、将 </a:t>
                </a:r>
                <a14:m>
                  <m:oMath xmlns:m="http://schemas.openxmlformats.org/officeDocument/2006/math">
                    <m:acc>
                      <m:accPr>
                        <m:chr m:val="ˆ"/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</m:acc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 写成矩阵形式 </a:t>
                </a:r>
                <a14:m>
                  <m:oMath xmlns:m="http://schemas.openxmlformats.org/officeDocument/2006/math">
                    <m:acc>
                      <m:accPr>
                        <m:chr m:val="ˆ"/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</m:acc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 (给出详细过程), 并求解本征态和本征值</a:t>
                </a:r>
                <a:endParaRPr lang="zh-CN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endParaRPr lang="en-US" altLang="zh-C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</m:acc>
                      <m:r>
                        <a:rPr lang="zh-C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acc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𝜑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𝜑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zh-CN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设本征函数为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, 本征值为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, 本征方程</a:t>
                </a:r>
                <a:r>
                  <a:rPr lang="zh-CN" altLang="en-US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：</a:t>
                </a:r>
                <a:endParaRPr lang="en-US" altLang="zh-CN" dirty="0">
                  <a:latin typeface="Georgia" panose="02040502050405020303" pitchFamily="18" charset="0"/>
                  <a:ea typeface="Georgia" panose="02040502050405020303" pitchFamily="18" charset="0"/>
                  <a:cs typeface="Georgia" panose="02040502050405020303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, </a:t>
                </a:r>
                <a:endParaRPr lang="en-US" altLang="zh-CN" dirty="0">
                  <a:latin typeface="Georgia" panose="02040502050405020303" pitchFamily="18" charset="0"/>
                  <a:ea typeface="Georgia" panose="02040502050405020303" pitchFamily="18" charset="0"/>
                  <a:cs typeface="Georgia" panose="02040502050405020303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求解得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zh-CN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zh-CN" altLang="zh-CN" dirty="0">
                    <a:latin typeface="Georgia" panose="02040502050405020303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 对应的本征态为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|↑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num>
                                  <m:den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num>
                                  <m:den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CN" altLang="zh-CN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 对应的本征态为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|↓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num>
                                  <m:den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num>
                                  <m:den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zh-CN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4D4B764-47C2-4CAF-A4BF-7C18FDD38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6" y="342899"/>
                <a:ext cx="8545606" cy="5566396"/>
              </a:xfrm>
              <a:prstGeom prst="rect">
                <a:avLst/>
              </a:prstGeom>
              <a:blipFill>
                <a:blip r:embed="rId2"/>
                <a:stretch>
                  <a:fillRect l="-571" t="-657" r="-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87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160C58C-86EC-43D9-8298-171EBB5DA832}"/>
                  </a:ext>
                </a:extLst>
              </p:cNvPr>
              <p:cNvSpPr/>
              <p:nvPr/>
            </p:nvSpPr>
            <p:spPr>
              <a:xfrm>
                <a:off x="547967" y="208429"/>
                <a:ext cx="8048065" cy="1538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5.1 设系统的正交归一化基矢为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{|0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,|1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,|2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, 定义右矢为</a:t>
                </a:r>
                <a:endParaRPr lang="zh-CN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2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zh-C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=|0</m:t>
                      </m:r>
                      <m:r>
                        <a:rPr lang="zh-C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2|1</m:t>
                      </m:r>
                      <m:r>
                        <a:rPr lang="zh-C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|2⟩,</m:t>
                      </m:r>
                      <m:box>
                        <m:box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ox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zh-C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|0⟩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3|2</m:t>
                      </m:r>
                      <m:r>
                        <a:rPr lang="zh-C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zh-CN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dirty="0">
                    <a:ea typeface="Georgia" panose="02040502050405020303" pitchFamily="18" charset="0"/>
                    <a:cs typeface="Georgia" panose="02040502050405020303" pitchFamily="18" charset="0"/>
                  </a:rPr>
                  <a:t>a. 试给出对偶矢量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⟨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|,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⟨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zh-CN" dirty="0">
                    <a:ea typeface="Georgia" panose="02040502050405020303" pitchFamily="18" charset="0"/>
                    <a:cs typeface="Georgia" panose="02040502050405020303" pitchFamily="18" charset="0"/>
                  </a:rPr>
                  <a:t> (用右矢形式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{|0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,|1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,|2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dirty="0">
                    <a:ea typeface="Georgia" panose="02040502050405020303" pitchFamily="18" charset="0"/>
                    <a:cs typeface="Georgia" panose="02040502050405020303" pitchFamily="18" charset="0"/>
                  </a:rPr>
                  <a:t> 给出)</a:t>
                </a:r>
                <a:br>
                  <a:rPr lang="zh-CN" altLang="zh-CN" dirty="0">
                    <a:latin typeface="Georgia" panose="02040502050405020303" pitchFamily="18" charset="0"/>
                    <a:cs typeface="Times New Roman" panose="02020603050405020304" pitchFamily="18" charset="0"/>
                  </a:rPr>
                </a:br>
                <a:r>
                  <a:rPr lang="zh-CN" altLang="zh-CN" dirty="0">
                    <a:ea typeface="Georgia" panose="02040502050405020303" pitchFamily="18" charset="0"/>
                    <a:cs typeface="Georgia" panose="02040502050405020303" pitchFamily="18" charset="0"/>
                  </a:rPr>
                  <a:t>b. 求出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⟨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zh-CN" altLang="zh-CN" dirty="0">
                    <a:ea typeface="Georgia" panose="02040502050405020303" pitchFamily="18" charset="0"/>
                    <a:cs typeface="Georgia" panose="02040502050405020303" pitchFamily="18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⟨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zh-CN" altLang="zh-CN" dirty="0">
                    <a:ea typeface="Georgia" panose="02040502050405020303" pitchFamily="18" charset="0"/>
                    <a:cs typeface="Georgia" panose="02040502050405020303" pitchFamily="18" charset="0"/>
                  </a:rPr>
                  <a:t>, 并验证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⟨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⟨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>
                    <a:ea typeface="Georgia" panose="02040502050405020303" pitchFamily="18" charset="0"/>
                    <a:cs typeface="Georgia" panose="02040502050405020303" pitchFamily="18" charset="0"/>
                  </a:rPr>
                  <a:t> 。</a:t>
                </a:r>
                <a:br>
                  <a:rPr lang="zh-CN" altLang="zh-CN" dirty="0">
                    <a:latin typeface="Georgia" panose="02040502050405020303" pitchFamily="18" charset="0"/>
                    <a:cs typeface="Times New Roman" panose="02020603050405020304" pitchFamily="18" charset="0"/>
                  </a:rPr>
                </a:br>
                <a:r>
                  <a:rPr lang="zh-CN" altLang="zh-CN" dirty="0">
                    <a:ea typeface="Georgia" panose="02040502050405020303" pitchFamily="18" charset="0"/>
                    <a:cs typeface="Georgia" panose="02040502050405020303" pitchFamily="18" charset="0"/>
                  </a:rPr>
                  <a:t>c. 写出算符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⟩⟨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zh-CN" dirty="0">
                    <a:ea typeface="Georgia" panose="02040502050405020303" pitchFamily="18" charset="0"/>
                    <a:cs typeface="Georgia" panose="02040502050405020303" pitchFamily="18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⟩⟨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zh-CN" dirty="0">
                    <a:ea typeface="Georgia" panose="02040502050405020303" pitchFamily="18" charset="0"/>
                    <a:cs typeface="Georgia" panose="02040502050405020303" pitchFamily="18" charset="0"/>
                  </a:rPr>
                  <a:t> 对应的矩阵形式, 并验证它们互为厄密共轭矩阵。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160C58C-86EC-43D9-8298-171EBB5DA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67" y="208429"/>
                <a:ext cx="8048065" cy="1538883"/>
              </a:xfrm>
              <a:prstGeom prst="rect">
                <a:avLst/>
              </a:prstGeom>
              <a:blipFill>
                <a:blip r:embed="rId2"/>
                <a:stretch>
                  <a:fillRect l="-682" t="-9881" b="-5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491F80-FE4A-44A4-8884-7627844C3F0C}"/>
                  </a:ext>
                </a:extLst>
              </p:cNvPr>
              <p:cNvSpPr txBox="1"/>
              <p:nvPr/>
            </p:nvSpPr>
            <p:spPr>
              <a:xfrm>
                <a:off x="547967" y="1862418"/>
                <a:ext cx="8048064" cy="438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正交归一基矢：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=⟨0|−2⟨1|−2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⟨2|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⟨0|−3⟨2|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b.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⟨0|−2</m:t>
                      </m:r>
                      <m:d>
                        <m:dPr>
                          <m:begChr m:val="⟨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begChr m:val="⟨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CN" altLang="zh-CN" dirty="0">
                              <a:latin typeface="Georgia" panose="02040502050405020303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⟨0|−3⟨2|)(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|0</m:t>
                      </m:r>
                      <m:r>
                        <a:rPr lang="zh-C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2|1</m:t>
                      </m:r>
                      <m:r>
                        <a:rPr lang="zh-C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|2⟩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c.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⟩⟨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|=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⟩⟨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|=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⟨"/>
                                        <m:endChr m:val="|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491F80-FE4A-44A4-8884-7627844C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67" y="1862418"/>
                <a:ext cx="8048064" cy="4389600"/>
              </a:xfrm>
              <a:prstGeom prst="rect">
                <a:avLst/>
              </a:prstGeom>
              <a:blipFill>
                <a:blip r:embed="rId3"/>
                <a:stretch>
                  <a:fillRect l="-682" t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766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9E90489-64BF-47C0-9157-9AB2D86457E2}"/>
                  </a:ext>
                </a:extLst>
              </p:cNvPr>
              <p:cNvSpPr/>
              <p:nvPr/>
            </p:nvSpPr>
            <p:spPr>
              <a:xfrm>
                <a:off x="685800" y="410131"/>
                <a:ext cx="7395882" cy="4377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600"/>
                  </a:spcAft>
                  <a:tabLst>
                    <a:tab pos="457200" algn="l"/>
                  </a:tabLst>
                </a:pPr>
                <a:r>
                  <a:rPr lang="en-US" altLang="zh-CN" dirty="0">
                    <a:latin typeface="+mn-ea"/>
                    <a:cs typeface="Georgia" panose="02040502050405020303" pitchFamily="18" charset="0"/>
                  </a:rPr>
                  <a:t>7.6 </a:t>
                </a:r>
                <a:r>
                  <a:rPr lang="zh-CN" altLang="zh-CN" dirty="0">
                    <a:latin typeface="+mn-ea"/>
                    <a:cs typeface="Georgia" panose="02040502050405020303" pitchFamily="18" charset="0"/>
                  </a:rPr>
                  <a:t>对于电子自旋态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|↑⟩=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|↑⟩=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ℏ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|↑⟩</m:t>
                    </m:r>
                  </m:oMath>
                </a14:m>
                <a:r>
                  <a:rPr lang="zh-CN" altLang="zh-CN" dirty="0">
                    <a:latin typeface="+mn-ea"/>
                    <a:cs typeface="Georgia" panose="02040502050405020303" pitchFamily="18" charset="0"/>
                  </a:rPr>
                  <a:t>, 求其在算符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zh-CN" dirty="0">
                    <a:latin typeface="+mn-ea"/>
                    <a:cs typeface="Georgia" panose="02040502050405020303" pitchFamily="18" charset="0"/>
                  </a:rPr>
                  <a:t> 对应的涨落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zh-CN" dirty="0">
                    <a:latin typeface="+mn-ea"/>
                    <a:cs typeface="Georgia" panose="02040502050405020303" pitchFamily="18" charset="0"/>
                  </a:rPr>
                  <a:t> </a:t>
                </a:r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。</a:t>
                </a:r>
                <a:endParaRPr lang="zh-CN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zh-CN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zh-CN" altLang="zh-CN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zh-CN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zh-CN" altLang="zh-CN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⟨</m:t>
                      </m:r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zh-CN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/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zh-CN" altLang="zh-CN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ℏ</m:t>
                                        </m:r>
                                      </m:num>
                                      <m:den>
                                        <m:r>
                                          <a:rPr lang="zh-CN" altLang="zh-CN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ℏ</m:t>
                                        </m:r>
                                      </m:num>
                                      <m:den>
                                        <m:r>
                                          <a:rPr lang="zh-CN" altLang="zh-CN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ℏ</m:t>
                                        </m:r>
                                      </m:num>
                                      <m:den>
                                        <m:r>
                                          <a:rPr lang="zh-CN" altLang="zh-CN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zh-CN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同理,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ℏ</m:t>
                                </m:r>
                              </m:num>
                              <m:den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9E90489-64BF-47C0-9157-9AB2D8645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10131"/>
                <a:ext cx="7395882" cy="4377224"/>
              </a:xfrm>
              <a:prstGeom prst="rect">
                <a:avLst/>
              </a:prstGeom>
              <a:blipFill>
                <a:blip r:embed="rId2"/>
                <a:stretch>
                  <a:fillRect l="-742" r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0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8A12FE8-D4D4-46A3-8C1C-C5ABCFD1DFD8}"/>
                  </a:ext>
                </a:extLst>
              </p:cNvPr>
              <p:cNvSpPr/>
              <p:nvPr/>
            </p:nvSpPr>
            <p:spPr>
              <a:xfrm>
                <a:off x="147918" y="266579"/>
                <a:ext cx="8673353" cy="5638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600"/>
                  </a:spcAft>
                  <a:buFont typeface="+mj-lt"/>
                  <a:buAutoNum type="arabicPeriod" startAt="7"/>
                  <a:tabLst>
                    <a:tab pos="457200" algn="l"/>
                  </a:tabLst>
                </a:pPr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设电子处在自旋态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↑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↑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, 若选择自旋测量投影的方向为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CN" altLang="zh-CN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, 求可能的测量值和相应的概率。</a:t>
                </a:r>
                <a:endParaRPr lang="zh-CN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ˆ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e>
                            <m: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⁡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⁡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𝜑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⁡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𝜑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zh-CN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⁡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↑</m:t>
                                    </m:r>
                                  </m:e>
                                </m:d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sub>
                            </m:sSub>
                            <m:d>
                              <m:dPr>
                                <m:begChr m:val="⟨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↑</m:t>
                                </m:r>
                              </m:e>
                            </m:d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↓</m:t>
                                    </m:r>
                                  </m:e>
                                </m:d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sub>
                            </m:sSub>
                            <m:d>
                              <m:dPr>
                                <m:begChr m:val="⟨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↓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特征式: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, 所以本征值为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±1</m:t>
                    </m:r>
                  </m:oMath>
                </a14:m>
                <a:br>
                  <a:rPr lang="zh-CN" altLang="zh-CN" dirty="0">
                    <a:latin typeface="Georgia" panose="02040502050405020303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 对应的本征态为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↑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𝜑</m:t>
                                        </m:r>
                                      </m:num>
                                      <m:den>
                                        <m:r>
                                          <a:rPr lang="zh-CN" altLang="zh-CN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zh-CN" altLang="zh-CN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func>
                          </m:den>
                        </m:f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 对应的本征态为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↓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num>
                                  <m:den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↓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↑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</m:oMath>
                </a14:m>
                <a:r>
                  <a:rPr lang="zh-CN" altLang="en-US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为一组正交基矢，可以把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zh-CN" altLang="en-US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在这组基矢下展开：</a:t>
                </a:r>
                <a:endParaRPr lang="en-US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↓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acc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br>
                  <a:rPr lang="zh-CN" altLang="zh-CN" dirty="0">
                    <a:latin typeface="Georgia" panose="02040502050405020303" pitchFamily="18" charset="0"/>
                    <a:cs typeface="Times New Roman" panose="02020603050405020304" pitchFamily="18" charset="0"/>
                  </a:rPr>
                </a:br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可能的测量值为 1 , 概率为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↑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∣↑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zh-CN" altLang="zh-CN" dirty="0">
                    <a:latin typeface="Georgia" panose="02040502050405020303" pitchFamily="18" charset="0"/>
                    <a:cs typeface="Times New Roman" panose="02020603050405020304" pitchFamily="18" charset="0"/>
                  </a:rPr>
                </a:br>
                <a:r>
                  <a:rPr lang="zh-CN" altLang="zh-CN" dirty="0"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可能的测量值为 -1 , 概率为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∣↑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zh-CN" dirty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8A12FE8-D4D4-46A3-8C1C-C5ABCFD1D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8" y="266579"/>
                <a:ext cx="8673353" cy="5638403"/>
              </a:xfrm>
              <a:prstGeom prst="rect">
                <a:avLst/>
              </a:prstGeom>
              <a:blipFill>
                <a:blip r:embed="rId2"/>
                <a:stretch>
                  <a:fillRect l="-562" t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03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A03A21-ACD8-477B-95D9-E2272BB9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1" y="358617"/>
            <a:ext cx="8128418" cy="61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2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635BAE-3900-4CC4-A1CB-1C6B768BD69F}"/>
              </a:ext>
            </a:extLst>
          </p:cNvPr>
          <p:cNvSpPr/>
          <p:nvPr/>
        </p:nvSpPr>
        <p:spPr>
          <a:xfrm>
            <a:off x="450476" y="592622"/>
            <a:ext cx="79875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4.1.设氢原子的电子所处定态对应的主量子数 𝑛 = 2，写出电子所有可能的状态，用量子数( 𝑛 ,  𝑙 ,  𝑚 )标记。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l取值范围是0到n-1，所以l可以取0，1两个数。</a:t>
            </a:r>
            <a:endParaRPr lang="en-US" altLang="zh-CN" dirty="0"/>
          </a:p>
          <a:p>
            <a:r>
              <a:rPr lang="zh-CN" altLang="en-US" dirty="0"/>
              <a:t>而m根据l的取值取-l到l之间的值，所以可以取-1，0，1三个数</a:t>
            </a:r>
          </a:p>
          <a:p>
            <a:r>
              <a:rPr lang="zh-CN" altLang="en-US" dirty="0"/>
              <a:t>（对应l取1）或者0（对应l取0）。表示出来为：</a:t>
            </a:r>
          </a:p>
          <a:p>
            <a:r>
              <a:rPr lang="zh-CN" altLang="en-US" dirty="0"/>
              <a:t>(2，0，0) （2，1，1）（2，1，0）（2，1，-1）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66E3318-6D7C-4670-B4C1-00B5795F6E54}"/>
                  </a:ext>
                </a:extLst>
              </p:cNvPr>
              <p:cNvSpPr/>
              <p:nvPr/>
            </p:nvSpPr>
            <p:spPr>
              <a:xfrm>
                <a:off x="450476" y="2784232"/>
                <a:ext cx="8424583" cy="3481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4.2.试求出氢原子基态下势能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zh-CN" altLang="en-US" dirty="0"/>
                  <a:t>的平均值</a:t>
                </a:r>
                <a:endParaRPr lang="en-US" altLang="zh-CN" dirty="0"/>
              </a:p>
              <a:p>
                <a:r>
                  <a:rPr lang="zh-CN" altLang="en-US" dirty="0"/>
                  <a:t>氢原子基态波函数：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计算</m:t>
                    </m:r>
                  </m:oMath>
                </a14:m>
                <a:r>
                  <a:rPr lang="zh-CN" altLang="en-US" dirty="0"/>
                  <a:t>势能均值：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𝑑𝑥𝑑𝑦𝑑𝑧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𝑑𝑟𝑑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66E3318-6D7C-4670-B4C1-00B5795F6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76" y="2784232"/>
                <a:ext cx="8424583" cy="3481146"/>
              </a:xfrm>
              <a:prstGeom prst="rect">
                <a:avLst/>
              </a:prstGeo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E2E7AEA-C64C-46E1-8468-938A280CC673}"/>
                  </a:ext>
                </a:extLst>
              </p:cNvPr>
              <p:cNvSpPr/>
              <p:nvPr/>
            </p:nvSpPr>
            <p:spPr>
              <a:xfrm>
                <a:off x="363069" y="291370"/>
                <a:ext cx="7967384" cy="985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4.3.求氢原子基态对应的涨落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>
                    <a:latin typeface="+mn-ea"/>
                  </a:rPr>
                  <a:t>，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并验证不确定关系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≥ℏ/2</m:t>
                    </m:r>
                  </m:oMath>
                </a14:m>
                <a:r>
                  <a:rPr lang="zh-CN" altLang="en-US" dirty="0">
                    <a:latin typeface="+mn-ea"/>
                  </a:rPr>
                  <a:t>成立</a:t>
                </a:r>
                <a:endParaRPr lang="en-US" altLang="zh-CN" dirty="0">
                  <a:latin typeface="+mn-ea"/>
                </a:endParaRPr>
              </a:p>
              <a:p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E2E7AEA-C64C-46E1-8468-938A280CC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69" y="291370"/>
                <a:ext cx="7967384" cy="985334"/>
              </a:xfrm>
              <a:prstGeom prst="rect">
                <a:avLst/>
              </a:prstGeom>
              <a:blipFill>
                <a:blip r:embed="rId2"/>
                <a:stretch>
                  <a:fillRect l="-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DF8C707E-2B9C-48FD-A603-7D44FA053A6F}"/>
              </a:ext>
            </a:extLst>
          </p:cNvPr>
          <p:cNvGrpSpPr/>
          <p:nvPr/>
        </p:nvGrpSpPr>
        <p:grpSpPr>
          <a:xfrm>
            <a:off x="60510" y="1061551"/>
            <a:ext cx="8720421" cy="6007670"/>
            <a:chOff x="60510" y="1061551"/>
            <a:chExt cx="8720421" cy="6007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8A8AD6A-CF38-4C2A-8528-9C5058E41C39}"/>
                    </a:ext>
                  </a:extLst>
                </p:cNvPr>
                <p:cNvSpPr/>
                <p:nvPr/>
              </p:nvSpPr>
              <p:spPr>
                <a:xfrm>
                  <a:off x="363069" y="1061551"/>
                  <a:ext cx="8417862" cy="60076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/>
                    <a:t>氢原子基态波函数：</a:t>
                  </a:r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altLang="zh-CN" dirty="0"/>
                </a:p>
                <a:p>
                  <a:r>
                    <a:rPr lang="zh-CN" altLang="en-US" dirty="0">
                      <a:latin typeface="Cambria Math" panose="02040503050406030204" pitchFamily="18" charset="0"/>
                    </a:rPr>
                    <a:t>由于波函数各向同性，</a:t>
                  </a:r>
                  <a:r>
                    <a:rPr lang="zh-CN" altLang="en-US" dirty="0"/>
                    <a:t>计算涨落：</a:t>
                  </a:r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𝑑𝑟𝑑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nary>
                      </m:oMath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nary>
                          <m:nary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lit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nary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nary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  <a:p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𝑑𝑟𝑑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nary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zh-CN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b="0" dirty="0"/>
                </a:p>
                <a:p>
                  <a:endParaRPr lang="en-US" altLang="zh-CN" dirty="0"/>
                </a:p>
                <a:p>
                  <a:endParaRPr lang="en-US" altLang="zh-CN" b="0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8A8AD6A-CF38-4C2A-8528-9C5058E41C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069" y="1061551"/>
                  <a:ext cx="8417862" cy="6007670"/>
                </a:xfrm>
                <a:prstGeom prst="rect">
                  <a:avLst/>
                </a:prstGeom>
                <a:blipFill>
                  <a:blip r:embed="rId3"/>
                  <a:stretch>
                    <a:fillRect l="-652" t="-5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9590381-65A5-4411-A214-09C95F403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10" y="3960156"/>
              <a:ext cx="3167505" cy="476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489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6C81A4-52A5-4A1D-8E84-90419129D10D}"/>
              </a:ext>
            </a:extLst>
          </p:cNvPr>
          <p:cNvSpPr/>
          <p:nvPr/>
        </p:nvSpPr>
        <p:spPr>
          <a:xfrm>
            <a:off x="376517" y="179765"/>
            <a:ext cx="7644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4.5.氢原子处在激发态上，对应的量子数为 𝑛 = 3,  𝑙 = 2。</a:t>
            </a:r>
            <a:endParaRPr lang="en-US" altLang="zh-CN" dirty="0"/>
          </a:p>
          <a:p>
            <a:r>
              <a:rPr lang="zh-CN" altLang="en-US" dirty="0"/>
              <a:t>原子可以通过耗散的方式跃迁到低能级上，同时释放光子，</a:t>
            </a:r>
            <a:endParaRPr lang="en-US" altLang="zh-CN" dirty="0"/>
          </a:p>
          <a:p>
            <a:r>
              <a:rPr lang="zh-CN" altLang="en-US" dirty="0"/>
              <a:t>请计算光子对应的能量（eV）。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49F857-F7CB-4C0C-A0C4-11465C447D66}"/>
              </a:ext>
            </a:extLst>
          </p:cNvPr>
          <p:cNvSpPr txBox="1"/>
          <p:nvPr/>
        </p:nvSpPr>
        <p:spPr>
          <a:xfrm>
            <a:off x="376517" y="1425388"/>
            <a:ext cx="25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能量只与主量子数有关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2EE74EF-E05C-451D-B466-44CDD7AF5298}"/>
                  </a:ext>
                </a:extLst>
              </p:cNvPr>
              <p:cNvSpPr/>
              <p:nvPr/>
            </p:nvSpPr>
            <p:spPr>
              <a:xfrm>
                <a:off x="3159105" y="1031167"/>
                <a:ext cx="4547014" cy="2039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=−13.6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eV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=1.89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eV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=−13.6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eV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=12.09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eV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=−13.6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eV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=10.2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eV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2EE74EF-E05C-451D-B466-44CDD7AF5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05" y="1031167"/>
                <a:ext cx="4547014" cy="2039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584B7C-80F7-40DE-86BB-3965066739B3}"/>
              </a:ext>
            </a:extLst>
          </p:cNvPr>
          <p:cNvGrpSpPr/>
          <p:nvPr/>
        </p:nvGrpSpPr>
        <p:grpSpPr>
          <a:xfrm>
            <a:off x="376517" y="3098941"/>
            <a:ext cx="7120218" cy="3416208"/>
            <a:chOff x="376517" y="3098941"/>
            <a:chExt cx="7120218" cy="34162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6063923-18A6-445C-8880-AE0C10C38DB5}"/>
                    </a:ext>
                  </a:extLst>
                </p:cNvPr>
                <p:cNvSpPr/>
                <p:nvPr/>
              </p:nvSpPr>
              <p:spPr>
                <a:xfrm>
                  <a:off x="376517" y="3098941"/>
                  <a:ext cx="7120218" cy="10543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/>
                    <a:t>4.6.设初始时刻氢原子处在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/>
                    <a:t>上，写出氢原子波函数的动力学演化形式，</a:t>
                  </a:r>
                </a:p>
                <a:p>
                  <a:r>
                    <a:rPr lang="zh-CN" altLang="en-US" dirty="0"/>
                    <a:t>并进一步计算氢原子半径 𝑟 期望值的时间演化。</a:t>
                  </a: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6063923-18A6-445C-8880-AE0C10C38D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17" y="3098941"/>
                  <a:ext cx="7120218" cy="1054391"/>
                </a:xfrm>
                <a:prstGeom prst="rect">
                  <a:avLst/>
                </a:prstGeom>
                <a:blipFill>
                  <a:blip r:embed="rId3"/>
                  <a:stretch>
                    <a:fillRect l="-771" b="-86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1E91BCC-3285-46C0-8242-15CDCB776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8289" y="4237408"/>
              <a:ext cx="5318311" cy="2277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10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5AC196-651F-43A8-A18F-45D77E9A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94" y="824859"/>
            <a:ext cx="6575612" cy="45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2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42015E2-451C-43FB-A438-91AB41E2BB52}"/>
                  </a:ext>
                </a:extLst>
              </p:cNvPr>
              <p:cNvSpPr/>
              <p:nvPr/>
            </p:nvSpPr>
            <p:spPr>
              <a:xfrm>
                <a:off x="517712" y="311541"/>
                <a:ext cx="8222876" cy="694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4.8.利用角动量算符的对易关系，证明对于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的共同本征波函数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总有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42015E2-451C-43FB-A438-91AB41E2B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12" y="311541"/>
                <a:ext cx="8222876" cy="694485"/>
              </a:xfrm>
              <a:prstGeom prst="rect">
                <a:avLst/>
              </a:prstGeom>
              <a:blipFill>
                <a:blip r:embed="rId2"/>
                <a:stretch>
                  <a:fillRect l="-667" t="-2632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030ECAA-696E-4B64-BAD5-A54E11055A27}"/>
                  </a:ext>
                </a:extLst>
              </p:cNvPr>
              <p:cNvSpPr txBox="1"/>
              <p:nvPr/>
            </p:nvSpPr>
            <p:spPr>
              <a:xfrm>
                <a:off x="658906" y="1116106"/>
                <a:ext cx="7052983" cy="6296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共同本征波函数可以记为：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dirty="0"/>
                  <a:t>，对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/>
                  <a:t>有：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=⟨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角动量对易关系：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begChr m:val="⟨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begChr m:val="⟨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⟨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⟨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begChr m:val="⟨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begChr m:val="⟨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⟨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⟨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030ECAA-696E-4B64-BAD5-A54E1105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06" y="1116106"/>
                <a:ext cx="7052983" cy="6296596"/>
              </a:xfrm>
              <a:prstGeom prst="rect">
                <a:avLst/>
              </a:prstGeom>
              <a:blipFill>
                <a:blip r:embed="rId3"/>
                <a:stretch>
                  <a:fillRect l="-691" t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85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C02A0D-E381-4806-BF1C-163723A13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758"/>
            <a:ext cx="914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8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D656973-8BA8-41A5-B70E-13B28E318D4E}"/>
                  </a:ext>
                </a:extLst>
              </p:cNvPr>
              <p:cNvSpPr txBox="1"/>
              <p:nvPr/>
            </p:nvSpPr>
            <p:spPr>
              <a:xfrm>
                <a:off x="531159" y="235324"/>
                <a:ext cx="8135470" cy="4699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思考题：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证明：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⟨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⟨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br>
                  <a:rPr lang="en-US" altLang="zh-CN" dirty="0">
                    <a:ea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D656973-8BA8-41A5-B70E-13B28E318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9" y="235324"/>
                <a:ext cx="8135470" cy="4699043"/>
              </a:xfrm>
              <a:prstGeom prst="rect">
                <a:avLst/>
              </a:prstGeom>
              <a:blipFill>
                <a:blip r:embed="rId2"/>
                <a:stretch>
                  <a:fillRect l="-599" t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29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1747</Words>
  <Application>Microsoft Office PowerPoint</Application>
  <PresentationFormat>全屏显示(4:3)</PresentationFormat>
  <Paragraphs>130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Cambria Math</vt:lpstr>
      <vt:lpstr>Georgia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nico</dc:creator>
  <cp:lastModifiedBy>nico</cp:lastModifiedBy>
  <cp:revision>30</cp:revision>
  <dcterms:created xsi:type="dcterms:W3CDTF">2024-06-03T12:49:21Z</dcterms:created>
  <dcterms:modified xsi:type="dcterms:W3CDTF">2024-06-07T00:57:17Z</dcterms:modified>
</cp:coreProperties>
</file>