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02" r:id="rId2"/>
    <p:sldId id="257" r:id="rId3"/>
    <p:sldId id="258" r:id="rId4"/>
    <p:sldId id="260" r:id="rId5"/>
    <p:sldId id="259" r:id="rId6"/>
    <p:sldId id="263" r:id="rId7"/>
    <p:sldId id="261" r:id="rId8"/>
    <p:sldId id="262" r:id="rId9"/>
    <p:sldId id="264" r:id="rId10"/>
    <p:sldId id="265" r:id="rId11"/>
    <p:sldId id="266" r:id="rId12"/>
    <p:sldId id="276" r:id="rId13"/>
    <p:sldId id="267" r:id="rId14"/>
    <p:sldId id="268" r:id="rId15"/>
    <p:sldId id="269" r:id="rId16"/>
    <p:sldId id="270" r:id="rId17"/>
    <p:sldId id="271" r:id="rId18"/>
    <p:sldId id="272" r:id="rId19"/>
    <p:sldId id="273" r:id="rId20"/>
    <p:sldId id="274" r:id="rId21"/>
    <p:sldId id="275"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9" autoAdjust="0"/>
    <p:restoredTop sz="94359" autoAdjust="0"/>
  </p:normalViewPr>
  <p:slideViewPr>
    <p:cSldViewPr snapToGrid="0">
      <p:cViewPr varScale="1">
        <p:scale>
          <a:sx n="93" d="100"/>
          <a:sy n="93" d="100"/>
        </p:scale>
        <p:origin x="159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A3A9ED-D766-4D4B-9AC5-BF687A198309}" type="datetimeFigureOut">
              <a:rPr lang="zh-CN" altLang="en-US" smtClean="0"/>
              <a:t>2024/4/12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972D4E-FE21-4EDB-9D82-7402BD012242}" type="slidenum">
              <a:rPr lang="zh-CN" altLang="en-US" smtClean="0"/>
              <a:t>‹#›</a:t>
            </a:fld>
            <a:endParaRPr lang="zh-CN" altLang="en-US"/>
          </a:p>
        </p:txBody>
      </p:sp>
    </p:spTree>
    <p:extLst>
      <p:ext uri="{BB962C8B-B14F-4D97-AF65-F5344CB8AC3E}">
        <p14:creationId xmlns:p14="http://schemas.microsoft.com/office/powerpoint/2010/main" val="2406136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972D4E-FE21-4EDB-9D82-7402BD012242}" type="slidenum">
              <a:rPr lang="zh-CN" altLang="en-US" smtClean="0"/>
              <a:t>3</a:t>
            </a:fld>
            <a:endParaRPr lang="zh-CN" altLang="en-US"/>
          </a:p>
        </p:txBody>
      </p:sp>
    </p:spTree>
    <p:extLst>
      <p:ext uri="{BB962C8B-B14F-4D97-AF65-F5344CB8AC3E}">
        <p14:creationId xmlns:p14="http://schemas.microsoft.com/office/powerpoint/2010/main" val="2947861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972D4E-FE21-4EDB-9D82-7402BD012242}" type="slidenum">
              <a:rPr lang="zh-CN" altLang="en-US" smtClean="0"/>
              <a:t>5</a:t>
            </a:fld>
            <a:endParaRPr lang="zh-CN" altLang="en-US"/>
          </a:p>
        </p:txBody>
      </p:sp>
    </p:spTree>
    <p:extLst>
      <p:ext uri="{BB962C8B-B14F-4D97-AF65-F5344CB8AC3E}">
        <p14:creationId xmlns:p14="http://schemas.microsoft.com/office/powerpoint/2010/main" val="957779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972D4E-FE21-4EDB-9D82-7402BD012242}" type="slidenum">
              <a:rPr lang="zh-CN" altLang="en-US" smtClean="0"/>
              <a:t>9</a:t>
            </a:fld>
            <a:endParaRPr lang="zh-CN" altLang="en-US"/>
          </a:p>
        </p:txBody>
      </p:sp>
    </p:spTree>
    <p:extLst>
      <p:ext uri="{BB962C8B-B14F-4D97-AF65-F5344CB8AC3E}">
        <p14:creationId xmlns:p14="http://schemas.microsoft.com/office/powerpoint/2010/main" val="3488195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972D4E-FE21-4EDB-9D82-7402BD012242}" type="slidenum">
              <a:rPr lang="zh-CN" altLang="en-US" smtClean="0"/>
              <a:t>11</a:t>
            </a:fld>
            <a:endParaRPr lang="zh-CN" altLang="en-US"/>
          </a:p>
        </p:txBody>
      </p:sp>
    </p:spTree>
    <p:extLst>
      <p:ext uri="{BB962C8B-B14F-4D97-AF65-F5344CB8AC3E}">
        <p14:creationId xmlns:p14="http://schemas.microsoft.com/office/powerpoint/2010/main" val="174368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E972D4E-FE21-4EDB-9D82-7402BD012242}" type="slidenum">
              <a:rPr lang="zh-CN" altLang="en-US" smtClean="0"/>
              <a:t>18</a:t>
            </a:fld>
            <a:endParaRPr lang="zh-CN" altLang="en-US"/>
          </a:p>
        </p:txBody>
      </p:sp>
    </p:spTree>
    <p:extLst>
      <p:ext uri="{BB962C8B-B14F-4D97-AF65-F5344CB8AC3E}">
        <p14:creationId xmlns:p14="http://schemas.microsoft.com/office/powerpoint/2010/main" val="661026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2374A67-5DD0-454C-817D-3D62FA0966C2}" type="datetimeFigureOut">
              <a:rPr lang="zh-CN" altLang="en-US" smtClean="0"/>
              <a:t>2024/4/12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B72E70-BC18-46A3-A8D5-C9CDE0187287}" type="slidenum">
              <a:rPr lang="zh-CN" altLang="en-US" smtClean="0"/>
              <a:t>‹#›</a:t>
            </a:fld>
            <a:endParaRPr lang="zh-CN" altLang="en-US"/>
          </a:p>
        </p:txBody>
      </p:sp>
    </p:spTree>
    <p:extLst>
      <p:ext uri="{BB962C8B-B14F-4D97-AF65-F5344CB8AC3E}">
        <p14:creationId xmlns:p14="http://schemas.microsoft.com/office/powerpoint/2010/main" val="774746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374A67-5DD0-454C-817D-3D62FA0966C2}" type="datetimeFigureOut">
              <a:rPr lang="zh-CN" altLang="en-US" smtClean="0"/>
              <a:t>2024/4/12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B72E70-BC18-46A3-A8D5-C9CDE0187287}" type="slidenum">
              <a:rPr lang="zh-CN" altLang="en-US" smtClean="0"/>
              <a:t>‹#›</a:t>
            </a:fld>
            <a:endParaRPr lang="zh-CN" altLang="en-US"/>
          </a:p>
        </p:txBody>
      </p:sp>
    </p:spTree>
    <p:extLst>
      <p:ext uri="{BB962C8B-B14F-4D97-AF65-F5344CB8AC3E}">
        <p14:creationId xmlns:p14="http://schemas.microsoft.com/office/powerpoint/2010/main" val="130139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374A67-5DD0-454C-817D-3D62FA0966C2}" type="datetimeFigureOut">
              <a:rPr lang="zh-CN" altLang="en-US" smtClean="0"/>
              <a:t>2024/4/12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B72E70-BC18-46A3-A8D5-C9CDE0187287}" type="slidenum">
              <a:rPr lang="zh-CN" altLang="en-US" smtClean="0"/>
              <a:t>‹#›</a:t>
            </a:fld>
            <a:endParaRPr lang="zh-CN" altLang="en-US"/>
          </a:p>
        </p:txBody>
      </p:sp>
    </p:spTree>
    <p:extLst>
      <p:ext uri="{BB962C8B-B14F-4D97-AF65-F5344CB8AC3E}">
        <p14:creationId xmlns:p14="http://schemas.microsoft.com/office/powerpoint/2010/main" val="2130601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B2374A67-5DD0-454C-817D-3D62FA0966C2}" type="datetimeFigureOut">
              <a:rPr lang="zh-CN" altLang="en-US" smtClean="0"/>
              <a:t>2024/4/12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B72E70-BC18-46A3-A8D5-C9CDE0187287}" type="slidenum">
              <a:rPr lang="zh-CN" altLang="en-US" smtClean="0"/>
              <a:t>‹#›</a:t>
            </a:fld>
            <a:endParaRPr lang="zh-CN" altLang="en-US"/>
          </a:p>
        </p:txBody>
      </p:sp>
    </p:spTree>
    <p:extLst>
      <p:ext uri="{BB962C8B-B14F-4D97-AF65-F5344CB8AC3E}">
        <p14:creationId xmlns:p14="http://schemas.microsoft.com/office/powerpoint/2010/main" val="4247523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B2374A67-5DD0-454C-817D-3D62FA0966C2}" type="datetimeFigureOut">
              <a:rPr lang="zh-CN" altLang="en-US" smtClean="0"/>
              <a:t>2024/4/12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EB72E70-BC18-46A3-A8D5-C9CDE0187287}" type="slidenum">
              <a:rPr lang="zh-CN" altLang="en-US" smtClean="0"/>
              <a:t>‹#›</a:t>
            </a:fld>
            <a:endParaRPr lang="zh-CN" altLang="en-US"/>
          </a:p>
        </p:txBody>
      </p:sp>
    </p:spTree>
    <p:extLst>
      <p:ext uri="{BB962C8B-B14F-4D97-AF65-F5344CB8AC3E}">
        <p14:creationId xmlns:p14="http://schemas.microsoft.com/office/powerpoint/2010/main" val="1978477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B2374A67-5DD0-454C-817D-3D62FA0966C2}" type="datetimeFigureOut">
              <a:rPr lang="zh-CN" altLang="en-US" smtClean="0"/>
              <a:t>2024/4/12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B72E70-BC18-46A3-A8D5-C9CDE0187287}" type="slidenum">
              <a:rPr lang="zh-CN" altLang="en-US" smtClean="0"/>
              <a:t>‹#›</a:t>
            </a:fld>
            <a:endParaRPr lang="zh-CN" altLang="en-US"/>
          </a:p>
        </p:txBody>
      </p:sp>
    </p:spTree>
    <p:extLst>
      <p:ext uri="{BB962C8B-B14F-4D97-AF65-F5344CB8AC3E}">
        <p14:creationId xmlns:p14="http://schemas.microsoft.com/office/powerpoint/2010/main" val="803595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B2374A67-5DD0-454C-817D-3D62FA0966C2}" type="datetimeFigureOut">
              <a:rPr lang="zh-CN" altLang="en-US" smtClean="0"/>
              <a:t>2024/4/12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EB72E70-BC18-46A3-A8D5-C9CDE0187287}" type="slidenum">
              <a:rPr lang="zh-CN" altLang="en-US" smtClean="0"/>
              <a:t>‹#›</a:t>
            </a:fld>
            <a:endParaRPr lang="zh-CN" altLang="en-US"/>
          </a:p>
        </p:txBody>
      </p:sp>
    </p:spTree>
    <p:extLst>
      <p:ext uri="{BB962C8B-B14F-4D97-AF65-F5344CB8AC3E}">
        <p14:creationId xmlns:p14="http://schemas.microsoft.com/office/powerpoint/2010/main" val="2428836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2374A67-5DD0-454C-817D-3D62FA0966C2}" type="datetimeFigureOut">
              <a:rPr lang="zh-CN" altLang="en-US" smtClean="0"/>
              <a:t>2024/4/12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EB72E70-BC18-46A3-A8D5-C9CDE0187287}" type="slidenum">
              <a:rPr lang="zh-CN" altLang="en-US" smtClean="0"/>
              <a:t>‹#›</a:t>
            </a:fld>
            <a:endParaRPr lang="zh-CN" altLang="en-US"/>
          </a:p>
        </p:txBody>
      </p:sp>
    </p:spTree>
    <p:extLst>
      <p:ext uri="{BB962C8B-B14F-4D97-AF65-F5344CB8AC3E}">
        <p14:creationId xmlns:p14="http://schemas.microsoft.com/office/powerpoint/2010/main" val="2544068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374A67-5DD0-454C-817D-3D62FA0966C2}" type="datetimeFigureOut">
              <a:rPr lang="zh-CN" altLang="en-US" smtClean="0"/>
              <a:t>2024/4/12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EB72E70-BC18-46A3-A8D5-C9CDE0187287}" type="slidenum">
              <a:rPr lang="zh-CN" altLang="en-US" smtClean="0"/>
              <a:t>‹#›</a:t>
            </a:fld>
            <a:endParaRPr lang="zh-CN" altLang="en-US"/>
          </a:p>
        </p:txBody>
      </p:sp>
    </p:spTree>
    <p:extLst>
      <p:ext uri="{BB962C8B-B14F-4D97-AF65-F5344CB8AC3E}">
        <p14:creationId xmlns:p14="http://schemas.microsoft.com/office/powerpoint/2010/main" val="781614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2374A67-5DD0-454C-817D-3D62FA0966C2}" type="datetimeFigureOut">
              <a:rPr lang="zh-CN" altLang="en-US" smtClean="0"/>
              <a:t>2024/4/12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B72E70-BC18-46A3-A8D5-C9CDE0187287}" type="slidenum">
              <a:rPr lang="zh-CN" altLang="en-US" smtClean="0"/>
              <a:t>‹#›</a:t>
            </a:fld>
            <a:endParaRPr lang="zh-CN" altLang="en-US"/>
          </a:p>
        </p:txBody>
      </p:sp>
    </p:spTree>
    <p:extLst>
      <p:ext uri="{BB962C8B-B14F-4D97-AF65-F5344CB8AC3E}">
        <p14:creationId xmlns:p14="http://schemas.microsoft.com/office/powerpoint/2010/main" val="37300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B2374A67-5DD0-454C-817D-3D62FA0966C2}" type="datetimeFigureOut">
              <a:rPr lang="zh-CN" altLang="en-US" smtClean="0"/>
              <a:t>2024/4/12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EB72E70-BC18-46A3-A8D5-C9CDE0187287}" type="slidenum">
              <a:rPr lang="zh-CN" altLang="en-US" smtClean="0"/>
              <a:t>‹#›</a:t>
            </a:fld>
            <a:endParaRPr lang="zh-CN" altLang="en-US"/>
          </a:p>
        </p:txBody>
      </p:sp>
    </p:spTree>
    <p:extLst>
      <p:ext uri="{BB962C8B-B14F-4D97-AF65-F5344CB8AC3E}">
        <p14:creationId xmlns:p14="http://schemas.microsoft.com/office/powerpoint/2010/main" val="101840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74A67-5DD0-454C-817D-3D62FA0966C2}" type="datetimeFigureOut">
              <a:rPr lang="zh-CN" altLang="en-US" smtClean="0"/>
              <a:t>2024/4/12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72E70-BC18-46A3-A8D5-C9CDE0187287}" type="slidenum">
              <a:rPr lang="zh-CN" altLang="en-US" smtClean="0"/>
              <a:t>‹#›</a:t>
            </a:fld>
            <a:endParaRPr lang="zh-CN" altLang="en-US"/>
          </a:p>
        </p:txBody>
      </p:sp>
    </p:spTree>
    <p:extLst>
      <p:ext uri="{BB962C8B-B14F-4D97-AF65-F5344CB8AC3E}">
        <p14:creationId xmlns:p14="http://schemas.microsoft.com/office/powerpoint/2010/main" val="1098090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45.png"/><Relationship Id="rId7"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6.png"/></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8.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png"/></Relationships>
</file>

<file path=ppt/slides/_rels/slide14.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1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9.png"/></Relationships>
</file>

<file path=ppt/slides/_rels/slide1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18.xml.rels><?xml version="1.0" encoding="UTF-8" standalone="yes"?>
<Relationships xmlns="http://schemas.openxmlformats.org/package/2006/relationships"><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1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10.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4" Type="http://schemas.openxmlformats.org/officeDocument/2006/relationships/image" Target="../media/image98.png"/></Relationships>
</file>

<file path=ppt/slides/_rels/slide21.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7.xml.rels><?xml version="1.0" encoding="UTF-8" standalone="yes"?>
<Relationships xmlns="http://schemas.openxmlformats.org/package/2006/relationships"><Relationship Id="rId8" Type="http://schemas.openxmlformats.org/officeDocument/2006/relationships/image" Target="../media/image330.png"/><Relationship Id="rId3" Type="http://schemas.openxmlformats.org/officeDocument/2006/relationships/image" Target="../media/image280.png"/><Relationship Id="rId7" Type="http://schemas.openxmlformats.org/officeDocument/2006/relationships/image" Target="../media/image320.png"/><Relationship Id="rId2" Type="http://schemas.openxmlformats.org/officeDocument/2006/relationships/image" Target="../media/image270.png"/><Relationship Id="rId1" Type="http://schemas.openxmlformats.org/officeDocument/2006/relationships/slideLayout" Target="../slideLayouts/slideLayout2.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290.png"/><Relationship Id="rId9" Type="http://schemas.openxmlformats.org/officeDocument/2006/relationships/image" Target="../media/image340.png"/></Relationships>
</file>

<file path=ppt/slides/_rels/slide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532B9-FDE2-4884-B1E0-22B7F59E8D2F}"/>
              </a:ext>
            </a:extLst>
          </p:cNvPr>
          <p:cNvSpPr>
            <a:spLocks noGrp="1"/>
          </p:cNvSpPr>
          <p:nvPr>
            <p:ph type="ctrTitle"/>
          </p:nvPr>
        </p:nvSpPr>
        <p:spPr>
          <a:xfrm>
            <a:off x="685800" y="0"/>
            <a:ext cx="7772400" cy="2387600"/>
          </a:xfrm>
        </p:spPr>
        <p:txBody>
          <a:bodyPr/>
          <a:lstStyle/>
          <a:p>
            <a:r>
              <a:rPr lang="en-US" altLang="zh-CN" dirty="0"/>
              <a:t>2024</a:t>
            </a:r>
            <a:r>
              <a:rPr lang="zh-CN" altLang="en-US" dirty="0"/>
              <a:t>春</a:t>
            </a:r>
            <a:r>
              <a:rPr lang="en-US" altLang="zh-CN" dirty="0"/>
              <a:t>-</a:t>
            </a:r>
            <a:r>
              <a:rPr lang="zh-CN" altLang="en-US" dirty="0"/>
              <a:t>量子物理</a:t>
            </a:r>
          </a:p>
        </p:txBody>
      </p:sp>
      <p:sp>
        <p:nvSpPr>
          <p:cNvPr id="3" name="副标题 2">
            <a:extLst>
              <a:ext uri="{FF2B5EF4-FFF2-40B4-BE49-F238E27FC236}">
                <a16:creationId xmlns:a16="http://schemas.microsoft.com/office/drawing/2014/main" id="{3F1ED310-C67F-4187-BFBD-33B56DD0FE81}"/>
              </a:ext>
            </a:extLst>
          </p:cNvPr>
          <p:cNvSpPr>
            <a:spLocks noGrp="1"/>
          </p:cNvSpPr>
          <p:nvPr>
            <p:ph type="subTitle" idx="1"/>
          </p:nvPr>
        </p:nvSpPr>
        <p:spPr>
          <a:xfrm>
            <a:off x="1087999" y="3055270"/>
            <a:ext cx="6858000" cy="1655762"/>
          </a:xfrm>
        </p:spPr>
        <p:txBody>
          <a:bodyPr/>
          <a:lstStyle/>
          <a:p>
            <a:r>
              <a:rPr lang="zh-CN" altLang="en-US" dirty="0"/>
              <a:t>第一次习题课</a:t>
            </a:r>
            <a:endParaRPr lang="en-US" altLang="zh-CN" dirty="0"/>
          </a:p>
          <a:p>
            <a:r>
              <a:rPr lang="zh-CN" altLang="en-US" dirty="0"/>
              <a:t>冷进</a:t>
            </a:r>
          </a:p>
        </p:txBody>
      </p:sp>
    </p:spTree>
    <p:extLst>
      <p:ext uri="{BB962C8B-B14F-4D97-AF65-F5344CB8AC3E}">
        <p14:creationId xmlns:p14="http://schemas.microsoft.com/office/powerpoint/2010/main" val="1842812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30914A8-F448-42AF-98D8-82454454A9A9}"/>
              </a:ext>
            </a:extLst>
          </p:cNvPr>
          <p:cNvSpPr/>
          <p:nvPr/>
        </p:nvSpPr>
        <p:spPr>
          <a:xfrm>
            <a:off x="556028" y="452014"/>
            <a:ext cx="8111003" cy="707886"/>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1.7</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产生干涉的相干光，必须来自同一发光原子、同一次发射的波列，解释其理 由。</a:t>
            </a:r>
          </a:p>
        </p:txBody>
      </p:sp>
      <p:sp>
        <p:nvSpPr>
          <p:cNvPr id="6" name="矩形 5">
            <a:extLst>
              <a:ext uri="{FF2B5EF4-FFF2-40B4-BE49-F238E27FC236}">
                <a16:creationId xmlns:a16="http://schemas.microsoft.com/office/drawing/2014/main" id="{896FC722-AB7F-4875-A291-1A0B93A63A10}"/>
              </a:ext>
            </a:extLst>
          </p:cNvPr>
          <p:cNvSpPr/>
          <p:nvPr/>
        </p:nvSpPr>
        <p:spPr>
          <a:xfrm>
            <a:off x="791505" y="1278787"/>
            <a:ext cx="7575600" cy="101566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不同的原子，或同一原子不同次发光时，波列的振向、初相位随机变化。 这导致在观测时间（一般较长）内，初相位之差是随机数，不能满足相干条件。</a:t>
            </a:r>
          </a:p>
        </p:txBody>
      </p:sp>
      <p:sp>
        <p:nvSpPr>
          <p:cNvPr id="7" name="矩形 6">
            <a:extLst>
              <a:ext uri="{FF2B5EF4-FFF2-40B4-BE49-F238E27FC236}">
                <a16:creationId xmlns:a16="http://schemas.microsoft.com/office/drawing/2014/main" id="{96B93E0E-FB86-454A-94B0-86BBFA01A448}"/>
              </a:ext>
            </a:extLst>
          </p:cNvPr>
          <p:cNvSpPr/>
          <p:nvPr/>
        </p:nvSpPr>
        <p:spPr>
          <a:xfrm>
            <a:off x="556028" y="2413337"/>
            <a:ext cx="8501170" cy="1015663"/>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1.8. </a:t>
            </a:r>
            <a:r>
              <a:rPr lang="zh-CN" altLang="en-US" sz="2000" b="1" dirty="0">
                <a:latin typeface="微软雅黑" panose="020B0503020204020204" pitchFamily="34" charset="-122"/>
                <a:ea typeface="微软雅黑" panose="020B0503020204020204" pitchFamily="34" charset="-122"/>
              </a:rPr>
              <a:t>用很薄的云母片覆盖在双缝实验的一条缝上，看到干涉条纹移动了 </a:t>
            </a:r>
            <a:r>
              <a:rPr lang="en-US" altLang="zh-CN" sz="2000" b="1" dirty="0">
                <a:latin typeface="微软雅黑" panose="020B0503020204020204" pitchFamily="34" charset="-122"/>
                <a:ea typeface="微软雅黑" panose="020B0503020204020204" pitchFamily="34" charset="-122"/>
              </a:rPr>
              <a:t>9 </a:t>
            </a:r>
            <a:r>
              <a:rPr lang="zh-CN" altLang="en-US" sz="2000" b="1" dirty="0">
                <a:latin typeface="微软雅黑" panose="020B0503020204020204" pitchFamily="34" charset="-122"/>
                <a:ea typeface="微软雅黑" panose="020B0503020204020204" pitchFamily="34" charset="-122"/>
              </a:rPr>
              <a:t>个条纹间距，求云母 片的厚度。云母片折射率 </a:t>
            </a:r>
            <a:r>
              <a:rPr lang="en-US" altLang="zh-CN" sz="2000" b="1" dirty="0">
                <a:latin typeface="微软雅黑" panose="020B0503020204020204" pitchFamily="34" charset="-122"/>
                <a:ea typeface="微软雅黑" panose="020B0503020204020204" pitchFamily="34" charset="-122"/>
              </a:rPr>
              <a:t>n = 1.58</a:t>
            </a:r>
            <a:r>
              <a:rPr lang="zh-CN" altLang="en-US" sz="2000" b="1" dirty="0">
                <a:latin typeface="微软雅黑" panose="020B0503020204020204" pitchFamily="34" charset="-122"/>
                <a:ea typeface="微软雅黑" panose="020B0503020204020204" pitchFamily="34" charset="-122"/>
              </a:rPr>
              <a:t>，光源波长 </a:t>
            </a:r>
            <a:r>
              <a:rPr lang="en-US" altLang="zh-CN" sz="2000" b="1" dirty="0">
                <a:latin typeface="微软雅黑" panose="020B0503020204020204" pitchFamily="34" charset="-122"/>
                <a:ea typeface="微软雅黑" panose="020B0503020204020204" pitchFamily="34" charset="-122"/>
              </a:rPr>
              <a:t>550 nm</a:t>
            </a:r>
            <a:r>
              <a:rPr lang="zh-CN" altLang="en-US" sz="2000" b="1" dirty="0">
                <a:latin typeface="微软雅黑" panose="020B0503020204020204" pitchFamily="34" charset="-122"/>
                <a:ea typeface="微软雅黑" panose="020B0503020204020204" pitchFamily="34" charset="-122"/>
              </a:rPr>
              <a:t>。 </a:t>
            </a:r>
          </a:p>
        </p:txBody>
      </p:sp>
      <p:sp>
        <p:nvSpPr>
          <p:cNvPr id="8" name="矩形 7">
            <a:extLst>
              <a:ext uri="{FF2B5EF4-FFF2-40B4-BE49-F238E27FC236}">
                <a16:creationId xmlns:a16="http://schemas.microsoft.com/office/drawing/2014/main" id="{5BBFB90E-6AA5-490C-B9A7-7B40FDFA149E}"/>
              </a:ext>
            </a:extLst>
          </p:cNvPr>
          <p:cNvSpPr/>
          <p:nvPr/>
        </p:nvSpPr>
        <p:spPr>
          <a:xfrm>
            <a:off x="791505" y="3598792"/>
            <a:ext cx="4775666"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云母片产生的额外光程差造成条纹移动</a:t>
            </a:r>
            <a:r>
              <a:rPr lang="zh-CN" altLang="en-US"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9E371A7-06E4-43AF-BE9E-8D70849A4176}"/>
                  </a:ext>
                </a:extLst>
              </p:cNvPr>
              <p:cNvSpPr txBox="1"/>
              <p:nvPr/>
            </p:nvSpPr>
            <p:spPr>
              <a:xfrm>
                <a:off x="3395493" y="4202170"/>
                <a:ext cx="194050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e>
                      </m:d>
                      <m:r>
                        <a:rPr lang="en-US" altLang="zh-CN" b="0" i="1" smtClean="0">
                          <a:latin typeface="Cambria Math" panose="02040503050406030204" pitchFamily="18" charset="0"/>
                          <a:ea typeface="Cambria Math" panose="02040503050406030204" pitchFamily="18" charset="0"/>
                        </a:rPr>
                        <m:t>𝑑</m:t>
                      </m:r>
                      <m:r>
                        <a:rPr lang="en-US" altLang="zh-CN" b="0" i="1" smtClean="0">
                          <a:latin typeface="Cambria Math" panose="02040503050406030204" pitchFamily="18" charset="0"/>
                          <a:ea typeface="Cambria Math" panose="02040503050406030204" pitchFamily="18" charset="0"/>
                        </a:rPr>
                        <m:t>=9</m:t>
                      </m:r>
                      <m:r>
                        <m:rPr>
                          <m:sty m:val="p"/>
                        </m:rPr>
                        <a:rPr lang="en-US" altLang="zh-CN" i="1">
                          <a:latin typeface="Cambria Math" panose="02040503050406030204" pitchFamily="18" charset="0"/>
                          <a:ea typeface="Cambria Math" panose="02040503050406030204" pitchFamily="18" charset="0"/>
                        </a:rPr>
                        <m:t>λ</m:t>
                      </m:r>
                    </m:oMath>
                  </m:oMathPara>
                </a14:m>
                <a:endParaRPr lang="zh-CN" altLang="en-US" dirty="0">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D9E371A7-06E4-43AF-BE9E-8D70849A4176}"/>
                  </a:ext>
                </a:extLst>
              </p:cNvPr>
              <p:cNvSpPr txBox="1">
                <a:spLocks noRot="1" noChangeAspect="1" noMove="1" noResize="1" noEditPoints="1" noAdjustHandles="1" noChangeArrowheads="1" noChangeShapeType="1" noTextEdit="1"/>
              </p:cNvSpPr>
              <p:nvPr/>
            </p:nvSpPr>
            <p:spPr>
              <a:xfrm>
                <a:off x="3395493" y="4202170"/>
                <a:ext cx="1940509" cy="276999"/>
              </a:xfrm>
              <a:prstGeom prst="rect">
                <a:avLst/>
              </a:prstGeom>
              <a:blipFill>
                <a:blip r:embed="rId2"/>
                <a:stretch>
                  <a:fillRect b="-869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DC28448-5FC4-45CC-9AEE-A837E07E4921}"/>
                  </a:ext>
                </a:extLst>
              </p:cNvPr>
              <p:cNvSpPr txBox="1"/>
              <p:nvPr/>
            </p:nvSpPr>
            <p:spPr>
              <a:xfrm>
                <a:off x="3179338" y="4682437"/>
                <a:ext cx="3474261" cy="276999"/>
              </a:xfrm>
              <a:prstGeom prst="rect">
                <a:avLst/>
              </a:prstGeom>
              <a:noFill/>
            </p:spPr>
            <p:txBody>
              <a:bodyPr wrap="square" lIns="0" tIns="0" rIns="0" bIns="0" rtlCol="0">
                <a:spAutoFit/>
              </a:bodyPr>
              <a:lstStyle/>
              <a:p>
                <a14:m>
                  <m:oMath xmlns:m="http://schemas.openxmlformats.org/officeDocument/2006/math">
                    <m:r>
                      <a:rPr lang="en-US" altLang="zh-CN" b="0" i="1" smtClean="0">
                        <a:latin typeface="Cambria Math" panose="02040503050406030204" pitchFamily="18" charset="0"/>
                        <a:ea typeface="Cambria Math" panose="02040503050406030204" pitchFamily="18" charset="0"/>
                      </a:rPr>
                      <m:t>𝑑</m:t>
                    </m:r>
                    <m:r>
                      <a:rPr lang="en-US" altLang="zh-CN" b="0" i="1" smtClean="0">
                        <a:latin typeface="Cambria Math" panose="02040503050406030204" pitchFamily="18" charset="0"/>
                        <a:ea typeface="Cambria Math" panose="02040503050406030204" pitchFamily="18" charset="0"/>
                      </a:rPr>
                      <m:t>=9</m:t>
                    </m:r>
                    <m:r>
                      <m:rPr>
                        <m:sty m:val="p"/>
                      </m:rPr>
                      <a:rPr lang="en-US" altLang="zh-CN" i="1">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𝑛</m:t>
                        </m:r>
                        <m:r>
                          <a:rPr lang="en-US" altLang="zh-CN" i="1">
                            <a:latin typeface="Cambria Math" panose="02040503050406030204" pitchFamily="18" charset="0"/>
                            <a:ea typeface="Cambria Math" panose="02040503050406030204" pitchFamily="18" charset="0"/>
                          </a:rPr>
                          <m:t>−1</m:t>
                        </m:r>
                      </m:e>
                    </m:d>
                  </m:oMath>
                </a14:m>
                <a:r>
                  <a:rPr lang="zh-CN" altLang="en-US" dirty="0">
                    <a:latin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8.53μm</a:t>
                </a:r>
                <a:endParaRPr lang="zh-CN" altLang="en-US" dirty="0">
                  <a:latin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7DC28448-5FC4-45CC-9AEE-A837E07E4921}"/>
                  </a:ext>
                </a:extLst>
              </p:cNvPr>
              <p:cNvSpPr txBox="1">
                <a:spLocks noRot="1" noChangeAspect="1" noMove="1" noResize="1" noEditPoints="1" noAdjustHandles="1" noChangeArrowheads="1" noChangeShapeType="1" noTextEdit="1"/>
              </p:cNvSpPr>
              <p:nvPr/>
            </p:nvSpPr>
            <p:spPr>
              <a:xfrm>
                <a:off x="3179338" y="4682437"/>
                <a:ext cx="3474261" cy="276999"/>
              </a:xfrm>
              <a:prstGeom prst="rect">
                <a:avLst/>
              </a:prstGeom>
              <a:blipFill>
                <a:blip r:embed="rId3"/>
                <a:stretch>
                  <a:fillRect l="-2460" t="-30435" b="-478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4369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631D275-308F-42C1-863E-AC8A3F899CF7}"/>
              </a:ext>
            </a:extLst>
          </p:cNvPr>
          <p:cNvSpPr/>
          <p:nvPr/>
        </p:nvSpPr>
        <p:spPr>
          <a:xfrm>
            <a:off x="385869" y="298767"/>
            <a:ext cx="8262258" cy="1323439"/>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1.9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三个扬声器排成直线，相距 </a:t>
            </a:r>
            <a:r>
              <a:rPr lang="en-US" altLang="zh-CN" sz="2000" b="1" dirty="0">
                <a:latin typeface="微软雅黑" panose="020B0503020204020204" pitchFamily="34" charset="-122"/>
                <a:ea typeface="微软雅黑" panose="020B0503020204020204" pitchFamily="34" charset="-122"/>
              </a:rPr>
              <a:t>d</a:t>
            </a:r>
            <a:r>
              <a:rPr lang="zh-CN" altLang="en-US" sz="2000" b="1" dirty="0">
                <a:latin typeface="微软雅黑" panose="020B0503020204020204" pitchFamily="34" charset="-122"/>
                <a:ea typeface="微软雅黑" panose="020B0503020204020204" pitchFamily="34" charset="-122"/>
              </a:rPr>
              <a:t>，播放单频声音信号 </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                                 sj(t) = A cos(ωt + φj), j = 1, 2, 3. </a:t>
            </a:r>
          </a:p>
          <a:p>
            <a:r>
              <a:rPr lang="zh-CN" altLang="en-US" sz="2000" b="1" dirty="0">
                <a:latin typeface="微软雅黑" panose="020B0503020204020204" pitchFamily="34" charset="-122"/>
                <a:ea typeface="微软雅黑" panose="020B0503020204020204" pitchFamily="34" charset="-122"/>
              </a:rPr>
              <a:t>远处一个麦克风在夹角为 </a:t>
            </a:r>
            <a:r>
              <a:rPr lang="en-US" altLang="zh-CN" sz="2000" b="1" dirty="0">
                <a:latin typeface="微软雅黑" panose="020B0503020204020204" pitchFamily="34" charset="-122"/>
                <a:ea typeface="微软雅黑" panose="020B0503020204020204" pitchFamily="34" charset="-122"/>
              </a:rPr>
              <a:t>θ </a:t>
            </a:r>
            <a:r>
              <a:rPr lang="zh-CN" altLang="en-US" sz="2000" b="1" dirty="0">
                <a:latin typeface="微软雅黑" panose="020B0503020204020204" pitchFamily="34" charset="-122"/>
                <a:ea typeface="微软雅黑" panose="020B0503020204020204" pitchFamily="34" charset="-122"/>
              </a:rPr>
              <a:t>的方向接收声音。欲使麦克风处消音，三个初相位</a:t>
            </a:r>
            <a:r>
              <a:rPr lang="en-US" altLang="zh-CN" sz="2000" b="1" dirty="0">
                <a:latin typeface="微软雅黑" panose="020B0503020204020204" pitchFamily="34" charset="-122"/>
                <a:ea typeface="微软雅黑" panose="020B0503020204020204" pitchFamily="34" charset="-122"/>
              </a:rPr>
              <a:t>φ1, φ2, φ3 </a:t>
            </a:r>
            <a:r>
              <a:rPr lang="zh-CN" altLang="en-US" sz="2000" b="1" dirty="0">
                <a:latin typeface="微软雅黑" panose="020B0503020204020204" pitchFamily="34" charset="-122"/>
                <a:ea typeface="微软雅黑" panose="020B0503020204020204" pitchFamily="34" charset="-122"/>
              </a:rPr>
              <a:t>应该满足什么关系？</a:t>
            </a:r>
          </a:p>
        </p:txBody>
      </p:sp>
      <p:grpSp>
        <p:nvGrpSpPr>
          <p:cNvPr id="5" name="组合 4">
            <a:extLst>
              <a:ext uri="{FF2B5EF4-FFF2-40B4-BE49-F238E27FC236}">
                <a16:creationId xmlns:a16="http://schemas.microsoft.com/office/drawing/2014/main" id="{B9254901-09F4-4C06-B676-05CD41AD3674}"/>
              </a:ext>
            </a:extLst>
          </p:cNvPr>
          <p:cNvGrpSpPr/>
          <p:nvPr/>
        </p:nvGrpSpPr>
        <p:grpSpPr>
          <a:xfrm>
            <a:off x="154693" y="1755839"/>
            <a:ext cx="3860417" cy="2504180"/>
            <a:chOff x="470951" y="1776465"/>
            <a:chExt cx="4101049" cy="2504180"/>
          </a:xfrm>
        </p:grpSpPr>
        <p:pic>
          <p:nvPicPr>
            <p:cNvPr id="2" name="图片 1">
              <a:extLst>
                <a:ext uri="{FF2B5EF4-FFF2-40B4-BE49-F238E27FC236}">
                  <a16:creationId xmlns:a16="http://schemas.microsoft.com/office/drawing/2014/main" id="{863DF811-15BB-4E20-81CF-334B836C9CA2}"/>
                </a:ext>
              </a:extLst>
            </p:cNvPr>
            <p:cNvPicPr>
              <a:picLocks noChangeAspect="1"/>
            </p:cNvPicPr>
            <p:nvPr/>
          </p:nvPicPr>
          <p:blipFill>
            <a:blip r:embed="rId3"/>
            <a:stretch>
              <a:fillRect/>
            </a:stretch>
          </p:blipFill>
          <p:spPr>
            <a:xfrm>
              <a:off x="470951" y="1776465"/>
              <a:ext cx="4101049" cy="2504180"/>
            </a:xfrm>
            <a:prstGeom prst="rect">
              <a:avLst/>
            </a:prstGeom>
          </p:spPr>
        </p:pic>
        <p:sp>
          <p:nvSpPr>
            <p:cNvPr id="3" name="文本框 2">
              <a:extLst>
                <a:ext uri="{FF2B5EF4-FFF2-40B4-BE49-F238E27FC236}">
                  <a16:creationId xmlns:a16="http://schemas.microsoft.com/office/drawing/2014/main" id="{8EFA0B8D-DA49-4551-9A0E-DC30B7727A5C}"/>
                </a:ext>
              </a:extLst>
            </p:cNvPr>
            <p:cNvSpPr txBox="1"/>
            <p:nvPr/>
          </p:nvSpPr>
          <p:spPr>
            <a:xfrm>
              <a:off x="470951" y="2432852"/>
              <a:ext cx="453763" cy="369332"/>
            </a:xfrm>
            <a:prstGeom prst="rect">
              <a:avLst/>
            </a:prstGeom>
            <a:noFill/>
          </p:spPr>
          <p:txBody>
            <a:bodyPr wrap="square" rtlCol="0">
              <a:spAutoFit/>
            </a:bodyPr>
            <a:lstStyle/>
            <a:p>
              <a:r>
                <a:rPr lang="en-US" altLang="zh-CN" dirty="0"/>
                <a:t>d</a:t>
              </a:r>
              <a:endParaRPr lang="zh-CN" altLang="en-US" dirty="0"/>
            </a:p>
          </p:txBody>
        </p:sp>
      </p:grpSp>
      <p:sp>
        <p:nvSpPr>
          <p:cNvPr id="6" name="矩形 5">
            <a:extLst>
              <a:ext uri="{FF2B5EF4-FFF2-40B4-BE49-F238E27FC236}">
                <a16:creationId xmlns:a16="http://schemas.microsoft.com/office/drawing/2014/main" id="{EA93A789-A3C6-4032-BA94-8FEB2DB3BAFF}"/>
              </a:ext>
            </a:extLst>
          </p:cNvPr>
          <p:cNvSpPr/>
          <p:nvPr/>
        </p:nvSpPr>
        <p:spPr>
          <a:xfrm>
            <a:off x="4166364" y="1755839"/>
            <a:ext cx="2356735"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在 </a:t>
            </a:r>
            <a:r>
              <a:rPr lang="en-US" altLang="zh-CN" sz="2000" dirty="0">
                <a:latin typeface="微软雅黑" panose="020B0503020204020204" pitchFamily="34" charset="-122"/>
                <a:ea typeface="微软雅黑" panose="020B0503020204020204" pitchFamily="34" charset="-122"/>
              </a:rPr>
              <a:t>d ≪ D </a:t>
            </a:r>
            <a:r>
              <a:rPr lang="zh-CN" altLang="en-US" sz="2000" dirty="0">
                <a:latin typeface="微软雅黑" panose="020B0503020204020204" pitchFamily="34" charset="-122"/>
                <a:ea typeface="微软雅黑" panose="020B0503020204020204" pitchFamily="34" charset="-122"/>
              </a:rPr>
              <a:t>情况下，</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CF69217-AD65-4747-A6FB-8D2745C13D9E}"/>
                  </a:ext>
                </a:extLst>
              </p:cNvPr>
              <p:cNvSpPr txBox="1"/>
              <p:nvPr/>
            </p:nvSpPr>
            <p:spPr>
              <a:xfrm>
                <a:off x="4314180" y="2289582"/>
                <a:ext cx="4065665" cy="393377"/>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r</m:t>
                        </m:r>
                      </m:e>
                      <m:sub>
                        <m:r>
                          <a:rPr lang="en-US" altLang="zh-CN" b="0" i="1" smtClean="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rad>
                      <m:radPr>
                        <m:degHide m:val="on"/>
                        <m:ctrlPr>
                          <a:rPr lang="en-US" altLang="zh-CN" i="1" smtClean="0">
                            <a:latin typeface="Cambria Math" panose="02040503050406030204" pitchFamily="18" charset="0"/>
                            <a:ea typeface="Cambria Math" panose="02040503050406030204" pitchFamily="18" charset="0"/>
                          </a:rPr>
                        </m:ctrlPr>
                      </m:radPr>
                      <m:deg/>
                      <m:e>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𝐷</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𝐷𝑡𝑎𝑛</m:t>
                            </m:r>
                            <m:r>
                              <m:rPr>
                                <m:sty m:val="p"/>
                              </m:rPr>
                              <a:rPr lang="en-US" altLang="zh-CN" i="1">
                                <a:latin typeface="Cambria Math" panose="02040503050406030204" pitchFamily="18" charset="0"/>
                                <a:ea typeface="Cambria Math" panose="02040503050406030204" pitchFamily="18" charset="0"/>
                              </a:rPr>
                              <m:t>θ</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𝑑</m:t>
                            </m:r>
                            <m:r>
                              <a:rPr lang="en-US" altLang="zh-CN" i="1">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2</m:t>
                            </m:r>
                          </m:sup>
                        </m:sSup>
                      </m:e>
                    </m:rad>
                    <m:r>
                      <a:rPr lang="zh-CN" altLang="en-US" dirty="0">
                        <a:latin typeface="Cambria Math" panose="02040503050406030204" pitchFamily="18" charset="0"/>
                      </a:rPr>
                      <m:t>≈</m:t>
                    </m:r>
                    <m:f>
                      <m:fPr>
                        <m:ctrlPr>
                          <a:rPr lang="en-US" altLang="zh-CN" i="1" dirty="0" smtClean="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𝐷</m:t>
                        </m:r>
                      </m:num>
                      <m:den>
                        <m:r>
                          <m:rPr>
                            <m:sty m:val="p"/>
                          </m:rPr>
                          <a:rPr lang="en-US" altLang="zh-CN" i="1" dirty="0">
                            <a:latin typeface="Cambria Math" panose="02040503050406030204" pitchFamily="18" charset="0"/>
                            <a:ea typeface="Cambria Math" panose="02040503050406030204" pitchFamily="18" charset="0"/>
                          </a:rPr>
                          <m:t>cos</m:t>
                        </m:r>
                        <m:r>
                          <m:rPr>
                            <m:sty m:val="p"/>
                          </m:rPr>
                          <a:rPr lang="en-US" altLang="zh-CN" i="1">
                            <a:latin typeface="Cambria Math" panose="02040503050406030204" pitchFamily="18" charset="0"/>
                            <a:ea typeface="Cambria Math" panose="02040503050406030204" pitchFamily="18" charset="0"/>
                          </a:rPr>
                          <m:t>θ</m:t>
                        </m:r>
                      </m:den>
                    </m:f>
                    <m:r>
                      <a:rPr lang="en-US" altLang="zh-CN" b="0" i="0" dirty="0" smtClean="0">
                        <a:latin typeface="Cambria Math" panose="02040503050406030204" pitchFamily="18" charset="0"/>
                        <a:ea typeface="Cambria Math" panose="02040503050406030204" pitchFamily="18" charset="0"/>
                      </a:rPr>
                      <m:t>−</m:t>
                    </m:r>
                    <m:r>
                      <m:rPr>
                        <m:sty m:val="p"/>
                      </m:rPr>
                      <a:rPr lang="en-US" altLang="zh-CN" b="0" i="0" dirty="0" smtClean="0">
                        <a:latin typeface="Cambria Math" panose="02040503050406030204" pitchFamily="18" charset="0"/>
                        <a:ea typeface="Cambria Math" panose="02040503050406030204" pitchFamily="18" charset="0"/>
                      </a:rPr>
                      <m:t>dsin</m:t>
                    </m:r>
                  </m:oMath>
                </a14:m>
                <a:r>
                  <a:rPr lang="en-US" altLang="zh-CN" dirty="0">
                    <a:latin typeface="Cambria Math" panose="02040503050406030204" pitchFamily="18" charset="0"/>
                    <a:ea typeface="Cambria Math" panose="02040503050406030204" pitchFamily="18" charset="0"/>
                  </a:rPr>
                  <a:t>θ</a:t>
                </a:r>
                <a:endParaRPr lang="zh-CN" altLang="en-US"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4CF69217-AD65-4747-A6FB-8D2745C13D9E}"/>
                  </a:ext>
                </a:extLst>
              </p:cNvPr>
              <p:cNvSpPr txBox="1">
                <a:spLocks noRot="1" noChangeAspect="1" noMove="1" noResize="1" noEditPoints="1" noAdjustHandles="1" noChangeArrowheads="1" noChangeShapeType="1" noTextEdit="1"/>
              </p:cNvSpPr>
              <p:nvPr/>
            </p:nvSpPr>
            <p:spPr>
              <a:xfrm>
                <a:off x="4314180" y="2289582"/>
                <a:ext cx="4065665" cy="393377"/>
              </a:xfrm>
              <a:prstGeom prst="rect">
                <a:avLst/>
              </a:prstGeom>
              <a:blipFill>
                <a:blip r:embed="rId4"/>
                <a:stretch>
                  <a:fillRect l="-1499" t="-7813" r="-2549"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920BE5F5-1B21-4F98-AF95-359CAC247CD2}"/>
                  </a:ext>
                </a:extLst>
              </p:cNvPr>
              <p:cNvSpPr txBox="1"/>
              <p:nvPr/>
            </p:nvSpPr>
            <p:spPr>
              <a:xfrm>
                <a:off x="4314180" y="3401500"/>
                <a:ext cx="4131900" cy="393377"/>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r</m:t>
                        </m:r>
                      </m:e>
                      <m:sub>
                        <m:r>
                          <a:rPr lang="en-US" altLang="zh-CN" b="0" i="1" smtClean="0">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m:t>
                    </m:r>
                    <m:rad>
                      <m:radPr>
                        <m:degHide m:val="on"/>
                        <m:ctrlPr>
                          <a:rPr lang="en-US" altLang="zh-CN" i="1" smtClean="0">
                            <a:latin typeface="Cambria Math" panose="02040503050406030204" pitchFamily="18" charset="0"/>
                            <a:ea typeface="Cambria Math" panose="02040503050406030204" pitchFamily="18" charset="0"/>
                          </a:rPr>
                        </m:ctrlPr>
                      </m:radPr>
                      <m:deg/>
                      <m:e>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𝐷</m:t>
                            </m:r>
                          </m:e>
                          <m:sup>
                            <m:r>
                              <a:rPr lang="en-US" altLang="zh-CN" b="0" i="1" smtClean="0">
                                <a:latin typeface="Cambria Math" panose="02040503050406030204" pitchFamily="18" charset="0"/>
                                <a:ea typeface="Cambria Math" panose="02040503050406030204" pitchFamily="18" charset="0"/>
                              </a:rPr>
                              <m:t>2</m:t>
                            </m:r>
                          </m:sup>
                        </m:sSup>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𝐷𝑡𝑎𝑛</m:t>
                            </m:r>
                            <m:r>
                              <m:rPr>
                                <m:sty m:val="p"/>
                              </m:rPr>
                              <a:rPr lang="en-US" altLang="zh-CN" i="1">
                                <a:latin typeface="Cambria Math" panose="02040503050406030204" pitchFamily="18" charset="0"/>
                                <a:ea typeface="Cambria Math" panose="02040503050406030204" pitchFamily="18" charset="0"/>
                              </a:rPr>
                              <m:t>θ</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𝑑</m:t>
                            </m:r>
                            <m:r>
                              <a:rPr lang="en-US" altLang="zh-CN" i="1">
                                <a:latin typeface="Cambria Math" panose="02040503050406030204" pitchFamily="18" charset="0"/>
                                <a:ea typeface="Cambria Math" panose="02040503050406030204" pitchFamily="18" charset="0"/>
                              </a:rPr>
                              <m:t>)</m:t>
                            </m:r>
                          </m:e>
                          <m:sup>
                            <m:r>
                              <a:rPr lang="en-US" altLang="zh-CN" b="0" i="1" smtClean="0">
                                <a:latin typeface="Cambria Math" panose="02040503050406030204" pitchFamily="18" charset="0"/>
                                <a:ea typeface="Cambria Math" panose="02040503050406030204" pitchFamily="18" charset="0"/>
                              </a:rPr>
                              <m:t>2</m:t>
                            </m:r>
                          </m:sup>
                        </m:sSup>
                      </m:e>
                    </m:rad>
                    <m:r>
                      <a:rPr lang="zh-CN" altLang="en-US" dirty="0">
                        <a:latin typeface="Cambria Math" panose="02040503050406030204" pitchFamily="18" charset="0"/>
                      </a:rPr>
                      <m:t>≈</m:t>
                    </m:r>
                    <m:f>
                      <m:fPr>
                        <m:ctrlPr>
                          <a:rPr lang="en-US" altLang="zh-CN" i="1" dirty="0" smtClean="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𝐷</m:t>
                        </m:r>
                      </m:num>
                      <m:den>
                        <m:r>
                          <m:rPr>
                            <m:sty m:val="p"/>
                          </m:rPr>
                          <a:rPr lang="en-US" altLang="zh-CN" i="1" dirty="0">
                            <a:latin typeface="Cambria Math" panose="02040503050406030204" pitchFamily="18" charset="0"/>
                            <a:ea typeface="Cambria Math" panose="02040503050406030204" pitchFamily="18" charset="0"/>
                          </a:rPr>
                          <m:t>cos</m:t>
                        </m:r>
                        <m:r>
                          <m:rPr>
                            <m:sty m:val="p"/>
                          </m:rPr>
                          <a:rPr lang="en-US" altLang="zh-CN" i="1">
                            <a:latin typeface="Cambria Math" panose="02040503050406030204" pitchFamily="18" charset="0"/>
                            <a:ea typeface="Cambria Math" panose="02040503050406030204" pitchFamily="18" charset="0"/>
                          </a:rPr>
                          <m:t>θ</m:t>
                        </m:r>
                      </m:den>
                    </m:f>
                    <m:r>
                      <a:rPr lang="en-US" altLang="zh-CN" b="0" i="1" dirty="0">
                        <a:latin typeface="Cambria Math" panose="02040503050406030204" pitchFamily="18" charset="0"/>
                        <a:ea typeface="Cambria Math" panose="02040503050406030204" pitchFamily="18" charset="0"/>
                      </a:rPr>
                      <m:t>+</m:t>
                    </m:r>
                    <m:r>
                      <m:rPr>
                        <m:sty m:val="p"/>
                      </m:rPr>
                      <a:rPr lang="en-US" altLang="zh-CN" b="0" i="0" dirty="0" smtClean="0">
                        <a:latin typeface="Cambria Math" panose="02040503050406030204" pitchFamily="18" charset="0"/>
                        <a:ea typeface="Cambria Math" panose="02040503050406030204" pitchFamily="18" charset="0"/>
                      </a:rPr>
                      <m:t>dsin</m:t>
                    </m:r>
                  </m:oMath>
                </a14:m>
                <a:r>
                  <a:rPr lang="en-US" altLang="zh-CN" dirty="0">
                    <a:latin typeface="Cambria Math" panose="02040503050406030204" pitchFamily="18" charset="0"/>
                    <a:ea typeface="Cambria Math" panose="02040503050406030204" pitchFamily="18" charset="0"/>
                  </a:rPr>
                  <a:t>θ</a:t>
                </a:r>
                <a:endParaRPr lang="zh-CN" altLang="en-US" dirty="0">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920BE5F5-1B21-4F98-AF95-359CAC247CD2}"/>
                  </a:ext>
                </a:extLst>
              </p:cNvPr>
              <p:cNvSpPr txBox="1">
                <a:spLocks noRot="1" noChangeAspect="1" noMove="1" noResize="1" noEditPoints="1" noAdjustHandles="1" noChangeArrowheads="1" noChangeShapeType="1" noTextEdit="1"/>
              </p:cNvSpPr>
              <p:nvPr/>
            </p:nvSpPr>
            <p:spPr>
              <a:xfrm>
                <a:off x="4314180" y="3401500"/>
                <a:ext cx="4131900" cy="393377"/>
              </a:xfrm>
              <a:prstGeom prst="rect">
                <a:avLst/>
              </a:prstGeom>
              <a:blipFill>
                <a:blip r:embed="rId5"/>
                <a:stretch>
                  <a:fillRect l="-1475" t="-7692" r="-1032"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3F3E110-8FAB-49D6-AD6A-40B6A41B59BE}"/>
                  </a:ext>
                </a:extLst>
              </p:cNvPr>
              <p:cNvSpPr txBox="1"/>
              <p:nvPr/>
            </p:nvSpPr>
            <p:spPr>
              <a:xfrm>
                <a:off x="4279806" y="2738589"/>
                <a:ext cx="100501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r</m:t>
                          </m:r>
                        </m:e>
                        <m:sub>
                          <m:r>
                            <a:rPr lang="en-US" altLang="zh-CN" b="0" i="1"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f>
                        <m:fPr>
                          <m:ctrlPr>
                            <a:rPr lang="en-US" altLang="zh-CN" i="1" dirty="0" smtClean="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𝐷</m:t>
                          </m:r>
                        </m:num>
                        <m:den>
                          <m:r>
                            <m:rPr>
                              <m:sty m:val="p"/>
                            </m:rPr>
                            <a:rPr lang="en-US" altLang="zh-CN" i="1" dirty="0">
                              <a:latin typeface="Cambria Math" panose="02040503050406030204" pitchFamily="18" charset="0"/>
                              <a:ea typeface="Cambria Math" panose="02040503050406030204" pitchFamily="18" charset="0"/>
                            </a:rPr>
                            <m:t>cos</m:t>
                          </m:r>
                          <m:r>
                            <m:rPr>
                              <m:sty m:val="p"/>
                            </m:rPr>
                            <a:rPr lang="en-US" altLang="zh-CN" i="1">
                              <a:latin typeface="Cambria Math" panose="02040503050406030204" pitchFamily="18" charset="0"/>
                              <a:ea typeface="Cambria Math" panose="02040503050406030204" pitchFamily="18" charset="0"/>
                            </a:rPr>
                            <m:t>θ</m:t>
                          </m:r>
                        </m:den>
                      </m:f>
                    </m:oMath>
                  </m:oMathPara>
                </a14:m>
                <a:endParaRPr lang="zh-CN" altLang="en-US" dirty="0">
                  <a:latin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53F3E110-8FAB-49D6-AD6A-40B6A41B59BE}"/>
                  </a:ext>
                </a:extLst>
              </p:cNvPr>
              <p:cNvSpPr txBox="1">
                <a:spLocks noRot="1" noChangeAspect="1" noMove="1" noResize="1" noEditPoints="1" noAdjustHandles="1" noChangeArrowheads="1" noChangeShapeType="1" noTextEdit="1"/>
              </p:cNvSpPr>
              <p:nvPr/>
            </p:nvSpPr>
            <p:spPr>
              <a:xfrm>
                <a:off x="4279806" y="2738589"/>
                <a:ext cx="1005019" cy="518604"/>
              </a:xfrm>
              <a:prstGeom prst="rect">
                <a:avLst/>
              </a:prstGeom>
              <a:blipFill>
                <a:blip r:embed="rId6"/>
                <a:stretch>
                  <a:fillRect/>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5ABF1589-85D5-4D50-8A42-669C49EE47DA}"/>
              </a:ext>
            </a:extLst>
          </p:cNvPr>
          <p:cNvSpPr/>
          <p:nvPr/>
        </p:nvSpPr>
        <p:spPr>
          <a:xfrm>
            <a:off x="986385" y="3912159"/>
            <a:ext cx="477085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三列球面波在麦克风处的复振幅之和为 </a:t>
            </a:r>
            <a:r>
              <a:rPr lang="en-US" altLang="zh-CN" sz="2000" dirty="0">
                <a:latin typeface="微软雅黑" panose="020B0503020204020204" pitchFamily="34" charset="-122"/>
                <a:ea typeface="微软雅黑" panose="020B0503020204020204" pitchFamily="34" charset="-122"/>
              </a:rPr>
              <a:t>0</a:t>
            </a:r>
            <a:endParaRPr lang="zh-CN" altLang="en-US" sz="2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8B28A35C-D0B3-4FAA-A0C3-590FEE5DFD16}"/>
                  </a:ext>
                </a:extLst>
              </p:cNvPr>
              <p:cNvSpPr txBox="1"/>
              <p:nvPr/>
            </p:nvSpPr>
            <p:spPr>
              <a:xfrm>
                <a:off x="2583314" y="4439169"/>
                <a:ext cx="5110502" cy="476605"/>
              </a:xfrm>
              <a:prstGeom prst="rect">
                <a:avLst/>
              </a:prstGeom>
              <a:noFill/>
            </p:spPr>
            <p:txBody>
              <a:bodyPr wrap="none" lIns="0" tIns="0" rIns="0" bIns="0" rtlCol="0">
                <a:spAutoFit/>
              </a:bodyPr>
              <a:lstStyle/>
              <a:p>
                <a14:m>
                  <m:oMath xmlns:m="http://schemas.openxmlformats.org/officeDocument/2006/math">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𝐴</m:t>
                        </m:r>
                      </m:num>
                      <m:den>
                        <m:sSub>
                          <m:sSubPr>
                            <m:ctrlPr>
                              <a:rPr lang="en-US" altLang="zh-CN" sz="2000" i="1">
                                <a:latin typeface="Cambria Math" panose="02040503050406030204" pitchFamily="18" charset="0"/>
                                <a:ea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r</m:t>
                            </m:r>
                          </m:e>
                          <m:sub>
                            <m:r>
                              <a:rPr lang="en-US" altLang="zh-CN" sz="2000" i="1">
                                <a:latin typeface="Cambria Math" panose="02040503050406030204" pitchFamily="18" charset="0"/>
                                <a:ea typeface="Cambria Math" panose="02040503050406030204" pitchFamily="18" charset="0"/>
                              </a:rPr>
                              <m:t>1</m:t>
                            </m:r>
                          </m:sub>
                        </m:sSub>
                      </m:den>
                    </m:f>
                  </m:oMath>
                </a14:m>
                <a:r>
                  <a:rPr lang="en-US" altLang="zh-CN" sz="2000" dirty="0"/>
                  <a:t>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𝑘</m:t>
                        </m:r>
                        <m:sSub>
                          <m:sSubPr>
                            <m:ctrlPr>
                              <a:rPr lang="en-US" altLang="zh-CN" sz="2000" i="1">
                                <a:latin typeface="Cambria Math" panose="02040503050406030204" pitchFamily="18" charset="0"/>
                                <a:ea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r</m:t>
                            </m:r>
                          </m:e>
                          <m:sub>
                            <m:r>
                              <a:rPr lang="en-US" altLang="zh-CN" sz="2000" i="1">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φ</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𝐴</m:t>
                        </m:r>
                      </m:num>
                      <m:den>
                        <m:sSub>
                          <m:sSubPr>
                            <m:ctrlPr>
                              <a:rPr lang="en-US" altLang="zh-CN" sz="2000" i="1">
                                <a:latin typeface="Cambria Math" panose="02040503050406030204" pitchFamily="18" charset="0"/>
                                <a:ea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r</m:t>
                            </m:r>
                          </m:e>
                          <m:sub>
                            <m:r>
                              <a:rPr lang="en-US" altLang="zh-CN" sz="2000" b="0" i="1" smtClean="0">
                                <a:latin typeface="Cambria Math" panose="02040503050406030204" pitchFamily="18" charset="0"/>
                                <a:ea typeface="Cambria Math" panose="02040503050406030204" pitchFamily="18" charset="0"/>
                              </a:rPr>
                              <m:t>2</m:t>
                            </m:r>
                          </m:sub>
                        </m:sSub>
                      </m:den>
                    </m:f>
                    <m:r>
                      <m:rPr>
                        <m:nor/>
                      </m:rPr>
                      <a:rPr lang="en-US" altLang="zh-CN" sz="2000" dirty="0"/>
                      <m:t> </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i="1" smtClean="0">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𝑘</m:t>
                        </m:r>
                        <m:sSub>
                          <m:sSubPr>
                            <m:ctrlPr>
                              <a:rPr lang="en-US" altLang="zh-CN" sz="2000" i="1">
                                <a:latin typeface="Cambria Math" panose="02040503050406030204" pitchFamily="18" charset="0"/>
                                <a:ea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r</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φ</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sup>
                    </m:sSup>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𝐴</m:t>
                        </m:r>
                      </m:num>
                      <m:den>
                        <m:sSub>
                          <m:sSubPr>
                            <m:ctrlPr>
                              <a:rPr lang="en-US" altLang="zh-CN" sz="2000" i="1">
                                <a:latin typeface="Cambria Math" panose="02040503050406030204" pitchFamily="18" charset="0"/>
                                <a:ea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r</m:t>
                            </m:r>
                          </m:e>
                          <m:sub>
                            <m:r>
                              <a:rPr lang="en-US" altLang="zh-CN" sz="2000" b="0" i="1" smtClean="0">
                                <a:latin typeface="Cambria Math" panose="02040503050406030204" pitchFamily="18" charset="0"/>
                                <a:ea typeface="Cambria Math" panose="02040503050406030204" pitchFamily="18" charset="0"/>
                              </a:rPr>
                              <m:t>3</m:t>
                            </m:r>
                          </m:sub>
                        </m:sSub>
                      </m:den>
                    </m:f>
                    <m:r>
                      <m:rPr>
                        <m:nor/>
                      </m:rPr>
                      <a:rPr lang="en-US" altLang="zh-CN" sz="2000" dirty="0"/>
                      <m:t> </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𝑘</m:t>
                        </m:r>
                        <m:sSub>
                          <m:sSubPr>
                            <m:ctrlPr>
                              <a:rPr lang="en-US" altLang="zh-CN" sz="2000" i="1">
                                <a:latin typeface="Cambria Math" panose="02040503050406030204" pitchFamily="18" charset="0"/>
                                <a:ea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r</m:t>
                            </m:r>
                          </m:e>
                          <m:sub>
                            <m:r>
                              <a:rPr lang="en-US" altLang="zh-CN" sz="2000" b="0" i="1" smtClean="0">
                                <a:latin typeface="Cambria Math" panose="02040503050406030204" pitchFamily="18" charset="0"/>
                                <a:ea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φ</m:t>
                            </m:r>
                          </m:e>
                          <m:sub>
                            <m:r>
                              <a:rPr lang="en-US" altLang="zh-CN" sz="2000" b="0" i="1" smtClean="0">
                                <a:latin typeface="Cambria Math" panose="02040503050406030204" pitchFamily="18" charset="0"/>
                              </a:rPr>
                              <m:t>3</m:t>
                            </m:r>
                          </m:sub>
                        </m:sSub>
                        <m:r>
                          <a:rPr lang="en-US" altLang="zh-CN" sz="2000" i="1">
                            <a:latin typeface="Cambria Math" panose="02040503050406030204" pitchFamily="18" charset="0"/>
                          </a:rPr>
                          <m:t>)</m:t>
                        </m:r>
                      </m:sup>
                    </m:sSup>
                    <m:r>
                      <a:rPr lang="en-US" altLang="zh-CN" sz="2000" b="0" i="1" smtClean="0">
                        <a:latin typeface="Cambria Math" panose="02040503050406030204" pitchFamily="18" charset="0"/>
                      </a:rPr>
                      <m:t>=0</m:t>
                    </m:r>
                  </m:oMath>
                </a14:m>
                <a:endParaRPr lang="zh-CN" altLang="en-US" sz="2000" dirty="0"/>
              </a:p>
            </p:txBody>
          </p:sp>
        </mc:Choice>
        <mc:Fallback>
          <p:sp>
            <p:nvSpPr>
              <p:cNvPr id="12" name="文本框 11">
                <a:extLst>
                  <a:ext uri="{FF2B5EF4-FFF2-40B4-BE49-F238E27FC236}">
                    <a16:creationId xmlns:a16="http://schemas.microsoft.com/office/drawing/2014/main" id="{8B28A35C-D0B3-4FAA-A0C3-590FEE5DFD16}"/>
                  </a:ext>
                </a:extLst>
              </p:cNvPr>
              <p:cNvSpPr txBox="1">
                <a:spLocks noRot="1" noChangeAspect="1" noMove="1" noResize="1" noEditPoints="1" noAdjustHandles="1" noChangeArrowheads="1" noChangeShapeType="1" noTextEdit="1"/>
              </p:cNvSpPr>
              <p:nvPr/>
            </p:nvSpPr>
            <p:spPr>
              <a:xfrm>
                <a:off x="2583314" y="4439169"/>
                <a:ext cx="5110502" cy="476605"/>
              </a:xfrm>
              <a:prstGeom prst="rect">
                <a:avLst/>
              </a:prstGeom>
              <a:blipFill>
                <a:blip r:embed="rId7"/>
                <a:stretch>
                  <a:fillRect l="-119"/>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E6598C92-D746-4D9A-B777-05BE6610BCCB}"/>
              </a:ext>
            </a:extLst>
          </p:cNvPr>
          <p:cNvSpPr txBox="1"/>
          <p:nvPr/>
        </p:nvSpPr>
        <p:spPr>
          <a:xfrm>
            <a:off x="1256505" y="4967235"/>
            <a:ext cx="1127531"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其中</a:t>
            </a: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055D5916-71C1-4328-9E23-F6CF06773CBD}"/>
                  </a:ext>
                </a:extLst>
              </p:cNvPr>
              <p:cNvSpPr/>
              <p:nvPr/>
            </p:nvSpPr>
            <p:spPr>
              <a:xfrm>
                <a:off x="2501433" y="4928989"/>
                <a:ext cx="1396280" cy="568938"/>
              </a:xfrm>
              <a:prstGeom prst="rect">
                <a:avLst/>
              </a:prstGeom>
            </p:spPr>
            <p:txBody>
              <a:bodyPr wrap="none">
                <a:spAutoFit/>
              </a:bodyPr>
              <a:lstStyle/>
              <a:p>
                <a14:m>
                  <m:oMath xmlns:m="http://schemas.openxmlformats.org/officeDocument/2006/math">
                    <m:f>
                      <m:fPr>
                        <m:ctrlPr>
                          <a:rPr lang="en-US" altLang="zh-CN" sz="2000" i="1" smtClean="0">
                            <a:latin typeface="Cambria Math" panose="02040503050406030204" pitchFamily="18" charset="0"/>
                          </a:rPr>
                        </m:ctrlPr>
                      </m:fPr>
                      <m:num>
                        <m:r>
                          <a:rPr lang="en-US" altLang="zh-CN" sz="2000" i="1">
                            <a:latin typeface="Cambria Math" panose="02040503050406030204" pitchFamily="18" charset="0"/>
                          </a:rPr>
                          <m:t>𝐴</m:t>
                        </m:r>
                      </m:num>
                      <m:den>
                        <m:sSub>
                          <m:sSubPr>
                            <m:ctrlPr>
                              <a:rPr lang="en-US" altLang="zh-CN" sz="2000" i="1">
                                <a:latin typeface="Cambria Math" panose="02040503050406030204" pitchFamily="18" charset="0"/>
                                <a:ea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r</m:t>
                            </m:r>
                          </m:e>
                          <m:sub>
                            <m:r>
                              <a:rPr lang="en-US" altLang="zh-CN" sz="2000" i="1">
                                <a:latin typeface="Cambria Math" panose="02040503050406030204" pitchFamily="18" charset="0"/>
                                <a:ea typeface="Cambria Math" panose="02040503050406030204" pitchFamily="18" charset="0"/>
                              </a:rPr>
                              <m:t>1</m:t>
                            </m:r>
                          </m:sub>
                        </m:sSub>
                      </m:den>
                    </m:f>
                    <m:r>
                      <a:rPr lang="en-US" altLang="zh-CN" sz="2000" i="1" smtClean="0">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𝐴</m:t>
                        </m:r>
                      </m:num>
                      <m:den>
                        <m:sSub>
                          <m:sSubPr>
                            <m:ctrlPr>
                              <a:rPr lang="en-US" altLang="zh-CN" sz="2000" i="1">
                                <a:latin typeface="Cambria Math" panose="02040503050406030204" pitchFamily="18" charset="0"/>
                                <a:ea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r</m:t>
                            </m:r>
                          </m:e>
                          <m:sub>
                            <m:r>
                              <a:rPr lang="en-US" altLang="zh-CN" sz="2000" b="0" i="1" smtClean="0">
                                <a:latin typeface="Cambria Math" panose="02040503050406030204" pitchFamily="18" charset="0"/>
                                <a:ea typeface="Cambria Math" panose="02040503050406030204" pitchFamily="18" charset="0"/>
                              </a:rPr>
                              <m:t>2</m:t>
                            </m:r>
                          </m:sub>
                        </m:sSub>
                      </m:den>
                    </m:f>
                    <m:r>
                      <a:rPr lang="en-US" altLang="zh-CN" sz="2000" b="0" i="1" smtClean="0">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𝐴</m:t>
                        </m:r>
                      </m:num>
                      <m:den>
                        <m:sSub>
                          <m:sSubPr>
                            <m:ctrlPr>
                              <a:rPr lang="en-US" altLang="zh-CN" sz="2000" i="1">
                                <a:latin typeface="Cambria Math" panose="02040503050406030204" pitchFamily="18" charset="0"/>
                                <a:ea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r</m:t>
                            </m:r>
                          </m:e>
                          <m:sub>
                            <m:r>
                              <a:rPr lang="en-US" altLang="zh-CN" sz="2000" b="0" i="1" smtClean="0">
                                <a:latin typeface="Cambria Math" panose="02040503050406030204" pitchFamily="18" charset="0"/>
                                <a:ea typeface="Cambria Math" panose="02040503050406030204" pitchFamily="18" charset="0"/>
                              </a:rPr>
                              <m:t>3</m:t>
                            </m:r>
                          </m:sub>
                        </m:sSub>
                      </m:den>
                    </m:f>
                  </m:oMath>
                </a14:m>
                <a:endParaRPr lang="zh-CN" altLang="en-US" sz="2000" dirty="0"/>
              </a:p>
            </p:txBody>
          </p:sp>
        </mc:Choice>
        <mc:Fallback xmlns="">
          <p:sp>
            <p:nvSpPr>
              <p:cNvPr id="14" name="矩形 13">
                <a:extLst>
                  <a:ext uri="{FF2B5EF4-FFF2-40B4-BE49-F238E27FC236}">
                    <a16:creationId xmlns:a16="http://schemas.microsoft.com/office/drawing/2014/main" id="{055D5916-71C1-4328-9E23-F6CF06773CBD}"/>
                  </a:ext>
                </a:extLst>
              </p:cNvPr>
              <p:cNvSpPr>
                <a:spLocks noRot="1" noChangeAspect="1" noMove="1" noResize="1" noEditPoints="1" noAdjustHandles="1" noChangeArrowheads="1" noChangeShapeType="1" noTextEdit="1"/>
              </p:cNvSpPr>
              <p:nvPr/>
            </p:nvSpPr>
            <p:spPr>
              <a:xfrm>
                <a:off x="2501433" y="4928989"/>
                <a:ext cx="1396280" cy="568938"/>
              </a:xfrm>
              <a:prstGeom prst="rect">
                <a:avLst/>
              </a:prstGeom>
              <a:blipFill>
                <a:blip r:embed="rId8"/>
                <a:stretch>
                  <a:fillRect/>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36B26374-37C4-4057-B739-3687A576F5E8}"/>
              </a:ext>
            </a:extLst>
          </p:cNvPr>
          <p:cNvSpPr/>
          <p:nvPr/>
        </p:nvSpPr>
        <p:spPr>
          <a:xfrm>
            <a:off x="4015110" y="4967235"/>
            <a:ext cx="5128890" cy="707886"/>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注意 </a:t>
            </a:r>
            <a:r>
              <a:rPr lang="en-US" altLang="zh-CN" sz="2000" dirty="0">
                <a:latin typeface="微软雅黑" panose="020B0503020204020204" pitchFamily="34" charset="-122"/>
                <a:ea typeface="微软雅黑" panose="020B0503020204020204" pitchFamily="34" charset="-122"/>
              </a:rPr>
              <a:t>e </a:t>
            </a:r>
            <a:r>
              <a:rPr lang="zh-CN" altLang="en-US" sz="2000" dirty="0">
                <a:latin typeface="微软雅黑" panose="020B0503020204020204" pitchFamily="34" charset="-122"/>
                <a:ea typeface="微软雅黑" panose="020B0503020204020204" pitchFamily="34" charset="-122"/>
              </a:rPr>
              <a:t>指数上不能作近似 </a:t>
            </a:r>
            <a:r>
              <a:rPr lang="en-US" altLang="zh-CN" sz="2000" dirty="0">
                <a:latin typeface="微软雅黑" panose="020B0503020204020204" pitchFamily="34" charset="-122"/>
                <a:ea typeface="微软雅黑" panose="020B0503020204020204" pitchFamily="34" charset="-122"/>
              </a:rPr>
              <a:t>kr1 ≈ kr2 ≈ kr3</a:t>
            </a:r>
            <a:r>
              <a:rPr lang="zh-CN" altLang="en-US" sz="2000" dirty="0">
                <a:latin typeface="微软雅黑" panose="020B0503020204020204" pitchFamily="34" charset="-122"/>
                <a:ea typeface="微软雅黑" panose="020B0503020204020204" pitchFamily="34" charset="-122"/>
              </a:rPr>
              <a:t>，因为 </a:t>
            </a:r>
            <a:r>
              <a:rPr lang="en-US" altLang="zh-CN" sz="2000" dirty="0">
                <a:latin typeface="微软雅黑" panose="020B0503020204020204" pitchFamily="34" charset="-122"/>
                <a:ea typeface="微软雅黑" panose="020B0503020204020204" pitchFamily="34" charset="-122"/>
              </a:rPr>
              <a:t>k </a:t>
            </a:r>
            <a:r>
              <a:rPr lang="zh-CN" altLang="en-US" sz="2000" dirty="0">
                <a:latin typeface="微软雅黑" panose="020B0503020204020204" pitchFamily="34" charset="-122"/>
                <a:ea typeface="微软雅黑" panose="020B0503020204020204" pitchFamily="34" charset="-122"/>
              </a:rPr>
              <a:t>很大</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61F6A47B-F47F-4887-931A-023DDA9AD3A4}"/>
              </a:ext>
            </a:extLst>
          </p:cNvPr>
          <p:cNvSpPr/>
          <p:nvPr/>
        </p:nvSpPr>
        <p:spPr>
          <a:xfrm>
            <a:off x="1256505" y="5705713"/>
            <a:ext cx="69762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化为</a:t>
            </a:r>
            <a:endParaRPr lang="zh-CN" altLang="en-US" dirty="0"/>
          </a:p>
        </p:txBody>
      </p:sp>
      <mc:AlternateContent xmlns:mc="http://schemas.openxmlformats.org/markup-compatibility/2006">
        <mc:Choice xmlns:a14="http://schemas.microsoft.com/office/drawing/2010/main" Requires="a14">
          <p:sp>
            <p:nvSpPr>
              <p:cNvPr id="17" name="矩形 16">
                <a:extLst>
                  <a:ext uri="{FF2B5EF4-FFF2-40B4-BE49-F238E27FC236}">
                    <a16:creationId xmlns:a16="http://schemas.microsoft.com/office/drawing/2014/main" id="{92AEFC0D-50B0-424D-A6C3-5BBB7476103D}"/>
                  </a:ext>
                </a:extLst>
              </p:cNvPr>
              <p:cNvSpPr/>
              <p:nvPr/>
            </p:nvSpPr>
            <p:spPr>
              <a:xfrm>
                <a:off x="2427998" y="5716894"/>
                <a:ext cx="4830746" cy="41370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b="0" i="1" smtClean="0">
                              <a:latin typeface="Cambria Math" panose="02040503050406030204" pitchFamily="18" charset="0"/>
                            </a:rPr>
                            <m:t>𝑘𝑑𝑠𝑖𝑛</m:t>
                          </m:r>
                          <m:r>
                            <m:rPr>
                              <m:sty m:val="p"/>
                            </m:rPr>
                            <a:rPr lang="en-US" altLang="zh-CN" sz="2000" i="1">
                              <a:latin typeface="Cambria Math" panose="02040503050406030204" pitchFamily="18" charset="0"/>
                            </a:rPr>
                            <m:t>θ</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φ</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up>
                      </m:sSup>
                      <m:r>
                        <a:rPr lang="en-US" altLang="zh-CN" sz="2000" i="1">
                          <a:latin typeface="Cambria Math" panose="02040503050406030204" pitchFamily="18" charset="0"/>
                        </a:rPr>
                        <m:t>+</m:t>
                      </m:r>
                      <m:r>
                        <m:rPr>
                          <m:nor/>
                        </m:rPr>
                        <a:rPr lang="en-US" altLang="zh-CN" sz="2000" dirty="0"/>
                        <m:t> </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i="1">
                              <a:latin typeface="Cambria Math" panose="02040503050406030204" pitchFamily="18" charset="0"/>
                            </a:rPr>
                            <m:t>𝑖</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φ</m:t>
                              </m:r>
                            </m:e>
                            <m:sub>
                              <m:r>
                                <a:rPr lang="en-US" altLang="zh-CN" sz="2000" i="1">
                                  <a:latin typeface="Cambria Math" panose="02040503050406030204" pitchFamily="18" charset="0"/>
                                </a:rPr>
                                <m:t>2</m:t>
                              </m:r>
                            </m:sub>
                          </m:sSub>
                        </m:sup>
                      </m:sSup>
                      <m:r>
                        <a:rPr lang="en-US" altLang="zh-CN" sz="2000" i="1">
                          <a:latin typeface="Cambria Math" panose="02040503050406030204" pitchFamily="18" charset="0"/>
                        </a:rPr>
                        <m:t>+</m:t>
                      </m:r>
                      <m:r>
                        <m:rPr>
                          <m:nor/>
                        </m:rPr>
                        <a:rPr lang="en-US" altLang="zh-CN" sz="2000" dirty="0"/>
                        <m:t> </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𝑘𝑑𝑠𝑖𝑛</m:t>
                          </m:r>
                          <m:r>
                            <m:rPr>
                              <m:sty m:val="p"/>
                            </m:rPr>
                            <a:rPr lang="en-US" altLang="zh-CN" sz="2000" i="1">
                              <a:latin typeface="Cambria Math" panose="02040503050406030204" pitchFamily="18" charset="0"/>
                            </a:rPr>
                            <m:t>θ</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φ</m:t>
                              </m:r>
                            </m:e>
                            <m:sub>
                              <m:r>
                                <a:rPr lang="en-US" altLang="zh-CN" sz="2000" i="1">
                                  <a:latin typeface="Cambria Math" panose="02040503050406030204" pitchFamily="18" charset="0"/>
                                </a:rPr>
                                <m:t>3</m:t>
                              </m:r>
                            </m:sub>
                          </m:sSub>
                          <m:r>
                            <a:rPr lang="en-US" altLang="zh-CN" sz="2000" i="1">
                              <a:latin typeface="Cambria Math" panose="02040503050406030204" pitchFamily="18" charset="0"/>
                            </a:rPr>
                            <m:t>)</m:t>
                          </m:r>
                        </m:sup>
                      </m:sSup>
                      <m:r>
                        <a:rPr lang="en-US" altLang="zh-CN" sz="2000" b="0" i="1" smtClean="0">
                          <a:latin typeface="Cambria Math" panose="02040503050406030204" pitchFamily="18" charset="0"/>
                        </a:rPr>
                        <m:t>=0</m:t>
                      </m:r>
                    </m:oMath>
                  </m:oMathPara>
                </a14:m>
                <a:endParaRPr lang="zh-CN" altLang="en-US" sz="2000" dirty="0"/>
              </a:p>
            </p:txBody>
          </p:sp>
        </mc:Choice>
        <mc:Fallback>
          <p:sp>
            <p:nvSpPr>
              <p:cNvPr id="17" name="矩形 16">
                <a:extLst>
                  <a:ext uri="{FF2B5EF4-FFF2-40B4-BE49-F238E27FC236}">
                    <a16:creationId xmlns:a16="http://schemas.microsoft.com/office/drawing/2014/main" id="{92AEFC0D-50B0-424D-A6C3-5BBB7476103D}"/>
                  </a:ext>
                </a:extLst>
              </p:cNvPr>
              <p:cNvSpPr>
                <a:spLocks noRot="1" noChangeAspect="1" noMove="1" noResize="1" noEditPoints="1" noAdjustHandles="1" noChangeArrowheads="1" noChangeShapeType="1" noTextEdit="1"/>
              </p:cNvSpPr>
              <p:nvPr/>
            </p:nvSpPr>
            <p:spPr>
              <a:xfrm>
                <a:off x="2427998" y="5716894"/>
                <a:ext cx="4830746" cy="413703"/>
              </a:xfrm>
              <a:prstGeom prst="rect">
                <a:avLst/>
              </a:prstGeom>
              <a:blipFill>
                <a:blip r:embed="rId9"/>
                <a:stretch>
                  <a:fillRect/>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C584394F-6279-4C3A-B93A-ABBCF2B2259B}"/>
              </a:ext>
            </a:extLst>
          </p:cNvPr>
          <p:cNvSpPr/>
          <p:nvPr/>
        </p:nvSpPr>
        <p:spPr>
          <a:xfrm>
            <a:off x="1256505" y="6126327"/>
            <a:ext cx="7822646"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上式相当于复平面内三个模长为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，幅角分别为−</a:t>
            </a:r>
            <a:r>
              <a:rPr lang="en-US" altLang="zh-CN" sz="2000" dirty="0" err="1">
                <a:latin typeface="微软雅黑" panose="020B0503020204020204" pitchFamily="34" charset="-122"/>
                <a:ea typeface="微软雅黑" panose="020B0503020204020204" pitchFamily="34" charset="-122"/>
              </a:rPr>
              <a:t>kdsinθ</a:t>
            </a:r>
            <a:r>
              <a:rPr lang="en-US" altLang="zh-CN" sz="2000" dirty="0">
                <a:latin typeface="微软雅黑" panose="020B0503020204020204" pitchFamily="34" charset="-122"/>
                <a:ea typeface="微软雅黑" panose="020B0503020204020204" pitchFamily="34" charset="-122"/>
              </a:rPr>
              <a:t> + ϕ1 , ϕ2 , </a:t>
            </a:r>
            <a:r>
              <a:rPr lang="en-US" altLang="zh-CN" sz="2000" dirty="0" err="1">
                <a:latin typeface="微软雅黑" panose="020B0503020204020204" pitchFamily="34" charset="-122"/>
                <a:ea typeface="微软雅黑" panose="020B0503020204020204" pitchFamily="34" charset="-122"/>
              </a:rPr>
              <a:t>kdsinθ</a:t>
            </a:r>
            <a:r>
              <a:rPr lang="en-US" altLang="zh-CN" sz="2000" dirty="0">
                <a:latin typeface="微软雅黑" panose="020B0503020204020204" pitchFamily="34" charset="-122"/>
                <a:ea typeface="微软雅黑" panose="020B0503020204020204" pitchFamily="34" charset="-122"/>
              </a:rPr>
              <a:t> + ϕ3 </a:t>
            </a:r>
            <a:r>
              <a:rPr lang="zh-CN" altLang="en-US" sz="2000" dirty="0">
                <a:latin typeface="微软雅黑" panose="020B0503020204020204" pitchFamily="34" charset="-122"/>
                <a:ea typeface="微软雅黑" panose="020B0503020204020204" pitchFamily="34" charset="-122"/>
              </a:rPr>
              <a:t>的矢量之和等于 </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，则三个矢量夹角为 </a:t>
            </a:r>
            <a:r>
              <a:rPr lang="en-US" altLang="zh-CN" sz="2000" dirty="0">
                <a:latin typeface="微软雅黑" panose="020B0503020204020204" pitchFamily="34" charset="-122"/>
                <a:ea typeface="微软雅黑" panose="020B0503020204020204" pitchFamily="34" charset="-122"/>
              </a:rPr>
              <a:t>2π/3</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960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E4BC18B-12B1-4ADB-B440-E0C60EDCCAC7}"/>
              </a:ext>
            </a:extLst>
          </p:cNvPr>
          <p:cNvSpPr/>
          <p:nvPr/>
        </p:nvSpPr>
        <p:spPr>
          <a:xfrm>
            <a:off x="1238649" y="267378"/>
            <a:ext cx="5386411"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情况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，矢量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 </a:t>
            </a:r>
            <a:r>
              <a:rPr lang="zh-CN" altLang="en-US" sz="2000" dirty="0">
                <a:latin typeface="微软雅黑" panose="020B0503020204020204" pitchFamily="34" charset="-122"/>
                <a:ea typeface="微软雅黑" panose="020B0503020204020204" pitchFamily="34" charset="-122"/>
              </a:rPr>
              <a:t>夹角依次为 </a:t>
            </a:r>
            <a:r>
              <a:rPr lang="en-US" altLang="zh-CN" sz="2000" dirty="0">
                <a:latin typeface="微软雅黑" panose="020B0503020204020204" pitchFamily="34" charset="-122"/>
                <a:ea typeface="微软雅黑" panose="020B0503020204020204" pitchFamily="34" charset="-122"/>
              </a:rPr>
              <a:t>2π/3 </a:t>
            </a:r>
            <a:r>
              <a:rPr lang="zh-CN" altLang="en-US" sz="2000" dirty="0">
                <a:latin typeface="微软雅黑" panose="020B0503020204020204" pitchFamily="34" charset="-122"/>
                <a:ea typeface="微软雅黑" panose="020B0503020204020204" pitchFamily="34" charset="-122"/>
              </a:rPr>
              <a:t>，</a:t>
            </a:r>
          </a:p>
        </p:txBody>
      </p:sp>
      <p:sp>
        <p:nvSpPr>
          <p:cNvPr id="5" name="矩形 4">
            <a:extLst>
              <a:ext uri="{FF2B5EF4-FFF2-40B4-BE49-F238E27FC236}">
                <a16:creationId xmlns:a16="http://schemas.microsoft.com/office/drawing/2014/main" id="{1A68B6F2-F385-4C4A-A300-4A201E48A5AA}"/>
              </a:ext>
            </a:extLst>
          </p:cNvPr>
          <p:cNvSpPr/>
          <p:nvPr/>
        </p:nvSpPr>
        <p:spPr>
          <a:xfrm>
            <a:off x="1238649" y="2206180"/>
            <a:ext cx="5408853"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b) </a:t>
            </a:r>
            <a:r>
              <a:rPr lang="zh-CN" altLang="en-US" sz="2000" dirty="0">
                <a:latin typeface="微软雅黑" panose="020B0503020204020204" pitchFamily="34" charset="-122"/>
                <a:ea typeface="微软雅黑" panose="020B0503020204020204" pitchFamily="34" charset="-122"/>
              </a:rPr>
              <a:t>情况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，矢量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 </a:t>
            </a:r>
            <a:r>
              <a:rPr lang="zh-CN" altLang="en-US" sz="2000" dirty="0">
                <a:latin typeface="微软雅黑" panose="020B0503020204020204" pitchFamily="34" charset="-122"/>
                <a:ea typeface="微软雅黑" panose="020B0503020204020204" pitchFamily="34" charset="-122"/>
              </a:rPr>
              <a:t>夹角依次为 </a:t>
            </a:r>
            <a:r>
              <a:rPr lang="en-US" altLang="zh-CN" sz="2000" dirty="0">
                <a:latin typeface="微软雅黑" panose="020B0503020204020204" pitchFamily="34" charset="-122"/>
                <a:ea typeface="微软雅黑" panose="020B0503020204020204" pitchFamily="34" charset="-122"/>
              </a:rPr>
              <a:t>2π/3 </a:t>
            </a:r>
            <a:r>
              <a:rPr lang="zh-CN" altLang="en-US" sz="2000"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AC7F0BB-6CA3-4708-968E-A931C9E49C07}"/>
                  </a:ext>
                </a:extLst>
              </p:cNvPr>
              <p:cNvSpPr txBox="1"/>
              <p:nvPr/>
            </p:nvSpPr>
            <p:spPr>
              <a:xfrm>
                <a:off x="2443532" y="814710"/>
                <a:ext cx="4256935"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φ</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𝑘𝑑𝑠𝑖𝑛</m:t>
                          </m:r>
                          <m:r>
                            <m:rPr>
                              <m:sty m:val="p"/>
                            </m:rPr>
                            <a:rPr lang="en-US" altLang="zh-CN" i="1">
                              <a:latin typeface="Cambria Math" panose="02040503050406030204" pitchFamily="18" charset="0"/>
                            </a:rPr>
                            <m:t>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φ</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r>
                        <m:rPr>
                          <m:sty m:val="p"/>
                        </m:rPr>
                        <a:rPr lang="en-US" altLang="zh-CN" i="1">
                          <a:latin typeface="Cambria Math" panose="02040503050406030204" pitchFamily="18" charset="0"/>
                        </a:rPr>
                        <m:t>π</m:t>
                      </m:r>
                      <m:r>
                        <a:rPr lang="en-US" altLang="zh-CN" b="0" i="1" smtClean="0">
                          <a:latin typeface="Cambria Math" panose="02040503050406030204" pitchFamily="18" charset="0"/>
                        </a:rPr>
                        <m:t>+2</m:t>
                      </m:r>
                      <m:r>
                        <m:rPr>
                          <m:sty m:val="p"/>
                        </m:rPr>
                        <a:rPr lang="en-US" altLang="zh-CN" i="1">
                          <a:latin typeface="Cambria Math" panose="02040503050406030204" pitchFamily="18" charset="0"/>
                        </a:rPr>
                        <m:t>π</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oMath>
                  </m:oMathPara>
                </a14:m>
                <a:endParaRPr lang="zh-CN" altLang="en-US" dirty="0"/>
              </a:p>
            </p:txBody>
          </p:sp>
        </mc:Choice>
        <mc:Fallback xmlns="">
          <p:sp>
            <p:nvSpPr>
              <p:cNvPr id="6" name="文本框 5">
                <a:extLst>
                  <a:ext uri="{FF2B5EF4-FFF2-40B4-BE49-F238E27FC236}">
                    <a16:creationId xmlns:a16="http://schemas.microsoft.com/office/drawing/2014/main" id="{DAC7F0BB-6CA3-4708-968E-A931C9E49C07}"/>
                  </a:ext>
                </a:extLst>
              </p:cNvPr>
              <p:cNvSpPr txBox="1">
                <a:spLocks noRot="1" noChangeAspect="1" noMove="1" noResize="1" noEditPoints="1" noAdjustHandles="1" noChangeArrowheads="1" noChangeShapeType="1" noTextEdit="1"/>
              </p:cNvSpPr>
              <p:nvPr/>
            </p:nvSpPr>
            <p:spPr>
              <a:xfrm>
                <a:off x="2443532" y="814710"/>
                <a:ext cx="4256935" cy="52039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0E64505-C843-41BC-9C72-A1EAAECC9DA2}"/>
                  </a:ext>
                </a:extLst>
              </p:cNvPr>
              <p:cNvSpPr txBox="1"/>
              <p:nvPr/>
            </p:nvSpPr>
            <p:spPr>
              <a:xfrm>
                <a:off x="2381656" y="1482331"/>
                <a:ext cx="4025782"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i="1" smtClean="0">
                          <a:latin typeface="Cambria Math" panose="02040503050406030204" pitchFamily="18" charset="0"/>
                        </a:rPr>
                        <m:t>𝑘𝑑𝑠𝑖𝑛</m:t>
                      </m:r>
                      <m:r>
                        <m:rPr>
                          <m:sty m:val="p"/>
                        </m:rPr>
                        <a:rPr lang="en-US" altLang="zh-CN" i="1" smtClean="0">
                          <a:latin typeface="Cambria Math" panose="02040503050406030204" pitchFamily="18" charset="0"/>
                        </a:rPr>
                        <m:t>θ</m:t>
                      </m:r>
                      <m:r>
                        <a:rPr lang="en-US" altLang="zh-CN"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φ</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φ</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r>
                        <m:rPr>
                          <m:sty m:val="p"/>
                        </m:rPr>
                        <a:rPr lang="en-US" altLang="zh-CN" i="1">
                          <a:latin typeface="Cambria Math" panose="02040503050406030204" pitchFamily="18" charset="0"/>
                        </a:rPr>
                        <m:t>π</m:t>
                      </m:r>
                      <m:r>
                        <a:rPr lang="en-US" altLang="zh-CN" b="0" i="1" smtClean="0">
                          <a:latin typeface="Cambria Math" panose="02040503050406030204" pitchFamily="18" charset="0"/>
                        </a:rPr>
                        <m:t>+2</m:t>
                      </m:r>
                      <m:r>
                        <m:rPr>
                          <m:sty m:val="p"/>
                        </m:rPr>
                        <a:rPr lang="en-US" altLang="zh-CN" i="1">
                          <a:latin typeface="Cambria Math" panose="02040503050406030204" pitchFamily="18" charset="0"/>
                        </a:rPr>
                        <m:t>π</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oMath>
                  </m:oMathPara>
                </a14:m>
                <a:endParaRPr lang="zh-CN" altLang="en-US" dirty="0"/>
              </a:p>
            </p:txBody>
          </p:sp>
        </mc:Choice>
        <mc:Fallback xmlns="">
          <p:sp>
            <p:nvSpPr>
              <p:cNvPr id="7" name="文本框 6">
                <a:extLst>
                  <a:ext uri="{FF2B5EF4-FFF2-40B4-BE49-F238E27FC236}">
                    <a16:creationId xmlns:a16="http://schemas.microsoft.com/office/drawing/2014/main" id="{90E64505-C843-41BC-9C72-A1EAAECC9DA2}"/>
                  </a:ext>
                </a:extLst>
              </p:cNvPr>
              <p:cNvSpPr txBox="1">
                <a:spLocks noRot="1" noChangeAspect="1" noMove="1" noResize="1" noEditPoints="1" noAdjustHandles="1" noChangeArrowheads="1" noChangeShapeType="1" noTextEdit="1"/>
              </p:cNvSpPr>
              <p:nvPr/>
            </p:nvSpPr>
            <p:spPr>
              <a:xfrm>
                <a:off x="2381656" y="1482331"/>
                <a:ext cx="4025782" cy="52039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59E1602-9C4D-4D4D-95EE-01B1674EBF49}"/>
                  </a:ext>
                </a:extLst>
              </p:cNvPr>
              <p:cNvSpPr txBox="1"/>
              <p:nvPr/>
            </p:nvSpPr>
            <p:spPr>
              <a:xfrm>
                <a:off x="2381656" y="3351862"/>
                <a:ext cx="4025012"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φ</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i="1">
                              <a:latin typeface="Cambria Math" panose="02040503050406030204" pitchFamily="18" charset="0"/>
                            </a:rPr>
                            <m:t>𝑘𝑑𝑠𝑖𝑛</m:t>
                          </m:r>
                          <m:r>
                            <m:rPr>
                              <m:sty m:val="p"/>
                            </m:rPr>
                            <a:rPr lang="en-US" altLang="zh-CN" i="1">
                              <a:latin typeface="Cambria Math" panose="02040503050406030204" pitchFamily="18" charset="0"/>
                            </a:rPr>
                            <m:t>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φ</m:t>
                              </m:r>
                            </m:e>
                            <m:sub>
                              <m:r>
                                <a:rPr lang="en-US" altLang="zh-CN" b="0" i="1" smtClean="0">
                                  <a:latin typeface="Cambria Math" panose="02040503050406030204" pitchFamily="18" charset="0"/>
                                </a:rPr>
                                <m:t>3</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r>
                        <m:rPr>
                          <m:sty m:val="p"/>
                        </m:rPr>
                        <a:rPr lang="en-US" altLang="zh-CN" i="1">
                          <a:latin typeface="Cambria Math" panose="02040503050406030204" pitchFamily="18" charset="0"/>
                        </a:rPr>
                        <m:t>π</m:t>
                      </m:r>
                      <m:r>
                        <a:rPr lang="en-US" altLang="zh-CN" b="0" i="1" smtClean="0">
                          <a:latin typeface="Cambria Math" panose="02040503050406030204" pitchFamily="18" charset="0"/>
                        </a:rPr>
                        <m:t>+2</m:t>
                      </m:r>
                      <m:r>
                        <m:rPr>
                          <m:sty m:val="p"/>
                        </m:rPr>
                        <a:rPr lang="en-US" altLang="zh-CN" i="1">
                          <a:latin typeface="Cambria Math" panose="02040503050406030204" pitchFamily="18" charset="0"/>
                        </a:rPr>
                        <m:t>π</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oMath>
                  </m:oMathPara>
                </a14:m>
                <a:endParaRPr lang="zh-CN" altLang="en-US" dirty="0"/>
              </a:p>
            </p:txBody>
          </p:sp>
        </mc:Choice>
        <mc:Fallback xmlns="">
          <p:sp>
            <p:nvSpPr>
              <p:cNvPr id="8" name="文本框 7">
                <a:extLst>
                  <a:ext uri="{FF2B5EF4-FFF2-40B4-BE49-F238E27FC236}">
                    <a16:creationId xmlns:a16="http://schemas.microsoft.com/office/drawing/2014/main" id="{359E1602-9C4D-4D4D-95EE-01B1674EBF49}"/>
                  </a:ext>
                </a:extLst>
              </p:cNvPr>
              <p:cNvSpPr txBox="1">
                <a:spLocks noRot="1" noChangeAspect="1" noMove="1" noResize="1" noEditPoints="1" noAdjustHandles="1" noChangeArrowheads="1" noChangeShapeType="1" noTextEdit="1"/>
              </p:cNvSpPr>
              <p:nvPr/>
            </p:nvSpPr>
            <p:spPr>
              <a:xfrm>
                <a:off x="2381656" y="3351862"/>
                <a:ext cx="4025012" cy="520399"/>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701ADB9-C943-4581-A907-DEFE1428FE04}"/>
                  </a:ext>
                </a:extLst>
              </p:cNvPr>
              <p:cNvSpPr txBox="1"/>
              <p:nvPr/>
            </p:nvSpPr>
            <p:spPr>
              <a:xfrm>
                <a:off x="2381656" y="2692835"/>
                <a:ext cx="5425524"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i="1" smtClean="0">
                          <a:latin typeface="Cambria Math" panose="02040503050406030204" pitchFamily="18" charset="0"/>
                        </a:rPr>
                        <m:t>𝑘𝑑𝑠𝑖𝑛</m:t>
                      </m:r>
                      <m:r>
                        <m:rPr>
                          <m:sty m:val="p"/>
                        </m:rPr>
                        <a:rPr lang="en-US" altLang="zh-CN" i="1" smtClean="0">
                          <a:latin typeface="Cambria Math" panose="02040503050406030204" pitchFamily="18" charset="0"/>
                        </a:rPr>
                        <m:t>θ</m:t>
                      </m:r>
                      <m:r>
                        <a:rPr lang="en-US" altLang="zh-CN"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φ</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𝑘𝑑𝑠𝑖𝑛</m:t>
                          </m:r>
                          <m:r>
                            <m:rPr>
                              <m:sty m:val="p"/>
                            </m:rPr>
                            <a:rPr lang="en-US" altLang="zh-CN" i="1">
                              <a:latin typeface="Cambria Math" panose="02040503050406030204" pitchFamily="18" charset="0"/>
                            </a:rPr>
                            <m:t>θ</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φ</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3</m:t>
                          </m:r>
                        </m:den>
                      </m:f>
                      <m:r>
                        <m:rPr>
                          <m:sty m:val="p"/>
                        </m:rPr>
                        <a:rPr lang="en-US" altLang="zh-CN" i="1">
                          <a:latin typeface="Cambria Math" panose="02040503050406030204" pitchFamily="18" charset="0"/>
                        </a:rPr>
                        <m:t>π</m:t>
                      </m:r>
                      <m:r>
                        <a:rPr lang="en-US" altLang="zh-CN" b="0" i="1" smtClean="0">
                          <a:latin typeface="Cambria Math" panose="02040503050406030204" pitchFamily="18" charset="0"/>
                        </a:rPr>
                        <m:t>+2</m:t>
                      </m:r>
                      <m:r>
                        <m:rPr>
                          <m:sty m:val="p"/>
                        </m:rPr>
                        <a:rPr lang="en-US" altLang="zh-CN" i="1">
                          <a:latin typeface="Cambria Math" panose="02040503050406030204" pitchFamily="18" charset="0"/>
                        </a:rPr>
                        <m:t>π</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oMath>
                  </m:oMathPara>
                </a14:m>
                <a:endParaRPr lang="zh-CN" altLang="en-US" dirty="0"/>
              </a:p>
            </p:txBody>
          </p:sp>
        </mc:Choice>
        <mc:Fallback xmlns="">
          <p:sp>
            <p:nvSpPr>
              <p:cNvPr id="9" name="文本框 8">
                <a:extLst>
                  <a:ext uri="{FF2B5EF4-FFF2-40B4-BE49-F238E27FC236}">
                    <a16:creationId xmlns:a16="http://schemas.microsoft.com/office/drawing/2014/main" id="{F701ADB9-C943-4581-A907-DEFE1428FE04}"/>
                  </a:ext>
                </a:extLst>
              </p:cNvPr>
              <p:cNvSpPr txBox="1">
                <a:spLocks noRot="1" noChangeAspect="1" noMove="1" noResize="1" noEditPoints="1" noAdjustHandles="1" noChangeArrowheads="1" noChangeShapeType="1" noTextEdit="1"/>
              </p:cNvSpPr>
              <p:nvPr/>
            </p:nvSpPr>
            <p:spPr>
              <a:xfrm>
                <a:off x="2381656" y="2692835"/>
                <a:ext cx="5425524" cy="520399"/>
              </a:xfrm>
              <a:prstGeom prst="rect">
                <a:avLst/>
              </a:prstGeom>
              <a:blipFill>
                <a:blip r:embed="rId5"/>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171515E0-8949-4D4A-95D5-2F1D73CCE3C9}"/>
              </a:ext>
            </a:extLst>
          </p:cNvPr>
          <p:cNvSpPr/>
          <p:nvPr/>
        </p:nvSpPr>
        <p:spPr>
          <a:xfrm>
            <a:off x="1566048" y="4144982"/>
            <a:ext cx="3005951"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两种情况均可以化简为：</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BE0CA92-0E6B-4DD3-9BA2-2FC9C8ADC602}"/>
                  </a:ext>
                </a:extLst>
              </p:cNvPr>
              <p:cNvSpPr txBox="1"/>
              <p:nvPr/>
            </p:nvSpPr>
            <p:spPr>
              <a:xfrm>
                <a:off x="2951651" y="4862501"/>
                <a:ext cx="28850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φ</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φ</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φ</m:t>
                          </m:r>
                        </m:e>
                        <m:sub>
                          <m:r>
                            <a:rPr lang="en-US" altLang="zh-CN" i="1">
                              <a:latin typeface="Cambria Math" panose="02040503050406030204" pitchFamily="18" charset="0"/>
                            </a:rPr>
                            <m:t>3</m:t>
                          </m:r>
                        </m:sub>
                      </m:sSub>
                      <m:r>
                        <a:rPr lang="en-US" altLang="zh-CN" b="0" i="1" smtClean="0">
                          <a:latin typeface="Cambria Math" panose="02040503050406030204" pitchFamily="18" charset="0"/>
                        </a:rPr>
                        <m:t>+</m:t>
                      </m:r>
                      <m:r>
                        <a:rPr lang="en-US" altLang="zh-CN" i="1">
                          <a:latin typeface="Cambria Math" panose="02040503050406030204" pitchFamily="18" charset="0"/>
                        </a:rPr>
                        <m:t>2</m:t>
                      </m:r>
                      <m:r>
                        <m:rPr>
                          <m:sty m:val="p"/>
                        </m:rPr>
                        <a:rPr lang="en-US" altLang="zh-CN" i="1">
                          <a:latin typeface="Cambria Math" panose="02040503050406030204" pitchFamily="18" charset="0"/>
                        </a:rPr>
                        <m:t>π</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oMath>
                  </m:oMathPara>
                </a14:m>
                <a:endParaRPr lang="zh-CN" altLang="en-US" dirty="0"/>
              </a:p>
            </p:txBody>
          </p:sp>
        </mc:Choice>
        <mc:Fallback xmlns="">
          <p:sp>
            <p:nvSpPr>
              <p:cNvPr id="11" name="文本框 10">
                <a:extLst>
                  <a:ext uri="{FF2B5EF4-FFF2-40B4-BE49-F238E27FC236}">
                    <a16:creationId xmlns:a16="http://schemas.microsoft.com/office/drawing/2014/main" id="{6BE0CA92-0E6B-4DD3-9BA2-2FC9C8ADC602}"/>
                  </a:ext>
                </a:extLst>
              </p:cNvPr>
              <p:cNvSpPr txBox="1">
                <a:spLocks noRot="1" noChangeAspect="1" noMove="1" noResize="1" noEditPoints="1" noAdjustHandles="1" noChangeArrowheads="1" noChangeShapeType="1" noTextEdit="1"/>
              </p:cNvSpPr>
              <p:nvPr/>
            </p:nvSpPr>
            <p:spPr>
              <a:xfrm>
                <a:off x="2951651" y="4862501"/>
                <a:ext cx="2885021" cy="276999"/>
              </a:xfrm>
              <a:prstGeom prst="rect">
                <a:avLst/>
              </a:prstGeom>
              <a:blipFill>
                <a:blip r:embed="rId6"/>
                <a:stretch>
                  <a:fillRect l="-1268" r="-148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3312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B19B7B5-4E92-4688-865F-3AAE65C6B7FD}"/>
              </a:ext>
            </a:extLst>
          </p:cNvPr>
          <p:cNvSpPr/>
          <p:nvPr/>
        </p:nvSpPr>
        <p:spPr>
          <a:xfrm>
            <a:off x="663454" y="539532"/>
            <a:ext cx="8109285" cy="1015663"/>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1.10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两块平板玻璃叠合在一起，一端接触，在离接触线 </a:t>
            </a:r>
            <a:r>
              <a:rPr lang="en-US" altLang="zh-CN" sz="2000" b="1" dirty="0">
                <a:latin typeface="微软雅黑" panose="020B0503020204020204" pitchFamily="34" charset="-122"/>
                <a:ea typeface="微软雅黑" panose="020B0503020204020204" pitchFamily="34" charset="-122"/>
              </a:rPr>
              <a:t>12.5 cm </a:t>
            </a:r>
            <a:r>
              <a:rPr lang="zh-CN" altLang="en-US" sz="2000" b="1" dirty="0">
                <a:latin typeface="微软雅黑" panose="020B0503020204020204" pitchFamily="34" charset="-122"/>
                <a:ea typeface="微软雅黑" panose="020B0503020204020204" pitchFamily="34" charset="-122"/>
              </a:rPr>
              <a:t>处用金属细丝垫在两板之间。 用波长 </a:t>
            </a:r>
            <a:r>
              <a:rPr lang="en-US" altLang="zh-CN" sz="2000" b="1" dirty="0">
                <a:latin typeface="微软雅黑" panose="020B0503020204020204" pitchFamily="34" charset="-122"/>
                <a:ea typeface="微软雅黑" panose="020B0503020204020204" pitchFamily="34" charset="-122"/>
              </a:rPr>
              <a:t>546 nm </a:t>
            </a:r>
            <a:r>
              <a:rPr lang="zh-CN" altLang="en-US" sz="2000" b="1" dirty="0">
                <a:latin typeface="微软雅黑" panose="020B0503020204020204" pitchFamily="34" charset="-122"/>
                <a:ea typeface="微软雅黑" panose="020B0503020204020204" pitchFamily="34" charset="-122"/>
              </a:rPr>
              <a:t>的单色光垂直入射，测得条纹间距为 </a:t>
            </a:r>
            <a:r>
              <a:rPr lang="en-US" altLang="zh-CN" sz="2000" b="1" dirty="0">
                <a:latin typeface="微软雅黑" panose="020B0503020204020204" pitchFamily="34" charset="-122"/>
                <a:ea typeface="微软雅黑" panose="020B0503020204020204" pitchFamily="34" charset="-122"/>
              </a:rPr>
              <a:t>1.50 mm</a:t>
            </a:r>
            <a:r>
              <a:rPr lang="zh-CN" altLang="en-US" sz="2000" b="1" dirty="0">
                <a:latin typeface="微软雅黑" panose="020B0503020204020204" pitchFamily="34" charset="-122"/>
                <a:ea typeface="微软雅黑" panose="020B0503020204020204" pitchFamily="34" charset="-122"/>
              </a:rPr>
              <a:t>。求细丝的直径。 </a:t>
            </a:r>
          </a:p>
        </p:txBody>
      </p:sp>
      <p:pic>
        <p:nvPicPr>
          <p:cNvPr id="3" name="图片 2">
            <a:extLst>
              <a:ext uri="{FF2B5EF4-FFF2-40B4-BE49-F238E27FC236}">
                <a16:creationId xmlns:a16="http://schemas.microsoft.com/office/drawing/2014/main" id="{81E6E284-6D2B-447B-8930-616B4B6C0F4D}"/>
              </a:ext>
            </a:extLst>
          </p:cNvPr>
          <p:cNvPicPr>
            <a:picLocks noChangeAspect="1"/>
          </p:cNvPicPr>
          <p:nvPr/>
        </p:nvPicPr>
        <p:blipFill>
          <a:blip r:embed="rId2"/>
          <a:stretch>
            <a:fillRect/>
          </a:stretch>
        </p:blipFill>
        <p:spPr>
          <a:xfrm>
            <a:off x="770020" y="2355374"/>
            <a:ext cx="3492595" cy="2083867"/>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77AB950-FC9E-41CB-BCBB-A03D3551843F}"/>
                  </a:ext>
                </a:extLst>
              </p:cNvPr>
              <p:cNvSpPr txBox="1"/>
              <p:nvPr/>
            </p:nvSpPr>
            <p:spPr>
              <a:xfrm>
                <a:off x="5728985" y="3155512"/>
                <a:ext cx="1576842"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i="0" smtClean="0">
                              <a:latin typeface="Cambria Math" panose="02040503050406030204" pitchFamily="18" charset="0"/>
                            </a:rPr>
                            <m:t>tan</m:t>
                          </m:r>
                        </m:fName>
                        <m:e>
                          <m:r>
                            <m:rPr>
                              <m:sty m:val="p"/>
                            </m:rPr>
                            <a:rPr lang="en-US" altLang="zh-CN" i="1">
                              <a:latin typeface="Cambria Math" panose="02040503050406030204" pitchFamily="18" charset="0"/>
                            </a:rPr>
                            <m:t>θ</m:t>
                          </m:r>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𝐷</m:t>
                          </m:r>
                        </m:num>
                        <m:den>
                          <m:r>
                            <a:rPr lang="en-US" altLang="zh-CN" b="0" i="1" smtClean="0">
                              <a:latin typeface="Cambria Math" panose="02040503050406030204" pitchFamily="18" charset="0"/>
                            </a:rPr>
                            <m:t>𝐿</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i="1">
                              <a:latin typeface="Cambria Math" panose="02040503050406030204" pitchFamily="18" charset="0"/>
                            </a:rPr>
                            <m:t>Δ</m:t>
                          </m:r>
                          <m:r>
                            <a:rPr lang="en-US" altLang="zh-CN" b="0" i="1" smtClean="0">
                              <a:latin typeface="Cambria Math" panose="02040503050406030204" pitchFamily="18" charset="0"/>
                            </a:rPr>
                            <m:t>h</m:t>
                          </m:r>
                        </m:num>
                        <m:den>
                          <m:r>
                            <m:rPr>
                              <m:sty m:val="p"/>
                            </m:rPr>
                            <a:rPr lang="en-US" altLang="zh-CN" i="1">
                              <a:latin typeface="Cambria Math" panose="02040503050406030204" pitchFamily="18" charset="0"/>
                            </a:rPr>
                            <m:t>Δ</m:t>
                          </m:r>
                          <m:r>
                            <m:rPr>
                              <m:sty m:val="p"/>
                            </m:rPr>
                            <a:rPr lang="en-US" altLang="zh-CN" i="1" smtClean="0">
                              <a:latin typeface="Cambria Math" panose="02040503050406030204" pitchFamily="18" charset="0"/>
                            </a:rPr>
                            <m:t>x</m:t>
                          </m:r>
                        </m:den>
                      </m:f>
                    </m:oMath>
                  </m:oMathPara>
                </a14:m>
                <a:endParaRPr lang="zh-CN" altLang="en-US" dirty="0"/>
              </a:p>
            </p:txBody>
          </p:sp>
        </mc:Choice>
        <mc:Fallback xmlns="">
          <p:sp>
            <p:nvSpPr>
              <p:cNvPr id="5" name="文本框 4">
                <a:extLst>
                  <a:ext uri="{FF2B5EF4-FFF2-40B4-BE49-F238E27FC236}">
                    <a16:creationId xmlns:a16="http://schemas.microsoft.com/office/drawing/2014/main" id="{D77AB950-FC9E-41CB-BCBB-A03D3551843F}"/>
                  </a:ext>
                </a:extLst>
              </p:cNvPr>
              <p:cNvSpPr txBox="1">
                <a:spLocks noRot="1" noChangeAspect="1" noMove="1" noResize="1" noEditPoints="1" noAdjustHandles="1" noChangeArrowheads="1" noChangeShapeType="1" noTextEdit="1"/>
              </p:cNvSpPr>
              <p:nvPr/>
            </p:nvSpPr>
            <p:spPr>
              <a:xfrm>
                <a:off x="5728985" y="3155512"/>
                <a:ext cx="1576842" cy="524118"/>
              </a:xfrm>
              <a:prstGeom prst="rect">
                <a:avLst/>
              </a:prstGeom>
              <a:blipFill>
                <a:blip r:embed="rId3"/>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13E9B9F2-7054-4057-9FE3-AE3ED1091C83}"/>
              </a:ext>
            </a:extLst>
          </p:cNvPr>
          <p:cNvSpPr txBox="1"/>
          <p:nvPr/>
        </p:nvSpPr>
        <p:spPr>
          <a:xfrm>
            <a:off x="4881386" y="1955264"/>
            <a:ext cx="400480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等倾干涉相邻条纹光程差变化</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FD38B51-4BC0-4C27-8B5D-C86EC599C10E}"/>
                  </a:ext>
                </a:extLst>
              </p:cNvPr>
              <p:cNvSpPr txBox="1"/>
              <p:nvPr/>
            </p:nvSpPr>
            <p:spPr>
              <a:xfrm>
                <a:off x="5772457" y="2685880"/>
                <a:ext cx="8647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λ</m:t>
                      </m:r>
                      <m:r>
                        <a:rPr lang="en-US" altLang="zh-CN" b="0" i="0" smtClean="0">
                          <a:latin typeface="Cambria Math" panose="02040503050406030204" pitchFamily="18" charset="0"/>
                        </a:rPr>
                        <m:t>=2</m:t>
                      </m:r>
                      <m:r>
                        <m:rPr>
                          <m:sty m:val="p"/>
                        </m:rPr>
                        <a:rPr lang="en-US" altLang="zh-CN" i="1">
                          <a:latin typeface="Cambria Math" panose="02040503050406030204" pitchFamily="18" charset="0"/>
                        </a:rPr>
                        <m:t>Δ</m:t>
                      </m:r>
                      <m:r>
                        <a:rPr lang="en-US" altLang="zh-CN" i="1">
                          <a:latin typeface="Cambria Math" panose="02040503050406030204" pitchFamily="18" charset="0"/>
                        </a:rPr>
                        <m:t>h</m:t>
                      </m:r>
                    </m:oMath>
                  </m:oMathPara>
                </a14:m>
                <a:endParaRPr lang="zh-CN" altLang="en-US" dirty="0"/>
              </a:p>
            </p:txBody>
          </p:sp>
        </mc:Choice>
        <mc:Fallback xmlns="">
          <p:sp>
            <p:nvSpPr>
              <p:cNvPr id="8" name="文本框 7">
                <a:extLst>
                  <a:ext uri="{FF2B5EF4-FFF2-40B4-BE49-F238E27FC236}">
                    <a16:creationId xmlns:a16="http://schemas.microsoft.com/office/drawing/2014/main" id="{9FD38B51-4BC0-4C27-8B5D-C86EC599C10E}"/>
                  </a:ext>
                </a:extLst>
              </p:cNvPr>
              <p:cNvSpPr txBox="1">
                <a:spLocks noRot="1" noChangeAspect="1" noMove="1" noResize="1" noEditPoints="1" noAdjustHandles="1" noChangeArrowheads="1" noChangeShapeType="1" noTextEdit="1"/>
              </p:cNvSpPr>
              <p:nvPr/>
            </p:nvSpPr>
            <p:spPr>
              <a:xfrm>
                <a:off x="5772457" y="2685880"/>
                <a:ext cx="864789" cy="276999"/>
              </a:xfrm>
              <a:prstGeom prst="rect">
                <a:avLst/>
              </a:prstGeom>
              <a:blipFill>
                <a:blip r:embed="rId4"/>
                <a:stretch>
                  <a:fillRect l="-6338" r="-6338"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68AD4B6F-1CAF-4158-9E97-EF334CFE13CA}"/>
                  </a:ext>
                </a:extLst>
              </p:cNvPr>
              <p:cNvSpPr txBox="1"/>
              <p:nvPr/>
            </p:nvSpPr>
            <p:spPr>
              <a:xfrm>
                <a:off x="5728985" y="3921875"/>
                <a:ext cx="1816523" cy="405496"/>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m:rPr>
                            <m:sty m:val="p"/>
                          </m:rPr>
                          <a:rPr lang="en-US" altLang="zh-CN" i="1">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𝐿</m:t>
                        </m:r>
                      </m:num>
                      <m:den>
                        <m:r>
                          <a:rPr lang="en-US" altLang="zh-CN" b="0" i="1" smtClean="0">
                            <a:latin typeface="Cambria Math" panose="02040503050406030204" pitchFamily="18" charset="0"/>
                            <a:ea typeface="Cambria Math" panose="02040503050406030204" pitchFamily="18" charset="0"/>
                          </a:rPr>
                          <m:t>2</m:t>
                        </m:r>
                        <m:r>
                          <m:rPr>
                            <m:sty m:val="p"/>
                          </m:rPr>
                          <a:rPr lang="en-US" altLang="zh-CN" i="1">
                            <a:latin typeface="Cambria Math" panose="02040503050406030204" pitchFamily="18" charset="0"/>
                            <a:ea typeface="Cambria Math" panose="02040503050406030204" pitchFamily="18" charset="0"/>
                          </a:rPr>
                          <m:t>Δ</m:t>
                        </m:r>
                        <m:r>
                          <m:rPr>
                            <m:sty m:val="p"/>
                          </m:rPr>
                          <a:rPr lang="en-US" altLang="zh-CN" i="1" smtClean="0">
                            <a:latin typeface="Cambria Math" panose="02040503050406030204" pitchFamily="18" charset="0"/>
                            <a:ea typeface="Cambria Math" panose="02040503050406030204" pitchFamily="18" charset="0"/>
                          </a:rPr>
                          <m:t>x</m:t>
                        </m:r>
                      </m:den>
                    </m:f>
                    <m:r>
                      <a:rPr lang="en-US" altLang="zh-CN" b="0" i="1" smtClean="0">
                        <a:latin typeface="Cambria Math" panose="02040503050406030204" pitchFamily="18" charset="0"/>
                        <a:ea typeface="Cambria Math" panose="02040503050406030204" pitchFamily="18" charset="0"/>
                      </a:rPr>
                      <m:t>=22.8</m:t>
                    </m:r>
                  </m:oMath>
                </a14:m>
                <a:r>
                  <a:rPr lang="en-US" altLang="zh-CN" dirty="0">
                    <a:latin typeface="Cambria Math" panose="02040503050406030204" pitchFamily="18" charset="0"/>
                    <a:ea typeface="Cambria Math" panose="02040503050406030204" pitchFamily="18" charset="0"/>
                  </a:rPr>
                  <a:t>μm</a:t>
                </a:r>
                <a:endParaRPr lang="zh-CN" altLang="en-US" dirty="0">
                  <a:latin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68AD4B6F-1CAF-4158-9E97-EF334CFE13CA}"/>
                  </a:ext>
                </a:extLst>
              </p:cNvPr>
              <p:cNvSpPr txBox="1">
                <a:spLocks noRot="1" noChangeAspect="1" noMove="1" noResize="1" noEditPoints="1" noAdjustHandles="1" noChangeArrowheads="1" noChangeShapeType="1" noTextEdit="1"/>
              </p:cNvSpPr>
              <p:nvPr/>
            </p:nvSpPr>
            <p:spPr>
              <a:xfrm>
                <a:off x="5728985" y="3921875"/>
                <a:ext cx="1816523" cy="405496"/>
              </a:xfrm>
              <a:prstGeom prst="rect">
                <a:avLst/>
              </a:prstGeom>
              <a:blipFill>
                <a:blip r:embed="rId5"/>
                <a:stretch>
                  <a:fillRect l="-4698" t="-4478" r="-7718" b="-179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4708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134F220-0FF9-4D96-9A22-0C4DAAB07FFD}"/>
              </a:ext>
            </a:extLst>
          </p:cNvPr>
          <p:cNvSpPr/>
          <p:nvPr/>
        </p:nvSpPr>
        <p:spPr>
          <a:xfrm>
            <a:off x="338602" y="393370"/>
            <a:ext cx="8626643" cy="1631216"/>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1.11  </a:t>
            </a:r>
            <a:r>
              <a:rPr lang="zh-CN" altLang="en-US" sz="2000" b="1" dirty="0">
                <a:latin typeface="微软雅黑" panose="020B0503020204020204" pitchFamily="34" charset="-122"/>
                <a:ea typeface="微软雅黑" panose="020B0503020204020204" pitchFamily="34" charset="-122"/>
              </a:rPr>
              <a:t>牛顿环从中间数第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暗环和第 </a:t>
            </a:r>
            <a:r>
              <a:rPr lang="en-US" altLang="zh-CN" sz="2000" b="1" dirty="0">
                <a:latin typeface="微软雅黑" panose="020B0503020204020204" pitchFamily="34" charset="-122"/>
                <a:ea typeface="微软雅黑" panose="020B0503020204020204" pitchFamily="34" charset="-122"/>
              </a:rPr>
              <a:t>12 </a:t>
            </a:r>
            <a:r>
              <a:rPr lang="zh-CN" altLang="en-US" sz="2000" b="1" dirty="0">
                <a:latin typeface="微软雅黑" panose="020B0503020204020204" pitchFamily="34" charset="-122"/>
                <a:ea typeface="微软雅黑" panose="020B0503020204020204" pitchFamily="34" charset="-122"/>
              </a:rPr>
              <a:t>暗环直径分别是 </a:t>
            </a:r>
            <a:r>
              <a:rPr lang="en-US" altLang="zh-CN" sz="2000" b="1" dirty="0">
                <a:latin typeface="微软雅黑" panose="020B0503020204020204" pitchFamily="34" charset="-122"/>
                <a:ea typeface="微软雅黑" panose="020B0503020204020204" pitchFamily="34" charset="-122"/>
              </a:rPr>
              <a:t>0.70mm </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1.70mm</a:t>
            </a:r>
            <a:r>
              <a:rPr lang="zh-CN" altLang="en-US" sz="2000" b="1" dirty="0">
                <a:latin typeface="微软雅黑" panose="020B0503020204020204" pitchFamily="34" charset="-122"/>
                <a:ea typeface="微软雅黑" panose="020B0503020204020204" pitchFamily="34" charset="-122"/>
              </a:rPr>
              <a:t>。 设入射单色光的波长为 </a:t>
            </a:r>
            <a:r>
              <a:rPr lang="en-US" altLang="zh-CN" sz="2000" b="1" dirty="0">
                <a:latin typeface="微软雅黑" panose="020B0503020204020204" pitchFamily="34" charset="-122"/>
                <a:ea typeface="微软雅黑" panose="020B0503020204020204" pitchFamily="34" charset="-122"/>
              </a:rPr>
              <a:t>589nm</a:t>
            </a:r>
            <a:r>
              <a:rPr lang="zh-CN" altLang="en-US" sz="2000" b="1" dirty="0">
                <a:latin typeface="微软雅黑" panose="020B0503020204020204" pitchFamily="34" charset="-122"/>
                <a:ea typeface="微软雅黑" panose="020B0503020204020204" pitchFamily="34" charset="-122"/>
              </a:rPr>
              <a:t>。 </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）求透镜凸面的曲率半径。 </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）若在牛顿环间隙充满折射率为 </a:t>
            </a:r>
            <a:r>
              <a:rPr lang="en-US" altLang="zh-CN" sz="2000" b="1" dirty="0">
                <a:latin typeface="微软雅黑" panose="020B0503020204020204" pitchFamily="34" charset="-122"/>
                <a:ea typeface="微软雅黑" panose="020B0503020204020204" pitchFamily="34" charset="-122"/>
              </a:rPr>
              <a:t>1.33 </a:t>
            </a:r>
            <a:r>
              <a:rPr lang="zh-CN" altLang="en-US" sz="2000" b="1" dirty="0">
                <a:latin typeface="微软雅黑" panose="020B0503020204020204" pitchFamily="34" charset="-122"/>
                <a:ea typeface="微软雅黑" panose="020B0503020204020204" pitchFamily="34" charset="-122"/>
              </a:rPr>
              <a:t>的水，这两个暗环的直径变为多大？</a:t>
            </a:r>
          </a:p>
        </p:txBody>
      </p:sp>
      <p:sp>
        <p:nvSpPr>
          <p:cNvPr id="5" name="矩形 4">
            <a:extLst>
              <a:ext uri="{FF2B5EF4-FFF2-40B4-BE49-F238E27FC236}">
                <a16:creationId xmlns:a16="http://schemas.microsoft.com/office/drawing/2014/main" id="{ED4D77D4-C807-41E9-9E69-ADC6D59802D0}"/>
              </a:ext>
            </a:extLst>
          </p:cNvPr>
          <p:cNvSpPr/>
          <p:nvPr/>
        </p:nvSpPr>
        <p:spPr>
          <a:xfrm>
            <a:off x="1045028" y="2391811"/>
            <a:ext cx="7053944"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牛顿环在实际情况下光程差存在误差，需要用两组数据作差消去误差项</a:t>
            </a:r>
          </a:p>
        </p:txBody>
      </p:sp>
      <p:sp>
        <p:nvSpPr>
          <p:cNvPr id="6" name="文本框 5">
            <a:extLst>
              <a:ext uri="{FF2B5EF4-FFF2-40B4-BE49-F238E27FC236}">
                <a16:creationId xmlns:a16="http://schemas.microsoft.com/office/drawing/2014/main" id="{32F20B63-B961-4137-832B-4BFD28C128FB}"/>
              </a:ext>
            </a:extLst>
          </p:cNvPr>
          <p:cNvSpPr txBox="1"/>
          <p:nvPr/>
        </p:nvSpPr>
        <p:spPr>
          <a:xfrm>
            <a:off x="1045028" y="1838866"/>
            <a:ext cx="2646948"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牛顿环暗环光程差</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1D727EE-000C-46BC-A91C-430E73E93AF2}"/>
                  </a:ext>
                </a:extLst>
              </p:cNvPr>
              <p:cNvSpPr txBox="1"/>
              <p:nvPr/>
            </p:nvSpPr>
            <p:spPr>
              <a:xfrm>
                <a:off x="3183722" y="2867412"/>
                <a:ext cx="2488182" cy="470963"/>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ea typeface="Cambria Math" panose="02040503050406030204" pitchFamily="18" charset="0"/>
                      </a:rPr>
                      <m:t>𝑅</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𝑟</m:t>
                            </m:r>
                          </m:e>
                          <m:sub>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2</m:t>
                            </m:r>
                          </m:sup>
                        </m:sSubSup>
                        <m:r>
                          <a:rPr lang="en-US" altLang="zh-CN" b="0"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𝑟</m:t>
                            </m:r>
                          </m:e>
                          <m:sub>
                            <m:r>
                              <a:rPr lang="en-US" altLang="zh-CN" i="1">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2</m:t>
                            </m:r>
                          </m:sub>
                          <m:sup>
                            <m:r>
                              <a:rPr lang="en-US" altLang="zh-CN" i="1">
                                <a:latin typeface="Cambria Math" panose="02040503050406030204" pitchFamily="18" charset="0"/>
                                <a:ea typeface="Cambria Math" panose="02040503050406030204" pitchFamily="18" charset="0"/>
                              </a:rPr>
                              <m:t>2</m:t>
                            </m:r>
                          </m:sup>
                        </m:sSubSup>
                      </m:num>
                      <m:den>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2</m:t>
                                </m:r>
                              </m:sub>
                            </m:sSub>
                          </m:e>
                        </m:d>
                        <m:r>
                          <m:rPr>
                            <m:sty m:val="p"/>
                          </m:rPr>
                          <a:rPr lang="en-US" altLang="zh-CN" i="1">
                            <a:latin typeface="Cambria Math" panose="02040503050406030204" pitchFamily="18" charset="0"/>
                            <a:ea typeface="Cambria Math" panose="02040503050406030204" pitchFamily="18" charset="0"/>
                          </a:rPr>
                          <m:t>λ</m:t>
                        </m:r>
                      </m:den>
                    </m:f>
                    <m:r>
                      <a:rPr lang="en-US" altLang="zh-CN" i="1">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101.9mm</a:t>
                </a:r>
                <a:endParaRPr lang="zh-CN" altLang="en-US"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E1D727EE-000C-46BC-A91C-430E73E93AF2}"/>
                  </a:ext>
                </a:extLst>
              </p:cNvPr>
              <p:cNvSpPr txBox="1">
                <a:spLocks noRot="1" noChangeAspect="1" noMove="1" noResize="1" noEditPoints="1" noAdjustHandles="1" noChangeArrowheads="1" noChangeShapeType="1" noTextEdit="1"/>
              </p:cNvSpPr>
              <p:nvPr/>
            </p:nvSpPr>
            <p:spPr>
              <a:xfrm>
                <a:off x="3183722" y="2867412"/>
                <a:ext cx="2488182" cy="470963"/>
              </a:xfrm>
              <a:prstGeom prst="rect">
                <a:avLst/>
              </a:prstGeom>
              <a:blipFill>
                <a:blip r:embed="rId2"/>
                <a:stretch>
                  <a:fillRect r="-5637" b="-7692"/>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1F915BAA-6613-4795-BDBB-6E890029AAD2}"/>
              </a:ext>
            </a:extLst>
          </p:cNvPr>
          <p:cNvSpPr txBox="1"/>
          <p:nvPr/>
        </p:nvSpPr>
        <p:spPr>
          <a:xfrm>
            <a:off x="503607" y="1838866"/>
            <a:ext cx="775178" cy="400110"/>
          </a:xfrm>
          <a:prstGeom prst="rect">
            <a:avLst/>
          </a:prstGeom>
          <a:noFill/>
        </p:spPr>
        <p:txBody>
          <a:bodyPr wrap="square" rtlCol="0">
            <a:spAutoFit/>
          </a:bodyPr>
          <a:lstStyle/>
          <a:p>
            <a:r>
              <a:rPr lang="en-US" altLang="zh-CN" sz="2000" dirty="0"/>
              <a:t>(1)</a:t>
            </a:r>
            <a:endParaRPr lang="zh-CN" altLang="en-US" sz="2000" dirty="0"/>
          </a:p>
        </p:txBody>
      </p:sp>
      <p:sp>
        <p:nvSpPr>
          <p:cNvPr id="10" name="文本框 9">
            <a:extLst>
              <a:ext uri="{FF2B5EF4-FFF2-40B4-BE49-F238E27FC236}">
                <a16:creationId xmlns:a16="http://schemas.microsoft.com/office/drawing/2014/main" id="{C2928138-92AF-40C3-8625-0111DF4561ED}"/>
              </a:ext>
            </a:extLst>
          </p:cNvPr>
          <p:cNvSpPr txBox="1"/>
          <p:nvPr/>
        </p:nvSpPr>
        <p:spPr>
          <a:xfrm>
            <a:off x="503607" y="3395477"/>
            <a:ext cx="775178" cy="400110"/>
          </a:xfrm>
          <a:prstGeom prst="rect">
            <a:avLst/>
          </a:prstGeom>
          <a:noFill/>
        </p:spPr>
        <p:txBody>
          <a:bodyPr wrap="square" rtlCol="0">
            <a:spAutoFit/>
          </a:bodyPr>
          <a:lstStyle/>
          <a:p>
            <a:r>
              <a:rPr lang="en-US" altLang="zh-CN" sz="2000" dirty="0"/>
              <a:t>(2)</a:t>
            </a:r>
            <a:endParaRPr lang="zh-CN" altLang="en-US" sz="2000" dirty="0"/>
          </a:p>
        </p:txBody>
      </p:sp>
      <p:sp>
        <p:nvSpPr>
          <p:cNvPr id="11" name="文本框 10">
            <a:extLst>
              <a:ext uri="{FF2B5EF4-FFF2-40B4-BE49-F238E27FC236}">
                <a16:creationId xmlns:a16="http://schemas.microsoft.com/office/drawing/2014/main" id="{37D550F5-D6E9-4033-B6A8-359B9B33D78E}"/>
              </a:ext>
            </a:extLst>
          </p:cNvPr>
          <p:cNvSpPr txBox="1"/>
          <p:nvPr/>
        </p:nvSpPr>
        <p:spPr>
          <a:xfrm>
            <a:off x="1045028" y="3426255"/>
            <a:ext cx="337571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暗环光程差</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AA99CE0-63A9-4046-A305-8C118F0617A7}"/>
                  </a:ext>
                </a:extLst>
              </p:cNvPr>
              <p:cNvSpPr txBox="1"/>
              <p:nvPr/>
            </p:nvSpPr>
            <p:spPr>
              <a:xfrm>
                <a:off x="3215501" y="1742001"/>
                <a:ext cx="284632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Δ</m:t>
                      </m:r>
                      <m:r>
                        <m:rPr>
                          <m:sty m:val="p"/>
                        </m:rPr>
                        <a:rPr lang="en-US" altLang="zh-CN" b="0" i="0" smtClean="0">
                          <a:latin typeface="Cambria Math" panose="02040503050406030204" pitchFamily="18" charset="0"/>
                        </a:rPr>
                        <m:t>L</m:t>
                      </m:r>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𝑚</m:t>
                              </m:r>
                            </m:sub>
                            <m:sup>
                              <m:r>
                                <a:rPr lang="en-US" altLang="zh-CN" b="0" i="1" smtClean="0">
                                  <a:latin typeface="Cambria Math" panose="02040503050406030204" pitchFamily="18" charset="0"/>
                                </a:rPr>
                                <m:t>2</m:t>
                              </m:r>
                            </m:sup>
                          </m:sSubSup>
                        </m:num>
                        <m:den>
                          <m:r>
                            <a:rPr lang="en-US" altLang="zh-CN" b="0" i="1" smtClean="0">
                              <a:latin typeface="Cambria Math" panose="02040503050406030204" pitchFamily="18" charset="0"/>
                            </a:rPr>
                            <m:t>𝑅</m:t>
                          </m:r>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m:rPr>
                              <m:sty m:val="p"/>
                            </m:rPr>
                            <a:rPr lang="en-US" altLang="zh-CN" i="1">
                              <a:latin typeface="Cambria Math" panose="02040503050406030204" pitchFamily="18" charset="0"/>
                            </a:rPr>
                            <m:t>λ</m:t>
                          </m:r>
                        </m:num>
                        <m:den>
                          <m:r>
                            <a:rPr lang="en-US" altLang="zh-CN" b="0" i="1" smtClean="0">
                              <a:latin typeface="Cambria Math" panose="02040503050406030204" pitchFamily="18" charset="0"/>
                            </a:rPr>
                            <m:t>2</m:t>
                          </m:r>
                        </m:den>
                      </m:f>
                      <m:r>
                        <a:rPr lang="en-US" altLang="zh-CN" i="1">
                          <a:latin typeface="Cambria Math" panose="02040503050406030204" pitchFamily="18" charset="0"/>
                        </a:rPr>
                        <m:t>=</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m</m:t>
                      </m:r>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0" smtClean="0">
                          <a:latin typeface="Cambria Math" panose="02040503050406030204" pitchFamily="18" charset="0"/>
                        </a:rPr>
                        <m:t>)</m:t>
                      </m:r>
                      <m:r>
                        <m:rPr>
                          <m:sty m:val="p"/>
                        </m:rPr>
                        <a:rPr lang="en-US" altLang="zh-CN" i="1">
                          <a:latin typeface="Cambria Math" panose="02040503050406030204" pitchFamily="18" charset="0"/>
                        </a:rPr>
                        <m:t>λ</m:t>
                      </m:r>
                    </m:oMath>
                  </m:oMathPara>
                </a14:m>
                <a:endParaRPr lang="zh-CN" altLang="en-US" dirty="0"/>
              </a:p>
            </p:txBody>
          </p:sp>
        </mc:Choice>
        <mc:Fallback xmlns="">
          <p:sp>
            <p:nvSpPr>
              <p:cNvPr id="12" name="文本框 11">
                <a:extLst>
                  <a:ext uri="{FF2B5EF4-FFF2-40B4-BE49-F238E27FC236}">
                    <a16:creationId xmlns:a16="http://schemas.microsoft.com/office/drawing/2014/main" id="{BAA99CE0-63A9-4046-A305-8C118F0617A7}"/>
                  </a:ext>
                </a:extLst>
              </p:cNvPr>
              <p:cNvSpPr txBox="1">
                <a:spLocks noRot="1" noChangeAspect="1" noMove="1" noResize="1" noEditPoints="1" noAdjustHandles="1" noChangeArrowheads="1" noChangeShapeType="1" noTextEdit="1"/>
              </p:cNvSpPr>
              <p:nvPr/>
            </p:nvSpPr>
            <p:spPr>
              <a:xfrm>
                <a:off x="3215501" y="1742001"/>
                <a:ext cx="2846328" cy="55399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991E02F1-4E7B-4C0F-8AE3-81DBA6F89A75}"/>
                  </a:ext>
                </a:extLst>
              </p:cNvPr>
              <p:cNvSpPr txBox="1"/>
              <p:nvPr/>
            </p:nvSpPr>
            <p:spPr>
              <a:xfrm>
                <a:off x="6518374" y="1928407"/>
                <a:ext cx="1766228" cy="276999"/>
              </a:xfrm>
              <a:prstGeom prst="rect">
                <a:avLst/>
              </a:prstGeom>
              <a:noFill/>
            </p:spPr>
            <p:txBody>
              <a:bodyPr wrap="square" lIns="0" tIns="0" rIns="0" bIns="0" rtlCol="0">
                <a:spAutoFit/>
              </a:bodyPr>
              <a:lstStyle/>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e>
                      <m:sub>
                        <m:r>
                          <a:rPr lang="en-US" altLang="zh-CN" i="1">
                            <a:latin typeface="Cambria Math" panose="02040503050406030204" pitchFamily="18" charset="0"/>
                          </a:rPr>
                          <m:t>𝑚</m:t>
                        </m:r>
                      </m:sub>
                      <m:sup>
                        <m:r>
                          <a:rPr lang="en-US" altLang="zh-CN" i="1">
                            <a:latin typeface="Cambria Math" panose="02040503050406030204" pitchFamily="18" charset="0"/>
                          </a:rPr>
                          <m:t>2</m:t>
                        </m:r>
                      </m:sup>
                    </m:sSubSup>
                    <m:r>
                      <a:rPr lang="en-US" altLang="zh-CN" i="1"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𝑚</m:t>
                    </m:r>
                    <m:r>
                      <m:rPr>
                        <m:sty m:val="p"/>
                      </m:rPr>
                      <a:rPr lang="en-US" altLang="zh-CN" i="1">
                        <a:latin typeface="Cambria Math" panose="02040503050406030204" pitchFamily="18" charset="0"/>
                      </a:rPr>
                      <m:t>λ</m:t>
                    </m:r>
                    <m:r>
                      <a:rPr lang="en-US" altLang="zh-CN" i="1">
                        <a:latin typeface="Cambria Math" panose="02040503050406030204" pitchFamily="18" charset="0"/>
                      </a:rPr>
                      <m:t>𝑅</m:t>
                    </m:r>
                  </m:oMath>
                </a14:m>
                <a:endParaRPr lang="zh-CN" altLang="en-US" dirty="0"/>
              </a:p>
            </p:txBody>
          </p:sp>
        </mc:Choice>
        <mc:Fallback xmlns="">
          <p:sp>
            <p:nvSpPr>
              <p:cNvPr id="14" name="文本框 13">
                <a:extLst>
                  <a:ext uri="{FF2B5EF4-FFF2-40B4-BE49-F238E27FC236}">
                    <a16:creationId xmlns:a16="http://schemas.microsoft.com/office/drawing/2014/main" id="{991E02F1-4E7B-4C0F-8AE3-81DBA6F89A75}"/>
                  </a:ext>
                </a:extLst>
              </p:cNvPr>
              <p:cNvSpPr txBox="1">
                <a:spLocks noRot="1" noChangeAspect="1" noMove="1" noResize="1" noEditPoints="1" noAdjustHandles="1" noChangeArrowheads="1" noChangeShapeType="1" noTextEdit="1"/>
              </p:cNvSpPr>
              <p:nvPr/>
            </p:nvSpPr>
            <p:spPr>
              <a:xfrm>
                <a:off x="6518374" y="1928407"/>
                <a:ext cx="1766228" cy="276999"/>
              </a:xfrm>
              <a:prstGeom prst="rect">
                <a:avLst/>
              </a:prstGeom>
              <a:blipFill>
                <a:blip r:embed="rId4"/>
                <a:stretch>
                  <a:fillRect l="-3448" t="-4348" b="-108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71B7E2B3-0AC2-415D-8ECB-5DAEBC48F1C9}"/>
                  </a:ext>
                </a:extLst>
              </p:cNvPr>
              <p:cNvSpPr/>
              <p:nvPr/>
            </p:nvSpPr>
            <p:spPr>
              <a:xfrm>
                <a:off x="3037975" y="3626896"/>
                <a:ext cx="2970044"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Δ</m:t>
                          </m:r>
                          <m:r>
                            <m:rPr>
                              <m:sty m:val="p"/>
                            </m:rPr>
                            <a:rPr lang="en-US" altLang="zh-CN">
                              <a:latin typeface="Cambria Math" panose="02040503050406030204" pitchFamily="18" charset="0"/>
                            </a:rPr>
                            <m:t>L</m:t>
                          </m:r>
                        </m:e>
                        <m:sup>
                          <m:r>
                            <a:rPr lang="en-US" altLang="zh-CN" b="0" i="1" smtClean="0">
                              <a:latin typeface="Cambria Math" panose="02040503050406030204" pitchFamily="18" charset="0"/>
                            </a:rPr>
                            <m:t>′</m:t>
                          </m:r>
                        </m:sup>
                      </m:sSup>
                      <m:r>
                        <a:rPr lang="en-US" altLang="zh-CN">
                          <a:latin typeface="Cambria Math" panose="02040503050406030204" pitchFamily="18" charset="0"/>
                        </a:rPr>
                        <m:t>=</m:t>
                      </m:r>
                      <m:r>
                        <a:rPr lang="en-US" altLang="zh-CN" b="0" i="1" smtClean="0">
                          <a:latin typeface="Cambria Math" panose="02040503050406030204" pitchFamily="18" charset="0"/>
                        </a:rPr>
                        <m:t>𝑛</m:t>
                      </m:r>
                      <m:f>
                        <m:fPr>
                          <m:ctrlPr>
                            <a:rPr lang="en-US" altLang="zh-CN" i="1">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𝑟</m:t>
                              </m:r>
                              <m:r>
                                <a:rPr lang="en-US" altLang="zh-CN" b="0" i="1" smtClean="0">
                                  <a:latin typeface="Cambria Math" panose="02040503050406030204" pitchFamily="18" charset="0"/>
                                </a:rPr>
                                <m:t>′</m:t>
                              </m:r>
                            </m:e>
                            <m:sub>
                              <m:r>
                                <a:rPr lang="en-US" altLang="zh-CN" i="1">
                                  <a:latin typeface="Cambria Math" panose="02040503050406030204" pitchFamily="18" charset="0"/>
                                </a:rPr>
                                <m:t>𝑚</m:t>
                              </m:r>
                            </m:sub>
                            <m:sup>
                              <m:r>
                                <a:rPr lang="en-US" altLang="zh-CN" i="1">
                                  <a:latin typeface="Cambria Math" panose="02040503050406030204" pitchFamily="18" charset="0"/>
                                </a:rPr>
                                <m:t>2</m:t>
                              </m:r>
                            </m:sup>
                          </m:sSubSup>
                        </m:num>
                        <m:den>
                          <m:r>
                            <a:rPr lang="en-US" altLang="zh-CN" i="1">
                              <a:latin typeface="Cambria Math" panose="02040503050406030204" pitchFamily="18" charset="0"/>
                            </a:rPr>
                            <m:t>𝑅</m:t>
                          </m:r>
                        </m:den>
                      </m:f>
                      <m:r>
                        <a:rPr lang="en-US" altLang="zh-CN">
                          <a:latin typeface="Cambria Math" panose="02040503050406030204" pitchFamily="18" charset="0"/>
                        </a:rPr>
                        <m:t>−</m:t>
                      </m:r>
                      <m:f>
                        <m:fPr>
                          <m:ctrlPr>
                            <a:rPr lang="en-US" altLang="zh-CN" i="1">
                              <a:latin typeface="Cambria Math" panose="02040503050406030204" pitchFamily="18" charset="0"/>
                            </a:rPr>
                          </m:ctrlPr>
                        </m:fPr>
                        <m:num>
                          <m:r>
                            <m:rPr>
                              <m:sty m:val="p"/>
                            </m:rPr>
                            <a:rPr lang="en-US" altLang="zh-CN" i="1">
                              <a:latin typeface="Cambria Math" panose="02040503050406030204" pitchFamily="18" charset="0"/>
                            </a:rPr>
                            <m:t>λ</m:t>
                          </m:r>
                        </m:num>
                        <m:den>
                          <m:r>
                            <a:rPr lang="en-US" altLang="zh-CN" i="1">
                              <a:latin typeface="Cambria Math" panose="02040503050406030204" pitchFamily="18" charset="0"/>
                            </a:rPr>
                            <m:t>2</m:t>
                          </m:r>
                        </m:den>
                      </m:f>
                      <m:r>
                        <a:rPr lang="en-US" altLang="zh-CN" i="1">
                          <a:latin typeface="Cambria Math" panose="02040503050406030204" pitchFamily="18" charset="0"/>
                        </a:rPr>
                        <m:t>=</m:t>
                      </m:r>
                      <m:r>
                        <a:rPr lang="en-US" altLang="zh-CN">
                          <a:latin typeface="Cambria Math" panose="02040503050406030204" pitchFamily="18" charset="0"/>
                        </a:rPr>
                        <m:t>(</m:t>
                      </m:r>
                      <m:r>
                        <m:rPr>
                          <m:sty m:val="p"/>
                        </m:rPr>
                        <a:rPr lang="en-US" altLang="zh-CN">
                          <a:latin typeface="Cambria Math" panose="02040503050406030204" pitchFamily="18" charset="0"/>
                        </a:rPr>
                        <m:t>m</m:t>
                      </m:r>
                      <m:r>
                        <a:rPr lang="en-US" altLang="zh-CN">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a:latin typeface="Cambria Math" panose="02040503050406030204" pitchFamily="18" charset="0"/>
                        </a:rPr>
                        <m:t>)</m:t>
                      </m:r>
                      <m:r>
                        <m:rPr>
                          <m:sty m:val="p"/>
                        </m:rPr>
                        <a:rPr lang="en-US" altLang="zh-CN" i="1">
                          <a:latin typeface="Cambria Math" panose="02040503050406030204" pitchFamily="18" charset="0"/>
                        </a:rPr>
                        <m:t>λ</m:t>
                      </m:r>
                    </m:oMath>
                  </m:oMathPara>
                </a14:m>
                <a:endParaRPr lang="zh-CN" altLang="en-US" dirty="0"/>
              </a:p>
            </p:txBody>
          </p:sp>
        </mc:Choice>
        <mc:Fallback xmlns="">
          <p:sp>
            <p:nvSpPr>
              <p:cNvPr id="15" name="矩形 14">
                <a:extLst>
                  <a:ext uri="{FF2B5EF4-FFF2-40B4-BE49-F238E27FC236}">
                    <a16:creationId xmlns:a16="http://schemas.microsoft.com/office/drawing/2014/main" id="{71B7E2B3-0AC2-415D-8ECB-5DAEBC48F1C9}"/>
                  </a:ext>
                </a:extLst>
              </p:cNvPr>
              <p:cNvSpPr>
                <a:spLocks noRot="1" noChangeAspect="1" noMove="1" noResize="1" noEditPoints="1" noAdjustHandles="1" noChangeArrowheads="1" noChangeShapeType="1" noTextEdit="1"/>
              </p:cNvSpPr>
              <p:nvPr/>
            </p:nvSpPr>
            <p:spPr>
              <a:xfrm>
                <a:off x="3037975" y="3626896"/>
                <a:ext cx="2970044" cy="64633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33A00927-8D92-4211-B350-C6BC39A20A1F}"/>
                  </a:ext>
                </a:extLst>
              </p:cNvPr>
              <p:cNvSpPr/>
              <p:nvPr/>
            </p:nvSpPr>
            <p:spPr>
              <a:xfrm>
                <a:off x="3037975" y="4418924"/>
                <a:ext cx="2136431" cy="568682"/>
              </a:xfrm>
              <a:prstGeom prst="rect">
                <a:avLst/>
              </a:prstGeom>
            </p:spPr>
            <p:txBody>
              <a:bodyPr wrap="square">
                <a:spAutoFit/>
              </a:bodyPr>
              <a:lstStyle/>
              <a:p>
                <a14:m>
                  <m:oMath xmlns:m="http://schemas.openxmlformats.org/officeDocument/2006/math">
                    <m:sSubSup>
                      <m:sSubSupPr>
                        <m:ctrlPr>
                          <a:rPr lang="en-US" altLang="zh-CN" i="1" smtClean="0">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𝑟</m:t>
                        </m:r>
                      </m:e>
                      <m:sub>
                        <m:r>
                          <a:rPr lang="en-US" altLang="zh-CN" i="1">
                            <a:latin typeface="Cambria Math" panose="02040503050406030204" pitchFamily="18" charset="0"/>
                            <a:ea typeface="Cambria Math" panose="02040503050406030204" pitchFamily="18" charset="0"/>
                          </a:rPr>
                          <m:t>𝑚</m:t>
                        </m:r>
                      </m:sub>
                      <m:sup>
                        <m:r>
                          <a:rPr lang="en-US" altLang="zh-CN" b="0" i="1" smtClean="0">
                            <a:latin typeface="Cambria Math" panose="02040503050406030204" pitchFamily="18" charset="0"/>
                            <a:ea typeface="Cambria Math" panose="02040503050406030204" pitchFamily="18" charset="0"/>
                          </a:rPr>
                          <m:t>′</m:t>
                        </m:r>
                      </m:sup>
                    </m:sSubSup>
                    <m:r>
                      <a:rPr lang="en-US" altLang="zh-CN" b="0" i="0"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ad>
                          <m:radPr>
                            <m:degHide m:val="on"/>
                            <m:ctrlPr>
                              <a:rPr lang="en-US" altLang="zh-CN" b="0" i="1" smtClean="0">
                                <a:latin typeface="Cambria Math" panose="02040503050406030204" pitchFamily="18" charset="0"/>
                                <a:ea typeface="Cambria Math" panose="02040503050406030204" pitchFamily="18" charset="0"/>
                              </a:rPr>
                            </m:ctrlPr>
                          </m:radPr>
                          <m:deg/>
                          <m:e>
                            <m:r>
                              <a:rPr lang="en-US" altLang="zh-CN" i="1">
                                <a:latin typeface="Cambria Math" panose="02040503050406030204" pitchFamily="18" charset="0"/>
                                <a:ea typeface="Cambria Math" panose="02040503050406030204" pitchFamily="18" charset="0"/>
                              </a:rPr>
                              <m:t>𝑚</m:t>
                            </m:r>
                            <m:r>
                              <m:rPr>
                                <m:sty m:val="p"/>
                              </m:rPr>
                              <a:rPr lang="en-US" altLang="zh-CN" i="1">
                                <a:latin typeface="Cambria Math" panose="02040503050406030204" pitchFamily="18" charset="0"/>
                                <a:ea typeface="Cambria Math" panose="02040503050406030204" pitchFamily="18" charset="0"/>
                              </a:rPr>
                              <m:t>λ</m:t>
                            </m:r>
                            <m:r>
                              <a:rPr lang="en-US" altLang="zh-CN" i="1">
                                <a:latin typeface="Cambria Math" panose="02040503050406030204" pitchFamily="18" charset="0"/>
                                <a:ea typeface="Cambria Math" panose="02040503050406030204" pitchFamily="18" charset="0"/>
                              </a:rPr>
                              <m:t>𝑅</m:t>
                            </m:r>
                          </m:e>
                        </m:rad>
                      </m:num>
                      <m:den>
                        <m:rad>
                          <m:radPr>
                            <m:degHide m:val="on"/>
                            <m:ctrlPr>
                              <a:rPr lang="en-US" altLang="zh-CN" b="0"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𝑛</m:t>
                            </m:r>
                          </m:e>
                        </m:rad>
                      </m:den>
                    </m:f>
                    <m:r>
                      <a:rPr lang="en-US" altLang="zh-CN" b="0" i="1" smtClean="0">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𝑟</m:t>
                            </m:r>
                          </m:e>
                          <m:sub>
                            <m:r>
                              <a:rPr lang="en-US" altLang="zh-CN" b="0" i="1" smtClean="0">
                                <a:latin typeface="Cambria Math" panose="02040503050406030204" pitchFamily="18" charset="0"/>
                                <a:ea typeface="Cambria Math" panose="02040503050406030204" pitchFamily="18" charset="0"/>
                              </a:rPr>
                              <m:t>𝑚</m:t>
                            </m:r>
                          </m:sub>
                        </m:sSub>
                      </m:num>
                      <m:den>
                        <m:rad>
                          <m:radPr>
                            <m:degHide m:val="on"/>
                            <m:ctrlPr>
                              <a:rPr lang="en-US" altLang="zh-CN" i="1">
                                <a:latin typeface="Cambria Math" panose="02040503050406030204" pitchFamily="18" charset="0"/>
                                <a:ea typeface="Cambria Math" panose="02040503050406030204" pitchFamily="18" charset="0"/>
                              </a:rPr>
                            </m:ctrlPr>
                          </m:radPr>
                          <m:deg/>
                          <m:e>
                            <m:r>
                              <a:rPr lang="en-US" altLang="zh-CN" i="1">
                                <a:latin typeface="Cambria Math" panose="02040503050406030204" pitchFamily="18" charset="0"/>
                                <a:ea typeface="Cambria Math" panose="02040503050406030204" pitchFamily="18" charset="0"/>
                              </a:rPr>
                              <m:t>𝑛</m:t>
                            </m:r>
                          </m:e>
                        </m:rad>
                      </m:den>
                    </m:f>
                  </m:oMath>
                </a14:m>
                <a:endParaRPr lang="zh-CN" altLang="en-US" dirty="0">
                  <a:latin typeface="Cambria Math" panose="02040503050406030204" pitchFamily="18" charset="0"/>
                </a:endParaRPr>
              </a:p>
            </p:txBody>
          </p:sp>
        </mc:Choice>
        <mc:Fallback xmlns="">
          <p:sp>
            <p:nvSpPr>
              <p:cNvPr id="16" name="矩形 15">
                <a:extLst>
                  <a:ext uri="{FF2B5EF4-FFF2-40B4-BE49-F238E27FC236}">
                    <a16:creationId xmlns:a16="http://schemas.microsoft.com/office/drawing/2014/main" id="{33A00927-8D92-4211-B350-C6BC39A20A1F}"/>
                  </a:ext>
                </a:extLst>
              </p:cNvPr>
              <p:cNvSpPr>
                <a:spLocks noRot="1" noChangeAspect="1" noMove="1" noResize="1" noEditPoints="1" noAdjustHandles="1" noChangeArrowheads="1" noChangeShapeType="1" noTextEdit="1"/>
              </p:cNvSpPr>
              <p:nvPr/>
            </p:nvSpPr>
            <p:spPr>
              <a:xfrm>
                <a:off x="3037975" y="4418924"/>
                <a:ext cx="2136431" cy="568682"/>
              </a:xfrm>
              <a:prstGeom prst="rect">
                <a:avLst/>
              </a:prstGeom>
              <a:blipFill>
                <a:blip r:embed="rId6"/>
                <a:stretch>
                  <a:fillRect/>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B6D8F770-68ED-4544-BC92-88AA4E7F0E3B}"/>
              </a:ext>
            </a:extLst>
          </p:cNvPr>
          <p:cNvSpPr txBox="1"/>
          <p:nvPr/>
        </p:nvSpPr>
        <p:spPr>
          <a:xfrm>
            <a:off x="1045028" y="5081369"/>
            <a:ext cx="386729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代入数据得</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A868D1E-2FB2-457E-AE3E-512DB03F425D}"/>
                  </a:ext>
                </a:extLst>
              </p:cNvPr>
              <p:cNvSpPr txBox="1"/>
              <p:nvPr/>
            </p:nvSpPr>
            <p:spPr>
              <a:xfrm>
                <a:off x="3137168" y="5204480"/>
                <a:ext cx="1385829" cy="276999"/>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oMath>
                </a14:m>
                <a:r>
                  <a:rPr lang="en-US" altLang="zh-CN" dirty="0"/>
                  <a:t>0.607mm</a:t>
                </a:r>
                <a:endParaRPr lang="zh-CN" altLang="en-US" dirty="0"/>
              </a:p>
            </p:txBody>
          </p:sp>
        </mc:Choice>
        <mc:Fallback xmlns="">
          <p:sp>
            <p:nvSpPr>
              <p:cNvPr id="18" name="文本框 17">
                <a:extLst>
                  <a:ext uri="{FF2B5EF4-FFF2-40B4-BE49-F238E27FC236}">
                    <a16:creationId xmlns:a16="http://schemas.microsoft.com/office/drawing/2014/main" id="{1A868D1E-2FB2-457E-AE3E-512DB03F425D}"/>
                  </a:ext>
                </a:extLst>
              </p:cNvPr>
              <p:cNvSpPr txBox="1">
                <a:spLocks noRot="1" noChangeAspect="1" noMove="1" noResize="1" noEditPoints="1" noAdjustHandles="1" noChangeArrowheads="1" noChangeShapeType="1" noTextEdit="1"/>
              </p:cNvSpPr>
              <p:nvPr/>
            </p:nvSpPr>
            <p:spPr>
              <a:xfrm>
                <a:off x="3137168" y="5204480"/>
                <a:ext cx="1385829" cy="276999"/>
              </a:xfrm>
              <a:prstGeom prst="rect">
                <a:avLst/>
              </a:prstGeom>
              <a:blipFill>
                <a:blip r:embed="rId7"/>
                <a:stretch>
                  <a:fillRect l="-6167" t="-28889" r="-9692" b="-5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07BFD0A9-9002-4E63-B0E2-53E3075A4BFB}"/>
                  </a:ext>
                </a:extLst>
              </p:cNvPr>
              <p:cNvSpPr txBox="1"/>
              <p:nvPr/>
            </p:nvSpPr>
            <p:spPr>
              <a:xfrm>
                <a:off x="5183326" y="5191688"/>
                <a:ext cx="1478290" cy="276999"/>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12</m:t>
                        </m:r>
                      </m:sub>
                    </m:sSub>
                    <m:r>
                      <a:rPr lang="en-US" altLang="zh-CN" i="1">
                        <a:latin typeface="Cambria Math" panose="02040503050406030204" pitchFamily="18" charset="0"/>
                      </a:rPr>
                      <m:t>=</m:t>
                    </m:r>
                  </m:oMath>
                </a14:m>
                <a:r>
                  <a:rPr lang="en-US" altLang="zh-CN" dirty="0"/>
                  <a:t>1.474mm</a:t>
                </a:r>
                <a:endParaRPr lang="zh-CN" altLang="en-US" dirty="0"/>
              </a:p>
            </p:txBody>
          </p:sp>
        </mc:Choice>
        <mc:Fallback xmlns="">
          <p:sp>
            <p:nvSpPr>
              <p:cNvPr id="19" name="文本框 18">
                <a:extLst>
                  <a:ext uri="{FF2B5EF4-FFF2-40B4-BE49-F238E27FC236}">
                    <a16:creationId xmlns:a16="http://schemas.microsoft.com/office/drawing/2014/main" id="{07BFD0A9-9002-4E63-B0E2-53E3075A4BFB}"/>
                  </a:ext>
                </a:extLst>
              </p:cNvPr>
              <p:cNvSpPr txBox="1">
                <a:spLocks noRot="1" noChangeAspect="1" noMove="1" noResize="1" noEditPoints="1" noAdjustHandles="1" noChangeArrowheads="1" noChangeShapeType="1" noTextEdit="1"/>
              </p:cNvSpPr>
              <p:nvPr/>
            </p:nvSpPr>
            <p:spPr>
              <a:xfrm>
                <a:off x="5183326" y="5191688"/>
                <a:ext cx="1478290" cy="276999"/>
              </a:xfrm>
              <a:prstGeom prst="rect">
                <a:avLst/>
              </a:prstGeom>
              <a:blipFill>
                <a:blip r:embed="rId8"/>
                <a:stretch>
                  <a:fillRect l="-5350" t="-28889" r="-9053" b="-511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710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BA34744-5910-404D-AE2B-8A3260AC3603}"/>
              </a:ext>
            </a:extLst>
          </p:cNvPr>
          <p:cNvSpPr/>
          <p:nvPr/>
        </p:nvSpPr>
        <p:spPr>
          <a:xfrm>
            <a:off x="807835" y="415645"/>
            <a:ext cx="8026782" cy="1015663"/>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1.12</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在折射率为 </a:t>
            </a:r>
            <a:r>
              <a:rPr lang="en-US" altLang="zh-CN" sz="2000" b="1" dirty="0">
                <a:latin typeface="微软雅黑" panose="020B0503020204020204" pitchFamily="34" charset="-122"/>
                <a:ea typeface="微软雅黑" panose="020B0503020204020204" pitchFamily="34" charset="-122"/>
              </a:rPr>
              <a:t>1.5 </a:t>
            </a:r>
            <a:r>
              <a:rPr lang="zh-CN" altLang="en-US" sz="2000" b="1" dirty="0">
                <a:latin typeface="微软雅黑" panose="020B0503020204020204" pitchFamily="34" charset="-122"/>
                <a:ea typeface="微软雅黑" panose="020B0503020204020204" pitchFamily="34" charset="-122"/>
              </a:rPr>
              <a:t>的玻璃表面，镀上一层折射率为 </a:t>
            </a:r>
            <a:r>
              <a:rPr lang="en-US" altLang="zh-CN" sz="2000" b="1" dirty="0">
                <a:latin typeface="微软雅黑" panose="020B0503020204020204" pitchFamily="34" charset="-122"/>
                <a:ea typeface="微软雅黑" panose="020B0503020204020204" pitchFamily="34" charset="-122"/>
              </a:rPr>
              <a:t>1.30 </a:t>
            </a:r>
            <a:r>
              <a:rPr lang="zh-CN" altLang="en-US" sz="2000" b="1" dirty="0">
                <a:latin typeface="微软雅黑" panose="020B0503020204020204" pitchFamily="34" charset="-122"/>
                <a:ea typeface="微软雅黑" panose="020B0503020204020204" pitchFamily="34" charset="-122"/>
              </a:rPr>
              <a:t>的透明薄膜。对于 </a:t>
            </a:r>
            <a:r>
              <a:rPr lang="en-US" altLang="zh-CN" sz="2000" b="1" dirty="0">
                <a:latin typeface="微软雅黑" panose="020B0503020204020204" pitchFamily="34" charset="-122"/>
                <a:ea typeface="微软雅黑" panose="020B0503020204020204" pitchFamily="34" charset="-122"/>
              </a:rPr>
              <a:t>550nm </a:t>
            </a:r>
            <a:r>
              <a:rPr lang="zh-CN" altLang="en-US" sz="2000" b="1" dirty="0">
                <a:latin typeface="微软雅黑" panose="020B0503020204020204" pitchFamily="34" charset="-122"/>
                <a:ea typeface="微软雅黑" panose="020B0503020204020204" pitchFamily="34" charset="-122"/>
              </a:rPr>
              <a:t>的黄绿光垂直入射的情形，为了增强透射光束强度，应使反射光干涉相消。求膜的厚度。 </a:t>
            </a:r>
          </a:p>
        </p:txBody>
      </p:sp>
      <p:sp>
        <p:nvSpPr>
          <p:cNvPr id="5" name="矩形 4">
            <a:extLst>
              <a:ext uri="{FF2B5EF4-FFF2-40B4-BE49-F238E27FC236}">
                <a16:creationId xmlns:a16="http://schemas.microsoft.com/office/drawing/2014/main" id="{5BA8003A-F5AE-46E0-8DD9-A97F88124B72}"/>
              </a:ext>
            </a:extLst>
          </p:cNvPr>
          <p:cNvSpPr/>
          <p:nvPr/>
        </p:nvSpPr>
        <p:spPr>
          <a:xfrm>
            <a:off x="1137844" y="1709175"/>
            <a:ext cx="7366764"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题干中的介质折射率依次增大 </a:t>
            </a:r>
            <a:r>
              <a:rPr lang="en-US" altLang="zh-CN" sz="2000" dirty="0">
                <a:latin typeface="微软雅黑" panose="020B0503020204020204" pitchFamily="34" charset="-122"/>
                <a:ea typeface="微软雅黑" panose="020B0503020204020204" pitchFamily="34" charset="-122"/>
              </a:rPr>
              <a:t>n</a:t>
            </a:r>
            <a:r>
              <a:rPr lang="zh-CN" altLang="en-US" sz="2000" dirty="0">
                <a:latin typeface="微软雅黑" panose="020B0503020204020204" pitchFamily="34" charset="-122"/>
                <a:ea typeface="微软雅黑" panose="020B0503020204020204" pitchFamily="34" charset="-122"/>
              </a:rPr>
              <a:t>空气 </a:t>
            </a:r>
            <a:r>
              <a:rPr lang="en-US" altLang="zh-CN" sz="2000" dirty="0">
                <a:latin typeface="微软雅黑" panose="020B0503020204020204" pitchFamily="34" charset="-122"/>
                <a:ea typeface="微软雅黑" panose="020B0503020204020204" pitchFamily="34" charset="-122"/>
              </a:rPr>
              <a:t>&lt; n</a:t>
            </a:r>
            <a:r>
              <a:rPr lang="zh-CN" altLang="en-US" sz="2000" dirty="0">
                <a:latin typeface="微软雅黑" panose="020B0503020204020204" pitchFamily="34" charset="-122"/>
                <a:ea typeface="微软雅黑" panose="020B0503020204020204" pitchFamily="34" charset="-122"/>
              </a:rPr>
              <a:t>薄膜 </a:t>
            </a:r>
            <a:r>
              <a:rPr lang="en-US" altLang="zh-CN" sz="2000" dirty="0">
                <a:latin typeface="微软雅黑" panose="020B0503020204020204" pitchFamily="34" charset="-122"/>
                <a:ea typeface="微软雅黑" panose="020B0503020204020204" pitchFamily="34" charset="-122"/>
              </a:rPr>
              <a:t>&lt; n</a:t>
            </a:r>
            <a:r>
              <a:rPr lang="zh-CN" altLang="en-US" sz="2000" dirty="0">
                <a:latin typeface="微软雅黑" panose="020B0503020204020204" pitchFamily="34" charset="-122"/>
                <a:ea typeface="微软雅黑" panose="020B0503020204020204" pitchFamily="34" charset="-122"/>
              </a:rPr>
              <a:t>玻璃，因此不需要考虑半波损失，要使反射光干涉相消，光程差满足</a:t>
            </a:r>
            <a:r>
              <a:rPr lang="zh-CN" altLang="en-US" dirty="0">
                <a:latin typeface="微软雅黑" panose="020B0503020204020204" pitchFamily="34" charset="-122"/>
                <a:ea typeface="微软雅黑" panose="020B0503020204020204" pitchFamily="34" charset="-122"/>
              </a:rPr>
              <a:t>： </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22718C46-CE54-41EB-93FF-F874AB14CA91}"/>
                  </a:ext>
                </a:extLst>
              </p:cNvPr>
              <p:cNvSpPr txBox="1"/>
              <p:nvPr/>
            </p:nvSpPr>
            <p:spPr>
              <a:xfrm>
                <a:off x="3234165" y="2742518"/>
                <a:ext cx="2685372" cy="422231"/>
              </a:xfrm>
              <a:prstGeom prst="rect">
                <a:avLst/>
              </a:prstGeom>
              <a:noFill/>
            </p:spPr>
            <p:txBody>
              <a:bodyPr wrap="square" lIns="0" tIns="0" rIns="0" bIns="0" rtlCol="0">
                <a:spAutoFit/>
              </a:bodyPr>
              <a:lstStyle/>
              <a:p>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Δ</m:t>
                    </m:r>
                    <m:r>
                      <m:rPr>
                        <m:sty m:val="p"/>
                      </m:rPr>
                      <a:rPr lang="en-US" altLang="zh-CN">
                        <a:latin typeface="Cambria Math" panose="02040503050406030204" pitchFamily="18" charset="0"/>
                        <a:ea typeface="Cambria Math" panose="02040503050406030204" pitchFamily="18" charset="0"/>
                      </a:rPr>
                      <m:t>L</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m:t>
                    </m:r>
                    <m:sSub>
                      <m:sSubPr>
                        <m:ctrlPr>
                          <a:rPr lang="en-US" altLang="zh-CN" b="0"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n</m:t>
                        </m:r>
                      </m:e>
                      <m:sub>
                        <m:r>
                          <a:rPr lang="zh-CN" altLang="en-US" i="1">
                            <a:latin typeface="Cambria Math" panose="02040503050406030204" pitchFamily="18" charset="0"/>
                          </a:rPr>
                          <m:t>薄膜</m:t>
                        </m:r>
                      </m:sub>
                    </m:sSub>
                    <m:r>
                      <m:rPr>
                        <m:sty m:val="p"/>
                      </m:rPr>
                      <a:rPr lang="en-US" altLang="zh-CN" b="0" i="0" smtClean="0">
                        <a:latin typeface="Cambria Math" panose="02040503050406030204" pitchFamily="18" charset="0"/>
                        <a:ea typeface="Cambria Math" panose="02040503050406030204" pitchFamily="18" charset="0"/>
                      </a:rPr>
                      <m:t>h</m:t>
                    </m:r>
                    <m:r>
                      <a:rPr lang="en-US" altLang="zh-CN" b="0" i="0"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m:rPr>
                            <m:sty m:val="p"/>
                          </m:rPr>
                          <a:rPr lang="en-US" altLang="zh-CN" b="0" i="0" smtClean="0">
                            <a:latin typeface="Cambria Math" panose="02040503050406030204" pitchFamily="18" charset="0"/>
                            <a:ea typeface="Cambria Math" panose="02040503050406030204" pitchFamily="18" charset="0"/>
                          </a:rPr>
                          <m:t>m</m:t>
                        </m:r>
                        <m:r>
                          <a:rPr lang="en-US" altLang="zh-CN" b="0" i="0"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2</m:t>
                            </m:r>
                          </m:den>
                        </m:f>
                      </m:e>
                    </m:d>
                  </m:oMath>
                </a14:m>
                <a:r>
                  <a:rPr lang="en-US" altLang="zh-CN" dirty="0">
                    <a:latin typeface="Cambria Math" panose="02040503050406030204" pitchFamily="18" charset="0"/>
                    <a:ea typeface="Cambria Math" panose="02040503050406030204" pitchFamily="18" charset="0"/>
                  </a:rPr>
                  <a:t>λ</a:t>
                </a:r>
                <a:endParaRPr lang="zh-CN" altLang="en-US" dirty="0">
                  <a:latin typeface="Cambria Math" panose="02040503050406030204" pitchFamily="18" charset="0"/>
                </a:endParaRPr>
              </a:p>
            </p:txBody>
          </p:sp>
        </mc:Choice>
        <mc:Fallback>
          <p:sp>
            <p:nvSpPr>
              <p:cNvPr id="6" name="文本框 5">
                <a:extLst>
                  <a:ext uri="{FF2B5EF4-FFF2-40B4-BE49-F238E27FC236}">
                    <a16:creationId xmlns:a16="http://schemas.microsoft.com/office/drawing/2014/main" id="{22718C46-CE54-41EB-93FF-F874AB14CA91}"/>
                  </a:ext>
                </a:extLst>
              </p:cNvPr>
              <p:cNvSpPr txBox="1">
                <a:spLocks noRot="1" noChangeAspect="1" noMove="1" noResize="1" noEditPoints="1" noAdjustHandles="1" noChangeArrowheads="1" noChangeShapeType="1" noTextEdit="1"/>
              </p:cNvSpPr>
              <p:nvPr/>
            </p:nvSpPr>
            <p:spPr>
              <a:xfrm>
                <a:off x="3234165" y="2742518"/>
                <a:ext cx="2685372" cy="422231"/>
              </a:xfrm>
              <a:prstGeom prst="rect">
                <a:avLst/>
              </a:prstGeom>
              <a:blipFill>
                <a:blip r:embed="rId2"/>
                <a:stretch>
                  <a:fillRect l="-3182" t="-4348" r="-2273" b="-246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F95F96E-A8D5-4DC8-93BB-54A2C225FF9F}"/>
                  </a:ext>
                </a:extLst>
              </p:cNvPr>
              <p:cNvSpPr txBox="1"/>
              <p:nvPr/>
            </p:nvSpPr>
            <p:spPr>
              <a:xfrm>
                <a:off x="3206158" y="3473000"/>
                <a:ext cx="4412875" cy="598177"/>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ea typeface="Cambria Math" panose="02040503050406030204" pitchFamily="18" charset="0"/>
                      </a:rPr>
                      <m:t>h</m:t>
                    </m:r>
                    <m:r>
                      <a:rPr lang="en-US" altLang="zh-CN" b="0" i="1" smtClean="0">
                        <a:latin typeface="Cambria Math" panose="02040503050406030204" pitchFamily="18" charset="0"/>
                        <a:ea typeface="Cambria Math" panose="02040503050406030204" pitchFamily="18" charset="0"/>
                      </a:rPr>
                      <m:t>=</m:t>
                    </m:r>
                    <m:d>
                      <m:dPr>
                        <m:ctrlPr>
                          <a:rPr lang="en-US" altLang="zh-CN" b="0" i="1" smtClean="0">
                            <a:latin typeface="Cambria Math" panose="02040503050406030204" pitchFamily="18" charset="0"/>
                            <a:ea typeface="Cambria Math" panose="02040503050406030204" pitchFamily="18" charset="0"/>
                          </a:rPr>
                        </m:ctrlPr>
                      </m:dPr>
                      <m:e>
                        <m:r>
                          <a:rPr lang="en-US" altLang="zh-CN" b="0" i="0" smtClean="0">
                            <a:latin typeface="Cambria Math" panose="02040503050406030204" pitchFamily="18" charset="0"/>
                            <a:ea typeface="Cambria Math" panose="02040503050406030204" pitchFamily="18" charset="0"/>
                          </a:rPr>
                          <m:t>2</m:t>
                        </m:r>
                        <m:r>
                          <m:rPr>
                            <m:sty m:val="p"/>
                          </m:rPr>
                          <a:rPr lang="en-US" altLang="zh-CN" b="0" i="0" smtClean="0">
                            <a:latin typeface="Cambria Math" panose="02040503050406030204" pitchFamily="18" charset="0"/>
                            <a:ea typeface="Cambria Math" panose="02040503050406030204" pitchFamily="18" charset="0"/>
                          </a:rPr>
                          <m:t>m</m:t>
                        </m:r>
                        <m:r>
                          <a:rPr lang="en-US" altLang="zh-CN" b="0" i="0" smtClean="0">
                            <a:latin typeface="Cambria Math" panose="02040503050406030204" pitchFamily="18" charset="0"/>
                            <a:ea typeface="Cambria Math" panose="02040503050406030204" pitchFamily="18" charset="0"/>
                          </a:rPr>
                          <m:t>+1</m:t>
                        </m:r>
                      </m:e>
                    </m:d>
                    <m:f>
                      <m:fPr>
                        <m:ctrlPr>
                          <a:rPr lang="en-US" altLang="zh-CN" b="0" i="1" smtClean="0">
                            <a:latin typeface="Cambria Math" panose="02040503050406030204" pitchFamily="18" charset="0"/>
                            <a:ea typeface="Cambria Math" panose="02040503050406030204" pitchFamily="18" charset="0"/>
                          </a:rPr>
                        </m:ctrlPr>
                      </m:fPr>
                      <m:num>
                        <m:r>
                          <m:rPr>
                            <m:nor/>
                          </m:rPr>
                          <a:rPr lang="en-US" altLang="zh-CN" dirty="0">
                            <a:latin typeface="Cambria Math" panose="02040503050406030204" pitchFamily="18" charset="0"/>
                            <a:ea typeface="Cambria Math" panose="02040503050406030204" pitchFamily="18" charset="0"/>
                          </a:rPr>
                          <m:t>λ</m:t>
                        </m:r>
                      </m:num>
                      <m:den>
                        <m:r>
                          <a:rPr lang="en-US" altLang="zh-CN" b="0" i="1" smtClean="0">
                            <a:latin typeface="Cambria Math" panose="02040503050406030204" pitchFamily="18" charset="0"/>
                            <a:ea typeface="Cambria Math" panose="02040503050406030204" pitchFamily="18" charset="0"/>
                          </a:rPr>
                          <m:t>4</m:t>
                        </m:r>
                        <m:sSub>
                          <m:sSubPr>
                            <m:ctrlPr>
                              <a:rPr lang="en-US" altLang="zh-CN" i="1">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n</m:t>
                            </m:r>
                          </m:e>
                          <m:sub>
                            <m:r>
                              <a:rPr lang="zh-CN" altLang="en-US" i="1">
                                <a:latin typeface="Cambria Math" panose="02040503050406030204" pitchFamily="18" charset="0"/>
                              </a:rPr>
                              <m:t>薄膜</m:t>
                            </m:r>
                          </m:sub>
                        </m:sSub>
                      </m:den>
                    </m:f>
                    <m:r>
                      <a:rPr lang="en-US" altLang="zh-CN" b="0" i="1" smtClean="0">
                        <a:latin typeface="Cambria Math" panose="02040503050406030204" pitchFamily="18" charset="0"/>
                        <a:ea typeface="Cambria Math" panose="02040503050406030204" pitchFamily="18" charset="0"/>
                      </a:rPr>
                      <m:t>=</m:t>
                    </m:r>
                    <m:d>
                      <m:dPr>
                        <m:ctrlPr>
                          <a:rPr lang="en-US" altLang="zh-CN" i="1">
                            <a:latin typeface="Cambria Math" panose="02040503050406030204" pitchFamily="18" charset="0"/>
                            <a:ea typeface="Cambria Math" panose="02040503050406030204" pitchFamily="18" charset="0"/>
                          </a:rPr>
                        </m:ctrlPr>
                      </m:dPr>
                      <m:e>
                        <m:r>
                          <a:rPr lang="en-US" altLang="zh-CN">
                            <a:latin typeface="Cambria Math" panose="02040503050406030204" pitchFamily="18" charset="0"/>
                            <a:ea typeface="Cambria Math" panose="02040503050406030204" pitchFamily="18" charset="0"/>
                          </a:rPr>
                          <m:t>2</m:t>
                        </m:r>
                        <m:r>
                          <m:rPr>
                            <m:sty m:val="p"/>
                          </m:rPr>
                          <a:rPr lang="en-US" altLang="zh-CN">
                            <a:latin typeface="Cambria Math" panose="02040503050406030204" pitchFamily="18" charset="0"/>
                            <a:ea typeface="Cambria Math" panose="02040503050406030204" pitchFamily="18" charset="0"/>
                          </a:rPr>
                          <m:t>m</m:t>
                        </m:r>
                        <m:r>
                          <a:rPr lang="en-US" altLang="zh-CN">
                            <a:latin typeface="Cambria Math" panose="02040503050406030204" pitchFamily="18" charset="0"/>
                            <a:ea typeface="Cambria Math" panose="02040503050406030204" pitchFamily="18" charset="0"/>
                          </a:rPr>
                          <m:t>+1</m:t>
                        </m:r>
                      </m:e>
                    </m:d>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105.8</m:t>
                    </m:r>
                  </m:oMath>
                </a14:m>
                <a:r>
                  <a:rPr lang="en-US" altLang="zh-CN" dirty="0">
                    <a:latin typeface="Cambria Math" panose="02040503050406030204" pitchFamily="18" charset="0"/>
                    <a:ea typeface="Cambria Math" panose="02040503050406030204" pitchFamily="18" charset="0"/>
                  </a:rPr>
                  <a:t>nm</a:t>
                </a:r>
                <a:endParaRPr lang="zh-CN" altLang="en-US"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5F95F96E-A8D5-4DC8-93BB-54A2C225FF9F}"/>
                  </a:ext>
                </a:extLst>
              </p:cNvPr>
              <p:cNvSpPr txBox="1">
                <a:spLocks noRot="1" noChangeAspect="1" noMove="1" noResize="1" noEditPoints="1" noAdjustHandles="1" noChangeArrowheads="1" noChangeShapeType="1" noTextEdit="1"/>
              </p:cNvSpPr>
              <p:nvPr/>
            </p:nvSpPr>
            <p:spPr>
              <a:xfrm>
                <a:off x="3206158" y="3473000"/>
                <a:ext cx="4412875" cy="598177"/>
              </a:xfrm>
              <a:prstGeom prst="rect">
                <a:avLst/>
              </a:prstGeom>
              <a:blipFill>
                <a:blip r:embed="rId3"/>
                <a:stretch>
                  <a:fillRect r="-2624"/>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7493BBC3-5137-454E-A286-A562B427475B}"/>
              </a:ext>
            </a:extLst>
          </p:cNvPr>
          <p:cNvSpPr/>
          <p:nvPr/>
        </p:nvSpPr>
        <p:spPr>
          <a:xfrm>
            <a:off x="1137844" y="4440940"/>
            <a:ext cx="516519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为使薄膜尽量薄，取</a:t>
            </a:r>
            <a:r>
              <a:rPr lang="en-US" altLang="zh-CN" sz="2000" dirty="0">
                <a:latin typeface="微软雅黑" panose="020B0503020204020204" pitchFamily="34" charset="-122"/>
                <a:ea typeface="微软雅黑" panose="020B0503020204020204" pitchFamily="34" charset="-122"/>
              </a:rPr>
              <a:t>m=0</a:t>
            </a:r>
            <a:r>
              <a:rPr lang="zh-CN" altLang="en-US" sz="2000" dirty="0">
                <a:latin typeface="微软雅黑" panose="020B0503020204020204" pitchFamily="34" charset="-122"/>
                <a:ea typeface="微软雅黑" panose="020B0503020204020204" pitchFamily="34" charset="-122"/>
              </a:rPr>
              <a:t>，膜厚</a:t>
            </a:r>
            <a:r>
              <a:rPr lang="en-US" altLang="zh-CN" sz="2000" dirty="0">
                <a:latin typeface="微软雅黑" panose="020B0503020204020204" pitchFamily="34" charset="-122"/>
                <a:ea typeface="微软雅黑" panose="020B0503020204020204" pitchFamily="34" charset="-122"/>
              </a:rPr>
              <a:t>105.8nm</a:t>
            </a:r>
            <a:r>
              <a:rPr lang="zh-CN" altLang="en-US"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161495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7AC6645-F801-4F5A-A5B1-1C0C1FD7F99A}"/>
              </a:ext>
            </a:extLst>
          </p:cNvPr>
          <p:cNvSpPr/>
          <p:nvPr/>
        </p:nvSpPr>
        <p:spPr>
          <a:xfrm>
            <a:off x="842209" y="421524"/>
            <a:ext cx="7903029" cy="1015663"/>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1.13</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用波长 </a:t>
            </a:r>
            <a:r>
              <a:rPr lang="en-US" altLang="zh-CN" sz="2000" b="1" dirty="0">
                <a:latin typeface="微软雅黑" panose="020B0503020204020204" pitchFamily="34" charset="-122"/>
                <a:ea typeface="微软雅黑" panose="020B0503020204020204" pitchFamily="34" charset="-122"/>
              </a:rPr>
              <a:t>589.3nm </a:t>
            </a:r>
            <a:r>
              <a:rPr lang="zh-CN" altLang="en-US" sz="2000" b="1" dirty="0">
                <a:latin typeface="微软雅黑" panose="020B0503020204020204" pitchFamily="34" charset="-122"/>
                <a:ea typeface="微软雅黑" panose="020B0503020204020204" pitchFamily="34" charset="-122"/>
              </a:rPr>
              <a:t>的钠黄光作为夫琅禾费单缝衍射的光源，测得第二极小到干涉图样中心 的距离为 </a:t>
            </a:r>
            <a:r>
              <a:rPr lang="en-US" altLang="zh-CN" sz="2000" b="1" dirty="0">
                <a:latin typeface="微软雅黑" panose="020B0503020204020204" pitchFamily="34" charset="-122"/>
                <a:ea typeface="微软雅黑" panose="020B0503020204020204" pitchFamily="34" charset="-122"/>
              </a:rPr>
              <a:t>0.30cm</a:t>
            </a:r>
            <a:r>
              <a:rPr lang="zh-CN" altLang="en-US" sz="2000" b="1" dirty="0">
                <a:latin typeface="微软雅黑" panose="020B0503020204020204" pitchFamily="34" charset="-122"/>
                <a:ea typeface="微软雅黑" panose="020B0503020204020204" pitchFamily="34" charset="-122"/>
              </a:rPr>
              <a:t>。改用未知波长的单色光源，测得第三极小到中心的距离为 </a:t>
            </a:r>
            <a:r>
              <a:rPr lang="en-US" altLang="zh-CN" sz="2000" b="1" dirty="0">
                <a:latin typeface="微软雅黑" panose="020B0503020204020204" pitchFamily="34" charset="-122"/>
                <a:ea typeface="微软雅黑" panose="020B0503020204020204" pitchFamily="34" charset="-122"/>
              </a:rPr>
              <a:t>0.42cm</a:t>
            </a:r>
            <a:r>
              <a:rPr lang="zh-CN" altLang="en-US" sz="2000" b="1" dirty="0">
                <a:latin typeface="微软雅黑" panose="020B0503020204020204" pitchFamily="34" charset="-122"/>
                <a:ea typeface="微软雅黑" panose="020B0503020204020204" pitchFamily="34" charset="-122"/>
              </a:rPr>
              <a:t>。求未知波长。</a:t>
            </a:r>
          </a:p>
        </p:txBody>
      </p:sp>
      <p:sp>
        <p:nvSpPr>
          <p:cNvPr id="5" name="矩形 4">
            <a:extLst>
              <a:ext uri="{FF2B5EF4-FFF2-40B4-BE49-F238E27FC236}">
                <a16:creationId xmlns:a16="http://schemas.microsoft.com/office/drawing/2014/main" id="{6DB37607-995B-4537-A74A-D45DE0D3E533}"/>
              </a:ext>
            </a:extLst>
          </p:cNvPr>
          <p:cNvSpPr/>
          <p:nvPr/>
        </p:nvSpPr>
        <p:spPr>
          <a:xfrm>
            <a:off x="1335651" y="1800544"/>
            <a:ext cx="5360782"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夫琅禾费单缝衍射暗条纹位置满足</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154C94F-E815-4D8C-9C7D-1D569AD0ED8F}"/>
                  </a:ext>
                </a:extLst>
              </p:cNvPr>
              <p:cNvSpPr txBox="1"/>
              <p:nvPr/>
            </p:nvSpPr>
            <p:spPr>
              <a:xfrm>
                <a:off x="3010545" y="2387018"/>
                <a:ext cx="1914740" cy="5241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Δ</m:t>
                      </m:r>
                      <m:r>
                        <m:rPr>
                          <m:nor/>
                        </m:rPr>
                        <a:rPr lang="en-US" altLang="zh-CN" dirty="0">
                          <a:latin typeface="Cambria Math" panose="02040503050406030204" pitchFamily="18" charset="0"/>
                          <a:ea typeface="Cambria Math" panose="02040503050406030204" pitchFamily="18" charset="0"/>
                        </a:rPr>
                        <m:t>θ</m:t>
                      </m:r>
                      <m:r>
                        <m:rPr>
                          <m:nor/>
                        </m:rPr>
                        <a:rPr lang="en-US" altLang="zh-CN" b="0" i="0" dirty="0" smtClean="0">
                          <a:latin typeface="Cambria Math" panose="02040503050406030204" pitchFamily="18" charset="0"/>
                          <a:ea typeface="Cambria Math" panose="02040503050406030204" pitchFamily="18" charset="0"/>
                        </a:rPr>
                        <m:t>=</m:t>
                      </m:r>
                      <m:f>
                        <m:fPr>
                          <m:ctrlPr>
                            <a:rPr lang="en-US" altLang="zh-CN" b="0" i="1" dirty="0" smtClean="0">
                              <a:latin typeface="Cambria Math" panose="02040503050406030204" pitchFamily="18" charset="0"/>
                              <a:ea typeface="Cambria Math" panose="02040503050406030204" pitchFamily="18" charset="0"/>
                            </a:rPr>
                          </m:ctrlPr>
                        </m:fPr>
                        <m:num>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𝑥</m:t>
                              </m:r>
                            </m:e>
                            <m:sub>
                              <m:r>
                                <a:rPr lang="en-US" altLang="zh-CN" b="0" i="1" dirty="0" smtClean="0">
                                  <a:latin typeface="Cambria Math" panose="02040503050406030204" pitchFamily="18" charset="0"/>
                                  <a:ea typeface="Cambria Math" panose="02040503050406030204" pitchFamily="18" charset="0"/>
                                </a:rPr>
                                <m:t>𝑚</m:t>
                              </m:r>
                            </m:sub>
                          </m:sSub>
                        </m:num>
                        <m:den>
                          <m:r>
                            <a:rPr lang="en-US" altLang="zh-CN" b="0" i="1" dirty="0" smtClean="0">
                              <a:latin typeface="Cambria Math" panose="02040503050406030204" pitchFamily="18" charset="0"/>
                              <a:ea typeface="Cambria Math" panose="02040503050406030204" pitchFamily="18" charset="0"/>
                            </a:rPr>
                            <m:t>𝑧</m:t>
                          </m:r>
                        </m:den>
                      </m:f>
                      <m:r>
                        <a:rPr lang="en-US" altLang="zh-CN" b="0" i="0" dirty="0" smtClean="0">
                          <a:latin typeface="Cambria Math" panose="02040503050406030204" pitchFamily="18" charset="0"/>
                          <a:ea typeface="Cambria Math" panose="02040503050406030204" pitchFamily="18" charset="0"/>
                        </a:rPr>
                        <m:t>=</m:t>
                      </m:r>
                      <m:r>
                        <m:rPr>
                          <m:sty m:val="p"/>
                        </m:rPr>
                        <a:rPr lang="en-US" altLang="zh-CN" b="0" i="0" dirty="0" smtClean="0">
                          <a:latin typeface="Cambria Math" panose="02040503050406030204" pitchFamily="18" charset="0"/>
                          <a:ea typeface="Cambria Math" panose="02040503050406030204" pitchFamily="18" charset="0"/>
                        </a:rPr>
                        <m:t>m</m:t>
                      </m:r>
                      <m:f>
                        <m:fPr>
                          <m:ctrlPr>
                            <a:rPr lang="en-US" altLang="zh-CN" b="0" i="1" dirty="0" smtClean="0">
                              <a:latin typeface="Cambria Math" panose="02040503050406030204" pitchFamily="18" charset="0"/>
                              <a:ea typeface="Cambria Math" panose="02040503050406030204" pitchFamily="18" charset="0"/>
                            </a:rPr>
                          </m:ctrlPr>
                        </m:fPr>
                        <m:num>
                          <m:r>
                            <m:rPr>
                              <m:sty m:val="p"/>
                            </m:rPr>
                            <a:rPr lang="en-US" altLang="zh-CN" i="1" dirty="0">
                              <a:latin typeface="Cambria Math" panose="02040503050406030204" pitchFamily="18" charset="0"/>
                              <a:ea typeface="Cambria Math" panose="02040503050406030204" pitchFamily="18" charset="0"/>
                            </a:rPr>
                            <m:t>λ</m:t>
                          </m:r>
                        </m:num>
                        <m:den>
                          <m:r>
                            <m:rPr>
                              <m:sty m:val="p"/>
                            </m:rPr>
                            <a:rPr lang="en-US" altLang="zh-CN" i="1" dirty="0">
                              <a:latin typeface="Cambria Math" panose="02040503050406030204" pitchFamily="18" charset="0"/>
                              <a:ea typeface="Cambria Math" panose="02040503050406030204" pitchFamily="18" charset="0"/>
                            </a:rPr>
                            <m:t>a</m:t>
                          </m:r>
                        </m:den>
                      </m:f>
                    </m:oMath>
                  </m:oMathPara>
                </a14:m>
                <a:endParaRPr lang="zh-CN" altLang="en-US" dirty="0">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E154C94F-E815-4D8C-9C7D-1D569AD0ED8F}"/>
                  </a:ext>
                </a:extLst>
              </p:cNvPr>
              <p:cNvSpPr txBox="1">
                <a:spLocks noRot="1" noChangeAspect="1" noMove="1" noResize="1" noEditPoints="1" noAdjustHandles="1" noChangeArrowheads="1" noChangeShapeType="1" noTextEdit="1"/>
              </p:cNvSpPr>
              <p:nvPr/>
            </p:nvSpPr>
            <p:spPr>
              <a:xfrm>
                <a:off x="3010545" y="2387018"/>
                <a:ext cx="1914740" cy="524182"/>
              </a:xfrm>
              <a:prstGeom prst="rect">
                <a:avLst/>
              </a:prstGeom>
              <a:blipFill>
                <a:blip r:embed="rId2"/>
                <a:stretch>
                  <a:fillRect/>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62072ABF-8A3D-454B-A85E-265814C3261A}"/>
              </a:ext>
            </a:extLst>
          </p:cNvPr>
          <p:cNvSpPr txBox="1"/>
          <p:nvPr/>
        </p:nvSpPr>
        <p:spPr>
          <a:xfrm>
            <a:off x="1335651" y="3242842"/>
            <a:ext cx="15729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代入参数得</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9907E3AE-DFB8-4C14-A85F-B92C7BA79407}"/>
                  </a:ext>
                </a:extLst>
              </p:cNvPr>
              <p:cNvSpPr/>
              <p:nvPr/>
            </p:nvSpPr>
            <p:spPr>
              <a:xfrm>
                <a:off x="3222507" y="3119844"/>
                <a:ext cx="1148391"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a:latin typeface="Cambria Math" panose="02040503050406030204" pitchFamily="18" charset="0"/>
                            </a:rPr>
                          </m:ctrlPr>
                        </m:fPr>
                        <m:num>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i="1" dirty="0">
                                  <a:latin typeface="Cambria Math" panose="02040503050406030204" pitchFamily="18" charset="0"/>
                                </a:rPr>
                                <m:t>2</m:t>
                              </m:r>
                            </m:sub>
                          </m:sSub>
                        </m:num>
                        <m:den>
                          <m:r>
                            <a:rPr lang="en-US" altLang="zh-CN" i="1" dirty="0">
                              <a:latin typeface="Cambria Math" panose="02040503050406030204" pitchFamily="18" charset="0"/>
                            </a:rPr>
                            <m:t>𝑧</m:t>
                          </m:r>
                        </m:den>
                      </m:f>
                      <m:r>
                        <a:rPr lang="en-US" altLang="zh-CN" dirty="0">
                          <a:latin typeface="Cambria Math" panose="02040503050406030204" pitchFamily="18" charset="0"/>
                        </a:rPr>
                        <m:t>=</m:t>
                      </m:r>
                      <m:r>
                        <a:rPr lang="en-US" altLang="zh-CN" i="1" dirty="0">
                          <a:latin typeface="Cambria Math" panose="02040503050406030204" pitchFamily="18" charset="0"/>
                        </a:rPr>
                        <m:t>2</m:t>
                      </m:r>
                      <m:f>
                        <m:fPr>
                          <m:ctrlPr>
                            <a:rPr lang="en-US" altLang="zh-CN" i="1" dirty="0">
                              <a:latin typeface="Cambria Math" panose="02040503050406030204" pitchFamily="18" charset="0"/>
                            </a:rPr>
                          </m:ctrlPr>
                        </m:fPr>
                        <m:num>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λ</m:t>
                              </m:r>
                            </m:e>
                            <m:sub>
                              <m:r>
                                <a:rPr lang="en-US" altLang="zh-CN" i="1" dirty="0">
                                  <a:latin typeface="Cambria Math" panose="02040503050406030204" pitchFamily="18" charset="0"/>
                                </a:rPr>
                                <m:t>1</m:t>
                              </m:r>
                            </m:sub>
                          </m:sSub>
                        </m:num>
                        <m:den>
                          <m:r>
                            <m:rPr>
                              <m:sty m:val="p"/>
                            </m:rPr>
                            <a:rPr lang="en-US" altLang="zh-CN" i="1" dirty="0">
                              <a:latin typeface="Cambria Math" panose="02040503050406030204" pitchFamily="18" charset="0"/>
                            </a:rPr>
                            <m:t>a</m:t>
                          </m:r>
                        </m:den>
                      </m:f>
                    </m:oMath>
                  </m:oMathPara>
                </a14:m>
                <a:endParaRPr lang="zh-CN" altLang="en-US" dirty="0"/>
              </a:p>
            </p:txBody>
          </p:sp>
        </mc:Choice>
        <mc:Fallback xmlns="">
          <p:sp>
            <p:nvSpPr>
              <p:cNvPr id="8" name="矩形 7">
                <a:extLst>
                  <a:ext uri="{FF2B5EF4-FFF2-40B4-BE49-F238E27FC236}">
                    <a16:creationId xmlns:a16="http://schemas.microsoft.com/office/drawing/2014/main" id="{9907E3AE-DFB8-4C14-A85F-B92C7BA79407}"/>
                  </a:ext>
                </a:extLst>
              </p:cNvPr>
              <p:cNvSpPr>
                <a:spLocks noRot="1" noChangeAspect="1" noMove="1" noResize="1" noEditPoints="1" noAdjustHandles="1" noChangeArrowheads="1" noChangeShapeType="1" noTextEdit="1"/>
              </p:cNvSpPr>
              <p:nvPr/>
            </p:nvSpPr>
            <p:spPr>
              <a:xfrm>
                <a:off x="3222507" y="3119844"/>
                <a:ext cx="1148391" cy="61831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FC587E0-5618-4A7D-8780-997192B6523C}"/>
                  </a:ext>
                </a:extLst>
              </p:cNvPr>
              <p:cNvSpPr/>
              <p:nvPr/>
            </p:nvSpPr>
            <p:spPr>
              <a:xfrm>
                <a:off x="4793723" y="3118353"/>
                <a:ext cx="1153714" cy="6183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dirty="0" smtClean="0">
                              <a:latin typeface="Cambria Math" panose="02040503050406030204" pitchFamily="18" charset="0"/>
                              <a:ea typeface="Cambria Math" panose="02040503050406030204" pitchFamily="18" charset="0"/>
                            </a:rPr>
                          </m:ctrlPr>
                        </m:fPr>
                        <m:num>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𝑥</m:t>
                              </m:r>
                            </m:e>
                            <m:sub>
                              <m:r>
                                <a:rPr lang="en-US" altLang="zh-CN" b="0" i="1" dirty="0" smtClean="0">
                                  <a:latin typeface="Cambria Math" panose="02040503050406030204" pitchFamily="18" charset="0"/>
                                  <a:ea typeface="Cambria Math" panose="02040503050406030204" pitchFamily="18" charset="0"/>
                                </a:rPr>
                                <m:t>3</m:t>
                              </m:r>
                            </m:sub>
                          </m:sSub>
                        </m:num>
                        <m:den>
                          <m:r>
                            <a:rPr lang="en-US" altLang="zh-CN" i="1" dirty="0">
                              <a:latin typeface="Cambria Math" panose="02040503050406030204" pitchFamily="18" charset="0"/>
                              <a:ea typeface="Cambria Math" panose="02040503050406030204" pitchFamily="18" charset="0"/>
                            </a:rPr>
                            <m:t>𝑧</m:t>
                          </m:r>
                        </m:den>
                      </m:f>
                      <m:r>
                        <a:rPr lang="en-US" altLang="zh-CN"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3</m:t>
                      </m:r>
                      <m:f>
                        <m:fPr>
                          <m:ctrlPr>
                            <a:rPr lang="en-US" altLang="zh-CN" i="1" dirty="0">
                              <a:latin typeface="Cambria Math" panose="02040503050406030204" pitchFamily="18" charset="0"/>
                              <a:ea typeface="Cambria Math" panose="02040503050406030204" pitchFamily="18" charset="0"/>
                            </a:rPr>
                          </m:ctrlPr>
                        </m:fPr>
                        <m:num>
                          <m:sSub>
                            <m:sSubPr>
                              <m:ctrlPr>
                                <a:rPr lang="en-US" altLang="zh-CN" i="1" dirty="0">
                                  <a:latin typeface="Cambria Math" panose="02040503050406030204" pitchFamily="18" charset="0"/>
                                  <a:ea typeface="Cambria Math" panose="02040503050406030204" pitchFamily="18" charset="0"/>
                                </a:rPr>
                              </m:ctrlPr>
                            </m:sSubPr>
                            <m:e>
                              <m:r>
                                <m:rPr>
                                  <m:sty m:val="p"/>
                                </m:rPr>
                                <a:rPr lang="en-US" altLang="zh-CN" i="1" dirty="0">
                                  <a:latin typeface="Cambria Math" panose="02040503050406030204" pitchFamily="18" charset="0"/>
                                  <a:ea typeface="Cambria Math" panose="02040503050406030204" pitchFamily="18" charset="0"/>
                                </a:rPr>
                                <m:t>λ</m:t>
                              </m:r>
                            </m:e>
                            <m:sub>
                              <m:r>
                                <a:rPr lang="en-US" altLang="zh-CN" b="0" i="1" dirty="0" smtClean="0">
                                  <a:latin typeface="Cambria Math" panose="02040503050406030204" pitchFamily="18" charset="0"/>
                                  <a:ea typeface="Cambria Math" panose="02040503050406030204" pitchFamily="18" charset="0"/>
                                </a:rPr>
                                <m:t>2</m:t>
                              </m:r>
                            </m:sub>
                          </m:sSub>
                        </m:num>
                        <m:den>
                          <m:r>
                            <m:rPr>
                              <m:sty m:val="p"/>
                            </m:rPr>
                            <a:rPr lang="en-US" altLang="zh-CN" i="1" dirty="0">
                              <a:latin typeface="Cambria Math" panose="02040503050406030204" pitchFamily="18" charset="0"/>
                              <a:ea typeface="Cambria Math" panose="02040503050406030204" pitchFamily="18" charset="0"/>
                            </a:rPr>
                            <m:t>a</m:t>
                          </m:r>
                        </m:den>
                      </m:f>
                    </m:oMath>
                  </m:oMathPara>
                </a14:m>
                <a:endParaRPr lang="zh-CN" altLang="en-US" dirty="0">
                  <a:latin typeface="Cambria Math" panose="02040503050406030204" pitchFamily="18" charset="0"/>
                </a:endParaRPr>
              </a:p>
            </p:txBody>
          </p:sp>
        </mc:Choice>
        <mc:Fallback xmlns="">
          <p:sp>
            <p:nvSpPr>
              <p:cNvPr id="9" name="矩形 8">
                <a:extLst>
                  <a:ext uri="{FF2B5EF4-FFF2-40B4-BE49-F238E27FC236}">
                    <a16:creationId xmlns:a16="http://schemas.microsoft.com/office/drawing/2014/main" id="{FFC587E0-5618-4A7D-8780-997192B6523C}"/>
                  </a:ext>
                </a:extLst>
              </p:cNvPr>
              <p:cNvSpPr>
                <a:spLocks noRot="1" noChangeAspect="1" noMove="1" noResize="1" noEditPoints="1" noAdjustHandles="1" noChangeArrowheads="1" noChangeShapeType="1" noTextEdit="1"/>
              </p:cNvSpPr>
              <p:nvPr/>
            </p:nvSpPr>
            <p:spPr>
              <a:xfrm>
                <a:off x="4793723" y="3118353"/>
                <a:ext cx="1153714" cy="61831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6DF1377-AAC7-4B1C-A0F7-2FF82B2FFD25}"/>
                  </a:ext>
                </a:extLst>
              </p:cNvPr>
              <p:cNvSpPr txBox="1"/>
              <p:nvPr/>
            </p:nvSpPr>
            <p:spPr>
              <a:xfrm>
                <a:off x="3309723" y="4080424"/>
                <a:ext cx="2066207" cy="426014"/>
              </a:xfrm>
              <a:prstGeom prst="rect">
                <a:avLst/>
              </a:prstGeom>
              <a:noFill/>
            </p:spPr>
            <p:txBody>
              <a:bodyPr wrap="none" lIns="0" tIns="0" rIns="0" bIns="0" rtlCol="0">
                <a:spAutoFit/>
              </a:bodyPr>
              <a:lstStyle/>
              <a:p>
                <a14:m>
                  <m:oMath xmlns:m="http://schemas.openxmlformats.org/officeDocument/2006/math">
                    <m:sSub>
                      <m:sSubPr>
                        <m:ctrlPr>
                          <a:rPr lang="en-US" altLang="zh-CN" i="1" dirty="0" smtClean="0">
                            <a:latin typeface="Cambria Math" panose="02040503050406030204" pitchFamily="18" charset="0"/>
                            <a:ea typeface="Cambria Math" panose="02040503050406030204" pitchFamily="18" charset="0"/>
                          </a:rPr>
                        </m:ctrlPr>
                      </m:sSubPr>
                      <m:e>
                        <m:r>
                          <m:rPr>
                            <m:sty m:val="p"/>
                          </m:rPr>
                          <a:rPr lang="en-US" altLang="zh-CN" i="1" dirty="0">
                            <a:latin typeface="Cambria Math" panose="02040503050406030204" pitchFamily="18" charset="0"/>
                            <a:ea typeface="Cambria Math" panose="02040503050406030204" pitchFamily="18" charset="0"/>
                          </a:rPr>
                          <m:t>λ</m:t>
                        </m:r>
                      </m:e>
                      <m:sub>
                        <m:r>
                          <a:rPr lang="en-US" altLang="zh-CN" i="1" dirty="0">
                            <a:latin typeface="Cambria Math" panose="02040503050406030204" pitchFamily="18" charset="0"/>
                            <a:ea typeface="Cambria Math" panose="02040503050406030204" pitchFamily="18" charset="0"/>
                          </a:rPr>
                          <m:t>2</m:t>
                        </m:r>
                      </m:sub>
                    </m:sSub>
                    <m:r>
                      <a:rPr lang="en-US" altLang="zh-CN" i="1" dirty="0" smtClean="0">
                        <a:latin typeface="Cambria Math" panose="02040503050406030204" pitchFamily="18" charset="0"/>
                        <a:ea typeface="Cambria Math" panose="02040503050406030204" pitchFamily="18" charset="0"/>
                      </a:rPr>
                      <m:t>=</m:t>
                    </m:r>
                    <m:f>
                      <m:fPr>
                        <m:ctrlPr>
                          <a:rPr lang="en-US" altLang="zh-CN" i="1" dirty="0" smtClean="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2</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𝑥</m:t>
                            </m:r>
                          </m:e>
                          <m:sub>
                            <m:r>
                              <a:rPr lang="en-US" altLang="zh-CN" i="1" dirty="0">
                                <a:latin typeface="Cambria Math" panose="02040503050406030204" pitchFamily="18" charset="0"/>
                                <a:ea typeface="Cambria Math" panose="02040503050406030204" pitchFamily="18" charset="0"/>
                              </a:rPr>
                              <m:t>3</m:t>
                            </m:r>
                          </m:sub>
                        </m:sSub>
                      </m:num>
                      <m:den>
                        <m:r>
                          <a:rPr lang="en-US" altLang="zh-CN" b="0" i="1" dirty="0" smtClean="0">
                            <a:latin typeface="Cambria Math" panose="02040503050406030204" pitchFamily="18" charset="0"/>
                            <a:ea typeface="Cambria Math" panose="02040503050406030204" pitchFamily="18" charset="0"/>
                          </a:rPr>
                          <m:t>3</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𝑥</m:t>
                            </m:r>
                          </m:e>
                          <m:sub>
                            <m:r>
                              <a:rPr lang="en-US" altLang="zh-CN" i="1" dirty="0">
                                <a:latin typeface="Cambria Math" panose="02040503050406030204" pitchFamily="18" charset="0"/>
                                <a:ea typeface="Cambria Math" panose="02040503050406030204" pitchFamily="18" charset="0"/>
                              </a:rPr>
                              <m:t>2</m:t>
                            </m:r>
                          </m:sub>
                        </m:sSub>
                      </m:den>
                    </m:f>
                  </m:oMath>
                </a14:m>
                <a:r>
                  <a:rPr lang="en-US" altLang="zh-CN"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zh-CN" i="1" dirty="0">
                            <a:latin typeface="Cambria Math" panose="02040503050406030204" pitchFamily="18" charset="0"/>
                            <a:ea typeface="Cambria Math" panose="02040503050406030204" pitchFamily="18" charset="0"/>
                          </a:rPr>
                        </m:ctrlPr>
                      </m:sSubPr>
                      <m:e>
                        <m:r>
                          <m:rPr>
                            <m:sty m:val="p"/>
                          </m:rPr>
                          <a:rPr lang="en-US" altLang="zh-CN" i="1" dirty="0">
                            <a:latin typeface="Cambria Math" panose="02040503050406030204" pitchFamily="18" charset="0"/>
                            <a:ea typeface="Cambria Math" panose="02040503050406030204" pitchFamily="18" charset="0"/>
                          </a:rPr>
                          <m:t>λ</m:t>
                        </m:r>
                      </m:e>
                      <m:sub>
                        <m:r>
                          <a:rPr lang="en-US" altLang="zh-CN" i="1" dirty="0">
                            <a:latin typeface="Cambria Math" panose="02040503050406030204" pitchFamily="18" charset="0"/>
                            <a:ea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oMath>
                </a14:m>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550nm</a:t>
                </a:r>
                <a:endParaRPr lang="zh-CN" altLang="en-US" dirty="0">
                  <a:latin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B6DF1377-AAC7-4B1C-A0F7-2FF82B2FFD25}"/>
                  </a:ext>
                </a:extLst>
              </p:cNvPr>
              <p:cNvSpPr txBox="1">
                <a:spLocks noRot="1" noChangeAspect="1" noMove="1" noResize="1" noEditPoints="1" noAdjustHandles="1" noChangeArrowheads="1" noChangeShapeType="1" noTextEdit="1"/>
              </p:cNvSpPr>
              <p:nvPr/>
            </p:nvSpPr>
            <p:spPr>
              <a:xfrm>
                <a:off x="3309723" y="4080424"/>
                <a:ext cx="2066207" cy="426014"/>
              </a:xfrm>
              <a:prstGeom prst="rect">
                <a:avLst/>
              </a:prstGeom>
              <a:blipFill>
                <a:blip r:embed="rId5"/>
                <a:stretch>
                  <a:fillRect l="-4130" t="-7143" r="-6195" b="-10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4909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C53E1E-E79F-4F68-8658-B7926395251D}"/>
              </a:ext>
            </a:extLst>
          </p:cNvPr>
          <p:cNvSpPr/>
          <p:nvPr/>
        </p:nvSpPr>
        <p:spPr>
          <a:xfrm>
            <a:off x="271570" y="202514"/>
            <a:ext cx="8074908" cy="1015663"/>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1.14. </a:t>
            </a:r>
            <a:r>
              <a:rPr lang="zh-CN" altLang="en-US" sz="2000" b="1" dirty="0">
                <a:latin typeface="微软雅黑" panose="020B0503020204020204" pitchFamily="34" charset="-122"/>
                <a:ea typeface="微软雅黑" panose="020B0503020204020204" pitchFamily="34" charset="-122"/>
              </a:rPr>
              <a:t>评估你的手机像素数目是否超过了镜头的光学衍射极限。估算所需的参数， 如手机摄像头模组的光圈系数、像素、</a:t>
            </a:r>
            <a:r>
              <a:rPr lang="en-US" altLang="zh-CN" sz="2000" b="1" dirty="0">
                <a:latin typeface="微软雅黑" panose="020B0503020204020204" pitchFamily="34" charset="-122"/>
                <a:ea typeface="微软雅黑" panose="020B0503020204020204" pitchFamily="34" charset="-122"/>
              </a:rPr>
              <a:t>CMOS </a:t>
            </a:r>
            <a:r>
              <a:rPr lang="zh-CN" altLang="en-US" sz="2000" b="1" dirty="0">
                <a:latin typeface="微软雅黑" panose="020B0503020204020204" pitchFamily="34" charset="-122"/>
                <a:ea typeface="微软雅黑" panose="020B0503020204020204" pitchFamily="34" charset="-122"/>
              </a:rPr>
              <a:t>图像传感器的尺寸等，请自行在 网络上搜索。</a:t>
            </a:r>
          </a:p>
        </p:txBody>
      </p:sp>
      <p:sp>
        <p:nvSpPr>
          <p:cNvPr id="5" name="矩形 4">
            <a:extLst>
              <a:ext uri="{FF2B5EF4-FFF2-40B4-BE49-F238E27FC236}">
                <a16:creationId xmlns:a16="http://schemas.microsoft.com/office/drawing/2014/main" id="{5C18A8A5-6527-4CA0-828F-E24F13F78B22}"/>
              </a:ext>
            </a:extLst>
          </p:cNvPr>
          <p:cNvSpPr/>
          <p:nvPr/>
        </p:nvSpPr>
        <p:spPr>
          <a:xfrm>
            <a:off x="321415" y="1397800"/>
            <a:ext cx="8501170" cy="1015663"/>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以 </a:t>
            </a:r>
            <a:r>
              <a:rPr lang="en-US" altLang="zh-CN" sz="2000" dirty="0">
                <a:latin typeface="微软雅黑" panose="020B0503020204020204" pitchFamily="34" charset="-122"/>
                <a:ea typeface="微软雅黑" panose="020B0503020204020204" pitchFamily="34" charset="-122"/>
              </a:rPr>
              <a:t>HUAWEI Mate 40 Pro </a:t>
            </a:r>
            <a:r>
              <a:rPr lang="zh-CN" altLang="en-US" sz="2000" dirty="0">
                <a:latin typeface="微软雅黑" panose="020B0503020204020204" pitchFamily="34" charset="-122"/>
                <a:ea typeface="微软雅黑" panose="020B0503020204020204" pitchFamily="34" charset="-122"/>
              </a:rPr>
              <a:t>为例，超感知摄像头参数：</a:t>
            </a:r>
            <a:r>
              <a:rPr lang="en-US" altLang="zh-CN" sz="2000" dirty="0">
                <a:latin typeface="微软雅黑" panose="020B0503020204020204" pitchFamily="34" charset="-122"/>
                <a:ea typeface="微软雅黑" panose="020B0503020204020204" pitchFamily="34" charset="-122"/>
              </a:rPr>
              <a:t>8192*6144 </a:t>
            </a:r>
            <a:r>
              <a:rPr lang="zh-CN" altLang="en-US" sz="2000" dirty="0">
                <a:latin typeface="微软雅黑" panose="020B0503020204020204" pitchFamily="34" charset="-122"/>
                <a:ea typeface="微软雅黑" panose="020B0503020204020204" pitchFamily="34" charset="-122"/>
              </a:rPr>
              <a:t>像素，</a:t>
            </a:r>
            <a:r>
              <a:rPr lang="en-US" altLang="zh-CN" sz="2000" dirty="0">
                <a:latin typeface="微软雅黑" panose="020B0503020204020204" pitchFamily="34" charset="-122"/>
                <a:ea typeface="微软雅黑" panose="020B0503020204020204" pitchFamily="34" charset="-122"/>
              </a:rPr>
              <a:t>F/1.9 </a:t>
            </a:r>
            <a:r>
              <a:rPr lang="zh-CN" altLang="en-US" sz="2000" dirty="0">
                <a:latin typeface="微软雅黑" panose="020B0503020204020204" pitchFamily="34" charset="-122"/>
                <a:ea typeface="微软雅黑" panose="020B0503020204020204" pitchFamily="34" charset="-122"/>
              </a:rPr>
              <a:t>光圈，</a:t>
            </a:r>
            <a:r>
              <a:rPr lang="en-US" altLang="zh-CN" sz="2000" dirty="0">
                <a:latin typeface="微软雅黑" panose="020B0503020204020204" pitchFamily="34" charset="-122"/>
                <a:ea typeface="微软雅黑" panose="020B0503020204020204" pitchFamily="34" charset="-122"/>
              </a:rPr>
              <a:t>1/1.28 </a:t>
            </a:r>
            <a:r>
              <a:rPr lang="zh-CN" altLang="en-US" sz="2000" dirty="0">
                <a:latin typeface="微软雅黑" panose="020B0503020204020204" pitchFamily="34" charset="-122"/>
                <a:ea typeface="微软雅黑" panose="020B0503020204020204" pitchFamily="34" charset="-122"/>
              </a:rPr>
              <a:t>英寸传感器。（光圈 </a:t>
            </a:r>
            <a:r>
              <a:rPr lang="en-US" altLang="zh-CN" sz="2000" dirty="0">
                <a:latin typeface="微软雅黑" panose="020B0503020204020204" pitchFamily="34" charset="-122"/>
                <a:ea typeface="微软雅黑" panose="020B0503020204020204" pitchFamily="34" charset="-122"/>
              </a:rPr>
              <a:t>F = </a:t>
            </a:r>
            <a:r>
              <a:rPr lang="zh-CN" altLang="en-US" sz="2000" dirty="0">
                <a:latin typeface="微软雅黑" panose="020B0503020204020204" pitchFamily="34" charset="-122"/>
                <a:ea typeface="微软雅黑" panose="020B0503020204020204" pitchFamily="34" charset="-122"/>
              </a:rPr>
              <a:t>镜头焦距 </a:t>
            </a:r>
            <a:r>
              <a:rPr lang="en-US" altLang="zh-CN" sz="2000" dirty="0">
                <a:latin typeface="微软雅黑" panose="020B0503020204020204" pitchFamily="34" charset="-122"/>
                <a:ea typeface="微软雅黑" panose="020B0503020204020204" pitchFamily="34" charset="-122"/>
              </a:rPr>
              <a:t>f/</a:t>
            </a:r>
            <a:r>
              <a:rPr lang="zh-CN" altLang="en-US" sz="2000" dirty="0">
                <a:latin typeface="微软雅黑" panose="020B0503020204020204" pitchFamily="34" charset="-122"/>
                <a:ea typeface="微软雅黑" panose="020B0503020204020204" pitchFamily="34" charset="-122"/>
              </a:rPr>
              <a:t>镜头直径 </a:t>
            </a:r>
            <a:r>
              <a:rPr lang="en-US" altLang="zh-CN" sz="2000" dirty="0">
                <a:latin typeface="微软雅黑" panose="020B0503020204020204" pitchFamily="34" charset="-122"/>
                <a:ea typeface="微软雅黑" panose="020B0503020204020204" pitchFamily="34" charset="-122"/>
              </a:rPr>
              <a:t>D, 1 </a:t>
            </a:r>
            <a:r>
              <a:rPr lang="zh-CN" altLang="en-US" sz="2000" dirty="0">
                <a:latin typeface="微软雅黑" panose="020B0503020204020204" pitchFamily="34" charset="-122"/>
                <a:ea typeface="微软雅黑" panose="020B0503020204020204" pitchFamily="34" charset="-122"/>
              </a:rPr>
              <a:t>英寸传感器对角线长度为 </a:t>
            </a:r>
            <a:r>
              <a:rPr lang="en-US" altLang="zh-CN" sz="2000" dirty="0">
                <a:latin typeface="微软雅黑" panose="020B0503020204020204" pitchFamily="34" charset="-122"/>
                <a:ea typeface="微软雅黑" panose="020B0503020204020204" pitchFamily="34" charset="-122"/>
              </a:rPr>
              <a:t>16mm</a:t>
            </a:r>
            <a:r>
              <a:rPr lang="zh-CN" altLang="en-US" sz="2000" dirty="0">
                <a:latin typeface="微软雅黑" panose="020B0503020204020204" pitchFamily="34" charset="-122"/>
                <a:ea typeface="微软雅黑" panose="020B0503020204020204" pitchFamily="34" charset="-122"/>
              </a:rPr>
              <a:t>。）传感器长宽比为 </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，则传感器宽度</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9FECAA5C-DB7E-4F29-8FA3-758AF80B8D86}"/>
                  </a:ext>
                </a:extLst>
              </p:cNvPr>
              <p:cNvSpPr txBox="1"/>
              <p:nvPr/>
            </p:nvSpPr>
            <p:spPr>
              <a:xfrm>
                <a:off x="3143239" y="2480704"/>
                <a:ext cx="2788392"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1.28</m:t>
                          </m:r>
                        </m:den>
                      </m:f>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16</m:t>
                      </m:r>
                      <m:r>
                        <m:rPr>
                          <m:sty m:val="p"/>
                        </m:rPr>
                        <a:rPr lang="en-US" altLang="zh-CN" b="0" i="0" smtClean="0">
                          <a:latin typeface="Cambria Math" panose="02040503050406030204" pitchFamily="18" charset="0"/>
                          <a:ea typeface="Cambria Math" panose="02040503050406030204" pitchFamily="18" charset="0"/>
                        </a:rPr>
                        <m:t>mm</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3</m:t>
                          </m:r>
                        </m:num>
                        <m:den>
                          <m:r>
                            <a:rPr lang="en-US" altLang="zh-CN" b="0" i="1" smtClean="0">
                              <a:latin typeface="Cambria Math" panose="02040503050406030204" pitchFamily="18" charset="0"/>
                              <a:ea typeface="Cambria Math" panose="02040503050406030204" pitchFamily="18" charset="0"/>
                            </a:rPr>
                            <m:t>5</m:t>
                          </m:r>
                        </m:den>
                      </m:f>
                      <m:r>
                        <a:rPr lang="en-US" altLang="zh-CN" b="0" i="1" smtClean="0">
                          <a:latin typeface="Cambria Math" panose="02040503050406030204" pitchFamily="18" charset="0"/>
                          <a:ea typeface="Cambria Math" panose="02040503050406030204" pitchFamily="18" charset="0"/>
                        </a:rPr>
                        <m:t>=7.5</m:t>
                      </m:r>
                      <m:r>
                        <a:rPr lang="en-US" altLang="zh-CN" b="0" i="1" smtClean="0">
                          <a:latin typeface="Cambria Math" panose="02040503050406030204" pitchFamily="18" charset="0"/>
                          <a:ea typeface="Cambria Math" panose="02040503050406030204" pitchFamily="18" charset="0"/>
                        </a:rPr>
                        <m:t>𝑚𝑚</m:t>
                      </m:r>
                    </m:oMath>
                  </m:oMathPara>
                </a14:m>
                <a:endParaRPr lang="zh-CN" altLang="en-US" dirty="0"/>
              </a:p>
            </p:txBody>
          </p:sp>
        </mc:Choice>
        <mc:Fallback>
          <p:sp>
            <p:nvSpPr>
              <p:cNvPr id="6" name="文本框 5">
                <a:extLst>
                  <a:ext uri="{FF2B5EF4-FFF2-40B4-BE49-F238E27FC236}">
                    <a16:creationId xmlns:a16="http://schemas.microsoft.com/office/drawing/2014/main" id="{9FECAA5C-DB7E-4F29-8FA3-758AF80B8D86}"/>
                  </a:ext>
                </a:extLst>
              </p:cNvPr>
              <p:cNvSpPr txBox="1">
                <a:spLocks noRot="1" noChangeAspect="1" noMove="1" noResize="1" noEditPoints="1" noAdjustHandles="1" noChangeArrowheads="1" noChangeShapeType="1" noTextEdit="1"/>
              </p:cNvSpPr>
              <p:nvPr/>
            </p:nvSpPr>
            <p:spPr>
              <a:xfrm>
                <a:off x="3143239" y="2480704"/>
                <a:ext cx="2788392" cy="520463"/>
              </a:xfrm>
              <a:prstGeom prst="rect">
                <a:avLst/>
              </a:prstGeom>
              <a:blipFill>
                <a:blip r:embed="rId2"/>
                <a:stretch>
                  <a:fillRect/>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E75C1E51-BCDB-4727-BE6E-F54AC25C63CC}"/>
              </a:ext>
            </a:extLst>
          </p:cNvPr>
          <p:cNvSpPr/>
          <p:nvPr/>
        </p:nvSpPr>
        <p:spPr>
          <a:xfrm>
            <a:off x="321415" y="3278510"/>
            <a:ext cx="3005951"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镜头的像素空间分辨率为</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CC75908-21BB-40DA-80F5-752A04912942}"/>
                  </a:ext>
                </a:extLst>
              </p:cNvPr>
              <p:cNvSpPr txBox="1"/>
              <p:nvPr/>
            </p:nvSpPr>
            <p:spPr>
              <a:xfrm>
                <a:off x="3819166" y="3279422"/>
                <a:ext cx="2237216" cy="397353"/>
              </a:xfrm>
              <a:prstGeom prst="rect">
                <a:avLst/>
              </a:prstGeom>
              <a:noFill/>
            </p:spPr>
            <p:txBody>
              <a:bodyPr wrap="none" lIns="0" tIns="0" rIns="0" bIns="0" rtlCol="0">
                <a:spAutoFit/>
              </a:bodyPr>
              <a:lstStyle/>
              <a:p>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Δ</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𝑥</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7.5</m:t>
                        </m:r>
                        <m:r>
                          <a:rPr lang="en-US" altLang="zh-CN" b="0" i="1" smtClean="0">
                            <a:latin typeface="Cambria Math" panose="02040503050406030204" pitchFamily="18" charset="0"/>
                            <a:ea typeface="Cambria Math" panose="02040503050406030204" pitchFamily="18" charset="0"/>
                          </a:rPr>
                          <m:t>𝑚𝑚</m:t>
                        </m:r>
                      </m:num>
                      <m:den>
                        <m:r>
                          <a:rPr lang="en-US" altLang="zh-CN" b="0" i="0" smtClean="0">
                            <a:latin typeface="Cambria Math" panose="02040503050406030204" pitchFamily="18" charset="0"/>
                            <a:ea typeface="Cambria Math" panose="02040503050406030204" pitchFamily="18" charset="0"/>
                          </a:rPr>
                          <m:t>6144</m:t>
                        </m:r>
                      </m:den>
                    </m:f>
                    <m:r>
                      <a:rPr lang="en-US" altLang="zh-CN" b="0" i="0" smtClean="0">
                        <a:latin typeface="Cambria Math" panose="02040503050406030204" pitchFamily="18" charset="0"/>
                        <a:ea typeface="Cambria Math" panose="02040503050406030204" pitchFamily="18" charset="0"/>
                      </a:rPr>
                      <m:t>=1.22</m:t>
                    </m:r>
                    <m:r>
                      <m:rPr>
                        <m:nor/>
                      </m:rPr>
                      <a:rPr lang="en-US" altLang="zh-CN" dirty="0">
                        <a:latin typeface="Cambria Math" panose="02040503050406030204" pitchFamily="18" charset="0"/>
                        <a:ea typeface="Cambria Math" panose="02040503050406030204" pitchFamily="18" charset="0"/>
                      </a:rPr>
                      <m:t>μ</m:t>
                    </m:r>
                  </m:oMath>
                </a14:m>
                <a:r>
                  <a:rPr lang="en-US" altLang="zh-CN" dirty="0">
                    <a:latin typeface="Cambria Math" panose="02040503050406030204" pitchFamily="18" charset="0"/>
                    <a:ea typeface="Cambria Math" panose="02040503050406030204" pitchFamily="18" charset="0"/>
                  </a:rPr>
                  <a:t>m</a:t>
                </a:r>
                <a:endParaRPr lang="zh-CN" altLang="en-US" dirty="0">
                  <a:latin typeface="Cambria Math" panose="02040503050406030204" pitchFamily="18" charset="0"/>
                </a:endParaRPr>
              </a:p>
            </p:txBody>
          </p:sp>
        </mc:Choice>
        <mc:Fallback xmlns="">
          <p:sp>
            <p:nvSpPr>
              <p:cNvPr id="8" name="文本框 7">
                <a:extLst>
                  <a:ext uri="{FF2B5EF4-FFF2-40B4-BE49-F238E27FC236}">
                    <a16:creationId xmlns:a16="http://schemas.microsoft.com/office/drawing/2014/main" id="{2CC75908-21BB-40DA-80F5-752A04912942}"/>
                  </a:ext>
                </a:extLst>
              </p:cNvPr>
              <p:cNvSpPr txBox="1">
                <a:spLocks noRot="1" noChangeAspect="1" noMove="1" noResize="1" noEditPoints="1" noAdjustHandles="1" noChangeArrowheads="1" noChangeShapeType="1" noTextEdit="1"/>
              </p:cNvSpPr>
              <p:nvPr/>
            </p:nvSpPr>
            <p:spPr>
              <a:xfrm>
                <a:off x="3819166" y="3279422"/>
                <a:ext cx="2237216" cy="397353"/>
              </a:xfrm>
              <a:prstGeom prst="rect">
                <a:avLst/>
              </a:prstGeom>
              <a:blipFill>
                <a:blip r:embed="rId3"/>
                <a:stretch>
                  <a:fillRect l="-3815" t="-7692" r="-5995" b="-16923"/>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E44DDC7B-1F52-47D2-B145-402281569D26}"/>
              </a:ext>
            </a:extLst>
          </p:cNvPr>
          <p:cNvSpPr/>
          <p:nvPr/>
        </p:nvSpPr>
        <p:spPr>
          <a:xfrm>
            <a:off x="321415" y="3904504"/>
            <a:ext cx="2492990"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衍射极限空间分辨率</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FCAA489-0601-48F4-8E37-605BD1BB7D5F}"/>
                  </a:ext>
                </a:extLst>
              </p:cNvPr>
              <p:cNvSpPr txBox="1"/>
              <p:nvPr/>
            </p:nvSpPr>
            <p:spPr>
              <a:xfrm>
                <a:off x="3764165" y="3917633"/>
                <a:ext cx="2627322" cy="405496"/>
              </a:xfrm>
              <a:prstGeom prst="rect">
                <a:avLst/>
              </a:prstGeom>
              <a:noFill/>
            </p:spPr>
            <p:txBody>
              <a:bodyPr wrap="none" lIns="0" tIns="0" rIns="0" bIns="0" rtlCol="0">
                <a:spAutoFit/>
              </a:bodyPr>
              <a:lstStyle/>
              <a:p>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Δ</m:t>
                    </m:r>
                    <m:r>
                      <m:rPr>
                        <m:sty m:val="p"/>
                      </m:rPr>
                      <a:rPr lang="en-US" altLang="zh-CN" b="0" i="0" smtClean="0">
                        <a:latin typeface="Cambria Math" panose="02040503050406030204" pitchFamily="18" charset="0"/>
                        <a:ea typeface="Cambria Math" panose="02040503050406030204" pitchFamily="18" charset="0"/>
                      </a:rPr>
                      <m:t>x</m:t>
                    </m:r>
                    <m:r>
                      <a:rPr lang="en-US" altLang="zh-CN" b="0" i="0"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f</m:t>
                    </m:r>
                    <m:r>
                      <m:rPr>
                        <m:sty m:val="p"/>
                      </m:rPr>
                      <a:rPr lang="en-US" altLang="zh-CN" i="1">
                        <a:latin typeface="Cambria Math" panose="02040503050406030204" pitchFamily="18" charset="0"/>
                        <a:ea typeface="Cambria Math" panose="02040503050406030204" pitchFamily="18" charset="0"/>
                      </a:rPr>
                      <m:t>Δ</m:t>
                    </m:r>
                    <m:r>
                      <m:rPr>
                        <m:sty m:val="p"/>
                      </m:rPr>
                      <a:rPr lang="en-US" altLang="zh-CN" i="1" smtClean="0">
                        <a:latin typeface="Cambria Math" panose="02040503050406030204" pitchFamily="18" charset="0"/>
                        <a:ea typeface="Cambria Math" panose="02040503050406030204" pitchFamily="18" charset="0"/>
                      </a:rPr>
                      <m:t>θ</m:t>
                    </m:r>
                    <m:r>
                      <a:rPr lang="en-US" altLang="zh-CN" b="0" i="0" smtClean="0">
                        <a:latin typeface="Cambria Math" panose="02040503050406030204" pitchFamily="18" charset="0"/>
                        <a:ea typeface="Cambria Math" panose="02040503050406030204" pitchFamily="18" charset="0"/>
                      </a:rPr>
                      <m:t>=</m:t>
                    </m:r>
                    <m:r>
                      <m:rPr>
                        <m:sty m:val="p"/>
                      </m:rPr>
                      <a:rPr lang="en-US" altLang="zh-CN" b="0" i="0" smtClean="0">
                        <a:latin typeface="Cambria Math" panose="02040503050406030204" pitchFamily="18" charset="0"/>
                        <a:ea typeface="Cambria Math" panose="02040503050406030204" pitchFamily="18" charset="0"/>
                      </a:rPr>
                      <m:t>f</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1.22</m:t>
                        </m:r>
                        <m:r>
                          <m:rPr>
                            <m:sty m:val="p"/>
                          </m:rPr>
                          <a:rPr lang="en-US" altLang="zh-CN" i="1">
                            <a:latin typeface="Cambria Math" panose="02040503050406030204" pitchFamily="18" charset="0"/>
                            <a:ea typeface="Cambria Math" panose="02040503050406030204" pitchFamily="18" charset="0"/>
                          </a:rPr>
                          <m:t>λ</m:t>
                        </m:r>
                      </m:num>
                      <m:den>
                        <m:r>
                          <a:rPr lang="en-US" altLang="zh-CN" b="0" i="1" smtClean="0">
                            <a:latin typeface="Cambria Math" panose="02040503050406030204" pitchFamily="18" charset="0"/>
                            <a:ea typeface="Cambria Math" panose="02040503050406030204" pitchFamily="18" charset="0"/>
                          </a:rPr>
                          <m:t>𝐷</m:t>
                        </m:r>
                      </m:den>
                    </m:f>
                    <m:r>
                      <a:rPr lang="en-US" altLang="zh-CN" i="1">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1.22F</a:t>
                </a:r>
                <a14:m>
                  <m:oMath xmlns:m="http://schemas.openxmlformats.org/officeDocument/2006/math">
                    <m:r>
                      <m:rPr>
                        <m:sty m:val="p"/>
                      </m:rPr>
                      <a:rPr lang="en-US" altLang="zh-CN" i="1">
                        <a:latin typeface="Cambria Math" panose="02040503050406030204" pitchFamily="18" charset="0"/>
                        <a:ea typeface="Cambria Math" panose="02040503050406030204" pitchFamily="18" charset="0"/>
                      </a:rPr>
                      <m:t>λ</m:t>
                    </m:r>
                  </m:oMath>
                </a14:m>
                <a:endParaRPr lang="zh-CN" altLang="en-US" dirty="0">
                  <a:latin typeface="Cambria Math" panose="02040503050406030204" pitchFamily="18" charset="0"/>
                </a:endParaRPr>
              </a:p>
            </p:txBody>
          </p:sp>
        </mc:Choice>
        <mc:Fallback xmlns="">
          <p:sp>
            <p:nvSpPr>
              <p:cNvPr id="10" name="文本框 9">
                <a:extLst>
                  <a:ext uri="{FF2B5EF4-FFF2-40B4-BE49-F238E27FC236}">
                    <a16:creationId xmlns:a16="http://schemas.microsoft.com/office/drawing/2014/main" id="{0FCAA489-0601-48F4-8E37-605BD1BB7D5F}"/>
                  </a:ext>
                </a:extLst>
              </p:cNvPr>
              <p:cNvSpPr txBox="1">
                <a:spLocks noRot="1" noChangeAspect="1" noMove="1" noResize="1" noEditPoints="1" noAdjustHandles="1" noChangeArrowheads="1" noChangeShapeType="1" noTextEdit="1"/>
              </p:cNvSpPr>
              <p:nvPr/>
            </p:nvSpPr>
            <p:spPr>
              <a:xfrm>
                <a:off x="3764165" y="3917633"/>
                <a:ext cx="2627322" cy="405496"/>
              </a:xfrm>
              <a:prstGeom prst="rect">
                <a:avLst/>
              </a:prstGeom>
              <a:blipFill>
                <a:blip r:embed="rId4"/>
                <a:stretch>
                  <a:fillRect l="-3016" t="-4545" r="-2552" b="-18182"/>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2E5042E0-F804-4B2D-B5A4-D909B6857D03}"/>
              </a:ext>
            </a:extLst>
          </p:cNvPr>
          <p:cNvSpPr/>
          <p:nvPr/>
        </p:nvSpPr>
        <p:spPr>
          <a:xfrm>
            <a:off x="321415" y="4600472"/>
            <a:ext cx="4544834"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像素数目不超过光学衍射极限需要满足</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B32AE36-7EF0-4CBF-BC56-FAEAF21B4055}"/>
                  </a:ext>
                </a:extLst>
              </p:cNvPr>
              <p:cNvSpPr txBox="1"/>
              <p:nvPr/>
            </p:nvSpPr>
            <p:spPr>
              <a:xfrm>
                <a:off x="5008575" y="4684291"/>
                <a:ext cx="9471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Δ</m:t>
                      </m:r>
                      <m:r>
                        <m:rPr>
                          <m:sty m:val="p"/>
                        </m:rPr>
                        <a:rPr lang="en-US" altLang="zh-CN">
                          <a:latin typeface="Cambria Math" panose="02040503050406030204" pitchFamily="18" charset="0"/>
                        </a:rPr>
                        <m:t>x</m:t>
                      </m:r>
                      <m:r>
                        <a:rPr lang="en-US" altLang="zh-CN"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rPr>
                        <m:t>Δ</m:t>
                      </m:r>
                      <m:sSup>
                        <m:sSupPr>
                          <m:ctrlPr>
                            <a:rPr lang="en-US" altLang="zh-CN" i="1">
                              <a:latin typeface="Cambria Math" panose="02040503050406030204" pitchFamily="18" charset="0"/>
                            </a:rPr>
                          </m:ctrlPr>
                        </m:sSupPr>
                        <m:e>
                          <m:r>
                            <a:rPr lang="en-US" altLang="zh-CN" i="1">
                              <a:latin typeface="Cambria Math" panose="02040503050406030204" pitchFamily="18" charset="0"/>
                            </a:rPr>
                            <m:t>𝑥</m:t>
                          </m:r>
                        </m:e>
                        <m:sup>
                          <m:r>
                            <a:rPr lang="en-US" altLang="zh-CN" i="1">
                              <a:latin typeface="Cambria Math" panose="02040503050406030204" pitchFamily="18" charset="0"/>
                            </a:rPr>
                            <m:t>′</m:t>
                          </m:r>
                        </m:sup>
                      </m:sSup>
                    </m:oMath>
                  </m:oMathPara>
                </a14:m>
                <a:endParaRPr lang="zh-CN" altLang="en-US" dirty="0"/>
              </a:p>
            </p:txBody>
          </p:sp>
        </mc:Choice>
        <mc:Fallback xmlns="">
          <p:sp>
            <p:nvSpPr>
              <p:cNvPr id="12" name="文本框 11">
                <a:extLst>
                  <a:ext uri="{FF2B5EF4-FFF2-40B4-BE49-F238E27FC236}">
                    <a16:creationId xmlns:a16="http://schemas.microsoft.com/office/drawing/2014/main" id="{FB32AE36-7EF0-4CBF-BC56-FAEAF21B4055}"/>
                  </a:ext>
                </a:extLst>
              </p:cNvPr>
              <p:cNvSpPr txBox="1">
                <a:spLocks noRot="1" noChangeAspect="1" noMove="1" noResize="1" noEditPoints="1" noAdjustHandles="1" noChangeArrowheads="1" noChangeShapeType="1" noTextEdit="1"/>
              </p:cNvSpPr>
              <p:nvPr/>
            </p:nvSpPr>
            <p:spPr>
              <a:xfrm>
                <a:off x="5008575" y="4684291"/>
                <a:ext cx="947119" cy="276999"/>
              </a:xfrm>
              <a:prstGeom prst="rect">
                <a:avLst/>
              </a:prstGeom>
              <a:blipFill>
                <a:blip r:embed="rId5"/>
                <a:stretch>
                  <a:fillRect l="-5806" r="-1290" b="-10870"/>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0D9A38A3-9438-494B-9BD5-ADC1F1C72B98}"/>
              </a:ext>
            </a:extLst>
          </p:cNvPr>
          <p:cNvSpPr txBox="1"/>
          <p:nvPr/>
        </p:nvSpPr>
        <p:spPr>
          <a:xfrm>
            <a:off x="6098020" y="4615861"/>
            <a:ext cx="770246"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即</a:t>
            </a: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2303F1E7-C19B-4FB3-AD73-691A98929470}"/>
                  </a:ext>
                </a:extLst>
              </p:cNvPr>
              <p:cNvSpPr txBox="1"/>
              <p:nvPr/>
            </p:nvSpPr>
            <p:spPr>
              <a:xfrm>
                <a:off x="6868266" y="4620349"/>
                <a:ext cx="1889941" cy="391133"/>
              </a:xfrm>
              <a:prstGeom prst="rect">
                <a:avLst/>
              </a:prstGeom>
              <a:noFill/>
            </p:spPr>
            <p:txBody>
              <a:bodyPr wrap="none" lIns="0" tIns="0" rIns="0" bIns="0" rtlCol="0">
                <a:spAutoFit/>
              </a:bodyPr>
              <a:lstStyle/>
              <a:p>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λ</m:t>
                    </m:r>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r>
                          <m:rPr>
                            <m:sty m:val="p"/>
                          </m:rPr>
                          <a:rPr lang="en-US" altLang="zh-CN" i="1">
                            <a:latin typeface="Cambria Math" panose="02040503050406030204" pitchFamily="18" charset="0"/>
                            <a:ea typeface="Cambria Math" panose="02040503050406030204" pitchFamily="18" charset="0"/>
                          </a:rPr>
                          <m:t>μ</m:t>
                        </m:r>
                        <m:r>
                          <m:rPr>
                            <m:sty m:val="p"/>
                          </m:rPr>
                          <a:rPr lang="en-US" altLang="zh-CN" i="1" smtClean="0">
                            <a:latin typeface="Cambria Math" panose="02040503050406030204" pitchFamily="18" charset="0"/>
                            <a:ea typeface="Cambria Math" panose="02040503050406030204" pitchFamily="18" charset="0"/>
                          </a:rPr>
                          <m:t>m</m:t>
                        </m:r>
                      </m:num>
                      <m:den>
                        <m:r>
                          <a:rPr lang="en-US" altLang="zh-CN" b="0" i="1" smtClean="0">
                            <a:latin typeface="Cambria Math" panose="02040503050406030204" pitchFamily="18" charset="0"/>
                            <a:ea typeface="Cambria Math" panose="02040503050406030204" pitchFamily="18" charset="0"/>
                          </a:rPr>
                          <m:t>𝐹</m:t>
                        </m:r>
                      </m:den>
                    </m:f>
                    <m:r>
                      <a:rPr lang="en-US" altLang="zh-CN" i="1">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526.3nm</a:t>
                </a:r>
                <a:endParaRPr lang="zh-CN" altLang="en-US" dirty="0">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2303F1E7-C19B-4FB3-AD73-691A98929470}"/>
                  </a:ext>
                </a:extLst>
              </p:cNvPr>
              <p:cNvSpPr txBox="1">
                <a:spLocks noRot="1" noChangeAspect="1" noMove="1" noResize="1" noEditPoints="1" noAdjustHandles="1" noChangeArrowheads="1" noChangeShapeType="1" noTextEdit="1"/>
              </p:cNvSpPr>
              <p:nvPr/>
            </p:nvSpPr>
            <p:spPr>
              <a:xfrm>
                <a:off x="6868266" y="4620349"/>
                <a:ext cx="1889941" cy="391133"/>
              </a:xfrm>
              <a:prstGeom prst="rect">
                <a:avLst/>
              </a:prstGeom>
              <a:blipFill>
                <a:blip r:embed="rId6"/>
                <a:stretch>
                  <a:fillRect l="-4516" t="-7813" r="-7097" b="-18750"/>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B1DD0FF3-A781-4E07-A50D-27083CD15366}"/>
              </a:ext>
            </a:extLst>
          </p:cNvPr>
          <p:cNvSpPr/>
          <p:nvPr/>
        </p:nvSpPr>
        <p:spPr>
          <a:xfrm>
            <a:off x="321415" y="5322452"/>
            <a:ext cx="8501170"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可见光波长范围为 </a:t>
            </a:r>
            <a:r>
              <a:rPr lang="en-US" altLang="zh-CN" sz="2000" dirty="0">
                <a:latin typeface="微软雅黑" panose="020B0503020204020204" pitchFamily="34" charset="-122"/>
                <a:ea typeface="微软雅黑" panose="020B0503020204020204" pitchFamily="34" charset="-122"/>
              </a:rPr>
              <a:t>390-760nm, </a:t>
            </a:r>
            <a:r>
              <a:rPr lang="zh-CN" altLang="en-US" sz="2000" dirty="0">
                <a:latin typeface="微软雅黑" panose="020B0503020204020204" pitchFamily="34" charset="-122"/>
                <a:ea typeface="微软雅黑" panose="020B0503020204020204" pitchFamily="34" charset="-122"/>
              </a:rPr>
              <a:t>即仅对于波长小于 </a:t>
            </a:r>
            <a:r>
              <a:rPr lang="en-US" altLang="zh-CN" sz="2000" dirty="0">
                <a:latin typeface="微软雅黑" panose="020B0503020204020204" pitchFamily="34" charset="-122"/>
                <a:ea typeface="微软雅黑" panose="020B0503020204020204" pitchFamily="34" charset="-122"/>
              </a:rPr>
              <a:t>526.3nm </a:t>
            </a:r>
            <a:r>
              <a:rPr lang="zh-CN" altLang="en-US" sz="2000" dirty="0">
                <a:latin typeface="微软雅黑" panose="020B0503020204020204" pitchFamily="34" charset="-122"/>
                <a:ea typeface="微软雅黑" panose="020B0503020204020204" pitchFamily="34" charset="-122"/>
              </a:rPr>
              <a:t>的光，才未超过光学衍射极限</a:t>
            </a:r>
          </a:p>
        </p:txBody>
      </p:sp>
    </p:spTree>
    <p:extLst>
      <p:ext uri="{BB962C8B-B14F-4D97-AF65-F5344CB8AC3E}">
        <p14:creationId xmlns:p14="http://schemas.microsoft.com/office/powerpoint/2010/main" val="78703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03702AC-B538-411C-BBBC-F2A034942FF5}"/>
              </a:ext>
            </a:extLst>
          </p:cNvPr>
          <p:cNvSpPr/>
          <p:nvPr/>
        </p:nvSpPr>
        <p:spPr>
          <a:xfrm>
            <a:off x="704707" y="260765"/>
            <a:ext cx="8563046" cy="707886"/>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1.15 </a:t>
            </a:r>
            <a:r>
              <a:rPr lang="zh-CN" altLang="en-US" sz="2000" b="1" dirty="0">
                <a:latin typeface="微软雅黑" panose="020B0503020204020204" pitchFamily="34" charset="-122"/>
                <a:ea typeface="微软雅黑" panose="020B0503020204020204" pitchFamily="34" charset="-122"/>
              </a:rPr>
              <a:t>天空的两颗星相对于望远镜的角距离为 </a:t>
            </a:r>
            <a:r>
              <a:rPr lang="en-US" altLang="zh-CN" sz="2000" b="1" dirty="0">
                <a:latin typeface="微软雅黑" panose="020B0503020204020204" pitchFamily="34" charset="-122"/>
                <a:ea typeface="微软雅黑" panose="020B0503020204020204" pitchFamily="34" charset="-122"/>
              </a:rPr>
              <a:t>4.8 × 10 −6rad</a:t>
            </a:r>
            <a:r>
              <a:rPr lang="zh-CN" altLang="en-US" sz="2000" b="1" dirty="0">
                <a:latin typeface="微软雅黑" panose="020B0503020204020204" pitchFamily="34" charset="-122"/>
                <a:ea typeface="微软雅黑" panose="020B0503020204020204" pitchFamily="34" charset="-122"/>
              </a:rPr>
              <a:t>，都发出 </a:t>
            </a:r>
            <a:r>
              <a:rPr lang="en-US" altLang="zh-CN" sz="2000" b="1" dirty="0">
                <a:latin typeface="微软雅黑" panose="020B0503020204020204" pitchFamily="34" charset="-122"/>
                <a:ea typeface="微软雅黑" panose="020B0503020204020204" pitchFamily="34" charset="-122"/>
              </a:rPr>
              <a:t>550nm </a:t>
            </a:r>
            <a:r>
              <a:rPr lang="zh-CN" altLang="en-US" sz="2000" b="1" dirty="0">
                <a:latin typeface="微软雅黑" panose="020B0503020204020204" pitchFamily="34" charset="-122"/>
                <a:ea typeface="微软雅黑" panose="020B0503020204020204" pitchFamily="34" charset="-122"/>
              </a:rPr>
              <a:t>的 光。望远镜的口径至少多大，才能分辨这两颗星？</a:t>
            </a:r>
          </a:p>
        </p:txBody>
      </p:sp>
      <p:sp>
        <p:nvSpPr>
          <p:cNvPr id="5" name="矩形 4">
            <a:extLst>
              <a:ext uri="{FF2B5EF4-FFF2-40B4-BE49-F238E27FC236}">
                <a16:creationId xmlns:a16="http://schemas.microsoft.com/office/drawing/2014/main" id="{9C95F86F-2BE1-45D5-B17A-AF60D30DA5CC}"/>
              </a:ext>
            </a:extLst>
          </p:cNvPr>
          <p:cNvSpPr/>
          <p:nvPr/>
        </p:nvSpPr>
        <p:spPr>
          <a:xfrm>
            <a:off x="1209730" y="1095600"/>
            <a:ext cx="2730508"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由瑞利判据公式</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4A9B6DE-86C3-4E3B-A513-9D86553C0860}"/>
                  </a:ext>
                </a:extLst>
              </p:cNvPr>
              <p:cNvSpPr txBox="1"/>
              <p:nvPr/>
            </p:nvSpPr>
            <p:spPr>
              <a:xfrm>
                <a:off x="3937797" y="1084342"/>
                <a:ext cx="1110176" cy="405496"/>
              </a:xfrm>
              <a:prstGeom prst="rect">
                <a:avLst/>
              </a:prstGeom>
              <a:noFill/>
            </p:spPr>
            <p:txBody>
              <a:bodyPr wrap="none" lIns="0" tIns="0" rIns="0" bIns="0" rtlCol="0">
                <a:spAutoFit/>
              </a:bodyPr>
              <a:lstStyle/>
              <a:p>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Δ</m:t>
                    </m:r>
                    <m:r>
                      <m:rPr>
                        <m:nor/>
                      </m:rPr>
                      <a:rPr lang="en-US" altLang="zh-CN" dirty="0">
                        <a:latin typeface="Cambria Math" panose="02040503050406030204" pitchFamily="18" charset="0"/>
                        <a:ea typeface="Cambria Math" panose="02040503050406030204" pitchFamily="18" charset="0"/>
                      </a:rPr>
                      <m:t>θ</m:t>
                    </m:r>
                    <m:r>
                      <a:rPr lang="en-US" altLang="zh-CN" i="1" dirty="0">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1.22 </a:t>
                </a:r>
                <a14:m>
                  <m:oMath xmlns:m="http://schemas.openxmlformats.org/officeDocument/2006/math">
                    <m:f>
                      <m:fPr>
                        <m:ctrlPr>
                          <a:rPr lang="en-US" altLang="zh-CN" i="1" dirty="0">
                            <a:latin typeface="Cambria Math" panose="02040503050406030204" pitchFamily="18" charset="0"/>
                            <a:ea typeface="Cambria Math" panose="02040503050406030204" pitchFamily="18" charset="0"/>
                          </a:rPr>
                        </m:ctrlPr>
                      </m:fPr>
                      <m:num>
                        <m:r>
                          <m:rPr>
                            <m:sty m:val="p"/>
                          </m:rPr>
                          <a:rPr lang="en-US" altLang="zh-CN" i="1" dirty="0">
                            <a:latin typeface="Cambria Math" panose="02040503050406030204" pitchFamily="18" charset="0"/>
                            <a:ea typeface="Cambria Math" panose="02040503050406030204" pitchFamily="18" charset="0"/>
                          </a:rPr>
                          <m:t>λ</m:t>
                        </m:r>
                      </m:num>
                      <m:den>
                        <m:r>
                          <a:rPr lang="en-US" altLang="zh-CN" b="0" i="1" dirty="0" smtClean="0">
                            <a:latin typeface="Cambria Math" panose="02040503050406030204" pitchFamily="18" charset="0"/>
                            <a:ea typeface="Cambria Math" panose="02040503050406030204" pitchFamily="18" charset="0"/>
                          </a:rPr>
                          <m:t>𝐷</m:t>
                        </m:r>
                      </m:den>
                    </m:f>
                  </m:oMath>
                </a14:m>
                <a:endParaRPr lang="zh-CN" altLang="en-US" dirty="0">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94A9B6DE-86C3-4E3B-A513-9D86553C0860}"/>
                  </a:ext>
                </a:extLst>
              </p:cNvPr>
              <p:cNvSpPr txBox="1">
                <a:spLocks noRot="1" noChangeAspect="1" noMove="1" noResize="1" noEditPoints="1" noAdjustHandles="1" noChangeArrowheads="1" noChangeShapeType="1" noTextEdit="1"/>
              </p:cNvSpPr>
              <p:nvPr/>
            </p:nvSpPr>
            <p:spPr>
              <a:xfrm>
                <a:off x="3937797" y="1084342"/>
                <a:ext cx="1110176" cy="405496"/>
              </a:xfrm>
              <a:prstGeom prst="rect">
                <a:avLst/>
              </a:prstGeom>
              <a:blipFill>
                <a:blip r:embed="rId3"/>
                <a:stretch>
                  <a:fillRect l="-7692" t="-4545" r="-4396"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B1BBC0A-A81A-451E-A959-D0838176196C}"/>
                  </a:ext>
                </a:extLst>
              </p:cNvPr>
              <p:cNvSpPr txBox="1"/>
              <p:nvPr/>
            </p:nvSpPr>
            <p:spPr>
              <a:xfrm>
                <a:off x="3901702" y="1636540"/>
                <a:ext cx="2260555" cy="411779"/>
              </a:xfrm>
              <a:prstGeom prst="rect">
                <a:avLst/>
              </a:prstGeom>
              <a:noFill/>
            </p:spPr>
            <p:txBody>
              <a:bodyPr wrap="none" lIns="0" tIns="0" rIns="0" bIns="0" rtlCol="0">
                <a:spAutoFit/>
              </a:bodyPr>
              <a:lstStyle/>
              <a:p>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𝐷</m:t>
                    </m:r>
                    <m:r>
                      <a:rPr lang="en-US" altLang="zh-CN" i="1" dirty="0">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1.22 </a:t>
                </a:r>
                <a14:m>
                  <m:oMath xmlns:m="http://schemas.openxmlformats.org/officeDocument/2006/math">
                    <m:f>
                      <m:fPr>
                        <m:ctrlPr>
                          <a:rPr lang="en-US" altLang="zh-CN" i="1" dirty="0">
                            <a:latin typeface="Cambria Math" panose="02040503050406030204" pitchFamily="18" charset="0"/>
                            <a:ea typeface="Cambria Math" panose="02040503050406030204" pitchFamily="18" charset="0"/>
                          </a:rPr>
                        </m:ctrlPr>
                      </m:fPr>
                      <m:num>
                        <m:r>
                          <m:rPr>
                            <m:sty m:val="p"/>
                          </m:rPr>
                          <a:rPr lang="en-US" altLang="zh-CN" i="1" dirty="0">
                            <a:latin typeface="Cambria Math" panose="02040503050406030204" pitchFamily="18" charset="0"/>
                            <a:ea typeface="Cambria Math" panose="02040503050406030204" pitchFamily="18" charset="0"/>
                          </a:rPr>
                          <m:t>λ</m:t>
                        </m:r>
                      </m:num>
                      <m:den>
                        <m:r>
                          <m:rPr>
                            <m:sty m:val="p"/>
                          </m:rPr>
                          <a:rPr lang="en-US" altLang="zh-CN" i="1">
                            <a:latin typeface="Cambria Math" panose="02040503050406030204" pitchFamily="18" charset="0"/>
                            <a:ea typeface="Cambria Math" panose="02040503050406030204" pitchFamily="18" charset="0"/>
                          </a:rPr>
                          <m:t>Δ</m:t>
                        </m:r>
                        <m:r>
                          <m:rPr>
                            <m:nor/>
                          </m:rPr>
                          <a:rPr lang="en-US" altLang="zh-CN" dirty="0">
                            <a:latin typeface="Cambria Math" panose="02040503050406030204" pitchFamily="18" charset="0"/>
                            <a:ea typeface="Cambria Math" panose="02040503050406030204" pitchFamily="18" charset="0"/>
                          </a:rPr>
                          <m:t>θ</m:t>
                        </m:r>
                      </m:den>
                    </m:f>
                    <m:r>
                      <a:rPr lang="en-US" altLang="zh-CN" b="0" i="1" dirty="0" smtClean="0">
                        <a:latin typeface="Cambria Math" panose="02040503050406030204" pitchFamily="18" charset="0"/>
                        <a:ea typeface="Cambria Math" panose="02040503050406030204" pitchFamily="18" charset="0"/>
                      </a:rPr>
                      <m:t>=13.98</m:t>
                    </m:r>
                  </m:oMath>
                </a14:m>
                <a:r>
                  <a:rPr lang="en-US" altLang="zh-CN" dirty="0">
                    <a:latin typeface="Cambria Math" panose="02040503050406030204" pitchFamily="18" charset="0"/>
                    <a:ea typeface="Cambria Math" panose="02040503050406030204" pitchFamily="18" charset="0"/>
                  </a:rPr>
                  <a:t>cm</a:t>
                </a:r>
                <a:endParaRPr lang="zh-CN" altLang="en-US" dirty="0">
                  <a:latin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7B1BBC0A-A81A-451E-A959-D0838176196C}"/>
                  </a:ext>
                </a:extLst>
              </p:cNvPr>
              <p:cNvSpPr txBox="1">
                <a:spLocks noRot="1" noChangeAspect="1" noMove="1" noResize="1" noEditPoints="1" noAdjustHandles="1" noChangeArrowheads="1" noChangeShapeType="1" noTextEdit="1"/>
              </p:cNvSpPr>
              <p:nvPr/>
            </p:nvSpPr>
            <p:spPr>
              <a:xfrm>
                <a:off x="3901702" y="1636540"/>
                <a:ext cx="2260555" cy="411779"/>
              </a:xfrm>
              <a:prstGeom prst="rect">
                <a:avLst/>
              </a:prstGeom>
              <a:blipFill>
                <a:blip r:embed="rId4"/>
                <a:stretch>
                  <a:fillRect l="-3504" t="-4412" r="-5930" b="-19118"/>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060A7646-9457-4D9E-9DAD-63BF1D3A402B}"/>
              </a:ext>
            </a:extLst>
          </p:cNvPr>
          <p:cNvSpPr/>
          <p:nvPr/>
        </p:nvSpPr>
        <p:spPr>
          <a:xfrm>
            <a:off x="704707" y="2219312"/>
            <a:ext cx="8171161" cy="1015663"/>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1.18</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四个偏振片依次前后排列。每个偏振片的透振方向，均相对于前一偏振片沿顺时针方向转过 </a:t>
            </a:r>
            <a:r>
              <a:rPr lang="en-US" altLang="zh-CN" sz="2000" b="1" dirty="0">
                <a:latin typeface="微软雅黑" panose="020B0503020204020204" pitchFamily="34" charset="-122"/>
                <a:ea typeface="微软雅黑" panose="020B0503020204020204" pitchFamily="34" charset="-122"/>
              </a:rPr>
              <a:t>30° </a:t>
            </a:r>
            <a:r>
              <a:rPr lang="zh-CN" altLang="en-US" sz="2000" b="1" dirty="0">
                <a:latin typeface="微软雅黑" panose="020B0503020204020204" pitchFamily="34" charset="-122"/>
                <a:ea typeface="微软雅黑" panose="020B0503020204020204" pitchFamily="34" charset="-122"/>
              </a:rPr>
              <a:t>角。不考虑吸收、反射等光能损失，则透过此偏振片系统的光强是入射光强的多少倍？</a:t>
            </a:r>
            <a:r>
              <a:rPr lang="zh-CN" altLang="en-US" sz="2000" dirty="0">
                <a:latin typeface="微软雅黑" panose="020B0503020204020204" pitchFamily="34" charset="-122"/>
                <a:ea typeface="微软雅黑" panose="020B0503020204020204" pitchFamily="34" charset="-122"/>
              </a:rPr>
              <a:t> </a:t>
            </a:r>
          </a:p>
        </p:txBody>
      </p:sp>
      <p:sp>
        <p:nvSpPr>
          <p:cNvPr id="9" name="矩形 8">
            <a:extLst>
              <a:ext uri="{FF2B5EF4-FFF2-40B4-BE49-F238E27FC236}">
                <a16:creationId xmlns:a16="http://schemas.microsoft.com/office/drawing/2014/main" id="{68A1E5A5-D9F8-40A5-B439-4F7468AE36D0}"/>
              </a:ext>
            </a:extLst>
          </p:cNvPr>
          <p:cNvSpPr/>
          <p:nvPr/>
        </p:nvSpPr>
        <p:spPr>
          <a:xfrm>
            <a:off x="766584" y="3256563"/>
            <a:ext cx="7786150"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由于不清楚入射光情况，以下分两种情况讨论（只需回答一种都算对）：</a:t>
            </a:r>
          </a:p>
        </p:txBody>
      </p:sp>
      <p:sp>
        <p:nvSpPr>
          <p:cNvPr id="10" name="矩形 9">
            <a:extLst>
              <a:ext uri="{FF2B5EF4-FFF2-40B4-BE49-F238E27FC236}">
                <a16:creationId xmlns:a16="http://schemas.microsoft.com/office/drawing/2014/main" id="{AB6F08D4-CF9F-4A75-91C2-70F92653CD64}"/>
              </a:ext>
            </a:extLst>
          </p:cNvPr>
          <p:cNvSpPr/>
          <p:nvPr/>
        </p:nvSpPr>
        <p:spPr>
          <a:xfrm>
            <a:off x="766584" y="3964449"/>
            <a:ext cx="7944280" cy="707886"/>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入射光为自然光。设入射光光强为𝐼</a:t>
            </a:r>
            <a:r>
              <a:rPr lang="en-US" altLang="zh-CN" sz="2000" baseline="-25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，自然光入射偏振片后变成线偏振光，光强变为原本的</a:t>
            </a:r>
            <a:r>
              <a:rPr lang="en-US" altLang="zh-CN" sz="2000" dirty="0">
                <a:latin typeface="微软雅黑" panose="020B0503020204020204" pitchFamily="34" charset="-122"/>
                <a:ea typeface="微软雅黑" panose="020B0503020204020204" pitchFamily="34" charset="-122"/>
              </a:rPr>
              <a:t>1/2</a:t>
            </a:r>
            <a:r>
              <a:rPr lang="zh-CN" altLang="en-US" sz="2000" dirty="0">
                <a:latin typeface="微软雅黑" panose="020B0503020204020204" pitchFamily="34" charset="-122"/>
                <a:ea typeface="微软雅黑" panose="020B0503020204020204" pitchFamily="34" charset="-122"/>
              </a:rPr>
              <a:t>： </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20561EF1-70A0-4EA0-B47D-72A3FD4905D9}"/>
                  </a:ext>
                </a:extLst>
              </p:cNvPr>
              <p:cNvSpPr txBox="1"/>
              <p:nvPr/>
            </p:nvSpPr>
            <p:spPr>
              <a:xfrm>
                <a:off x="5268230" y="4403533"/>
                <a:ext cx="879600"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11" name="文本框 10">
                <a:extLst>
                  <a:ext uri="{FF2B5EF4-FFF2-40B4-BE49-F238E27FC236}">
                    <a16:creationId xmlns:a16="http://schemas.microsoft.com/office/drawing/2014/main" id="{20561EF1-70A0-4EA0-B47D-72A3FD4905D9}"/>
                  </a:ext>
                </a:extLst>
              </p:cNvPr>
              <p:cNvSpPr txBox="1">
                <a:spLocks noRot="1" noChangeAspect="1" noMove="1" noResize="1" noEditPoints="1" noAdjustHandles="1" noChangeArrowheads="1" noChangeShapeType="1" noTextEdit="1"/>
              </p:cNvSpPr>
              <p:nvPr/>
            </p:nvSpPr>
            <p:spPr>
              <a:xfrm>
                <a:off x="5268230" y="4403533"/>
                <a:ext cx="879600" cy="518604"/>
              </a:xfrm>
              <a:prstGeom prst="rect">
                <a:avLst/>
              </a:prstGeom>
              <a:blipFill>
                <a:blip r:embed="rId5"/>
                <a:stretch>
                  <a:fillRect/>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67F6ECDF-C674-4BBA-86FE-CAB728E36244}"/>
              </a:ext>
            </a:extLst>
          </p:cNvPr>
          <p:cNvSpPr/>
          <p:nvPr/>
        </p:nvSpPr>
        <p:spPr>
          <a:xfrm>
            <a:off x="764520" y="5042426"/>
            <a:ext cx="6012696"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根据马吕斯定律，经过</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个偏振片后光强变为</a:t>
            </a:r>
            <a:r>
              <a:rPr lang="zh-CN" altLang="en-US" sz="2000" dirty="0"/>
              <a:t>：</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3C5760A0-D95B-43E7-8962-73B01A50BC04}"/>
                  </a:ext>
                </a:extLst>
              </p:cNvPr>
              <p:cNvSpPr txBox="1"/>
              <p:nvPr/>
            </p:nvSpPr>
            <p:spPr>
              <a:xfrm>
                <a:off x="6309396" y="4930499"/>
                <a:ext cx="2566472" cy="5203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1</m:t>
                          </m:r>
                        </m:sub>
                      </m:sSub>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𝑐𝑜𝑠</m:t>
                              </m:r>
                            </m:e>
                            <m:sup>
                              <m:r>
                                <a:rPr lang="en-US" altLang="zh-CN" i="1">
                                  <a:latin typeface="Cambria Math" panose="02040503050406030204" pitchFamily="18" charset="0"/>
                                </a:rPr>
                                <m:t>2</m:t>
                              </m:r>
                            </m:sup>
                          </m:sSup>
                          <m:r>
                            <a:rPr lang="en-US" altLang="zh-CN" i="1">
                              <a:latin typeface="Cambria Math" panose="02040503050406030204" pitchFamily="18" charset="0"/>
                            </a:rPr>
                            <m:t>30°)</m:t>
                          </m:r>
                        </m:e>
                        <m:sup>
                          <m:r>
                            <a:rPr lang="en-US" altLang="zh-CN" b="0" i="1" smtClean="0">
                              <a:latin typeface="Cambria Math" panose="02040503050406030204" pitchFamily="18" charset="0"/>
                            </a:rPr>
                            <m:t>3</m:t>
                          </m:r>
                        </m:sup>
                      </m:sSup>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27</m:t>
                          </m:r>
                        </m:num>
                        <m:den>
                          <m:r>
                            <a:rPr lang="en-US" altLang="zh-CN" b="0" i="1" smtClean="0">
                              <a:latin typeface="Cambria Math" panose="02040503050406030204" pitchFamily="18" charset="0"/>
                            </a:rPr>
                            <m:t>128</m:t>
                          </m:r>
                        </m:den>
                      </m:f>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i="1">
                              <a:latin typeface="Cambria Math" panose="02040503050406030204" pitchFamily="18" charset="0"/>
                            </a:rPr>
                            <m:t>0</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3C5760A0-D95B-43E7-8962-73B01A50BC04}"/>
                  </a:ext>
                </a:extLst>
              </p:cNvPr>
              <p:cNvSpPr txBox="1">
                <a:spLocks noRot="1" noChangeAspect="1" noMove="1" noResize="1" noEditPoints="1" noAdjustHandles="1" noChangeArrowheads="1" noChangeShapeType="1" noTextEdit="1"/>
              </p:cNvSpPr>
              <p:nvPr/>
            </p:nvSpPr>
            <p:spPr>
              <a:xfrm>
                <a:off x="6309396" y="4930499"/>
                <a:ext cx="2566472" cy="520399"/>
              </a:xfrm>
              <a:prstGeom prst="rect">
                <a:avLst/>
              </a:prstGeom>
              <a:blipFill>
                <a:blip r:embed="rId6"/>
                <a:stretch>
                  <a:fillRect/>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E00005BA-3C8D-46BE-A772-1CF7420E2574}"/>
              </a:ext>
            </a:extLst>
          </p:cNvPr>
          <p:cNvSpPr/>
          <p:nvPr/>
        </p:nvSpPr>
        <p:spPr>
          <a:xfrm>
            <a:off x="764520" y="5554463"/>
            <a:ext cx="8171161" cy="1015663"/>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入射光为线偏振光，且偏振方向与第一个偏振片偏振方向的夹角设为𝜃 ，入射光强设为𝐼</a:t>
            </a:r>
            <a:r>
              <a:rPr lang="en-US" altLang="zh-CN" sz="2000" baseline="-25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，则同样应用马吕斯定律， 可以得到穿过</a:t>
            </a: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个偏振片后光强变为： </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DB6A6FF-2058-4378-89B0-2B9BAC758D2B}"/>
                  </a:ext>
                </a:extLst>
              </p:cNvPr>
              <p:cNvSpPr txBox="1"/>
              <p:nvPr/>
            </p:nvSpPr>
            <p:spPr>
              <a:xfrm>
                <a:off x="4085863" y="6293371"/>
                <a:ext cx="1408847" cy="393441"/>
              </a:xfrm>
              <a:prstGeom prst="rect">
                <a:avLst/>
              </a:prstGeom>
              <a:noFill/>
            </p:spPr>
            <p:txBody>
              <a:bodyPr wrap="none" lIns="0" tIns="0" rIns="0" bIns="0" rtlCol="0">
                <a:spAutoFit/>
              </a:bodyPr>
              <a:lstStyle/>
              <a:p>
                <a14:m>
                  <m:oMath xmlns:m="http://schemas.openxmlformats.org/officeDocument/2006/math">
                    <m:r>
                      <a:rPr lang="en-US" altLang="zh-CN" b="0" i="1" smtClean="0">
                        <a:latin typeface="Cambria Math" panose="02040503050406030204" pitchFamily="18" charset="0"/>
                        <a:ea typeface="Cambria Math" panose="02040503050406030204" pitchFamily="18" charset="0"/>
                      </a:rPr>
                      <m:t>𝐼</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27</m:t>
                        </m:r>
                      </m:num>
                      <m:den>
                        <m:r>
                          <a:rPr lang="en-US" altLang="zh-CN" b="0" i="1" smtClean="0">
                            <a:latin typeface="Cambria Math" panose="02040503050406030204" pitchFamily="18" charset="0"/>
                            <a:ea typeface="Cambria Math" panose="02040503050406030204" pitchFamily="18" charset="0"/>
                          </a:rPr>
                          <m:t>64</m:t>
                        </m:r>
                      </m:den>
                    </m:f>
                  </m:oMath>
                </a14:m>
                <a:r>
                  <a:rPr lang="en-US" altLang="zh-CN"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𝐼</m:t>
                        </m:r>
                      </m:e>
                      <m:sub>
                        <m:r>
                          <a:rPr lang="en-US" altLang="zh-CN" i="1">
                            <a:latin typeface="Cambria Math" panose="02040503050406030204" pitchFamily="18" charset="0"/>
                            <a:ea typeface="Cambria Math" panose="02040503050406030204" pitchFamily="18" charset="0"/>
                          </a:rPr>
                          <m:t>0</m:t>
                        </m:r>
                      </m:sub>
                    </m:sSub>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𝑐𝑜𝑠</m:t>
                        </m:r>
                      </m:e>
                      <m:sup>
                        <m:r>
                          <a:rPr lang="en-US" altLang="zh-CN" i="1">
                            <a:latin typeface="Cambria Math" panose="02040503050406030204" pitchFamily="18" charset="0"/>
                            <a:ea typeface="Cambria Math" panose="02040503050406030204" pitchFamily="18" charset="0"/>
                          </a:rPr>
                          <m:t>2</m:t>
                        </m:r>
                      </m:sup>
                    </m:sSup>
                    <m:r>
                      <m:rPr>
                        <m:sty m:val="p"/>
                      </m:rPr>
                      <a:rPr lang="en-US" altLang="zh-CN" i="1">
                        <a:latin typeface="Cambria Math" panose="02040503050406030204" pitchFamily="18" charset="0"/>
                        <a:ea typeface="Cambria Math" panose="02040503050406030204" pitchFamily="18" charset="0"/>
                      </a:rPr>
                      <m:t>θ</m:t>
                    </m:r>
                  </m:oMath>
                </a14:m>
                <a:endParaRPr lang="zh-CN" altLang="en-US" dirty="0">
                  <a:latin typeface="Cambria Math" panose="02040503050406030204" pitchFamily="18" charset="0"/>
                </a:endParaRPr>
              </a:p>
            </p:txBody>
          </p:sp>
        </mc:Choice>
        <mc:Fallback xmlns="">
          <p:sp>
            <p:nvSpPr>
              <p:cNvPr id="17" name="文本框 16">
                <a:extLst>
                  <a:ext uri="{FF2B5EF4-FFF2-40B4-BE49-F238E27FC236}">
                    <a16:creationId xmlns:a16="http://schemas.microsoft.com/office/drawing/2014/main" id="{ADB6A6FF-2058-4378-89B0-2B9BAC758D2B}"/>
                  </a:ext>
                </a:extLst>
              </p:cNvPr>
              <p:cNvSpPr txBox="1">
                <a:spLocks noRot="1" noChangeAspect="1" noMove="1" noResize="1" noEditPoints="1" noAdjustHandles="1" noChangeArrowheads="1" noChangeShapeType="1" noTextEdit="1"/>
              </p:cNvSpPr>
              <p:nvPr/>
            </p:nvSpPr>
            <p:spPr>
              <a:xfrm>
                <a:off x="4085863" y="6293371"/>
                <a:ext cx="1408847" cy="393441"/>
              </a:xfrm>
              <a:prstGeom prst="rect">
                <a:avLst/>
              </a:prstGeom>
              <a:blipFill>
                <a:blip r:embed="rId7"/>
                <a:stretch>
                  <a:fillRect l="-5628" r="-5195" b="-13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3538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F0574B0-32E4-4AB6-8D1C-EE3951E25D5D}"/>
              </a:ext>
            </a:extLst>
          </p:cNvPr>
          <p:cNvSpPr/>
          <p:nvPr/>
        </p:nvSpPr>
        <p:spPr>
          <a:xfrm>
            <a:off x="500170" y="299762"/>
            <a:ext cx="8143660" cy="707886"/>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1.19</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有一空气</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玻璃界面，光从空气一侧入射时，布儒斯特角是 </a:t>
            </a:r>
            <a:r>
              <a:rPr lang="en-US" altLang="zh-CN" sz="2000" b="1" dirty="0">
                <a:latin typeface="微软雅黑" panose="020B0503020204020204" pitchFamily="34" charset="-122"/>
                <a:ea typeface="微软雅黑" panose="020B0503020204020204" pitchFamily="34" charset="-122"/>
              </a:rPr>
              <a:t>58°</a:t>
            </a:r>
            <a:r>
              <a:rPr lang="zh-CN" altLang="en-US" sz="2000" b="1" dirty="0">
                <a:latin typeface="微软雅黑" panose="020B0503020204020204" pitchFamily="34" charset="-122"/>
                <a:ea typeface="微软雅黑" panose="020B0503020204020204" pitchFamily="34" charset="-122"/>
              </a:rPr>
              <a:t>，求光从玻璃一侧入射时 的布儒斯特角。 </a:t>
            </a:r>
          </a:p>
        </p:txBody>
      </p:sp>
      <p:sp>
        <p:nvSpPr>
          <p:cNvPr id="5" name="矩形 4">
            <a:extLst>
              <a:ext uri="{FF2B5EF4-FFF2-40B4-BE49-F238E27FC236}">
                <a16:creationId xmlns:a16="http://schemas.microsoft.com/office/drawing/2014/main" id="{B16CF424-F8C0-419D-9818-0449DFABC516}"/>
              </a:ext>
            </a:extLst>
          </p:cNvPr>
          <p:cNvSpPr/>
          <p:nvPr/>
        </p:nvSpPr>
        <p:spPr>
          <a:xfrm>
            <a:off x="3413273" y="1206031"/>
            <a:ext cx="1980029"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布儒斯特角公式</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EBB1E74-6CD7-4E34-AE8C-FD75880889D9}"/>
                  </a:ext>
                </a:extLst>
              </p:cNvPr>
              <p:cNvSpPr txBox="1"/>
              <p:nvPr/>
            </p:nvSpPr>
            <p:spPr>
              <a:xfrm>
                <a:off x="5888598" y="1206031"/>
                <a:ext cx="1490152" cy="5196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θ</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rPr>
                        <m:t>=</m:t>
                      </m:r>
                      <m:r>
                        <m:rPr>
                          <m:sty m:val="p"/>
                        </m:rPr>
                        <a:rPr lang="en-US" altLang="zh-CN" b="0" i="0" smtClean="0">
                          <a:latin typeface="Cambria Math" panose="02040503050406030204" pitchFamily="18" charset="0"/>
                        </a:rPr>
                        <m:t>arctan</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2</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b="0" i="1" smtClean="0">
                                  <a:latin typeface="Cambria Math" panose="02040503050406030204" pitchFamily="18" charset="0"/>
                                </a:rPr>
                                <m:t>1</m:t>
                              </m:r>
                            </m:sub>
                          </m:sSub>
                        </m:den>
                      </m:f>
                    </m:oMath>
                  </m:oMathPara>
                </a14:m>
                <a:endParaRPr lang="zh-CN" altLang="en-US" dirty="0"/>
              </a:p>
            </p:txBody>
          </p:sp>
        </mc:Choice>
        <mc:Fallback xmlns="">
          <p:sp>
            <p:nvSpPr>
              <p:cNvPr id="6" name="文本框 5">
                <a:extLst>
                  <a:ext uri="{FF2B5EF4-FFF2-40B4-BE49-F238E27FC236}">
                    <a16:creationId xmlns:a16="http://schemas.microsoft.com/office/drawing/2014/main" id="{3EBB1E74-6CD7-4E34-AE8C-FD75880889D9}"/>
                  </a:ext>
                </a:extLst>
              </p:cNvPr>
              <p:cNvSpPr txBox="1">
                <a:spLocks noRot="1" noChangeAspect="1" noMove="1" noResize="1" noEditPoints="1" noAdjustHandles="1" noChangeArrowheads="1" noChangeShapeType="1" noTextEdit="1"/>
              </p:cNvSpPr>
              <p:nvPr/>
            </p:nvSpPr>
            <p:spPr>
              <a:xfrm>
                <a:off x="5888598" y="1206031"/>
                <a:ext cx="1490152" cy="519694"/>
              </a:xfrm>
              <a:prstGeom prst="rect">
                <a:avLst/>
              </a:prstGeom>
              <a:blipFill>
                <a:blip r:embed="rId2"/>
                <a:stretch>
                  <a:fillRect/>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6CDB8342-BFA5-4BE4-84B0-C04BCDB5709E}"/>
              </a:ext>
            </a:extLst>
          </p:cNvPr>
          <p:cNvPicPr>
            <a:picLocks noChangeAspect="1"/>
          </p:cNvPicPr>
          <p:nvPr/>
        </p:nvPicPr>
        <p:blipFill>
          <a:blip r:embed="rId3"/>
          <a:stretch>
            <a:fillRect/>
          </a:stretch>
        </p:blipFill>
        <p:spPr>
          <a:xfrm>
            <a:off x="677528" y="1206031"/>
            <a:ext cx="2240449" cy="1783718"/>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BBB19C0-FEE2-4A2E-B0A5-2F35EE211C67}"/>
                  </a:ext>
                </a:extLst>
              </p:cNvPr>
              <p:cNvSpPr txBox="1"/>
              <p:nvPr/>
            </p:nvSpPr>
            <p:spPr>
              <a:xfrm>
                <a:off x="3931605" y="1983493"/>
                <a:ext cx="3490507" cy="817981"/>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θ</m:t>
                        </m:r>
                      </m:e>
                      <m:sub>
                        <m:r>
                          <a:rPr lang="en-US" altLang="zh-CN" b="0" i="1" smtClean="0">
                            <a:latin typeface="Cambria Math" panose="02040503050406030204" pitchFamily="18" charset="0"/>
                            <a:ea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 </a:t>
                </a:r>
                <a14:m>
                  <m:oMath xmlns:m="http://schemas.openxmlformats.org/officeDocument/2006/math">
                    <m:r>
                      <m:rPr>
                        <m:sty m:val="p"/>
                      </m:rPr>
                      <a:rPr lang="en-US" altLang="zh-CN">
                        <a:latin typeface="Cambria Math" panose="02040503050406030204" pitchFamily="18" charset="0"/>
                        <a:ea typeface="Cambria Math" panose="02040503050406030204" pitchFamily="18" charset="0"/>
                      </a:rPr>
                      <m:t>arctan</m:t>
                    </m:r>
                    <m:f>
                      <m:fPr>
                        <m:ctrlPr>
                          <a:rPr lang="en-US" altLang="zh-CN" i="1">
                            <a:latin typeface="Cambria Math" panose="02040503050406030204" pitchFamily="18" charset="0"/>
                            <a:ea typeface="Cambria Math" panose="02040503050406030204" pitchFamily="18" charset="0"/>
                          </a:rPr>
                        </m:ctrlPr>
                      </m:fPr>
                      <m:num>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1</m:t>
                            </m:r>
                          </m:sub>
                        </m:sSub>
                      </m:num>
                      <m:den>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𝑛</m:t>
                            </m:r>
                          </m:e>
                          <m:sub>
                            <m:r>
                              <a:rPr lang="en-US" altLang="zh-CN" b="0" i="1" smtClean="0">
                                <a:latin typeface="Cambria Math" panose="02040503050406030204" pitchFamily="18" charset="0"/>
                                <a:ea typeface="Cambria Math" panose="02040503050406030204" pitchFamily="18" charset="0"/>
                              </a:rPr>
                              <m:t>2</m:t>
                            </m:r>
                          </m:sub>
                        </m:sSub>
                      </m:den>
                    </m:f>
                    <m:r>
                      <a:rPr lang="en-US" altLang="zh-CN" b="0" i="1"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arctan</m:t>
                    </m:r>
                    <m:d>
                      <m:dPr>
                        <m:ctrlPr>
                          <a:rPr lang="en-US" altLang="zh-CN" b="0" i="1" smtClean="0">
                            <a:latin typeface="Cambria Math" panose="02040503050406030204" pitchFamily="18" charset="0"/>
                            <a:ea typeface="Cambria Math" panose="02040503050406030204" pitchFamily="18" charset="0"/>
                          </a:rPr>
                        </m:ctrlPr>
                      </m:dPr>
                      <m:e>
                        <m:r>
                          <m:rPr>
                            <m:sty m:val="p"/>
                          </m:rPr>
                          <a:rPr lang="en-US" altLang="zh-CN" b="0" i="0" smtClean="0">
                            <a:latin typeface="Cambria Math" panose="02040503050406030204" pitchFamily="18" charset="0"/>
                            <a:ea typeface="Cambria Math" panose="02040503050406030204" pitchFamily="18" charset="0"/>
                          </a:rPr>
                          <m:t>cot</m:t>
                        </m:r>
                        <m:sSub>
                          <m:sSubPr>
                            <m:ctrlPr>
                              <a:rPr lang="en-US" altLang="zh-CN" i="1">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θ</m:t>
                            </m:r>
                          </m:e>
                          <m:sub>
                            <m:r>
                              <a:rPr lang="en-US" altLang="zh-CN" i="1">
                                <a:latin typeface="Cambria Math" panose="02040503050406030204" pitchFamily="18" charset="0"/>
                                <a:ea typeface="Cambria Math" panose="02040503050406030204" pitchFamily="18" charset="0"/>
                              </a:rPr>
                              <m:t>1</m:t>
                            </m:r>
                          </m:sub>
                        </m:sSub>
                      </m:e>
                    </m:d>
                  </m:oMath>
                </a14:m>
                <a:endParaRPr lang="en-US" altLang="zh-CN" b="0" i="0" dirty="0">
                  <a:latin typeface="Cambria Math" panose="02040503050406030204" pitchFamily="18" charset="0"/>
                  <a:ea typeface="Cambria Math" panose="02040503050406030204" pitchFamily="18" charset="0"/>
                </a:endParaRPr>
              </a:p>
              <a:p>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 </a:t>
                </a:r>
                <a14:m>
                  <m:oMath xmlns:m="http://schemas.openxmlformats.org/officeDocument/2006/math">
                    <m:r>
                      <m:rPr>
                        <m:sty m:val="p"/>
                      </m:rPr>
                      <a:rPr lang="en-US" altLang="zh-CN">
                        <a:latin typeface="Cambria Math" panose="02040503050406030204" pitchFamily="18" charset="0"/>
                        <a:ea typeface="Cambria Math" panose="02040503050406030204" pitchFamily="18" charset="0"/>
                      </a:rPr>
                      <m:t>arctan</m:t>
                    </m:r>
                    <m:d>
                      <m:dPr>
                        <m:ctrlPr>
                          <a:rPr lang="en-US" altLang="zh-CN" i="1">
                            <a:latin typeface="Cambria Math" panose="02040503050406030204" pitchFamily="18" charset="0"/>
                            <a:ea typeface="Cambria Math" panose="02040503050406030204" pitchFamily="18" charset="0"/>
                          </a:rPr>
                        </m:ctrlPr>
                      </m:dPr>
                      <m:e>
                        <m:r>
                          <m:rPr>
                            <m:sty m:val="p"/>
                          </m:rPr>
                          <a:rPr lang="en-US" altLang="zh-CN" b="0" i="0" smtClean="0">
                            <a:latin typeface="Cambria Math" panose="02040503050406030204" pitchFamily="18" charset="0"/>
                            <a:ea typeface="Cambria Math" panose="02040503050406030204" pitchFamily="18" charset="0"/>
                          </a:rPr>
                          <m:t>tan</m:t>
                        </m:r>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m:rPr>
                                <m:sty m:val="p"/>
                              </m:rPr>
                              <a:rPr lang="en-US" altLang="zh-CN" i="1">
                                <a:latin typeface="Cambria Math" panose="02040503050406030204" pitchFamily="18" charset="0"/>
                                <a:ea typeface="Cambria Math" panose="02040503050406030204" pitchFamily="18" charset="0"/>
                              </a:rPr>
                              <m:t>π</m:t>
                            </m:r>
                          </m:num>
                          <m:den>
                            <m:r>
                              <a:rPr lang="en-US" altLang="zh-CN" b="0" i="1" smtClean="0">
                                <a:latin typeface="Cambria Math" panose="02040503050406030204" pitchFamily="18" charset="0"/>
                                <a:ea typeface="Cambria Math" panose="02040503050406030204" pitchFamily="18" charset="0"/>
                              </a:rPr>
                              <m:t>2</m:t>
                            </m:r>
                          </m:den>
                        </m:f>
                        <m:sSub>
                          <m:sSubPr>
                            <m:ctrlPr>
                              <a:rPr lang="en-US" altLang="zh-CN" i="1">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θ</m:t>
                            </m:r>
                          </m:e>
                          <m:sub>
                            <m:r>
                              <a:rPr lang="en-US" altLang="zh-CN" i="1">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e>
                    </m:d>
                  </m:oMath>
                </a14:m>
                <a:r>
                  <a:rPr lang="en-US" altLang="zh-CN" b="0" dirty="0">
                    <a:latin typeface="Cambria Math" panose="02040503050406030204" pitchFamily="18" charset="0"/>
                    <a:ea typeface="Cambria Math" panose="02040503050406030204" pitchFamily="18" charset="0"/>
                  </a:rPr>
                  <a:t>=</a:t>
                </a:r>
                <a:r>
                  <a:rPr lang="en-US" altLang="zh-CN" dirty="0">
                    <a:latin typeface="Cambria Math" panose="02040503050406030204" pitchFamily="18" charset="0"/>
                    <a:ea typeface="Cambria Math" panose="02040503050406030204" pitchFamily="18" charset="0"/>
                  </a:rPr>
                  <a:t>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m:rPr>
                            <m:sty m:val="p"/>
                          </m:rPr>
                          <a:rPr lang="en-US" altLang="zh-CN" i="1">
                            <a:latin typeface="Cambria Math" panose="02040503050406030204" pitchFamily="18" charset="0"/>
                            <a:ea typeface="Cambria Math" panose="02040503050406030204" pitchFamily="18" charset="0"/>
                          </a:rPr>
                          <m:t>π</m:t>
                        </m:r>
                      </m:num>
                      <m:den>
                        <m:r>
                          <a:rPr lang="en-US" altLang="zh-CN" i="1">
                            <a:latin typeface="Cambria Math" panose="02040503050406030204" pitchFamily="18" charset="0"/>
                            <a:ea typeface="Cambria Math" panose="02040503050406030204" pitchFamily="18" charset="0"/>
                          </a:rPr>
                          <m:t>2</m:t>
                        </m:r>
                      </m:den>
                    </m:f>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θ</m:t>
                        </m:r>
                      </m:e>
                      <m:sub>
                        <m:r>
                          <a:rPr lang="en-US" altLang="zh-CN" i="1">
                            <a:latin typeface="Cambria Math" panose="02040503050406030204" pitchFamily="18" charset="0"/>
                            <a:ea typeface="Cambria Math" panose="02040503050406030204" pitchFamily="18" charset="0"/>
                          </a:rPr>
                          <m:t>1</m:t>
                        </m:r>
                      </m:sub>
                    </m:sSub>
                  </m:oMath>
                </a14:m>
                <a:r>
                  <a:rPr lang="en-US" altLang="zh-CN" b="0" dirty="0">
                    <a:latin typeface="Cambria Math" panose="02040503050406030204" pitchFamily="18" charset="0"/>
                    <a:ea typeface="Cambria Math" panose="02040503050406030204" pitchFamily="18" charset="0"/>
                  </a:rPr>
                  <a:t>=32°</a:t>
                </a:r>
              </a:p>
            </p:txBody>
          </p:sp>
        </mc:Choice>
        <mc:Fallback xmlns="">
          <p:sp>
            <p:nvSpPr>
              <p:cNvPr id="8" name="文本框 7">
                <a:extLst>
                  <a:ext uri="{FF2B5EF4-FFF2-40B4-BE49-F238E27FC236}">
                    <a16:creationId xmlns:a16="http://schemas.microsoft.com/office/drawing/2014/main" id="{9BBB19C0-FEE2-4A2E-B0A5-2F35EE211C67}"/>
                  </a:ext>
                </a:extLst>
              </p:cNvPr>
              <p:cNvSpPr txBox="1">
                <a:spLocks noRot="1" noChangeAspect="1" noMove="1" noResize="1" noEditPoints="1" noAdjustHandles="1" noChangeArrowheads="1" noChangeShapeType="1" noTextEdit="1"/>
              </p:cNvSpPr>
              <p:nvPr/>
            </p:nvSpPr>
            <p:spPr>
              <a:xfrm>
                <a:off x="3931605" y="1983493"/>
                <a:ext cx="3490507" cy="817981"/>
              </a:xfrm>
              <a:prstGeom prst="rect">
                <a:avLst/>
              </a:prstGeom>
              <a:blipFill>
                <a:blip r:embed="rId4"/>
                <a:stretch>
                  <a:fillRect l="-2443" r="-2967" b="-7407"/>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7DF2EC5D-8E82-4028-8B27-6943C2CE18F4}"/>
              </a:ext>
            </a:extLst>
          </p:cNvPr>
          <p:cNvSpPr/>
          <p:nvPr/>
        </p:nvSpPr>
        <p:spPr>
          <a:xfrm>
            <a:off x="500170" y="2989749"/>
            <a:ext cx="6951214" cy="707886"/>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1.22</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热核爆炸中火球的温度可达 </a:t>
            </a:r>
            <a:r>
              <a:rPr lang="en-US" altLang="zh-CN" sz="2000" b="1" dirty="0">
                <a:latin typeface="微软雅黑" panose="020B0503020204020204" pitchFamily="34" charset="-122"/>
                <a:ea typeface="微软雅黑" panose="020B0503020204020204" pitchFamily="34" charset="-122"/>
              </a:rPr>
              <a:t>107 K </a:t>
            </a:r>
          </a:p>
          <a:p>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求辐射最强的波长； </a:t>
            </a:r>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这种波长的光子能量是多少？</a:t>
            </a:r>
          </a:p>
        </p:txBody>
      </p:sp>
      <p:sp>
        <p:nvSpPr>
          <p:cNvPr id="10" name="矩形 9">
            <a:extLst>
              <a:ext uri="{FF2B5EF4-FFF2-40B4-BE49-F238E27FC236}">
                <a16:creationId xmlns:a16="http://schemas.microsoft.com/office/drawing/2014/main" id="{FA404D49-DBE3-4259-9CFE-07A2B6E1C3B1}"/>
              </a:ext>
            </a:extLst>
          </p:cNvPr>
          <p:cNvSpPr/>
          <p:nvPr/>
        </p:nvSpPr>
        <p:spPr>
          <a:xfrm>
            <a:off x="857851" y="3765539"/>
            <a:ext cx="4713150"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根据维恩位移定律可求得辐射的波长</a:t>
            </a:r>
            <a:r>
              <a:rPr lang="zh-CN" altLang="en-US" dirty="0"/>
              <a:t>：</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3FBAFB26-3F94-48B4-97EB-94BCE24B5794}"/>
                  </a:ext>
                </a:extLst>
              </p:cNvPr>
              <p:cNvSpPr txBox="1"/>
              <p:nvPr/>
            </p:nvSpPr>
            <p:spPr>
              <a:xfrm>
                <a:off x="3509759" y="4233553"/>
                <a:ext cx="2100575" cy="5241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λ</m:t>
                          </m:r>
                        </m:e>
                        <m:sub>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𝑏</m:t>
                          </m:r>
                        </m:num>
                        <m:den>
                          <m:r>
                            <a:rPr lang="en-US" altLang="zh-CN" b="0" i="1" smtClean="0">
                              <a:latin typeface="Cambria Math" panose="02040503050406030204" pitchFamily="18" charset="0"/>
                            </a:rPr>
                            <m:t>𝑇</m:t>
                          </m:r>
                        </m:den>
                      </m:f>
                      <m:r>
                        <a:rPr lang="en-US" altLang="zh-CN" b="0" i="1" smtClean="0">
                          <a:latin typeface="Cambria Math" panose="02040503050406030204" pitchFamily="18" charset="0"/>
                        </a:rPr>
                        <m:t>=0.2898</m:t>
                      </m:r>
                      <m:r>
                        <a:rPr lang="en-US" altLang="zh-CN" b="0" i="1" smtClean="0">
                          <a:latin typeface="Cambria Math" panose="02040503050406030204" pitchFamily="18" charset="0"/>
                        </a:rPr>
                        <m:t>𝑛𝑚</m:t>
                      </m:r>
                    </m:oMath>
                  </m:oMathPara>
                </a14:m>
                <a:endParaRPr lang="zh-CN" altLang="en-US" dirty="0"/>
              </a:p>
            </p:txBody>
          </p:sp>
        </mc:Choice>
        <mc:Fallback xmlns="">
          <p:sp>
            <p:nvSpPr>
              <p:cNvPr id="11" name="文本框 10">
                <a:extLst>
                  <a:ext uri="{FF2B5EF4-FFF2-40B4-BE49-F238E27FC236}">
                    <a16:creationId xmlns:a16="http://schemas.microsoft.com/office/drawing/2014/main" id="{3FBAFB26-3F94-48B4-97EB-94BCE24B5794}"/>
                  </a:ext>
                </a:extLst>
              </p:cNvPr>
              <p:cNvSpPr txBox="1">
                <a:spLocks noRot="1" noChangeAspect="1" noMove="1" noResize="1" noEditPoints="1" noAdjustHandles="1" noChangeArrowheads="1" noChangeShapeType="1" noTextEdit="1"/>
              </p:cNvSpPr>
              <p:nvPr/>
            </p:nvSpPr>
            <p:spPr>
              <a:xfrm>
                <a:off x="3509759" y="4233553"/>
                <a:ext cx="2100575" cy="524118"/>
              </a:xfrm>
              <a:prstGeom prst="rect">
                <a:avLst/>
              </a:prstGeom>
              <a:blipFill>
                <a:blip r:embed="rId5"/>
                <a:stretch>
                  <a:fillRect/>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521C59BD-F3AB-44ED-B86E-42B214AF4F57}"/>
              </a:ext>
            </a:extLst>
          </p:cNvPr>
          <p:cNvSpPr/>
          <p:nvPr/>
        </p:nvSpPr>
        <p:spPr>
          <a:xfrm>
            <a:off x="857851" y="4896577"/>
            <a:ext cx="3871573"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光子能量可以通过波长</a:t>
            </a:r>
            <a:r>
              <a:rPr lang="en-US" altLang="zh-CN" sz="2000" dirty="0">
                <a:latin typeface="微软雅黑" panose="020B0503020204020204" pitchFamily="34" charset="-122"/>
                <a:ea typeface="微软雅黑" panose="020B0503020204020204" pitchFamily="34" charset="-122"/>
              </a:rPr>
              <a:t>λ</a:t>
            </a:r>
            <a:r>
              <a:rPr lang="zh-CN" altLang="en-US" sz="2000" dirty="0">
                <a:latin typeface="微软雅黑" panose="020B0503020204020204" pitchFamily="34" charset="-122"/>
                <a:ea typeface="微软雅黑" panose="020B0503020204020204" pitchFamily="34" charset="-122"/>
              </a:rPr>
              <a:t>求得：</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08391A0-26A7-4E30-9703-021DBF138CB9}"/>
                  </a:ext>
                </a:extLst>
              </p:cNvPr>
              <p:cNvSpPr txBox="1"/>
              <p:nvPr/>
            </p:nvSpPr>
            <p:spPr>
              <a:xfrm>
                <a:off x="2917977" y="5553254"/>
                <a:ext cx="3604961" cy="474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zh-CN" i="1" smtClean="0">
                          <a:latin typeface="Cambria Math" panose="02040503050406030204" pitchFamily="18" charset="0"/>
                        </a:rPr>
                        <m:t>Ε</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h</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𝑐</m:t>
                          </m:r>
                        </m:num>
                        <m:den>
                          <m:r>
                            <m:rPr>
                              <m:sty m:val="p"/>
                            </m:rPr>
                            <a:rPr lang="en-US" altLang="zh-CN" i="1">
                              <a:latin typeface="Cambria Math" panose="02040503050406030204" pitchFamily="18" charset="0"/>
                            </a:rPr>
                            <m:t>λ</m:t>
                          </m:r>
                        </m:den>
                      </m:f>
                      <m:r>
                        <a:rPr lang="en-US" altLang="zh-CN" b="0" i="1" smtClean="0">
                          <a:latin typeface="Cambria Math" panose="02040503050406030204" pitchFamily="18" charset="0"/>
                        </a:rPr>
                        <m:t>=6.85</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−16</m:t>
                          </m:r>
                        </m:sup>
                      </m:sSup>
                      <m:r>
                        <a:rPr lang="en-US" altLang="zh-CN" b="0" i="1" smtClean="0">
                          <a:latin typeface="Cambria Math" panose="02040503050406030204" pitchFamily="18" charset="0"/>
                          <a:ea typeface="Cambria Math" panose="02040503050406030204" pitchFamily="18" charset="0"/>
                        </a:rPr>
                        <m:t>𝐽</m:t>
                      </m:r>
                      <m:r>
                        <a:rPr lang="en-US" altLang="zh-CN" b="0" i="1" smtClean="0">
                          <a:latin typeface="Cambria Math" panose="02040503050406030204" pitchFamily="18" charset="0"/>
                          <a:ea typeface="Cambria Math" panose="02040503050406030204" pitchFamily="18" charset="0"/>
                        </a:rPr>
                        <m:t>=4.28</m:t>
                      </m:r>
                      <m:r>
                        <a:rPr lang="en-US" altLang="zh-CN" b="0" i="1" smtClean="0">
                          <a:latin typeface="Cambria Math" panose="02040503050406030204" pitchFamily="18" charset="0"/>
                          <a:ea typeface="Cambria Math" panose="02040503050406030204" pitchFamily="18" charset="0"/>
                        </a:rPr>
                        <m:t>𝐾𝑒𝑉</m:t>
                      </m:r>
                    </m:oMath>
                  </m:oMathPara>
                </a14:m>
                <a:endParaRPr lang="zh-CN" altLang="en-US" dirty="0"/>
              </a:p>
            </p:txBody>
          </p:sp>
        </mc:Choice>
        <mc:Fallback xmlns="">
          <p:sp>
            <p:nvSpPr>
              <p:cNvPr id="13" name="文本框 12">
                <a:extLst>
                  <a:ext uri="{FF2B5EF4-FFF2-40B4-BE49-F238E27FC236}">
                    <a16:creationId xmlns:a16="http://schemas.microsoft.com/office/drawing/2014/main" id="{F08391A0-26A7-4E30-9703-021DBF138CB9}"/>
                  </a:ext>
                </a:extLst>
              </p:cNvPr>
              <p:cNvSpPr txBox="1">
                <a:spLocks noRot="1" noChangeAspect="1" noMove="1" noResize="1" noEditPoints="1" noAdjustHandles="1" noChangeArrowheads="1" noChangeShapeType="1" noTextEdit="1"/>
              </p:cNvSpPr>
              <p:nvPr/>
            </p:nvSpPr>
            <p:spPr>
              <a:xfrm>
                <a:off x="2917977" y="5553254"/>
                <a:ext cx="3604961" cy="474361"/>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2301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D14FE7-E5B9-4E50-BEF9-F3C1728ED251}"/>
              </a:ext>
            </a:extLst>
          </p:cNvPr>
          <p:cNvSpPr txBox="1"/>
          <p:nvPr/>
        </p:nvSpPr>
        <p:spPr>
          <a:xfrm>
            <a:off x="155232" y="436392"/>
            <a:ext cx="5953760" cy="400110"/>
          </a:xfrm>
          <a:prstGeom prst="rect">
            <a:avLst/>
          </a:prstGeom>
          <a:noFill/>
        </p:spPr>
        <p:txBody>
          <a:bodyPr wrap="square" rtlCol="0">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1.1</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证明棱镜折射率 </a:t>
            </a:r>
            <a:r>
              <a:rPr lang="en-US" altLang="zh-CN" sz="2000" b="1" dirty="0">
                <a:latin typeface="微软雅黑" panose="020B0503020204020204" pitchFamily="34" charset="-122"/>
                <a:ea typeface="微软雅黑" panose="020B0503020204020204" pitchFamily="34" charset="-122"/>
              </a:rPr>
              <a:t>n </a:t>
            </a:r>
            <a:r>
              <a:rPr lang="zh-CN" altLang="en-US" sz="2000" b="1" dirty="0">
                <a:latin typeface="微软雅黑" panose="020B0503020204020204" pitchFamily="34" charset="-122"/>
                <a:ea typeface="微软雅黑" panose="020B0503020204020204" pitchFamily="34" charset="-122"/>
              </a:rPr>
              <a:t>与最小偏向角 </a:t>
            </a:r>
            <a:r>
              <a:rPr lang="el-GR" altLang="zh-CN" sz="2000" b="1" dirty="0">
                <a:latin typeface="微软雅黑" panose="020B0503020204020204" pitchFamily="34" charset="-122"/>
                <a:ea typeface="微软雅黑" panose="020B0503020204020204" pitchFamily="34" charset="-122"/>
              </a:rPr>
              <a:t>δ</a:t>
            </a:r>
            <a:r>
              <a:rPr lang="en-US" altLang="zh-CN" sz="2000" b="1" dirty="0">
                <a:latin typeface="微软雅黑" panose="020B0503020204020204" pitchFamily="34" charset="-122"/>
                <a:ea typeface="微软雅黑" panose="020B0503020204020204" pitchFamily="34" charset="-122"/>
              </a:rPr>
              <a:t>min </a:t>
            </a:r>
            <a:r>
              <a:rPr lang="zh-CN" altLang="en-US" sz="2000" b="1" dirty="0">
                <a:latin typeface="微软雅黑" panose="020B0503020204020204" pitchFamily="34" charset="-122"/>
                <a:ea typeface="微软雅黑" panose="020B0503020204020204" pitchFamily="34" charset="-122"/>
              </a:rPr>
              <a:t>的关系 </a:t>
            </a:r>
          </a:p>
        </p:txBody>
      </p:sp>
      <p:pic>
        <p:nvPicPr>
          <p:cNvPr id="5" name="图片 4">
            <a:extLst>
              <a:ext uri="{FF2B5EF4-FFF2-40B4-BE49-F238E27FC236}">
                <a16:creationId xmlns:a16="http://schemas.microsoft.com/office/drawing/2014/main" id="{ADF65672-62F5-487E-8372-8D991DC694F4}"/>
              </a:ext>
            </a:extLst>
          </p:cNvPr>
          <p:cNvPicPr>
            <a:picLocks noChangeAspect="1"/>
          </p:cNvPicPr>
          <p:nvPr/>
        </p:nvPicPr>
        <p:blipFill>
          <a:blip r:embed="rId2"/>
          <a:stretch>
            <a:fillRect/>
          </a:stretch>
        </p:blipFill>
        <p:spPr>
          <a:xfrm>
            <a:off x="33039" y="1404246"/>
            <a:ext cx="4354978" cy="3233124"/>
          </a:xfrm>
          <a:prstGeom prst="rect">
            <a:avLst/>
          </a:prstGeom>
        </p:spPr>
      </p:pic>
      <p:sp>
        <p:nvSpPr>
          <p:cNvPr id="6" name="文本框 5">
            <a:extLst>
              <a:ext uri="{FF2B5EF4-FFF2-40B4-BE49-F238E27FC236}">
                <a16:creationId xmlns:a16="http://schemas.microsoft.com/office/drawing/2014/main" id="{D2244728-C38B-4B01-9F0A-F386E5BDB177}"/>
              </a:ext>
            </a:extLst>
          </p:cNvPr>
          <p:cNvSpPr txBox="1"/>
          <p:nvPr/>
        </p:nvSpPr>
        <p:spPr>
          <a:xfrm>
            <a:off x="4226070" y="1159738"/>
            <a:ext cx="241130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由几何关系</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FE13060-5D93-445F-B88D-B9A8D25EB7CD}"/>
                  </a:ext>
                </a:extLst>
              </p:cNvPr>
              <p:cNvSpPr txBox="1"/>
              <p:nvPr/>
            </p:nvSpPr>
            <p:spPr>
              <a:xfrm>
                <a:off x="6272107" y="1148125"/>
                <a:ext cx="1733974" cy="369332"/>
              </a:xfrm>
              <a:prstGeom prst="rect">
                <a:avLst/>
              </a:prstGeom>
              <a:noFill/>
            </p:spPr>
            <p:txBody>
              <a:bodyPr wrap="square" rtlCol="0">
                <a:spAutoFit/>
              </a:bodyPr>
              <a:lstStyle/>
              <a:p>
                <a14:m>
                  <m:oMath xmlns:m="http://schemas.openxmlformats.org/officeDocument/2006/math">
                    <m:sSub>
                      <m:sSubPr>
                        <m:ctrlPr>
                          <a:rPr lang="en-US" altLang="zh-CN"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𝑖</m:t>
                        </m:r>
                      </m:e>
                      <m:sub>
                        <m:r>
                          <a:rPr lang="en-US" altLang="zh-CN" b="0" i="1" dirty="0" smtClean="0">
                            <a:latin typeface="Cambria Math" panose="02040503050406030204" pitchFamily="18" charset="0"/>
                            <a:ea typeface="Cambria Math" panose="02040503050406030204" pitchFamily="18" charset="0"/>
                          </a:rPr>
                          <m:t>2</m:t>
                        </m:r>
                      </m:sub>
                    </m:sSub>
                  </m:oMath>
                </a14:m>
                <a:r>
                  <a:rPr lang="en-US" altLang="zh-CN" dirty="0">
                    <a:latin typeface="Cambria Math" panose="02040503050406030204" pitchFamily="18" charset="0"/>
                    <a:ea typeface="Cambria Math" panose="02040503050406030204" pitchFamily="18" charset="0"/>
                  </a:rPr>
                  <a:t> + </a:t>
                </a:r>
                <a14:m>
                  <m:oMath xmlns:m="http://schemas.openxmlformats.org/officeDocument/2006/math">
                    <m:sSubSup>
                      <m:sSubSupPr>
                        <m:ctrlPr>
                          <a:rPr lang="en-US" altLang="zh-CN"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𝑖</m:t>
                        </m:r>
                      </m:e>
                      <m:sub>
                        <m:r>
                          <a:rPr lang="en-US" altLang="zh-CN" b="0" i="1" smtClean="0">
                            <a:latin typeface="Cambria Math" panose="02040503050406030204" pitchFamily="18" charset="0"/>
                            <a:ea typeface="Cambria Math" panose="02040503050406030204" pitchFamily="18" charset="0"/>
                          </a:rPr>
                          <m:t>2</m:t>
                        </m:r>
                      </m:sub>
                      <m:sup>
                        <m:r>
                          <a:rPr lang="en-US" altLang="zh-CN" b="0" i="1" smtClean="0">
                            <a:latin typeface="Cambria Math" panose="02040503050406030204" pitchFamily="18" charset="0"/>
                            <a:ea typeface="Cambria Math" panose="02040503050406030204" pitchFamily="18" charset="0"/>
                          </a:rPr>
                          <m:t>′</m:t>
                        </m:r>
                      </m:sup>
                    </m:sSubSup>
                  </m:oMath>
                </a14:m>
                <a:r>
                  <a:rPr lang="en-US" altLang="zh-CN" dirty="0">
                    <a:latin typeface="Cambria Math" panose="02040503050406030204" pitchFamily="18" charset="0"/>
                    <a:ea typeface="Cambria Math" panose="02040503050406030204" pitchFamily="18" charset="0"/>
                  </a:rPr>
                  <a:t> = </a:t>
                </a:r>
                <a:r>
                  <a:rPr lang="zh-CN" altLang="en-US" dirty="0">
                    <a:latin typeface="Cambria Math" panose="02040503050406030204" pitchFamily="18" charset="0"/>
                  </a:rPr>
                  <a:t>𝝰</a:t>
                </a:r>
              </a:p>
            </p:txBody>
          </p:sp>
        </mc:Choice>
        <mc:Fallback xmlns="">
          <p:sp>
            <p:nvSpPr>
              <p:cNvPr id="9" name="文本框 8">
                <a:extLst>
                  <a:ext uri="{FF2B5EF4-FFF2-40B4-BE49-F238E27FC236}">
                    <a16:creationId xmlns:a16="http://schemas.microsoft.com/office/drawing/2014/main" id="{EFE13060-5D93-445F-B88D-B9A8D25EB7CD}"/>
                  </a:ext>
                </a:extLst>
              </p:cNvPr>
              <p:cNvSpPr txBox="1">
                <a:spLocks noRot="1" noChangeAspect="1" noMove="1" noResize="1" noEditPoints="1" noAdjustHandles="1" noChangeArrowheads="1" noChangeShapeType="1" noTextEdit="1"/>
              </p:cNvSpPr>
              <p:nvPr/>
            </p:nvSpPr>
            <p:spPr>
              <a:xfrm>
                <a:off x="6272107" y="1148125"/>
                <a:ext cx="1733974" cy="369332"/>
              </a:xfrm>
              <a:prstGeom prst="rect">
                <a:avLst/>
              </a:prstGeom>
              <a:blipFill>
                <a:blip r:embed="rId3"/>
                <a:stretch>
                  <a:fillRect t="-9836" b="-229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B65CFC6-F926-41C2-A7E5-BC62FB57DC94}"/>
                  </a:ext>
                </a:extLst>
              </p:cNvPr>
              <p:cNvSpPr txBox="1"/>
              <p:nvPr/>
            </p:nvSpPr>
            <p:spPr>
              <a:xfrm>
                <a:off x="5922973" y="1533778"/>
                <a:ext cx="2269067" cy="646331"/>
              </a:xfrm>
              <a:prstGeom prst="rect">
                <a:avLst/>
              </a:prstGeom>
              <a:noFill/>
            </p:spPr>
            <p:txBody>
              <a:bodyPr wrap="square" rtlCol="0">
                <a:spAutoFit/>
              </a:bodyPr>
              <a:lstStyle/>
              <a:p>
                <a:r>
                  <a:rPr lang="zh-CN" altLang="en-US" dirty="0">
                    <a:latin typeface="Cambria Math" panose="02040503050406030204" pitchFamily="18" charset="0"/>
                  </a:rPr>
                  <a:t>𝝳 </a:t>
                </a:r>
                <a:r>
                  <a:rPr lang="en-US" altLang="zh-CN"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b="0" i="1" dirty="0" smtClean="0">
                            <a:latin typeface="Cambria Math" panose="02040503050406030204" pitchFamily="18" charset="0"/>
                            <a:ea typeface="Cambria Math" panose="02040503050406030204" pitchFamily="18" charset="0"/>
                          </a:rPr>
                          <m:t>1</m:t>
                        </m:r>
                      </m:sub>
                    </m:sSub>
                  </m:oMath>
                </a14:m>
                <a:r>
                  <a:rPr lang="en-US" altLang="zh-CN" dirty="0">
                    <a:latin typeface="Cambria Math" panose="02040503050406030204" pitchFamily="18" charset="0"/>
                    <a:ea typeface="Cambria Math" panose="02040503050406030204" pitchFamily="18" charset="0"/>
                  </a:rPr>
                  <a:t> </a:t>
                </a:r>
                <a14:m>
                  <m:oMath xmlns:m="http://schemas.openxmlformats.org/officeDocument/2006/math">
                    <m:r>
                      <a:rPr lang="en-US" altLang="zh-CN">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b="0" i="1" dirty="0" smtClean="0">
                            <a:latin typeface="Cambria Math" panose="02040503050406030204" pitchFamily="18" charset="0"/>
                            <a:ea typeface="Cambria Math" panose="02040503050406030204" pitchFamily="18" charset="0"/>
                          </a:rPr>
                          <m:t>2</m:t>
                        </m:r>
                      </m:sub>
                    </m:sSub>
                  </m:oMath>
                </a14:m>
                <a:r>
                  <a:rPr lang="zh-CN" altLang="en-US" dirty="0">
                    <a:latin typeface="Cambria Math" panose="02040503050406030204" pitchFamily="18" charset="0"/>
                  </a:rPr>
                  <a:t> </a:t>
                </a:r>
                <a:r>
                  <a:rPr lang="en-US" altLang="zh-CN"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b="0" i="1" smtClean="0">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oMath>
                </a14:m>
                <a:r>
                  <a:rPr lang="en-US" altLang="zh-CN" dirty="0">
                    <a:latin typeface="Cambria Math" panose="02040503050406030204" pitchFamily="18" charset="0"/>
                    <a:ea typeface="Cambria Math" panose="02040503050406030204" pitchFamily="18" charset="0"/>
                  </a:rPr>
                  <a:t> </a:t>
                </a:r>
                <a14:m>
                  <m:oMath xmlns:m="http://schemas.openxmlformats.org/officeDocument/2006/math">
                    <m:r>
                      <a:rPr lang="en-US" altLang="zh-CN">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2</m:t>
                        </m:r>
                      </m:sub>
                      <m:sup>
                        <m:r>
                          <a:rPr lang="en-US" altLang="zh-CN" i="1">
                            <a:latin typeface="Cambria Math" panose="02040503050406030204" pitchFamily="18" charset="0"/>
                            <a:ea typeface="Cambria Math" panose="02040503050406030204" pitchFamily="18" charset="0"/>
                          </a:rPr>
                          <m:t>′</m:t>
                        </m:r>
                      </m:sup>
                    </m:sSubSup>
                  </m:oMath>
                </a14:m>
                <a:endParaRPr lang="en-US" altLang="zh-CN" dirty="0">
                  <a:latin typeface="Cambria Math" panose="02040503050406030204" pitchFamily="18" charset="0"/>
                </a:endParaRPr>
              </a:p>
              <a:p>
                <a:r>
                  <a:rPr lang="en-US" altLang="zh-CN" dirty="0">
                    <a:latin typeface="Cambria Math" panose="02040503050406030204" pitchFamily="18" charset="0"/>
                  </a:rPr>
                  <a:t>    = </a:t>
                </a:r>
                <a14:m>
                  <m:oMath xmlns:m="http://schemas.openxmlformats.org/officeDocument/2006/math">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i="1" dirty="0">
                            <a:latin typeface="Cambria Math" panose="02040503050406030204" pitchFamily="18" charset="0"/>
                            <a:ea typeface="Cambria Math" panose="02040503050406030204" pitchFamily="18" charset="0"/>
                          </a:rPr>
                          <m:t>1</m:t>
                        </m:r>
                      </m:sub>
                    </m:sSub>
                  </m:oMath>
                </a14:m>
                <a:r>
                  <a:rPr lang="en-US" altLang="zh-CN" dirty="0">
                    <a:latin typeface="Cambria Math" panose="02040503050406030204" pitchFamily="18" charset="0"/>
                    <a:ea typeface="Cambria Math" panose="02040503050406030204" pitchFamily="18" charset="0"/>
                  </a:rPr>
                  <a:t> +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r>
                      <a:rPr lang="en-US" altLang="zh-CN" b="0" i="0" smtClean="0">
                        <a:latin typeface="Cambria Math" panose="02040503050406030204" pitchFamily="18" charset="0"/>
                        <a:ea typeface="Cambria Math" panose="02040503050406030204" pitchFamily="18" charset="0"/>
                      </a:rPr>
                      <m:t>− </m:t>
                    </m:r>
                  </m:oMath>
                </a14:m>
                <a:r>
                  <a:rPr lang="zh-CN" altLang="en-US" dirty="0">
                    <a:latin typeface="Cambria Math" panose="02040503050406030204" pitchFamily="18" charset="0"/>
                  </a:rPr>
                  <a:t>𝝰</a:t>
                </a:r>
              </a:p>
            </p:txBody>
          </p:sp>
        </mc:Choice>
        <mc:Fallback xmlns="">
          <p:sp>
            <p:nvSpPr>
              <p:cNvPr id="10" name="文本框 9">
                <a:extLst>
                  <a:ext uri="{FF2B5EF4-FFF2-40B4-BE49-F238E27FC236}">
                    <a16:creationId xmlns:a16="http://schemas.microsoft.com/office/drawing/2014/main" id="{9B65CFC6-F926-41C2-A7E5-BC62FB57DC94}"/>
                  </a:ext>
                </a:extLst>
              </p:cNvPr>
              <p:cNvSpPr txBox="1">
                <a:spLocks noRot="1" noChangeAspect="1" noMove="1" noResize="1" noEditPoints="1" noAdjustHandles="1" noChangeArrowheads="1" noChangeShapeType="1" noTextEdit="1"/>
              </p:cNvSpPr>
              <p:nvPr/>
            </p:nvSpPr>
            <p:spPr>
              <a:xfrm>
                <a:off x="5922973" y="1533778"/>
                <a:ext cx="2269067" cy="646331"/>
              </a:xfrm>
              <a:prstGeom prst="rect">
                <a:avLst/>
              </a:prstGeom>
              <a:blipFill>
                <a:blip r:embed="rId4"/>
                <a:stretch>
                  <a:fillRect l="-2419" t="-6604" b="-13208"/>
                </a:stretch>
              </a:blipFill>
            </p:spPr>
            <p:txBody>
              <a:bodyPr/>
              <a:lstStyle/>
              <a:p>
                <a:r>
                  <a:rPr lang="zh-CN" altLang="en-US">
                    <a:noFill/>
                  </a:rPr>
                  <a:t> </a:t>
                </a:r>
              </a:p>
            </p:txBody>
          </p:sp>
        </mc:Fallback>
      </mc:AlternateContent>
      <p:sp>
        <p:nvSpPr>
          <p:cNvPr id="12" name="矩形 11">
            <a:extLst>
              <a:ext uri="{FF2B5EF4-FFF2-40B4-BE49-F238E27FC236}">
                <a16:creationId xmlns:a16="http://schemas.microsoft.com/office/drawing/2014/main" id="{D69BB52B-1FD3-46F4-A1DB-32EBAF4E3214}"/>
              </a:ext>
            </a:extLst>
          </p:cNvPr>
          <p:cNvSpPr/>
          <p:nvPr/>
        </p:nvSpPr>
        <p:spPr>
          <a:xfrm>
            <a:off x="4195589" y="3091165"/>
            <a:ext cx="3005951"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产生最小偏向角的条件是</a:t>
            </a:r>
          </a:p>
        </p:txBody>
      </p:sp>
      <p:sp>
        <p:nvSpPr>
          <p:cNvPr id="13" name="文本框 12">
            <a:extLst>
              <a:ext uri="{FF2B5EF4-FFF2-40B4-BE49-F238E27FC236}">
                <a16:creationId xmlns:a16="http://schemas.microsoft.com/office/drawing/2014/main" id="{B9A80197-543D-4C70-96E0-90D2E159A63E}"/>
              </a:ext>
            </a:extLst>
          </p:cNvPr>
          <p:cNvSpPr txBox="1"/>
          <p:nvPr/>
        </p:nvSpPr>
        <p:spPr>
          <a:xfrm>
            <a:off x="8351520" y="1159738"/>
            <a:ext cx="865088" cy="369332"/>
          </a:xfrm>
          <a:prstGeom prst="rect">
            <a:avLst/>
          </a:prstGeom>
          <a:noFill/>
        </p:spPr>
        <p:txBody>
          <a:bodyPr wrap="square" rtlCol="0">
            <a:spAutoFit/>
          </a:bodyPr>
          <a:lstStyle/>
          <a:p>
            <a:r>
              <a:rPr lang="en-US" altLang="zh-CN" dirty="0"/>
              <a:t>(1)</a:t>
            </a:r>
            <a:endParaRPr lang="zh-CN" altLang="en-US" dirty="0"/>
          </a:p>
        </p:txBody>
      </p:sp>
      <p:sp>
        <p:nvSpPr>
          <p:cNvPr id="14" name="文本框 13">
            <a:extLst>
              <a:ext uri="{FF2B5EF4-FFF2-40B4-BE49-F238E27FC236}">
                <a16:creationId xmlns:a16="http://schemas.microsoft.com/office/drawing/2014/main" id="{82A9E1E3-8606-4B23-AE7E-ABBA8986102B}"/>
              </a:ext>
            </a:extLst>
          </p:cNvPr>
          <p:cNvSpPr txBox="1"/>
          <p:nvPr/>
        </p:nvSpPr>
        <p:spPr>
          <a:xfrm>
            <a:off x="8358293" y="1732719"/>
            <a:ext cx="865088" cy="369332"/>
          </a:xfrm>
          <a:prstGeom prst="rect">
            <a:avLst/>
          </a:prstGeom>
          <a:noFill/>
        </p:spPr>
        <p:txBody>
          <a:bodyPr wrap="square" rtlCol="0">
            <a:spAutoFit/>
          </a:bodyPr>
          <a:lstStyle/>
          <a:p>
            <a:r>
              <a:rPr lang="en-US" altLang="zh-CN" dirty="0"/>
              <a:t>(2)</a:t>
            </a:r>
            <a:endParaRPr lang="zh-CN" altLang="en-US"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8B222F54-C20D-41E8-A013-141F2AA91AA1}"/>
                  </a:ext>
                </a:extLst>
              </p:cNvPr>
              <p:cNvSpPr txBox="1"/>
              <p:nvPr/>
            </p:nvSpPr>
            <p:spPr>
              <a:xfrm>
                <a:off x="5006806" y="3659803"/>
                <a:ext cx="756104" cy="437620"/>
              </a:xfrm>
              <a:prstGeom prst="rect">
                <a:avLst/>
              </a:prstGeom>
              <a:noFill/>
            </p:spPr>
            <p:txBody>
              <a:bodyPr wrap="none" lIns="0" tIns="0" rIns="0" bIns="0" rtlCol="0">
                <a:spAutoFit/>
              </a:bodyPr>
              <a:lstStyle/>
              <a:p>
                <a14:m>
                  <m:oMath xmlns:m="http://schemas.openxmlformats.org/officeDocument/2006/math">
                    <m:f>
                      <m:fPr>
                        <m:ctrlPr>
                          <a:rPr lang="en-US" altLang="zh-CN" i="1" smtClean="0">
                            <a:latin typeface="Cambria Math" panose="02040503050406030204" pitchFamily="18" charset="0"/>
                            <a:ea typeface="Cambria Math" panose="02040503050406030204" pitchFamily="18" charset="0"/>
                          </a:rPr>
                        </m:ctrlPr>
                      </m:fPr>
                      <m:num>
                        <m:r>
                          <a:rPr lang="en-US" altLang="zh-CN" i="1" smtClean="0">
                            <a:latin typeface="Cambria Math" panose="02040503050406030204" pitchFamily="18" charset="0"/>
                            <a:ea typeface="Cambria Math" panose="02040503050406030204" pitchFamily="18" charset="0"/>
                          </a:rPr>
                          <m:t>𝑑</m:t>
                        </m:r>
                        <m:r>
                          <a:rPr lang="zh-CN" altLang="en-US" i="1" smtClean="0">
                            <a:latin typeface="Cambria Math" panose="02040503050406030204" pitchFamily="18" charset="0"/>
                          </a:rPr>
                          <m:t>𝞭</m:t>
                        </m:r>
                      </m:num>
                      <m:den>
                        <m:r>
                          <a:rPr lang="en-US" altLang="zh-CN" i="1" smtClean="0">
                            <a:latin typeface="Cambria Math" panose="02040503050406030204" pitchFamily="18" charset="0"/>
                            <a:ea typeface="Cambria Math" panose="02040503050406030204" pitchFamily="18" charset="0"/>
                          </a:rPr>
                          <m:t>𝑑</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i="1" dirty="0">
                                <a:latin typeface="Cambria Math" panose="02040503050406030204" pitchFamily="18" charset="0"/>
                                <a:ea typeface="Cambria Math" panose="02040503050406030204" pitchFamily="18" charset="0"/>
                              </a:rPr>
                              <m:t>1</m:t>
                            </m:r>
                          </m:sub>
                        </m:sSub>
                      </m:den>
                    </m:f>
                  </m:oMath>
                </a14:m>
                <a:r>
                  <a:rPr lang="en-US" altLang="zh-CN" dirty="0">
                    <a:latin typeface="Cambria Math" panose="02040503050406030204" pitchFamily="18" charset="0"/>
                    <a:ea typeface="Cambria Math" panose="02040503050406030204" pitchFamily="18" charset="0"/>
                  </a:rPr>
                  <a:t> </a:t>
                </a:r>
                <a:r>
                  <a:rPr lang="en-US" altLang="zh-CN" dirty="0"/>
                  <a:t>= 0   </a:t>
                </a:r>
                <a:endParaRPr lang="zh-CN" altLang="en-US" dirty="0"/>
              </a:p>
            </p:txBody>
          </p:sp>
        </mc:Choice>
        <mc:Fallback xmlns="">
          <p:sp>
            <p:nvSpPr>
              <p:cNvPr id="15" name="文本框 14">
                <a:extLst>
                  <a:ext uri="{FF2B5EF4-FFF2-40B4-BE49-F238E27FC236}">
                    <a16:creationId xmlns:a16="http://schemas.microsoft.com/office/drawing/2014/main" id="{8B222F54-C20D-41E8-A013-141F2AA91AA1}"/>
                  </a:ext>
                </a:extLst>
              </p:cNvPr>
              <p:cNvSpPr txBox="1">
                <a:spLocks noRot="1" noChangeAspect="1" noMove="1" noResize="1" noEditPoints="1" noAdjustHandles="1" noChangeArrowheads="1" noChangeShapeType="1" noTextEdit="1"/>
              </p:cNvSpPr>
              <p:nvPr/>
            </p:nvSpPr>
            <p:spPr>
              <a:xfrm>
                <a:off x="5006806" y="3659803"/>
                <a:ext cx="756104" cy="437620"/>
              </a:xfrm>
              <a:prstGeom prst="rect">
                <a:avLst/>
              </a:prstGeom>
              <a:blipFill>
                <a:blip r:embed="rId5"/>
                <a:stretch>
                  <a:fillRect l="-8065" t="-1389" r="-17742" b="-12500"/>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002A17B3-ED1D-47E8-8844-211E86825B75}"/>
              </a:ext>
            </a:extLst>
          </p:cNvPr>
          <p:cNvSpPr txBox="1"/>
          <p:nvPr/>
        </p:nvSpPr>
        <p:spPr>
          <a:xfrm>
            <a:off x="5756721" y="3680122"/>
            <a:ext cx="311573" cy="369332"/>
          </a:xfrm>
          <a:prstGeom prst="rect">
            <a:avLst/>
          </a:prstGeom>
          <a:noFill/>
        </p:spPr>
        <p:txBody>
          <a:bodyPr wrap="square" rtlCol="0">
            <a:spAutoFit/>
          </a:bodyPr>
          <a:lstStyle/>
          <a:p>
            <a:r>
              <a:rPr lang="zh-CN" altLang="en-US" dirty="0"/>
              <a:t>即</a:t>
            </a:r>
          </a:p>
        </p:txBody>
      </p:sp>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FF517603-BF9A-48C4-B07F-38DE5AAA8AFE}"/>
                  </a:ext>
                </a:extLst>
              </p:cNvPr>
              <p:cNvSpPr/>
              <p:nvPr/>
            </p:nvSpPr>
            <p:spPr>
              <a:xfrm>
                <a:off x="6092612" y="3583397"/>
                <a:ext cx="1929790" cy="562783"/>
              </a:xfrm>
              <a:prstGeom prst="rect">
                <a:avLst/>
              </a:prstGeom>
            </p:spPr>
            <p:txBody>
              <a:bodyPr wrap="square">
                <a:spAutoFit/>
              </a:bodyPr>
              <a:lstStyle/>
              <a:p>
                <a14:m>
                  <m:oMath xmlns:m="http://schemas.openxmlformats.org/officeDocument/2006/math">
                    <m:f>
                      <m:fPr>
                        <m:ctrlPr>
                          <a:rPr lang="en-US" altLang="zh-CN" i="1" smtClean="0">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𝑑</m:t>
                        </m:r>
                        <m:r>
                          <a:rPr lang="zh-CN" altLang="en-US" i="1">
                            <a:latin typeface="Cambria Math" panose="02040503050406030204" pitchFamily="18" charset="0"/>
                          </a:rPr>
                          <m:t>𝞭</m:t>
                        </m:r>
                      </m:num>
                      <m:den>
                        <m:r>
                          <a:rPr lang="en-US" altLang="zh-CN" i="1">
                            <a:latin typeface="Cambria Math" panose="02040503050406030204" pitchFamily="18" charset="0"/>
                            <a:ea typeface="Cambria Math" panose="02040503050406030204" pitchFamily="18" charset="0"/>
                          </a:rPr>
                          <m:t>𝑑</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i="1" dirty="0">
                                <a:latin typeface="Cambria Math" panose="02040503050406030204" pitchFamily="18" charset="0"/>
                                <a:ea typeface="Cambria Math" panose="02040503050406030204" pitchFamily="18" charset="0"/>
                              </a:rPr>
                              <m:t>1</m:t>
                            </m:r>
                          </m:sub>
                        </m:sSub>
                      </m:den>
                    </m:f>
                  </m:oMath>
                </a14:m>
                <a:r>
                  <a:rPr lang="en-US" altLang="zh-CN" dirty="0">
                    <a:latin typeface="Cambria Math" panose="02040503050406030204" pitchFamily="18" charset="0"/>
                    <a:ea typeface="Cambria Math" panose="02040503050406030204" pitchFamily="18" charset="0"/>
                  </a:rPr>
                  <a:t> = 1+ </a:t>
                </a:r>
                <a14:m>
                  <m:oMath xmlns:m="http://schemas.openxmlformats.org/officeDocument/2006/math">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𝑑</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num>
                      <m:den>
                        <m:r>
                          <a:rPr lang="en-US" altLang="zh-CN" i="1">
                            <a:latin typeface="Cambria Math" panose="02040503050406030204" pitchFamily="18" charset="0"/>
                            <a:ea typeface="Cambria Math" panose="02040503050406030204" pitchFamily="18" charset="0"/>
                          </a:rPr>
                          <m:t>𝑑</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i="1" dirty="0">
                                <a:latin typeface="Cambria Math" panose="02040503050406030204" pitchFamily="18" charset="0"/>
                                <a:ea typeface="Cambria Math" panose="02040503050406030204" pitchFamily="18" charset="0"/>
                              </a:rPr>
                              <m:t>1</m:t>
                            </m:r>
                          </m:sub>
                        </m:sSub>
                      </m:den>
                    </m:f>
                    <m:r>
                      <a:rPr lang="en-US" altLang="zh-CN" b="0" i="1" dirty="0" smtClean="0">
                        <a:latin typeface="Cambria Math" panose="02040503050406030204" pitchFamily="18" charset="0"/>
                        <a:ea typeface="Cambria Math" panose="02040503050406030204" pitchFamily="18" charset="0"/>
                      </a:rPr>
                      <m:t>=0</m:t>
                    </m:r>
                  </m:oMath>
                </a14:m>
                <a:endParaRPr lang="en-US" altLang="zh-CN" b="0" dirty="0">
                  <a:latin typeface="Cambria Math" panose="02040503050406030204" pitchFamily="18" charset="0"/>
                  <a:ea typeface="Cambria Math" panose="02040503050406030204" pitchFamily="18" charset="0"/>
                </a:endParaRPr>
              </a:p>
            </p:txBody>
          </p:sp>
        </mc:Choice>
        <mc:Fallback xmlns="">
          <p:sp>
            <p:nvSpPr>
              <p:cNvPr id="18" name="矩形 17">
                <a:extLst>
                  <a:ext uri="{FF2B5EF4-FFF2-40B4-BE49-F238E27FC236}">
                    <a16:creationId xmlns:a16="http://schemas.microsoft.com/office/drawing/2014/main" id="{FF517603-BF9A-48C4-B07F-38DE5AAA8AFE}"/>
                  </a:ext>
                </a:extLst>
              </p:cNvPr>
              <p:cNvSpPr>
                <a:spLocks noRot="1" noChangeAspect="1" noMove="1" noResize="1" noEditPoints="1" noAdjustHandles="1" noChangeArrowheads="1" noChangeShapeType="1" noTextEdit="1"/>
              </p:cNvSpPr>
              <p:nvPr/>
            </p:nvSpPr>
            <p:spPr>
              <a:xfrm>
                <a:off x="6092612" y="3583397"/>
                <a:ext cx="1929790" cy="56278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24E0F3B4-6305-40E1-93B0-D66B5134F116}"/>
                  </a:ext>
                </a:extLst>
              </p:cNvPr>
              <p:cNvSpPr txBox="1"/>
              <p:nvPr/>
            </p:nvSpPr>
            <p:spPr>
              <a:xfrm>
                <a:off x="6031653" y="4183320"/>
                <a:ext cx="140208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𝑑</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i="1" dirty="0">
                              <a:latin typeface="Cambria Math" panose="02040503050406030204" pitchFamily="18" charset="0"/>
                              <a:ea typeface="Cambria Math" panose="02040503050406030204" pitchFamily="18" charset="0"/>
                            </a:rPr>
                            <m:t>1</m:t>
                          </m:r>
                        </m:sub>
                      </m:sSub>
                    </m:oMath>
                  </m:oMathPara>
                </a14:m>
                <a:endParaRPr lang="zh-CN" altLang="en-US" dirty="0"/>
              </a:p>
            </p:txBody>
          </p:sp>
        </mc:Choice>
        <mc:Fallback xmlns="">
          <p:sp>
            <p:nvSpPr>
              <p:cNvPr id="19" name="文本框 18">
                <a:extLst>
                  <a:ext uri="{FF2B5EF4-FFF2-40B4-BE49-F238E27FC236}">
                    <a16:creationId xmlns:a16="http://schemas.microsoft.com/office/drawing/2014/main" id="{24E0F3B4-6305-40E1-93B0-D66B5134F116}"/>
                  </a:ext>
                </a:extLst>
              </p:cNvPr>
              <p:cNvSpPr txBox="1">
                <a:spLocks noRot="1" noChangeAspect="1" noMove="1" noResize="1" noEditPoints="1" noAdjustHandles="1" noChangeArrowheads="1" noChangeShapeType="1" noTextEdit="1"/>
              </p:cNvSpPr>
              <p:nvPr/>
            </p:nvSpPr>
            <p:spPr>
              <a:xfrm>
                <a:off x="6031653" y="4183320"/>
                <a:ext cx="1402080" cy="276999"/>
              </a:xfrm>
              <a:prstGeom prst="rect">
                <a:avLst/>
              </a:prstGeom>
              <a:blipFill>
                <a:blip r:embed="rId7"/>
                <a:stretch>
                  <a:fillRect b="-17391"/>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0E8F370E-9BDA-41FA-8820-5596ACD0863B}"/>
              </a:ext>
            </a:extLst>
          </p:cNvPr>
          <p:cNvSpPr txBox="1"/>
          <p:nvPr/>
        </p:nvSpPr>
        <p:spPr>
          <a:xfrm>
            <a:off x="8366961" y="4144210"/>
            <a:ext cx="865088" cy="369332"/>
          </a:xfrm>
          <a:prstGeom prst="rect">
            <a:avLst/>
          </a:prstGeom>
          <a:noFill/>
        </p:spPr>
        <p:txBody>
          <a:bodyPr wrap="square" rtlCol="0">
            <a:spAutoFit/>
          </a:bodyPr>
          <a:lstStyle/>
          <a:p>
            <a:r>
              <a:rPr lang="en-US" altLang="zh-CN" dirty="0"/>
              <a:t>(5)</a:t>
            </a:r>
            <a:endParaRPr lang="zh-CN" altLang="en-US" dirty="0"/>
          </a:p>
        </p:txBody>
      </p:sp>
      <p:sp>
        <p:nvSpPr>
          <p:cNvPr id="21" name="文本框 20">
            <a:extLst>
              <a:ext uri="{FF2B5EF4-FFF2-40B4-BE49-F238E27FC236}">
                <a16:creationId xmlns:a16="http://schemas.microsoft.com/office/drawing/2014/main" id="{D34C3B51-F6A0-4BCB-AB3D-38C29896E392}"/>
              </a:ext>
            </a:extLst>
          </p:cNvPr>
          <p:cNvSpPr txBox="1"/>
          <p:nvPr/>
        </p:nvSpPr>
        <p:spPr>
          <a:xfrm>
            <a:off x="4188509" y="2175666"/>
            <a:ext cx="199136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由折射定律</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D0BB81C-5188-4CD3-A133-5204F9192CC4}"/>
                  </a:ext>
                </a:extLst>
              </p:cNvPr>
              <p:cNvSpPr txBox="1"/>
              <p:nvPr/>
            </p:nvSpPr>
            <p:spPr>
              <a:xfrm>
                <a:off x="6092612" y="2235307"/>
                <a:ext cx="1574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i="0" smtClean="0">
                              <a:latin typeface="Cambria Math" panose="02040503050406030204" pitchFamily="18" charset="0"/>
                            </a:rPr>
                            <m:t>sin</m:t>
                          </m:r>
                        </m:fName>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i="1" dirty="0">
                                  <a:latin typeface="Cambria Math" panose="02040503050406030204" pitchFamily="18" charset="0"/>
                                  <a:ea typeface="Cambria Math" panose="02040503050406030204" pitchFamily="18" charset="0"/>
                                </a:rPr>
                                <m:t>1</m:t>
                              </m:r>
                            </m:sub>
                          </m:sSub>
                        </m:e>
                      </m:func>
                      <m:r>
                        <a:rPr lang="en-US" altLang="zh-CN">
                          <a:latin typeface="Cambria Math" panose="02040503050406030204" pitchFamily="18" charset="0"/>
                        </a:rPr>
                        <m:t>=</m:t>
                      </m:r>
                      <m:r>
                        <m:rPr>
                          <m:sty m:val="p"/>
                        </m:rPr>
                        <a:rPr lang="en-US" altLang="zh-CN" b="0" i="0" smtClean="0">
                          <a:latin typeface="Cambria Math" panose="02040503050406030204" pitchFamily="18" charset="0"/>
                        </a:rPr>
                        <m:t>n</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i="1" dirty="0">
                                  <a:latin typeface="Cambria Math" panose="02040503050406030204" pitchFamily="18" charset="0"/>
                                  <a:ea typeface="Cambria Math" panose="02040503050406030204" pitchFamily="18" charset="0"/>
                                </a:rPr>
                                <m:t>2</m:t>
                              </m:r>
                            </m:sub>
                          </m:sSub>
                        </m:e>
                      </m:func>
                    </m:oMath>
                  </m:oMathPara>
                </a14:m>
                <a:endParaRPr lang="zh-CN" altLang="en-US" dirty="0"/>
              </a:p>
            </p:txBody>
          </p:sp>
        </mc:Choice>
        <mc:Fallback xmlns="">
          <p:sp>
            <p:nvSpPr>
              <p:cNvPr id="23" name="文本框 22">
                <a:extLst>
                  <a:ext uri="{FF2B5EF4-FFF2-40B4-BE49-F238E27FC236}">
                    <a16:creationId xmlns:a16="http://schemas.microsoft.com/office/drawing/2014/main" id="{8D0BB81C-5188-4CD3-A133-5204F9192CC4}"/>
                  </a:ext>
                </a:extLst>
              </p:cNvPr>
              <p:cNvSpPr txBox="1">
                <a:spLocks noRot="1" noChangeAspect="1" noMove="1" noResize="1" noEditPoints="1" noAdjustHandles="1" noChangeArrowheads="1" noChangeShapeType="1" noTextEdit="1"/>
              </p:cNvSpPr>
              <p:nvPr/>
            </p:nvSpPr>
            <p:spPr>
              <a:xfrm>
                <a:off x="6092612" y="2235307"/>
                <a:ext cx="1574085" cy="276999"/>
              </a:xfrm>
              <a:prstGeom prst="rect">
                <a:avLst/>
              </a:prstGeom>
              <a:blipFill>
                <a:blip r:embed="rId8"/>
                <a:stretch>
                  <a:fillRect l="-1931" b="-1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57FD2617-4A19-4B77-93F3-261293A4C7C6}"/>
                  </a:ext>
                </a:extLst>
              </p:cNvPr>
              <p:cNvSpPr txBox="1"/>
              <p:nvPr/>
            </p:nvSpPr>
            <p:spPr>
              <a:xfrm>
                <a:off x="6110533" y="2686002"/>
                <a:ext cx="15382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i="0" smtClean="0">
                              <a:latin typeface="Cambria Math" panose="02040503050406030204" pitchFamily="18" charset="0"/>
                            </a:rPr>
                            <m:t>sin</m:t>
                          </m:r>
                        </m:fName>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e>
                      </m:func>
                      <m:r>
                        <a:rPr lang="en-US" altLang="zh-CN">
                          <a:latin typeface="Cambria Math" panose="02040503050406030204" pitchFamily="18" charset="0"/>
                        </a:rPr>
                        <m:t>=</m:t>
                      </m:r>
                      <m:r>
                        <m:rPr>
                          <m:sty m:val="p"/>
                        </m:rPr>
                        <a:rPr lang="en-US" altLang="zh-CN" b="0" i="0" smtClean="0">
                          <a:latin typeface="Cambria Math" panose="02040503050406030204" pitchFamily="18" charset="0"/>
                        </a:rPr>
                        <m:t>n</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2</m:t>
                              </m:r>
                            </m:sub>
                            <m:sup>
                              <m:r>
                                <a:rPr lang="en-US" altLang="zh-CN" i="1">
                                  <a:latin typeface="Cambria Math" panose="02040503050406030204" pitchFamily="18" charset="0"/>
                                  <a:ea typeface="Cambria Math" panose="02040503050406030204" pitchFamily="18" charset="0"/>
                                </a:rPr>
                                <m:t>′</m:t>
                              </m:r>
                            </m:sup>
                          </m:sSubSup>
                        </m:e>
                      </m:func>
                    </m:oMath>
                  </m:oMathPara>
                </a14:m>
                <a:endParaRPr lang="zh-CN" altLang="en-US" dirty="0"/>
              </a:p>
            </p:txBody>
          </p:sp>
        </mc:Choice>
        <mc:Fallback xmlns="">
          <p:sp>
            <p:nvSpPr>
              <p:cNvPr id="24" name="文本框 23">
                <a:extLst>
                  <a:ext uri="{FF2B5EF4-FFF2-40B4-BE49-F238E27FC236}">
                    <a16:creationId xmlns:a16="http://schemas.microsoft.com/office/drawing/2014/main" id="{57FD2617-4A19-4B77-93F3-261293A4C7C6}"/>
                  </a:ext>
                </a:extLst>
              </p:cNvPr>
              <p:cNvSpPr txBox="1">
                <a:spLocks noRot="1" noChangeAspect="1" noMove="1" noResize="1" noEditPoints="1" noAdjustHandles="1" noChangeArrowheads="1" noChangeShapeType="1" noTextEdit="1"/>
              </p:cNvSpPr>
              <p:nvPr/>
            </p:nvSpPr>
            <p:spPr>
              <a:xfrm>
                <a:off x="6110533" y="2686002"/>
                <a:ext cx="1538242" cy="276999"/>
              </a:xfrm>
              <a:prstGeom prst="rect">
                <a:avLst/>
              </a:prstGeom>
              <a:blipFill>
                <a:blip r:embed="rId9"/>
                <a:stretch>
                  <a:fillRect l="-3162" r="-791" b="-17778"/>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61E222E7-6D50-4649-B579-E966D6ACEB0A}"/>
              </a:ext>
            </a:extLst>
          </p:cNvPr>
          <p:cNvSpPr txBox="1"/>
          <p:nvPr/>
        </p:nvSpPr>
        <p:spPr>
          <a:xfrm>
            <a:off x="8358293" y="2187015"/>
            <a:ext cx="865088" cy="369332"/>
          </a:xfrm>
          <a:prstGeom prst="rect">
            <a:avLst/>
          </a:prstGeom>
          <a:noFill/>
        </p:spPr>
        <p:txBody>
          <a:bodyPr wrap="square" rtlCol="0">
            <a:spAutoFit/>
          </a:bodyPr>
          <a:lstStyle/>
          <a:p>
            <a:r>
              <a:rPr lang="en-US" altLang="zh-CN" dirty="0"/>
              <a:t>(3)</a:t>
            </a:r>
            <a:endParaRPr lang="zh-CN" altLang="en-US" dirty="0"/>
          </a:p>
        </p:txBody>
      </p:sp>
      <p:sp>
        <p:nvSpPr>
          <p:cNvPr id="26" name="文本框 25">
            <a:extLst>
              <a:ext uri="{FF2B5EF4-FFF2-40B4-BE49-F238E27FC236}">
                <a16:creationId xmlns:a16="http://schemas.microsoft.com/office/drawing/2014/main" id="{50395766-26B4-460B-9155-5C36F84E23E7}"/>
              </a:ext>
            </a:extLst>
          </p:cNvPr>
          <p:cNvSpPr txBox="1"/>
          <p:nvPr/>
        </p:nvSpPr>
        <p:spPr>
          <a:xfrm>
            <a:off x="8351520" y="2658259"/>
            <a:ext cx="865088" cy="369332"/>
          </a:xfrm>
          <a:prstGeom prst="rect">
            <a:avLst/>
          </a:prstGeom>
          <a:noFill/>
        </p:spPr>
        <p:txBody>
          <a:bodyPr wrap="square" rtlCol="0">
            <a:spAutoFit/>
          </a:bodyPr>
          <a:lstStyle/>
          <a:p>
            <a:r>
              <a:rPr lang="en-US" altLang="zh-CN" dirty="0"/>
              <a:t>(4)</a:t>
            </a:r>
            <a:endParaRPr lang="zh-CN" altLang="en-US" dirty="0"/>
          </a:p>
        </p:txBody>
      </p:sp>
      <p:sp>
        <p:nvSpPr>
          <p:cNvPr id="27" name="文本框 26">
            <a:extLst>
              <a:ext uri="{FF2B5EF4-FFF2-40B4-BE49-F238E27FC236}">
                <a16:creationId xmlns:a16="http://schemas.microsoft.com/office/drawing/2014/main" id="{C0F5C4BE-1FE1-41BE-8687-F67BF8C7D863}"/>
              </a:ext>
            </a:extLst>
          </p:cNvPr>
          <p:cNvSpPr txBox="1"/>
          <p:nvPr/>
        </p:nvSpPr>
        <p:spPr>
          <a:xfrm>
            <a:off x="4189733" y="4468232"/>
            <a:ext cx="4649340" cy="1323439"/>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对</a:t>
            </a:r>
            <a:r>
              <a:rPr lang="en-US" altLang="zh-CN" sz="2000" dirty="0">
                <a:latin typeface="微软雅黑" panose="020B0503020204020204" pitchFamily="34" charset="-122"/>
                <a:ea typeface="微软雅黑" panose="020B0503020204020204" pitchFamily="34" charset="-122"/>
              </a:rPr>
              <a:t>(2) (3) (4)</a:t>
            </a:r>
            <a:r>
              <a:rPr lang="zh-CN" altLang="en-US" sz="2000" dirty="0">
                <a:latin typeface="微软雅黑" panose="020B0503020204020204" pitchFamily="34" charset="-122"/>
                <a:ea typeface="微软雅黑" panose="020B0503020204020204" pitchFamily="34" charset="-122"/>
              </a:rPr>
              <a:t>式取微分</a:t>
            </a:r>
          </a:p>
          <a:p>
            <a:endParaRPr lang="zh-CN" altLang="en-US" sz="2000" dirty="0"/>
          </a:p>
          <a:p>
            <a:endParaRPr lang="zh-CN" altLang="en-US" sz="2000" dirty="0"/>
          </a:p>
          <a:p>
            <a:endParaRPr lang="zh-CN" altLang="en-US" sz="2000" dirty="0"/>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9FF60C8E-EBCD-40AE-A240-2F5C83B8AD8D}"/>
                  </a:ext>
                </a:extLst>
              </p:cNvPr>
              <p:cNvSpPr txBox="1"/>
              <p:nvPr/>
            </p:nvSpPr>
            <p:spPr>
              <a:xfrm>
                <a:off x="6031653" y="4914991"/>
                <a:ext cx="140208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b="0" i="1" smtClean="0">
                              <a:latin typeface="Cambria Math" panose="02040503050406030204" pitchFamily="18" charset="0"/>
                              <a:ea typeface="Cambria Math" panose="02040503050406030204" pitchFamily="18" charset="0"/>
                            </a:rPr>
                            <m:t>2</m:t>
                          </m:r>
                        </m:sub>
                        <m:sup>
                          <m:r>
                            <a:rPr lang="en-US" altLang="zh-CN" i="1">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rPr>
                        <m:t>𝑑</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b="0" i="1" dirty="0" smtClean="0">
                              <a:latin typeface="Cambria Math" panose="02040503050406030204" pitchFamily="18" charset="0"/>
                              <a:ea typeface="Cambria Math" panose="02040503050406030204" pitchFamily="18" charset="0"/>
                            </a:rPr>
                            <m:t>2</m:t>
                          </m:r>
                        </m:sub>
                      </m:sSub>
                    </m:oMath>
                  </m:oMathPara>
                </a14:m>
                <a:endParaRPr lang="zh-CN" altLang="en-US" dirty="0"/>
              </a:p>
            </p:txBody>
          </p:sp>
        </mc:Choice>
        <mc:Fallback xmlns="">
          <p:sp>
            <p:nvSpPr>
              <p:cNvPr id="29" name="文本框 28">
                <a:extLst>
                  <a:ext uri="{FF2B5EF4-FFF2-40B4-BE49-F238E27FC236}">
                    <a16:creationId xmlns:a16="http://schemas.microsoft.com/office/drawing/2014/main" id="{9FF60C8E-EBCD-40AE-A240-2F5C83B8AD8D}"/>
                  </a:ext>
                </a:extLst>
              </p:cNvPr>
              <p:cNvSpPr txBox="1">
                <a:spLocks noRot="1" noChangeAspect="1" noMove="1" noResize="1" noEditPoints="1" noAdjustHandles="1" noChangeArrowheads="1" noChangeShapeType="1" noTextEdit="1"/>
              </p:cNvSpPr>
              <p:nvPr/>
            </p:nvSpPr>
            <p:spPr>
              <a:xfrm>
                <a:off x="6031653" y="4914991"/>
                <a:ext cx="1402080" cy="276999"/>
              </a:xfrm>
              <a:prstGeom prst="rect">
                <a:avLst/>
              </a:prstGeom>
              <a:blipFill>
                <a:blip r:embed="rId10"/>
                <a:stretch>
                  <a:fillRect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F3704267-2006-4D6A-99F3-328EE702421F}"/>
                  </a:ext>
                </a:extLst>
              </p:cNvPr>
              <p:cNvSpPr txBox="1"/>
              <p:nvPr/>
            </p:nvSpPr>
            <p:spPr>
              <a:xfrm>
                <a:off x="5583757" y="5342172"/>
                <a:ext cx="22978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i="0" smtClean="0">
                              <a:latin typeface="Cambria Math" panose="02040503050406030204" pitchFamily="18" charset="0"/>
                            </a:rPr>
                            <m:t>cos</m:t>
                          </m:r>
                        </m:fName>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i="1" dirty="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𝑑</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i="1" dirty="0">
                                  <a:latin typeface="Cambria Math" panose="02040503050406030204" pitchFamily="18" charset="0"/>
                                  <a:ea typeface="Cambria Math" panose="02040503050406030204" pitchFamily="18" charset="0"/>
                                </a:rPr>
                                <m:t>1</m:t>
                              </m:r>
                            </m:sub>
                          </m:sSub>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𝑛</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b="0" i="1" dirty="0"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𝑑</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b="0" i="1" dirty="0" smtClean="0">
                                      <a:latin typeface="Cambria Math" panose="02040503050406030204" pitchFamily="18" charset="0"/>
                                      <a:ea typeface="Cambria Math" panose="02040503050406030204" pitchFamily="18" charset="0"/>
                                    </a:rPr>
                                    <m:t>2</m:t>
                                  </m:r>
                                </m:sub>
                              </m:sSub>
                            </m:e>
                          </m:func>
                        </m:e>
                      </m:func>
                    </m:oMath>
                  </m:oMathPara>
                </a14:m>
                <a:endParaRPr lang="zh-CN" altLang="en-US" dirty="0"/>
              </a:p>
            </p:txBody>
          </p:sp>
        </mc:Choice>
        <mc:Fallback xmlns="">
          <p:sp>
            <p:nvSpPr>
              <p:cNvPr id="31" name="文本框 30">
                <a:extLst>
                  <a:ext uri="{FF2B5EF4-FFF2-40B4-BE49-F238E27FC236}">
                    <a16:creationId xmlns:a16="http://schemas.microsoft.com/office/drawing/2014/main" id="{F3704267-2006-4D6A-99F3-328EE702421F}"/>
                  </a:ext>
                </a:extLst>
              </p:cNvPr>
              <p:cNvSpPr txBox="1">
                <a:spLocks noRot="1" noChangeAspect="1" noMove="1" noResize="1" noEditPoints="1" noAdjustHandles="1" noChangeArrowheads="1" noChangeShapeType="1" noTextEdit="1"/>
              </p:cNvSpPr>
              <p:nvPr/>
            </p:nvSpPr>
            <p:spPr>
              <a:xfrm>
                <a:off x="5583757" y="5342172"/>
                <a:ext cx="2297872" cy="276999"/>
              </a:xfrm>
              <a:prstGeom prst="rect">
                <a:avLst/>
              </a:prstGeom>
              <a:blipFill>
                <a:blip r:embed="rId11"/>
                <a:stretch>
                  <a:fillRect b="-152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F1A5851-CA42-4D89-B736-9678EFC914F2}"/>
                  </a:ext>
                </a:extLst>
              </p:cNvPr>
              <p:cNvSpPr txBox="1"/>
              <p:nvPr/>
            </p:nvSpPr>
            <p:spPr>
              <a:xfrm>
                <a:off x="5583757" y="5747117"/>
                <a:ext cx="22978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i="0" smtClean="0">
                              <a:latin typeface="Cambria Math" panose="02040503050406030204" pitchFamily="18" charset="0"/>
                            </a:rPr>
                            <m:t>cos</m:t>
                          </m:r>
                        </m:fName>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𝑑</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r>
                            <a:rPr lang="en-US" altLang="zh-CN" i="1" dirty="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𝑛</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2</m:t>
                                  </m:r>
                                </m:sub>
                                <m:sup>
                                  <m:r>
                                    <a:rPr lang="en-US" altLang="zh-CN" i="1">
                                      <a:latin typeface="Cambria Math" panose="02040503050406030204" pitchFamily="18" charset="0"/>
                                      <a:ea typeface="Cambria Math" panose="02040503050406030204" pitchFamily="18" charset="0"/>
                                    </a:rPr>
                                    <m:t>′</m:t>
                                  </m:r>
                                </m:sup>
                              </m:sSubSup>
                              <m:r>
                                <a:rPr lang="en-US" altLang="zh-CN" i="1">
                                  <a:latin typeface="Cambria Math" panose="02040503050406030204" pitchFamily="18" charset="0"/>
                                  <a:ea typeface="Cambria Math" panose="02040503050406030204" pitchFamily="18" charset="0"/>
                                </a:rPr>
                                <m:t>𝑑</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2</m:t>
                                  </m:r>
                                </m:sub>
                                <m:sup>
                                  <m:r>
                                    <a:rPr lang="en-US" altLang="zh-CN" i="1">
                                      <a:latin typeface="Cambria Math" panose="02040503050406030204" pitchFamily="18" charset="0"/>
                                      <a:ea typeface="Cambria Math" panose="02040503050406030204" pitchFamily="18" charset="0"/>
                                    </a:rPr>
                                    <m:t>′</m:t>
                                  </m:r>
                                </m:sup>
                              </m:sSubSup>
                            </m:e>
                          </m:func>
                        </m:e>
                      </m:func>
                    </m:oMath>
                  </m:oMathPara>
                </a14:m>
                <a:endParaRPr lang="zh-CN" altLang="en-US" dirty="0"/>
              </a:p>
            </p:txBody>
          </p:sp>
        </mc:Choice>
        <mc:Fallback xmlns="">
          <p:sp>
            <p:nvSpPr>
              <p:cNvPr id="32" name="文本框 31">
                <a:extLst>
                  <a:ext uri="{FF2B5EF4-FFF2-40B4-BE49-F238E27FC236}">
                    <a16:creationId xmlns:a16="http://schemas.microsoft.com/office/drawing/2014/main" id="{6F1A5851-CA42-4D89-B736-9678EFC914F2}"/>
                  </a:ext>
                </a:extLst>
              </p:cNvPr>
              <p:cNvSpPr txBox="1">
                <a:spLocks noRot="1" noChangeAspect="1" noMove="1" noResize="1" noEditPoints="1" noAdjustHandles="1" noChangeArrowheads="1" noChangeShapeType="1" noTextEdit="1"/>
              </p:cNvSpPr>
              <p:nvPr/>
            </p:nvSpPr>
            <p:spPr>
              <a:xfrm>
                <a:off x="5583757" y="5747117"/>
                <a:ext cx="2297872" cy="276999"/>
              </a:xfrm>
              <a:prstGeom prst="rect">
                <a:avLst/>
              </a:prstGeom>
              <a:blipFill>
                <a:blip r:embed="rId12"/>
                <a:stretch>
                  <a:fillRect b="-17778"/>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471106A6-4350-4A41-9677-AFE2D134936B}"/>
              </a:ext>
            </a:extLst>
          </p:cNvPr>
          <p:cNvSpPr txBox="1"/>
          <p:nvPr/>
        </p:nvSpPr>
        <p:spPr>
          <a:xfrm>
            <a:off x="8358293" y="4876866"/>
            <a:ext cx="865088" cy="369332"/>
          </a:xfrm>
          <a:prstGeom prst="rect">
            <a:avLst/>
          </a:prstGeom>
          <a:noFill/>
        </p:spPr>
        <p:txBody>
          <a:bodyPr wrap="square" rtlCol="0">
            <a:spAutoFit/>
          </a:bodyPr>
          <a:lstStyle/>
          <a:p>
            <a:r>
              <a:rPr lang="en-US" altLang="zh-CN" dirty="0"/>
              <a:t>(6)</a:t>
            </a:r>
            <a:endParaRPr lang="zh-CN" altLang="en-US" dirty="0"/>
          </a:p>
        </p:txBody>
      </p:sp>
      <p:sp>
        <p:nvSpPr>
          <p:cNvPr id="34" name="文本框 33">
            <a:extLst>
              <a:ext uri="{FF2B5EF4-FFF2-40B4-BE49-F238E27FC236}">
                <a16:creationId xmlns:a16="http://schemas.microsoft.com/office/drawing/2014/main" id="{B3D9F457-3B12-4D69-BC56-2C26AB2A666C}"/>
              </a:ext>
            </a:extLst>
          </p:cNvPr>
          <p:cNvSpPr txBox="1"/>
          <p:nvPr/>
        </p:nvSpPr>
        <p:spPr>
          <a:xfrm>
            <a:off x="8366961" y="5331162"/>
            <a:ext cx="865088" cy="369332"/>
          </a:xfrm>
          <a:prstGeom prst="rect">
            <a:avLst/>
          </a:prstGeom>
          <a:noFill/>
        </p:spPr>
        <p:txBody>
          <a:bodyPr wrap="square" rtlCol="0">
            <a:spAutoFit/>
          </a:bodyPr>
          <a:lstStyle/>
          <a:p>
            <a:r>
              <a:rPr lang="en-US" altLang="zh-CN" dirty="0"/>
              <a:t>(7)</a:t>
            </a:r>
            <a:endParaRPr lang="zh-CN" altLang="en-US" dirty="0"/>
          </a:p>
        </p:txBody>
      </p:sp>
      <p:sp>
        <p:nvSpPr>
          <p:cNvPr id="35" name="文本框 34">
            <a:extLst>
              <a:ext uri="{FF2B5EF4-FFF2-40B4-BE49-F238E27FC236}">
                <a16:creationId xmlns:a16="http://schemas.microsoft.com/office/drawing/2014/main" id="{13C8E79E-F49B-4240-9A1D-ACB8466D943B}"/>
              </a:ext>
            </a:extLst>
          </p:cNvPr>
          <p:cNvSpPr txBox="1"/>
          <p:nvPr/>
        </p:nvSpPr>
        <p:spPr>
          <a:xfrm>
            <a:off x="8366961" y="5732073"/>
            <a:ext cx="865088" cy="369332"/>
          </a:xfrm>
          <a:prstGeom prst="rect">
            <a:avLst/>
          </a:prstGeom>
          <a:noFill/>
        </p:spPr>
        <p:txBody>
          <a:bodyPr wrap="square" rtlCol="0">
            <a:spAutoFit/>
          </a:bodyPr>
          <a:lstStyle/>
          <a:p>
            <a:r>
              <a:rPr lang="en-US" altLang="zh-CN" dirty="0"/>
              <a:t>(8)</a:t>
            </a:r>
            <a:endParaRPr lang="zh-CN" altLang="en-US" dirty="0"/>
          </a:p>
        </p:txBody>
      </p:sp>
      <p:sp>
        <p:nvSpPr>
          <p:cNvPr id="36" name="文本框 35">
            <a:extLst>
              <a:ext uri="{FF2B5EF4-FFF2-40B4-BE49-F238E27FC236}">
                <a16:creationId xmlns:a16="http://schemas.microsoft.com/office/drawing/2014/main" id="{22367EDE-D4E5-4D46-8238-3BB38ACCDE07}"/>
              </a:ext>
            </a:extLst>
          </p:cNvPr>
          <p:cNvSpPr txBox="1"/>
          <p:nvPr/>
        </p:nvSpPr>
        <p:spPr>
          <a:xfrm>
            <a:off x="4147808" y="6229398"/>
            <a:ext cx="2953173" cy="40011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由</a:t>
            </a:r>
            <a:r>
              <a:rPr lang="en-US" altLang="zh-CN" sz="2000" dirty="0">
                <a:latin typeface="微软雅黑" panose="020B0503020204020204" pitchFamily="34" charset="-122"/>
                <a:ea typeface="微软雅黑" panose="020B0503020204020204" pitchFamily="34" charset="-122"/>
              </a:rPr>
              <a:t>(5) (6) (7) (8) </a:t>
            </a:r>
            <a:r>
              <a:rPr lang="zh-CN" altLang="en-US" sz="2000" dirty="0">
                <a:latin typeface="微软雅黑" panose="020B0503020204020204" pitchFamily="34" charset="-122"/>
                <a:ea typeface="微软雅黑" panose="020B0503020204020204" pitchFamily="34" charset="-122"/>
              </a:rPr>
              <a:t>得到</a:t>
            </a:r>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74A5B5DB-E8D4-40DC-8796-0556CD7E302A}"/>
                  </a:ext>
                </a:extLst>
              </p:cNvPr>
              <p:cNvSpPr txBox="1"/>
              <p:nvPr/>
            </p:nvSpPr>
            <p:spPr>
              <a:xfrm>
                <a:off x="6714850" y="6160616"/>
                <a:ext cx="1437765" cy="5977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b="0" i="1" dirty="0" smtClean="0">
                                      <a:latin typeface="Cambria Math" panose="02040503050406030204" pitchFamily="18" charset="0"/>
                                      <a:ea typeface="Cambria Math" panose="02040503050406030204" pitchFamily="18" charset="0"/>
                                    </a:rPr>
                                    <m:t>1</m:t>
                                  </m:r>
                                </m:sub>
                              </m:sSub>
                            </m:e>
                          </m:func>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i="1" dirty="0">
                                      <a:latin typeface="Cambria Math" panose="02040503050406030204" pitchFamily="18" charset="0"/>
                                      <a:ea typeface="Cambria Math" panose="02040503050406030204" pitchFamily="18" charset="0"/>
                                    </a:rPr>
                                    <m:t>2</m:t>
                                  </m:r>
                                </m:sub>
                              </m:sSub>
                            </m:e>
                          </m:func>
                        </m:den>
                      </m:f>
                      <m:r>
                        <a:rPr lang="en-US" altLang="zh-CN" i="1">
                          <a:latin typeface="Cambria Math" panose="02040503050406030204" pitchFamily="18" charset="0"/>
                        </a:rPr>
                        <m:t>=</m:t>
                      </m:r>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e>
                          </m:func>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2</m:t>
                                  </m:r>
                                </m:sub>
                                <m:sup>
                                  <m:r>
                                    <a:rPr lang="en-US" altLang="zh-CN" i="1">
                                      <a:latin typeface="Cambria Math" panose="02040503050406030204" pitchFamily="18" charset="0"/>
                                      <a:ea typeface="Cambria Math" panose="02040503050406030204" pitchFamily="18" charset="0"/>
                                    </a:rPr>
                                    <m:t>′</m:t>
                                  </m:r>
                                </m:sup>
                              </m:sSubSup>
                            </m:e>
                          </m:func>
                        </m:den>
                      </m:f>
                    </m:oMath>
                  </m:oMathPara>
                </a14:m>
                <a:endParaRPr lang="zh-CN" altLang="en-US" dirty="0"/>
              </a:p>
            </p:txBody>
          </p:sp>
        </mc:Choice>
        <mc:Fallback xmlns="">
          <p:sp>
            <p:nvSpPr>
              <p:cNvPr id="37" name="文本框 36">
                <a:extLst>
                  <a:ext uri="{FF2B5EF4-FFF2-40B4-BE49-F238E27FC236}">
                    <a16:creationId xmlns:a16="http://schemas.microsoft.com/office/drawing/2014/main" id="{74A5B5DB-E8D4-40DC-8796-0556CD7E302A}"/>
                  </a:ext>
                </a:extLst>
              </p:cNvPr>
              <p:cNvSpPr txBox="1">
                <a:spLocks noRot="1" noChangeAspect="1" noMove="1" noResize="1" noEditPoints="1" noAdjustHandles="1" noChangeArrowheads="1" noChangeShapeType="1" noTextEdit="1"/>
              </p:cNvSpPr>
              <p:nvPr/>
            </p:nvSpPr>
            <p:spPr>
              <a:xfrm>
                <a:off x="6714850" y="6160616"/>
                <a:ext cx="1437765" cy="597792"/>
              </a:xfrm>
              <a:prstGeom prst="rect">
                <a:avLst/>
              </a:prstGeom>
              <a:blipFill>
                <a:blip r:embed="rId13"/>
                <a:stretch>
                  <a:fillRect/>
                </a:stretch>
              </a:blipFill>
            </p:spPr>
            <p:txBody>
              <a:bodyPr/>
              <a:lstStyle/>
              <a:p>
                <a:r>
                  <a:rPr lang="zh-CN" altLang="en-US">
                    <a:noFill/>
                  </a:rPr>
                  <a:t> </a:t>
                </a:r>
              </a:p>
            </p:txBody>
          </p:sp>
        </mc:Fallback>
      </mc:AlternateContent>
      <p:sp>
        <p:nvSpPr>
          <p:cNvPr id="38" name="文本框 37">
            <a:extLst>
              <a:ext uri="{FF2B5EF4-FFF2-40B4-BE49-F238E27FC236}">
                <a16:creationId xmlns:a16="http://schemas.microsoft.com/office/drawing/2014/main" id="{D3B53B09-D67D-4269-98D4-A6283627EABC}"/>
              </a:ext>
            </a:extLst>
          </p:cNvPr>
          <p:cNvSpPr txBox="1"/>
          <p:nvPr/>
        </p:nvSpPr>
        <p:spPr>
          <a:xfrm>
            <a:off x="8372664" y="6274846"/>
            <a:ext cx="865088" cy="369332"/>
          </a:xfrm>
          <a:prstGeom prst="rect">
            <a:avLst/>
          </a:prstGeom>
          <a:noFill/>
        </p:spPr>
        <p:txBody>
          <a:bodyPr wrap="square" rtlCol="0">
            <a:spAutoFit/>
          </a:bodyPr>
          <a:lstStyle/>
          <a:p>
            <a:r>
              <a:rPr lang="en-US" altLang="zh-CN" dirty="0"/>
              <a:t>(9)</a:t>
            </a:r>
            <a:endParaRPr lang="zh-CN" altLang="en-US" dirty="0"/>
          </a:p>
        </p:txBody>
      </p:sp>
    </p:spTree>
    <p:extLst>
      <p:ext uri="{BB962C8B-B14F-4D97-AF65-F5344CB8AC3E}">
        <p14:creationId xmlns:p14="http://schemas.microsoft.com/office/powerpoint/2010/main" val="3213005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27012FF-9F63-4592-A4E9-D2C4F97BAF52}"/>
              </a:ext>
            </a:extLst>
          </p:cNvPr>
          <p:cNvSpPr/>
          <p:nvPr/>
        </p:nvSpPr>
        <p:spPr>
          <a:xfrm>
            <a:off x="780334" y="334138"/>
            <a:ext cx="7744899" cy="1323439"/>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1.24. </a:t>
            </a:r>
            <a:r>
              <a:rPr lang="zh-CN" altLang="en-US" sz="2000" b="1" dirty="0">
                <a:latin typeface="微软雅黑" panose="020B0503020204020204" pitchFamily="34" charset="-122"/>
                <a:ea typeface="微软雅黑" panose="020B0503020204020204" pitchFamily="34" charset="-122"/>
              </a:rPr>
              <a:t>铝的脱出功是 </a:t>
            </a:r>
            <a:r>
              <a:rPr lang="en-US" altLang="zh-CN" sz="2000" b="1" dirty="0">
                <a:latin typeface="微软雅黑" panose="020B0503020204020204" pitchFamily="34" charset="-122"/>
                <a:ea typeface="微软雅黑" panose="020B0503020204020204" pitchFamily="34" charset="-122"/>
              </a:rPr>
              <a:t>4.2 eV</a:t>
            </a:r>
            <a:r>
              <a:rPr lang="zh-CN" altLang="en-US" sz="2000" b="1" dirty="0">
                <a:latin typeface="微软雅黑" panose="020B0503020204020204" pitchFamily="34" charset="-122"/>
                <a:ea typeface="微软雅黑" panose="020B0503020204020204" pitchFamily="34" charset="-122"/>
              </a:rPr>
              <a:t>，用波长为 </a:t>
            </a:r>
            <a:r>
              <a:rPr lang="en-US" altLang="zh-CN" sz="2000" b="1" dirty="0">
                <a:latin typeface="微软雅黑" panose="020B0503020204020204" pitchFamily="34" charset="-122"/>
                <a:ea typeface="微软雅黑" panose="020B0503020204020204" pitchFamily="34" charset="-122"/>
              </a:rPr>
              <a:t>200 nm </a:t>
            </a:r>
            <a:r>
              <a:rPr lang="zh-CN" altLang="en-US" sz="2000" b="1" dirty="0">
                <a:latin typeface="微软雅黑" panose="020B0503020204020204" pitchFamily="34" charset="-122"/>
                <a:ea typeface="微软雅黑" panose="020B0503020204020204" pitchFamily="34" charset="-122"/>
              </a:rPr>
              <a:t>的光照射铝表面</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求铝的截止波长。 </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2.</a:t>
            </a:r>
            <a:r>
              <a:rPr lang="zh-CN" altLang="en-US" sz="2000" b="1" dirty="0">
                <a:latin typeface="微软雅黑" panose="020B0503020204020204" pitchFamily="34" charset="-122"/>
                <a:ea typeface="微软雅黑" panose="020B0503020204020204" pitchFamily="34" charset="-122"/>
              </a:rPr>
              <a:t>光电子的最大初动能。 </a:t>
            </a:r>
            <a:endParaRPr lang="en-US" altLang="zh-CN" sz="2000" b="1" dirty="0">
              <a:latin typeface="微软雅黑" panose="020B0503020204020204" pitchFamily="34" charset="-122"/>
              <a:ea typeface="微软雅黑" panose="020B0503020204020204" pitchFamily="34" charset="-122"/>
            </a:endParaRPr>
          </a:p>
          <a:p>
            <a:r>
              <a:rPr lang="en-US" altLang="zh-CN" sz="2000" b="1" dirty="0">
                <a:latin typeface="微软雅黑" panose="020B0503020204020204" pitchFamily="34" charset="-122"/>
                <a:ea typeface="微软雅黑" panose="020B0503020204020204" pitchFamily="34" charset="-122"/>
              </a:rPr>
              <a:t>3.</a:t>
            </a:r>
            <a:r>
              <a:rPr lang="zh-CN" altLang="en-US" sz="2000" b="1" dirty="0">
                <a:latin typeface="微软雅黑" panose="020B0503020204020204" pitchFamily="34" charset="-122"/>
                <a:ea typeface="微软雅黑" panose="020B0503020204020204" pitchFamily="34" charset="-122"/>
              </a:rPr>
              <a:t>求截止电压。</a:t>
            </a:r>
          </a:p>
        </p:txBody>
      </p:sp>
      <p:sp>
        <p:nvSpPr>
          <p:cNvPr id="5" name="矩形 4">
            <a:extLst>
              <a:ext uri="{FF2B5EF4-FFF2-40B4-BE49-F238E27FC236}">
                <a16:creationId xmlns:a16="http://schemas.microsoft.com/office/drawing/2014/main" id="{3486DB9E-82E2-48E1-8E37-D83AC681AD5C}"/>
              </a:ext>
            </a:extLst>
          </p:cNvPr>
          <p:cNvSpPr/>
          <p:nvPr/>
        </p:nvSpPr>
        <p:spPr>
          <a:xfrm>
            <a:off x="780334" y="1727811"/>
            <a:ext cx="8019907" cy="1015663"/>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当入射光子的能量刚好等于铝中电子的逸出功时电子开始从金属中溢出，从而形成电流，此时光子的波长被称为 截止波长。设逸出功为</a:t>
            </a:r>
            <a:r>
              <a:rPr lang="en-US" altLang="zh-CN" sz="2000" dirty="0">
                <a:latin typeface="微软雅黑" panose="020B0503020204020204" pitchFamily="34" charset="-122"/>
                <a:ea typeface="微软雅黑" panose="020B0503020204020204" pitchFamily="34" charset="-122"/>
              </a:rPr>
              <a:t>A</a:t>
            </a:r>
            <a:r>
              <a:rPr lang="zh-CN" altLang="en-US" sz="2000" dirty="0">
                <a:latin typeface="微软雅黑" panose="020B0503020204020204" pitchFamily="34" charset="-122"/>
                <a:ea typeface="微软雅黑" panose="020B0503020204020204" pitchFamily="34" charset="-122"/>
              </a:rPr>
              <a:t>，则根据逸出功可以计算截止波长：</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F2BAA96-3888-4022-8767-E8972C72534B}"/>
                  </a:ext>
                </a:extLst>
              </p:cNvPr>
              <p:cNvSpPr txBox="1"/>
              <p:nvPr/>
            </p:nvSpPr>
            <p:spPr>
              <a:xfrm>
                <a:off x="3509783" y="2868710"/>
                <a:ext cx="1918795" cy="369140"/>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λ</m:t>
                        </m:r>
                      </m:e>
                      <m:sub>
                        <m:r>
                          <a:rPr lang="en-US" altLang="zh-CN" b="0" i="1" smtClean="0">
                            <a:latin typeface="Cambria Math" panose="02040503050406030204" pitchFamily="18" charset="0"/>
                            <a:ea typeface="Cambria Math" panose="02040503050406030204" pitchFamily="18" charset="0"/>
                          </a:rPr>
                          <m:t>0</m:t>
                        </m:r>
                      </m:sub>
                    </m:sSub>
                    <m:r>
                      <a:rPr lang="en-US" altLang="zh-CN" i="1" smtClean="0">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h</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𝑐</m:t>
                        </m:r>
                      </m:num>
                      <m:den>
                        <m:r>
                          <a:rPr lang="en-US" altLang="zh-CN" b="0" i="1" smtClean="0">
                            <a:latin typeface="Cambria Math" panose="02040503050406030204" pitchFamily="18" charset="0"/>
                            <a:ea typeface="Cambria Math" panose="02040503050406030204" pitchFamily="18" charset="0"/>
                          </a:rPr>
                          <m:t>𝐴</m:t>
                        </m:r>
                      </m:den>
                    </m:f>
                    <m:r>
                      <a:rPr lang="en-US" altLang="zh-CN" i="1">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295.2nm</a:t>
                </a:r>
                <a:endParaRPr lang="zh-CN" altLang="en-US" dirty="0">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4F2BAA96-3888-4022-8767-E8972C72534B}"/>
                  </a:ext>
                </a:extLst>
              </p:cNvPr>
              <p:cNvSpPr txBox="1">
                <a:spLocks noRot="1" noChangeAspect="1" noMove="1" noResize="1" noEditPoints="1" noAdjustHandles="1" noChangeArrowheads="1" noChangeShapeType="1" noTextEdit="1"/>
              </p:cNvSpPr>
              <p:nvPr/>
            </p:nvSpPr>
            <p:spPr>
              <a:xfrm>
                <a:off x="3509783" y="2868710"/>
                <a:ext cx="1918795" cy="369140"/>
              </a:xfrm>
              <a:prstGeom prst="rect">
                <a:avLst/>
              </a:prstGeom>
              <a:blipFill>
                <a:blip r:embed="rId2"/>
                <a:stretch>
                  <a:fillRect l="-4444" t="-15000" r="-6667" b="-20000"/>
                </a:stretch>
              </a:blipFill>
            </p:spPr>
            <p:txBody>
              <a:bodyPr/>
              <a:lstStyle/>
              <a:p>
                <a:r>
                  <a:rPr lang="zh-CN" altLang="en-US">
                    <a:noFill/>
                  </a:rPr>
                  <a:t> </a:t>
                </a:r>
              </a:p>
            </p:txBody>
          </p:sp>
        </mc:Fallback>
      </mc:AlternateContent>
      <p:sp>
        <p:nvSpPr>
          <p:cNvPr id="7" name="矩形 6">
            <a:extLst>
              <a:ext uri="{FF2B5EF4-FFF2-40B4-BE49-F238E27FC236}">
                <a16:creationId xmlns:a16="http://schemas.microsoft.com/office/drawing/2014/main" id="{818CC956-83D4-419B-90EB-C8EB79490934}"/>
              </a:ext>
            </a:extLst>
          </p:cNvPr>
          <p:cNvSpPr/>
          <p:nvPr/>
        </p:nvSpPr>
        <p:spPr>
          <a:xfrm>
            <a:off x="780334" y="3355847"/>
            <a:ext cx="4995278"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最大初动能为入射光子能量减去逸出功：</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26EBC7C-8D69-4C86-B877-8C38CEA49537}"/>
                  </a:ext>
                </a:extLst>
              </p:cNvPr>
              <p:cNvSpPr txBox="1"/>
              <p:nvPr/>
            </p:nvSpPr>
            <p:spPr>
              <a:xfrm>
                <a:off x="3413531" y="3997716"/>
                <a:ext cx="2313647" cy="370614"/>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h</m:t>
                    </m:r>
                    <m:f>
                      <m:fPr>
                        <m:ctrlPr>
                          <a:rPr lang="en-US" altLang="zh-CN" i="1" smtClean="0">
                            <a:latin typeface="Cambria Math" panose="02040503050406030204" pitchFamily="18" charset="0"/>
                            <a:ea typeface="Cambria Math" panose="02040503050406030204" pitchFamily="18" charset="0"/>
                          </a:rPr>
                        </m:ctrlPr>
                      </m:fPr>
                      <m:num>
                        <m:r>
                          <m:rPr>
                            <m:sty m:val="p"/>
                          </m:rPr>
                          <a:rPr lang="en-US" altLang="zh-CN" i="1">
                            <a:latin typeface="Cambria Math" panose="02040503050406030204" pitchFamily="18" charset="0"/>
                            <a:ea typeface="Cambria Math" panose="02040503050406030204" pitchFamily="18" charset="0"/>
                          </a:rPr>
                          <m:t>c</m:t>
                        </m:r>
                      </m:num>
                      <m:den>
                        <m:r>
                          <m:rPr>
                            <m:sty m:val="p"/>
                          </m:rPr>
                          <a:rPr lang="en-US" altLang="zh-CN" i="1">
                            <a:latin typeface="Cambria Math" panose="02040503050406030204" pitchFamily="18" charset="0"/>
                            <a:ea typeface="Cambria Math" panose="02040503050406030204" pitchFamily="18" charset="0"/>
                          </a:rPr>
                          <m:t>λ</m:t>
                        </m:r>
                      </m:den>
                    </m:f>
                    <m:r>
                      <a:rPr lang="en-US" altLang="zh-CN" i="1">
                        <a:latin typeface="Cambria Math" panose="02040503050406030204" pitchFamily="18" charset="0"/>
                        <a:ea typeface="Cambria Math" panose="02040503050406030204" pitchFamily="18" charset="0"/>
                      </a:rPr>
                      <m:t>−</m:t>
                    </m:r>
                  </m:oMath>
                </a14:m>
                <a:r>
                  <a:rPr lang="en-US" altLang="zh-CN" dirty="0">
                    <a:latin typeface="Cambria Math" panose="02040503050406030204" pitchFamily="18" charset="0"/>
                    <a:ea typeface="Cambria Math" panose="02040503050406030204" pitchFamily="18" charset="0"/>
                  </a:rPr>
                  <a:t>A=1.99921eV</a:t>
                </a:r>
                <a:endParaRPr lang="zh-CN" altLang="en-US" dirty="0">
                  <a:latin typeface="Cambria Math" panose="02040503050406030204" pitchFamily="18" charset="0"/>
                </a:endParaRPr>
              </a:p>
            </p:txBody>
          </p:sp>
        </mc:Choice>
        <mc:Fallback xmlns="">
          <p:sp>
            <p:nvSpPr>
              <p:cNvPr id="9" name="文本框 8">
                <a:extLst>
                  <a:ext uri="{FF2B5EF4-FFF2-40B4-BE49-F238E27FC236}">
                    <a16:creationId xmlns:a16="http://schemas.microsoft.com/office/drawing/2014/main" id="{826EBC7C-8D69-4C86-B877-8C38CEA49537}"/>
                  </a:ext>
                </a:extLst>
              </p:cNvPr>
              <p:cNvSpPr txBox="1">
                <a:spLocks noRot="1" noChangeAspect="1" noMove="1" noResize="1" noEditPoints="1" noAdjustHandles="1" noChangeArrowheads="1" noChangeShapeType="1" noTextEdit="1"/>
              </p:cNvSpPr>
              <p:nvPr/>
            </p:nvSpPr>
            <p:spPr>
              <a:xfrm>
                <a:off x="3413531" y="3997716"/>
                <a:ext cx="2313647" cy="370614"/>
              </a:xfrm>
              <a:prstGeom prst="rect">
                <a:avLst/>
              </a:prstGeom>
              <a:blipFill>
                <a:blip r:embed="rId3"/>
                <a:stretch>
                  <a:fillRect l="-3694" t="-14754" r="-6069" b="-18033"/>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BFA2E73B-0082-4480-BA17-870713FD0DE2}"/>
              </a:ext>
            </a:extLst>
          </p:cNvPr>
          <p:cNvSpPr/>
          <p:nvPr/>
        </p:nvSpPr>
        <p:spPr>
          <a:xfrm>
            <a:off x="806884" y="4540759"/>
            <a:ext cx="8337116" cy="1015663"/>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加入反向电压后会减小光电子的动能，当达到一定电压后，光电子在电场下做功等于最大初动能时，将不会探测 到任何电流，此时的电压称为反向截止电压：</a:t>
            </a:r>
          </a:p>
        </p:txBody>
      </p: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C1B1D570-31F7-4D3E-8944-B3CB06577E6A}"/>
                  </a:ext>
                </a:extLst>
              </p:cNvPr>
              <p:cNvSpPr/>
              <p:nvPr/>
            </p:nvSpPr>
            <p:spPr>
              <a:xfrm>
                <a:off x="3269332" y="5532244"/>
                <a:ext cx="2350002" cy="6108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0</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𝐾</m:t>
                              </m:r>
                            </m:sub>
                          </m:sSub>
                        </m:num>
                        <m:den>
                          <m:r>
                            <a:rPr lang="en-US" altLang="zh-CN" i="1">
                              <a:latin typeface="Cambria Math" panose="02040503050406030204" pitchFamily="18" charset="0"/>
                            </a:rPr>
                            <m:t>𝑒</m:t>
                          </m:r>
                        </m:den>
                      </m:f>
                      <m:r>
                        <a:rPr lang="en-US" altLang="zh-CN" i="1">
                          <a:latin typeface="Cambria Math" panose="02040503050406030204" pitchFamily="18" charset="0"/>
                        </a:rPr>
                        <m:t>=1.99921 </m:t>
                      </m:r>
                      <m:r>
                        <a:rPr lang="en-US" altLang="zh-CN" i="1">
                          <a:latin typeface="Cambria Math" panose="02040503050406030204" pitchFamily="18" charset="0"/>
                        </a:rPr>
                        <m:t>𝑉</m:t>
                      </m:r>
                    </m:oMath>
                  </m:oMathPara>
                </a14:m>
                <a:endParaRPr lang="zh-CN" altLang="en-US" dirty="0"/>
              </a:p>
            </p:txBody>
          </p:sp>
        </mc:Choice>
        <mc:Fallback xmlns="">
          <p:sp>
            <p:nvSpPr>
              <p:cNvPr id="11" name="矩形 10">
                <a:extLst>
                  <a:ext uri="{FF2B5EF4-FFF2-40B4-BE49-F238E27FC236}">
                    <a16:creationId xmlns:a16="http://schemas.microsoft.com/office/drawing/2014/main" id="{C1B1D570-31F7-4D3E-8944-B3CB06577E6A}"/>
                  </a:ext>
                </a:extLst>
              </p:cNvPr>
              <p:cNvSpPr>
                <a:spLocks noRot="1" noChangeAspect="1" noMove="1" noResize="1" noEditPoints="1" noAdjustHandles="1" noChangeArrowheads="1" noChangeShapeType="1" noTextEdit="1"/>
              </p:cNvSpPr>
              <p:nvPr/>
            </p:nvSpPr>
            <p:spPr>
              <a:xfrm>
                <a:off x="3269332" y="5532244"/>
                <a:ext cx="2350002" cy="610873"/>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8625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38C6ACC-0863-4DED-A51E-CDDD513D370C}"/>
              </a:ext>
            </a:extLst>
          </p:cNvPr>
          <p:cNvSpPr/>
          <p:nvPr/>
        </p:nvSpPr>
        <p:spPr>
          <a:xfrm>
            <a:off x="773457" y="320388"/>
            <a:ext cx="8253665" cy="707886"/>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1.25</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能量为 </a:t>
            </a:r>
            <a:r>
              <a:rPr lang="en-US" altLang="zh-CN" sz="2000" b="1" dirty="0">
                <a:latin typeface="微软雅黑" panose="020B0503020204020204" pitchFamily="34" charset="-122"/>
                <a:ea typeface="微软雅黑" panose="020B0503020204020204" pitchFamily="34" charset="-122"/>
              </a:rPr>
              <a:t>0.41 MeV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X </a:t>
            </a:r>
            <a:r>
              <a:rPr lang="zh-CN" altLang="en-US" sz="2000" b="1" dirty="0">
                <a:latin typeface="微软雅黑" panose="020B0503020204020204" pitchFamily="34" charset="-122"/>
                <a:ea typeface="微软雅黑" panose="020B0503020204020204" pitchFamily="34" charset="-122"/>
              </a:rPr>
              <a:t>射线光子与静止的自由电子碰撞，反冲电子的速度为 </a:t>
            </a:r>
            <a:r>
              <a:rPr lang="en-US" altLang="zh-CN" sz="2000" b="1" dirty="0">
                <a:latin typeface="微软雅黑" panose="020B0503020204020204" pitchFamily="34" charset="-122"/>
                <a:ea typeface="微软雅黑" panose="020B0503020204020204" pitchFamily="34" charset="-122"/>
              </a:rPr>
              <a:t>0.6c</a:t>
            </a:r>
            <a:r>
              <a:rPr lang="zh-CN" altLang="en-US" sz="2000" b="1" dirty="0">
                <a:latin typeface="微软雅黑" panose="020B0503020204020204" pitchFamily="34" charset="-122"/>
                <a:ea typeface="微软雅黑" panose="020B0503020204020204" pitchFamily="34" charset="-122"/>
              </a:rPr>
              <a:t>，求散射光的波长和散射角。 </a:t>
            </a:r>
          </a:p>
        </p:txBody>
      </p:sp>
      <p:sp>
        <p:nvSpPr>
          <p:cNvPr id="5" name="矩形 4">
            <a:extLst>
              <a:ext uri="{FF2B5EF4-FFF2-40B4-BE49-F238E27FC236}">
                <a16:creationId xmlns:a16="http://schemas.microsoft.com/office/drawing/2014/main" id="{4E414485-C933-4473-8346-0D6BF2D14100}"/>
              </a:ext>
            </a:extLst>
          </p:cNvPr>
          <p:cNvSpPr/>
          <p:nvPr/>
        </p:nvSpPr>
        <p:spPr>
          <a:xfrm>
            <a:off x="1208974" y="1133652"/>
            <a:ext cx="1697901"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碰撞前能量</a:t>
            </a:r>
            <a:r>
              <a:rPr lang="zh-CN" altLang="en-US"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8709EA8-3B4F-4EFA-9D9A-8767F134ECE5}"/>
                  </a:ext>
                </a:extLst>
              </p:cNvPr>
              <p:cNvSpPr txBox="1"/>
              <p:nvPr/>
            </p:nvSpPr>
            <p:spPr>
              <a:xfrm>
                <a:off x="3282904" y="1183345"/>
                <a:ext cx="1428661" cy="300723"/>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m:rPr>
                            <m:sty m:val="p"/>
                          </m:rPr>
                          <a:rPr lang="en-US" altLang="zh-CN" i="1">
                            <a:latin typeface="Cambria Math" panose="02040503050406030204" pitchFamily="18" charset="0"/>
                          </a:rPr>
                          <m:t>γ</m:t>
                        </m:r>
                        <m:r>
                          <a:rPr lang="en-US" altLang="zh-CN" b="0" i="1" smtClean="0">
                            <a:latin typeface="Cambria Math" panose="02040503050406030204" pitchFamily="18" charset="0"/>
                          </a:rPr>
                          <m:t>0</m:t>
                        </m:r>
                      </m:sub>
                    </m:sSub>
                    <m:r>
                      <a:rPr lang="en-US" altLang="zh-CN" i="1">
                        <a:latin typeface="Cambria Math" panose="02040503050406030204" pitchFamily="18" charset="0"/>
                      </a:rPr>
                      <m:t>=</m:t>
                    </m:r>
                  </m:oMath>
                </a14:m>
                <a:r>
                  <a:rPr lang="en-US" altLang="zh-CN" dirty="0"/>
                  <a:t>0.41MeV</a:t>
                </a:r>
                <a:endParaRPr lang="zh-CN" altLang="en-US" dirty="0"/>
              </a:p>
            </p:txBody>
          </p:sp>
        </mc:Choice>
        <mc:Fallback xmlns="">
          <p:sp>
            <p:nvSpPr>
              <p:cNvPr id="6" name="文本框 5">
                <a:extLst>
                  <a:ext uri="{FF2B5EF4-FFF2-40B4-BE49-F238E27FC236}">
                    <a16:creationId xmlns:a16="http://schemas.microsoft.com/office/drawing/2014/main" id="{48709EA8-3B4F-4EFA-9D9A-8767F134ECE5}"/>
                  </a:ext>
                </a:extLst>
              </p:cNvPr>
              <p:cNvSpPr txBox="1">
                <a:spLocks noRot="1" noChangeAspect="1" noMove="1" noResize="1" noEditPoints="1" noAdjustHandles="1" noChangeArrowheads="1" noChangeShapeType="1" noTextEdit="1"/>
              </p:cNvSpPr>
              <p:nvPr/>
            </p:nvSpPr>
            <p:spPr>
              <a:xfrm>
                <a:off x="3282904" y="1183345"/>
                <a:ext cx="1428661" cy="300723"/>
              </a:xfrm>
              <a:prstGeom prst="rect">
                <a:avLst/>
              </a:prstGeom>
              <a:blipFill>
                <a:blip r:embed="rId2"/>
                <a:stretch>
                  <a:fillRect l="-5983" t="-24490" r="-9829" b="-4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D7C947C-E473-4AA9-9DEB-A5ED968CFCC3}"/>
                  </a:ext>
                </a:extLst>
              </p:cNvPr>
              <p:cNvSpPr txBox="1"/>
              <p:nvPr/>
            </p:nvSpPr>
            <p:spPr>
              <a:xfrm>
                <a:off x="5477235" y="1183345"/>
                <a:ext cx="2517292" cy="276999"/>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m:rPr>
                            <m:sty m:val="p"/>
                          </m:rPr>
                          <a:rPr lang="en-US" altLang="zh-CN" i="1">
                            <a:latin typeface="Cambria Math" panose="02040503050406030204" pitchFamily="18" charset="0"/>
                          </a:rPr>
                          <m:t>e</m:t>
                        </m:r>
                        <m:r>
                          <a:rPr lang="en-US" altLang="zh-CN" b="0" i="1" smtClean="0">
                            <a:latin typeface="Cambria Math" panose="02040503050406030204" pitchFamily="18" charset="0"/>
                          </a:rPr>
                          <m:t>0</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𝑒</m:t>
                        </m:r>
                      </m:sub>
                    </m:sSub>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𝑐</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=0.511</m:t>
                    </m:r>
                  </m:oMath>
                </a14:m>
                <a:r>
                  <a:rPr lang="en-US" altLang="zh-CN" dirty="0"/>
                  <a:t>MeV</a:t>
                </a:r>
                <a:endParaRPr lang="zh-CN" altLang="en-US" dirty="0"/>
              </a:p>
            </p:txBody>
          </p:sp>
        </mc:Choice>
        <mc:Fallback xmlns="">
          <p:sp>
            <p:nvSpPr>
              <p:cNvPr id="7" name="文本框 6">
                <a:extLst>
                  <a:ext uri="{FF2B5EF4-FFF2-40B4-BE49-F238E27FC236}">
                    <a16:creationId xmlns:a16="http://schemas.microsoft.com/office/drawing/2014/main" id="{1D7C947C-E473-4AA9-9DEB-A5ED968CFCC3}"/>
                  </a:ext>
                </a:extLst>
              </p:cNvPr>
              <p:cNvSpPr txBox="1">
                <a:spLocks noRot="1" noChangeAspect="1" noMove="1" noResize="1" noEditPoints="1" noAdjustHandles="1" noChangeArrowheads="1" noChangeShapeType="1" noTextEdit="1"/>
              </p:cNvSpPr>
              <p:nvPr/>
            </p:nvSpPr>
            <p:spPr>
              <a:xfrm>
                <a:off x="5477235" y="1183345"/>
                <a:ext cx="2517292" cy="276999"/>
              </a:xfrm>
              <a:prstGeom prst="rect">
                <a:avLst/>
              </a:prstGeom>
              <a:blipFill>
                <a:blip r:embed="rId3"/>
                <a:stretch>
                  <a:fillRect l="-3148" t="-28261" r="-2906" b="-50000"/>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13E80EE3-C48A-4314-8CB2-95BFF69C0ACD}"/>
              </a:ext>
            </a:extLst>
          </p:cNvPr>
          <p:cNvSpPr/>
          <p:nvPr/>
        </p:nvSpPr>
        <p:spPr>
          <a:xfrm>
            <a:off x="1200379" y="1724917"/>
            <a:ext cx="1723549"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碰撞后能量：</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9E2FBD1-56B0-4F02-B39B-F321041DAE81}"/>
                  </a:ext>
                </a:extLst>
              </p:cNvPr>
              <p:cNvSpPr txBox="1"/>
              <p:nvPr/>
            </p:nvSpPr>
            <p:spPr>
              <a:xfrm>
                <a:off x="3215314" y="1639139"/>
                <a:ext cx="2713372" cy="9003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i="1">
                              <a:latin typeface="Cambria Math" panose="02040503050406030204" pitchFamily="18" charset="0"/>
                            </a:rPr>
                            <m:t>e</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𝑒</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𝑐</m:t>
                              </m:r>
                            </m:e>
                            <m:sup>
                              <m:r>
                                <a:rPr lang="en-US" altLang="zh-CN" i="1">
                                  <a:latin typeface="Cambria Math" panose="02040503050406030204" pitchFamily="18" charset="0"/>
                                </a:rPr>
                                <m:t>2</m:t>
                              </m:r>
                            </m:sup>
                          </m:sSup>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2</m:t>
                                      </m:r>
                                    </m:sup>
                                  </m:sSup>
                                </m:num>
                                <m:den>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𝑐</m:t>
                                      </m:r>
                                    </m:e>
                                    <m:sup>
                                      <m:r>
                                        <a:rPr lang="en-US" altLang="zh-CN" i="1">
                                          <a:latin typeface="Cambria Math" panose="02040503050406030204" pitchFamily="18" charset="0"/>
                                        </a:rPr>
                                        <m:t>2</m:t>
                                      </m:r>
                                    </m:sup>
                                  </m:sSup>
                                </m:den>
                              </m:f>
                            </m:e>
                          </m:rad>
                        </m:den>
                      </m:f>
                      <m:r>
                        <a:rPr lang="en-US" altLang="zh-CN" b="0" i="1" smtClean="0">
                          <a:latin typeface="Cambria Math" panose="02040503050406030204" pitchFamily="18" charset="0"/>
                        </a:rPr>
                        <m:t>=0.639</m:t>
                      </m:r>
                      <m:r>
                        <m:rPr>
                          <m:sty m:val="p"/>
                        </m:rPr>
                        <a:rPr lang="en-US" altLang="zh-CN" b="0" i="0" smtClean="0">
                          <a:latin typeface="Cambria Math" panose="02040503050406030204" pitchFamily="18" charset="0"/>
                        </a:rPr>
                        <m:t>MeV</m:t>
                      </m:r>
                    </m:oMath>
                  </m:oMathPara>
                </a14:m>
                <a:endParaRPr lang="zh-CN" altLang="en-US" dirty="0"/>
              </a:p>
            </p:txBody>
          </p:sp>
        </mc:Choice>
        <mc:Fallback xmlns="">
          <p:sp>
            <p:nvSpPr>
              <p:cNvPr id="9" name="文本框 8">
                <a:extLst>
                  <a:ext uri="{FF2B5EF4-FFF2-40B4-BE49-F238E27FC236}">
                    <a16:creationId xmlns:a16="http://schemas.microsoft.com/office/drawing/2014/main" id="{F9E2FBD1-56B0-4F02-B39B-F321041DAE81}"/>
                  </a:ext>
                </a:extLst>
              </p:cNvPr>
              <p:cNvSpPr txBox="1">
                <a:spLocks noRot="1" noChangeAspect="1" noMove="1" noResize="1" noEditPoints="1" noAdjustHandles="1" noChangeArrowheads="1" noChangeShapeType="1" noTextEdit="1"/>
              </p:cNvSpPr>
              <p:nvPr/>
            </p:nvSpPr>
            <p:spPr>
              <a:xfrm>
                <a:off x="3215314" y="1639139"/>
                <a:ext cx="2713372" cy="900375"/>
              </a:xfrm>
              <a:prstGeom prst="rect">
                <a:avLst/>
              </a:prstGeom>
              <a:blipFill>
                <a:blip r:embed="rId4"/>
                <a:stretch>
                  <a:fillRect/>
                </a:stretch>
              </a:blipFill>
            </p:spPr>
            <p:txBody>
              <a:bodyPr/>
              <a:lstStyle/>
              <a:p>
                <a:r>
                  <a:rPr lang="zh-CN" altLang="en-US">
                    <a:noFill/>
                  </a:rPr>
                  <a:t> </a:t>
                </a:r>
              </a:p>
            </p:txBody>
          </p:sp>
        </mc:Fallback>
      </mc:AlternateContent>
      <p:sp>
        <p:nvSpPr>
          <p:cNvPr id="10" name="矩形 9">
            <a:extLst>
              <a:ext uri="{FF2B5EF4-FFF2-40B4-BE49-F238E27FC236}">
                <a16:creationId xmlns:a16="http://schemas.microsoft.com/office/drawing/2014/main" id="{716419C8-B20A-4564-B351-3756660C05C9}"/>
              </a:ext>
            </a:extLst>
          </p:cNvPr>
          <p:cNvSpPr/>
          <p:nvPr/>
        </p:nvSpPr>
        <p:spPr>
          <a:xfrm>
            <a:off x="1200379" y="2546003"/>
            <a:ext cx="5389617"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根据碰撞前后能量守恒可得碰撞后光子能量： </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E8848C6-DA05-4D72-B5A5-9213FE81E3BB}"/>
                  </a:ext>
                </a:extLst>
              </p:cNvPr>
              <p:cNvSpPr txBox="1"/>
              <p:nvPr/>
            </p:nvSpPr>
            <p:spPr>
              <a:xfrm>
                <a:off x="3264534" y="3106534"/>
                <a:ext cx="3325462" cy="300723"/>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i="1">
                            <a:latin typeface="Cambria Math" panose="02040503050406030204" pitchFamily="18" charset="0"/>
                          </a:rPr>
                          <m:t>γ</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i="1">
                            <a:latin typeface="Cambria Math" panose="02040503050406030204" pitchFamily="18" charset="0"/>
                          </a:rPr>
                          <m:t>γ</m:t>
                        </m:r>
                        <m:r>
                          <a:rPr lang="en-US" altLang="zh-CN" i="1">
                            <a:latin typeface="Cambria Math" panose="02040503050406030204" pitchFamily="18" charset="0"/>
                          </a:rPr>
                          <m:t>0</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i="1">
                            <a:latin typeface="Cambria Math" panose="02040503050406030204" pitchFamily="18" charset="0"/>
                          </a:rPr>
                          <m:t>e</m:t>
                        </m:r>
                        <m:r>
                          <a:rPr lang="en-US" altLang="zh-CN" i="1">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i="1">
                            <a:latin typeface="Cambria Math" panose="02040503050406030204" pitchFamily="18" charset="0"/>
                          </a:rPr>
                          <m:t>e</m:t>
                        </m:r>
                      </m:sub>
                    </m:sSub>
                    <m:r>
                      <a:rPr lang="en-US" altLang="zh-CN" b="0" i="1" smtClean="0">
                        <a:latin typeface="Cambria Math" panose="02040503050406030204" pitchFamily="18" charset="0"/>
                      </a:rPr>
                      <m:t>=0.282</m:t>
                    </m:r>
                    <m:r>
                      <a:rPr lang="en-US" altLang="zh-CN" b="0" i="1" smtClean="0">
                        <a:latin typeface="Cambria Math" panose="02040503050406030204" pitchFamily="18" charset="0"/>
                      </a:rPr>
                      <m:t>𝑀𝑒𝑉</m:t>
                    </m:r>
                  </m:oMath>
                </a14:m>
                <a:endParaRPr lang="zh-CN" altLang="en-US" dirty="0"/>
              </a:p>
            </p:txBody>
          </p:sp>
        </mc:Choice>
        <mc:Fallback xmlns="">
          <p:sp>
            <p:nvSpPr>
              <p:cNvPr id="11" name="文本框 10">
                <a:extLst>
                  <a:ext uri="{FF2B5EF4-FFF2-40B4-BE49-F238E27FC236}">
                    <a16:creationId xmlns:a16="http://schemas.microsoft.com/office/drawing/2014/main" id="{BE8848C6-DA05-4D72-B5A5-9213FE81E3BB}"/>
                  </a:ext>
                </a:extLst>
              </p:cNvPr>
              <p:cNvSpPr txBox="1">
                <a:spLocks noRot="1" noChangeAspect="1" noMove="1" noResize="1" noEditPoints="1" noAdjustHandles="1" noChangeArrowheads="1" noChangeShapeType="1" noTextEdit="1"/>
              </p:cNvSpPr>
              <p:nvPr/>
            </p:nvSpPr>
            <p:spPr>
              <a:xfrm>
                <a:off x="3264534" y="3106534"/>
                <a:ext cx="3325462" cy="300723"/>
              </a:xfrm>
              <a:prstGeom prst="rect">
                <a:avLst/>
              </a:prstGeom>
              <a:blipFill>
                <a:blip r:embed="rId5"/>
                <a:stretch>
                  <a:fillRect l="-2569" r="-1651" b="-26531"/>
                </a:stretch>
              </a:blipFill>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8AF55BCA-AE37-4994-AB0A-ACF9065A5BDE}"/>
              </a:ext>
            </a:extLst>
          </p:cNvPr>
          <p:cNvSpPr/>
          <p:nvPr/>
        </p:nvSpPr>
        <p:spPr>
          <a:xfrm>
            <a:off x="1208974" y="3613666"/>
            <a:ext cx="1980029"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散射光的波长：</a:t>
            </a:r>
          </a:p>
        </p:txBody>
      </p:sp>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A06C22F3-4CED-47B4-84DD-782A3332B56D}"/>
                  </a:ext>
                </a:extLst>
              </p:cNvPr>
              <p:cNvSpPr/>
              <p:nvPr/>
            </p:nvSpPr>
            <p:spPr>
              <a:xfrm>
                <a:off x="3242814" y="3610983"/>
                <a:ext cx="2234458" cy="524503"/>
              </a:xfrm>
              <a:prstGeom prst="rect">
                <a:avLst/>
              </a:prstGeom>
            </p:spPr>
            <p:txBody>
              <a:bodyPr wrap="none">
                <a:spAutoFit/>
              </a:bodyPr>
              <a:lstStyle/>
              <a:p>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ea typeface="Cambria Math" panose="02040503050406030204" pitchFamily="18" charset="0"/>
                      </a:rPr>
                      <m:t> </m:t>
                    </m:r>
                    <m:r>
                      <m:rPr>
                        <m:sty m:val="p"/>
                      </m:rPr>
                      <a:rPr lang="en-US" altLang="zh-CN">
                        <a:latin typeface="Cambria Math" panose="02040503050406030204" pitchFamily="18" charset="0"/>
                        <a:ea typeface="Cambria Math" panose="02040503050406030204" pitchFamily="18" charset="0"/>
                      </a:rPr>
                      <m:t>h</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𝑐</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i="1">
                                <a:latin typeface="Cambria Math" panose="02040503050406030204" pitchFamily="18" charset="0"/>
                              </a:rPr>
                              <m:t>γ</m:t>
                            </m:r>
                          </m:sub>
                        </m:sSub>
                      </m:den>
                    </m:f>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m:t>
                    </m:r>
                  </m:oMath>
                </a14:m>
                <a:r>
                  <a:rPr lang="en-US" altLang="zh-CN" dirty="0"/>
                  <a:t> 4.397pm</a:t>
                </a:r>
                <a:endParaRPr lang="zh-CN" altLang="en-US" dirty="0"/>
              </a:p>
            </p:txBody>
          </p:sp>
        </mc:Choice>
        <mc:Fallback xmlns="">
          <p:sp>
            <p:nvSpPr>
              <p:cNvPr id="14" name="矩形 13">
                <a:extLst>
                  <a:ext uri="{FF2B5EF4-FFF2-40B4-BE49-F238E27FC236}">
                    <a16:creationId xmlns:a16="http://schemas.microsoft.com/office/drawing/2014/main" id="{A06C22F3-4CED-47B4-84DD-782A3332B56D}"/>
                  </a:ext>
                </a:extLst>
              </p:cNvPr>
              <p:cNvSpPr>
                <a:spLocks noRot="1" noChangeAspect="1" noMove="1" noResize="1" noEditPoints="1" noAdjustHandles="1" noChangeArrowheads="1" noChangeShapeType="1" noTextEdit="1"/>
              </p:cNvSpPr>
              <p:nvPr/>
            </p:nvSpPr>
            <p:spPr>
              <a:xfrm>
                <a:off x="3242814" y="3610983"/>
                <a:ext cx="2234458" cy="524503"/>
              </a:xfrm>
              <a:prstGeom prst="rect">
                <a:avLst/>
              </a:prstGeom>
              <a:blipFill>
                <a:blip r:embed="rId6"/>
                <a:stretch>
                  <a:fillRect r="-1362" b="-2326"/>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34F735E7-8E18-4DD6-B7FB-4A1575AA6BE8}"/>
              </a:ext>
            </a:extLst>
          </p:cNvPr>
          <p:cNvSpPr/>
          <p:nvPr/>
        </p:nvSpPr>
        <p:spPr>
          <a:xfrm>
            <a:off x="1208974" y="4301090"/>
            <a:ext cx="1980029"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入射光的波长：</a:t>
            </a: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7E3CFD37-01C1-4BD9-9B78-E0E52F700E26}"/>
                  </a:ext>
                </a:extLst>
              </p:cNvPr>
              <p:cNvSpPr/>
              <p:nvPr/>
            </p:nvSpPr>
            <p:spPr>
              <a:xfrm>
                <a:off x="3215313" y="4275853"/>
                <a:ext cx="2269660" cy="524503"/>
              </a:xfrm>
              <a:prstGeom prst="rect">
                <a:avLst/>
              </a:prstGeom>
            </p:spPr>
            <p:txBody>
              <a:bodyPr wrap="none">
                <a:spAutoFit/>
              </a:bodyPr>
              <a:lstStyle/>
              <a:p>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λ</m:t>
                        </m:r>
                      </m:e>
                      <m:sub>
                        <m:r>
                          <a:rPr lang="en-US" altLang="zh-CN" i="1">
                            <a:latin typeface="Cambria Math" panose="02040503050406030204" pitchFamily="18" charset="0"/>
                            <a:ea typeface="Cambria Math" panose="02040503050406030204" pitchFamily="18" charset="0"/>
                          </a:rPr>
                          <m:t>0</m:t>
                        </m:r>
                      </m:sub>
                    </m:sSub>
                    <m:r>
                      <a:rPr lang="en-US" altLang="zh-CN" i="1">
                        <a:latin typeface="Cambria Math" panose="02040503050406030204" pitchFamily="18" charset="0"/>
                        <a:ea typeface="Cambria Math" panose="02040503050406030204" pitchFamily="18" charset="0"/>
                      </a:rPr>
                      <m:t>=</m:t>
                    </m:r>
                    <m:r>
                      <m:rPr>
                        <m:sty m:val="p"/>
                      </m:rPr>
                      <a:rPr lang="en-US" altLang="zh-CN">
                        <a:latin typeface="Cambria Math" panose="02040503050406030204" pitchFamily="18" charset="0"/>
                        <a:ea typeface="Cambria Math" panose="02040503050406030204" pitchFamily="18" charset="0"/>
                      </a:rPr>
                      <m:t>h</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𝑐</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i="1">
                                <a:latin typeface="Cambria Math" panose="02040503050406030204" pitchFamily="18" charset="0"/>
                              </a:rPr>
                              <m:t>γ</m:t>
                            </m:r>
                            <m:r>
                              <a:rPr lang="en-US" altLang="zh-CN" b="0" i="1" smtClean="0">
                                <a:latin typeface="Cambria Math" panose="02040503050406030204" pitchFamily="18" charset="0"/>
                              </a:rPr>
                              <m:t>0</m:t>
                            </m:r>
                          </m:sub>
                        </m:sSub>
                      </m:den>
                    </m:f>
                    <m:r>
                      <a:rPr lang="en-US" altLang="zh-CN" i="1">
                        <a:latin typeface="Cambria Math" panose="02040503050406030204" pitchFamily="18" charset="0"/>
                        <a:ea typeface="Cambria Math" panose="02040503050406030204" pitchFamily="18" charset="0"/>
                      </a:rPr>
                      <m:t>=</m:t>
                    </m:r>
                  </m:oMath>
                </a14:m>
                <a:r>
                  <a:rPr lang="en-US" altLang="zh-CN" dirty="0"/>
                  <a:t> 3.024pm</a:t>
                </a:r>
                <a:endParaRPr lang="zh-CN" altLang="en-US" dirty="0"/>
              </a:p>
            </p:txBody>
          </p:sp>
        </mc:Choice>
        <mc:Fallback xmlns="">
          <p:sp>
            <p:nvSpPr>
              <p:cNvPr id="16" name="矩形 15">
                <a:extLst>
                  <a:ext uri="{FF2B5EF4-FFF2-40B4-BE49-F238E27FC236}">
                    <a16:creationId xmlns:a16="http://schemas.microsoft.com/office/drawing/2014/main" id="{7E3CFD37-01C1-4BD9-9B78-E0E52F700E26}"/>
                  </a:ext>
                </a:extLst>
              </p:cNvPr>
              <p:cNvSpPr>
                <a:spLocks noRot="1" noChangeAspect="1" noMove="1" noResize="1" noEditPoints="1" noAdjustHandles="1" noChangeArrowheads="1" noChangeShapeType="1" noTextEdit="1"/>
              </p:cNvSpPr>
              <p:nvPr/>
            </p:nvSpPr>
            <p:spPr>
              <a:xfrm>
                <a:off x="3215313" y="4275853"/>
                <a:ext cx="2269660" cy="524503"/>
              </a:xfrm>
              <a:prstGeom prst="rect">
                <a:avLst/>
              </a:prstGeom>
              <a:blipFill>
                <a:blip r:embed="rId7"/>
                <a:stretch>
                  <a:fillRect r="-1609" b="-2326"/>
                </a:stretch>
              </a:blipFill>
            </p:spPr>
            <p:txBody>
              <a:bodyPr/>
              <a:lstStyle/>
              <a:p>
                <a:r>
                  <a:rPr lang="zh-CN" altLang="en-US">
                    <a:noFill/>
                  </a:rPr>
                  <a:t> </a:t>
                </a:r>
              </a:p>
            </p:txBody>
          </p:sp>
        </mc:Fallback>
      </mc:AlternateContent>
      <p:sp>
        <p:nvSpPr>
          <p:cNvPr id="17" name="矩形 16">
            <a:extLst>
              <a:ext uri="{FF2B5EF4-FFF2-40B4-BE49-F238E27FC236}">
                <a16:creationId xmlns:a16="http://schemas.microsoft.com/office/drawing/2014/main" id="{EE69EFF6-8530-4F32-92C5-0A0AA2667678}"/>
              </a:ext>
            </a:extLst>
          </p:cNvPr>
          <p:cNvSpPr/>
          <p:nvPr/>
        </p:nvSpPr>
        <p:spPr>
          <a:xfrm>
            <a:off x="1200379" y="4952740"/>
            <a:ext cx="4107215"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根据康普顿散射公式可得散射角： </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4529BF6-71F6-4E4A-8F3D-2FE9D66B372F}"/>
                  </a:ext>
                </a:extLst>
              </p:cNvPr>
              <p:cNvSpPr txBox="1"/>
              <p:nvPr/>
            </p:nvSpPr>
            <p:spPr>
              <a:xfrm>
                <a:off x="3189003" y="5640164"/>
                <a:ext cx="2552686" cy="563680"/>
              </a:xfrm>
              <a:prstGeom prst="rect">
                <a:avLst/>
              </a:prstGeom>
              <a:noFill/>
            </p:spPr>
            <p:txBody>
              <a:bodyPr wrap="none" lIns="0" tIns="0" rIns="0" bIns="0" rtlCol="0">
                <a:spAutoFit/>
              </a:bodyPr>
              <a:lstStyle/>
              <a:p>
                <a14:m>
                  <m:oMath xmlns:m="http://schemas.openxmlformats.org/officeDocument/2006/math">
                    <m:r>
                      <m:rPr>
                        <m:sty m:val="p"/>
                      </m:rPr>
                      <a:rPr lang="en-US" altLang="zh-CN" i="1" smtClean="0">
                        <a:latin typeface="Cambria Math" panose="02040503050406030204" pitchFamily="18" charset="0"/>
                        <a:ea typeface="Cambria Math" panose="02040503050406030204" pitchFamily="18" charset="0"/>
                      </a:rPr>
                      <m:t>θ</m:t>
                    </m:r>
                    <m:r>
                      <a:rPr lang="en-US" altLang="zh-CN" i="1" smtClean="0">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ea typeface="Cambria Math" panose="02040503050406030204" pitchFamily="18" charset="0"/>
                      </a:rPr>
                      <m:t>2</m:t>
                    </m:r>
                    <m:r>
                      <m:rPr>
                        <m:sty m:val="p"/>
                      </m:rPr>
                      <a:rPr lang="en-US" altLang="zh-CN" b="0" i="0" smtClean="0">
                        <a:latin typeface="Cambria Math" panose="02040503050406030204" pitchFamily="18" charset="0"/>
                        <a:ea typeface="Cambria Math" panose="02040503050406030204" pitchFamily="18" charset="0"/>
                      </a:rPr>
                      <m:t>arcsin</m:t>
                    </m:r>
                    <m:rad>
                      <m:radPr>
                        <m:degHide m:val="on"/>
                        <m:ctrlPr>
                          <a:rPr lang="en-US" altLang="zh-CN" b="0" i="1" smtClean="0">
                            <a:latin typeface="Cambria Math" panose="02040503050406030204" pitchFamily="18" charset="0"/>
                            <a:ea typeface="Cambria Math" panose="02040503050406030204" pitchFamily="18" charset="0"/>
                          </a:rPr>
                        </m:ctrlPr>
                      </m:radPr>
                      <m:deg/>
                      <m:e>
                        <m:f>
                          <m:fPr>
                            <m:ctrlPr>
                              <a:rPr lang="en-US" altLang="zh-CN" b="0" i="1" smtClean="0">
                                <a:latin typeface="Cambria Math" panose="02040503050406030204" pitchFamily="18" charset="0"/>
                                <a:ea typeface="Cambria Math" panose="02040503050406030204" pitchFamily="18" charset="0"/>
                              </a:rPr>
                            </m:ctrlPr>
                          </m:fPr>
                          <m:num>
                            <m:r>
                              <m:rPr>
                                <m:sty m:val="p"/>
                              </m:rPr>
                              <a:rPr lang="en-US" altLang="zh-CN" i="1">
                                <a:latin typeface="Cambria Math" panose="02040503050406030204" pitchFamily="18" charset="0"/>
                                <a:ea typeface="Cambria Math" panose="02040503050406030204" pitchFamily="18" charset="0"/>
                              </a:rPr>
                              <m:t>λ</m:t>
                            </m:r>
                            <m:r>
                              <a:rPr lang="en-US" altLang="zh-CN" b="0" i="1" smtClean="0">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λ</m:t>
                                </m:r>
                              </m:e>
                              <m:sub>
                                <m:r>
                                  <a:rPr lang="en-US" altLang="zh-CN" i="1">
                                    <a:latin typeface="Cambria Math" panose="02040503050406030204" pitchFamily="18" charset="0"/>
                                    <a:ea typeface="Cambria Math" panose="02040503050406030204" pitchFamily="18" charset="0"/>
                                  </a:rPr>
                                  <m:t>0</m:t>
                                </m:r>
                              </m:sub>
                            </m:sSub>
                          </m:num>
                          <m:den>
                            <m:sSub>
                              <m:sSubPr>
                                <m:ctrlPr>
                                  <a:rPr lang="en-US" altLang="zh-CN" i="1">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λ</m:t>
                                </m:r>
                              </m:e>
                              <m:sub>
                                <m:r>
                                  <a:rPr lang="en-US" altLang="zh-CN" b="0" i="1" smtClean="0">
                                    <a:latin typeface="Cambria Math" panose="02040503050406030204" pitchFamily="18" charset="0"/>
                                    <a:ea typeface="Cambria Math" panose="02040503050406030204" pitchFamily="18" charset="0"/>
                                  </a:rPr>
                                  <m:t>𝑐</m:t>
                                </m:r>
                              </m:sub>
                            </m:sSub>
                          </m:den>
                        </m:f>
                      </m:e>
                    </m:rad>
                    <m:r>
                      <a:rPr lang="en-US" altLang="zh-CN" b="0" i="1" smtClean="0">
                        <a:latin typeface="Cambria Math" panose="02040503050406030204" pitchFamily="18" charset="0"/>
                        <a:ea typeface="Cambria Math" panose="02040503050406030204" pitchFamily="18" charset="0"/>
                      </a:rPr>
                      <m:t>≈64.2</m:t>
                    </m:r>
                  </m:oMath>
                </a14:m>
                <a:r>
                  <a:rPr lang="en-US" altLang="zh-CN" dirty="0">
                    <a:latin typeface="Cambria Math" panose="02040503050406030204" pitchFamily="18" charset="0"/>
                    <a:ea typeface="Cambria Math" panose="02040503050406030204" pitchFamily="18" charset="0"/>
                  </a:rPr>
                  <a:t>°</a:t>
                </a:r>
                <a:endParaRPr lang="zh-CN" altLang="en-US" dirty="0">
                  <a:latin typeface="Cambria Math" panose="02040503050406030204" pitchFamily="18" charset="0"/>
                </a:endParaRPr>
              </a:p>
            </p:txBody>
          </p:sp>
        </mc:Choice>
        <mc:Fallback xmlns="">
          <p:sp>
            <p:nvSpPr>
              <p:cNvPr id="18" name="文本框 17">
                <a:extLst>
                  <a:ext uri="{FF2B5EF4-FFF2-40B4-BE49-F238E27FC236}">
                    <a16:creationId xmlns:a16="http://schemas.microsoft.com/office/drawing/2014/main" id="{84529BF6-71F6-4E4A-8F3D-2FE9D66B372F}"/>
                  </a:ext>
                </a:extLst>
              </p:cNvPr>
              <p:cNvSpPr txBox="1">
                <a:spLocks noRot="1" noChangeAspect="1" noMove="1" noResize="1" noEditPoints="1" noAdjustHandles="1" noChangeArrowheads="1" noChangeShapeType="1" noTextEdit="1"/>
              </p:cNvSpPr>
              <p:nvPr/>
            </p:nvSpPr>
            <p:spPr>
              <a:xfrm>
                <a:off x="3189003" y="5640164"/>
                <a:ext cx="2552686" cy="563680"/>
              </a:xfrm>
              <a:prstGeom prst="rect">
                <a:avLst/>
              </a:prstGeom>
              <a:blipFill>
                <a:blip r:embed="rId8"/>
                <a:stretch>
                  <a:fillRect r="-4535" b="-10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6778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F04A12E-ED04-41C5-8264-DD9C9FA305FF}"/>
              </a:ext>
            </a:extLst>
          </p:cNvPr>
          <p:cNvSpPr txBox="1"/>
          <p:nvPr/>
        </p:nvSpPr>
        <p:spPr>
          <a:xfrm>
            <a:off x="155232" y="436392"/>
            <a:ext cx="5953760" cy="400110"/>
          </a:xfrm>
          <a:prstGeom prst="rect">
            <a:avLst/>
          </a:prstGeom>
          <a:noFill/>
        </p:spPr>
        <p:txBody>
          <a:bodyPr wrap="square" rtlCol="0">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1.1</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证明棱镜折射率 </a:t>
            </a:r>
            <a:r>
              <a:rPr lang="en-US" altLang="zh-CN" sz="2000" b="1" dirty="0">
                <a:latin typeface="微软雅黑" panose="020B0503020204020204" pitchFamily="34" charset="-122"/>
                <a:ea typeface="微软雅黑" panose="020B0503020204020204" pitchFamily="34" charset="-122"/>
              </a:rPr>
              <a:t>n </a:t>
            </a:r>
            <a:r>
              <a:rPr lang="zh-CN" altLang="en-US" sz="2000" b="1" dirty="0">
                <a:latin typeface="微软雅黑" panose="020B0503020204020204" pitchFamily="34" charset="-122"/>
                <a:ea typeface="微软雅黑" panose="020B0503020204020204" pitchFamily="34" charset="-122"/>
              </a:rPr>
              <a:t>与最小偏向角 </a:t>
            </a:r>
            <a:r>
              <a:rPr lang="el-GR" altLang="zh-CN" sz="2000" b="1" dirty="0">
                <a:latin typeface="微软雅黑" panose="020B0503020204020204" pitchFamily="34" charset="-122"/>
                <a:ea typeface="微软雅黑" panose="020B0503020204020204" pitchFamily="34" charset="-122"/>
              </a:rPr>
              <a:t>δ</a:t>
            </a:r>
            <a:r>
              <a:rPr lang="en-US" altLang="zh-CN" sz="2000" b="1" dirty="0">
                <a:latin typeface="微软雅黑" panose="020B0503020204020204" pitchFamily="34" charset="-122"/>
                <a:ea typeface="微软雅黑" panose="020B0503020204020204" pitchFamily="34" charset="-122"/>
              </a:rPr>
              <a:t>min </a:t>
            </a:r>
            <a:r>
              <a:rPr lang="zh-CN" altLang="en-US" sz="2000" b="1" dirty="0">
                <a:latin typeface="微软雅黑" panose="020B0503020204020204" pitchFamily="34" charset="-122"/>
                <a:ea typeface="微软雅黑" panose="020B0503020204020204" pitchFamily="34" charset="-122"/>
              </a:rPr>
              <a:t>的关系 </a:t>
            </a:r>
          </a:p>
        </p:txBody>
      </p:sp>
      <p:pic>
        <p:nvPicPr>
          <p:cNvPr id="5" name="图片 4">
            <a:extLst>
              <a:ext uri="{FF2B5EF4-FFF2-40B4-BE49-F238E27FC236}">
                <a16:creationId xmlns:a16="http://schemas.microsoft.com/office/drawing/2014/main" id="{55A1105B-9441-4207-BAE6-A3FBEEC890FF}"/>
              </a:ext>
            </a:extLst>
          </p:cNvPr>
          <p:cNvPicPr>
            <a:picLocks noChangeAspect="1"/>
          </p:cNvPicPr>
          <p:nvPr/>
        </p:nvPicPr>
        <p:blipFill>
          <a:blip r:embed="rId3"/>
          <a:stretch>
            <a:fillRect/>
          </a:stretch>
        </p:blipFill>
        <p:spPr>
          <a:xfrm>
            <a:off x="33039" y="1404246"/>
            <a:ext cx="4354978" cy="3242744"/>
          </a:xfrm>
          <a:prstGeom prst="rect">
            <a:avLst/>
          </a:prstGeom>
        </p:spPr>
      </p:pic>
      <p:sp>
        <p:nvSpPr>
          <p:cNvPr id="7" name="文本框 6">
            <a:extLst>
              <a:ext uri="{FF2B5EF4-FFF2-40B4-BE49-F238E27FC236}">
                <a16:creationId xmlns:a16="http://schemas.microsoft.com/office/drawing/2014/main" id="{2D744C96-B74E-4D42-BA30-553104ED42DE}"/>
              </a:ext>
            </a:extLst>
          </p:cNvPr>
          <p:cNvSpPr txBox="1"/>
          <p:nvPr/>
        </p:nvSpPr>
        <p:spPr>
          <a:xfrm>
            <a:off x="4754880" y="1197673"/>
            <a:ext cx="249936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由</a:t>
            </a:r>
            <a:r>
              <a:rPr lang="en-US" altLang="zh-CN" dirty="0">
                <a:latin typeface="微软雅黑" panose="020B0503020204020204" pitchFamily="34" charset="-122"/>
                <a:ea typeface="微软雅黑" panose="020B0503020204020204" pitchFamily="34" charset="-122"/>
              </a:rPr>
              <a:t>(3) (4)</a:t>
            </a:r>
            <a:r>
              <a:rPr lang="zh-CN" altLang="en-US" dirty="0">
                <a:latin typeface="微软雅黑" panose="020B0503020204020204" pitchFamily="34" charset="-122"/>
                <a:ea typeface="微软雅黑" panose="020B0503020204020204" pitchFamily="34" charset="-122"/>
              </a:rPr>
              <a:t>代入</a:t>
            </a:r>
            <a:r>
              <a:rPr lang="en-US" altLang="zh-CN" dirty="0">
                <a:latin typeface="微软雅黑" panose="020B0503020204020204" pitchFamily="34" charset="-122"/>
                <a:ea typeface="微软雅黑" panose="020B0503020204020204" pitchFamily="34" charset="-122"/>
              </a:rPr>
              <a:t>(9)</a:t>
            </a:r>
            <a:endParaRPr lang="zh-CN" altLang="en-US" dirty="0">
              <a:latin typeface="微软雅黑" panose="020B0503020204020204" pitchFamily="34" charset="-122"/>
              <a:ea typeface="微软雅黑" panose="020B0503020204020204" pitchFamily="34" charset="-122"/>
            </a:endParaRPr>
          </a:p>
          <a:p>
            <a:endParaRPr lang="zh-CN" altLang="en-US"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5BA6AD17-E1B9-48D8-8635-20D4A406665D}"/>
                  </a:ext>
                </a:extLst>
              </p:cNvPr>
              <p:cNvSpPr txBox="1"/>
              <p:nvPr/>
            </p:nvSpPr>
            <p:spPr>
              <a:xfrm>
                <a:off x="5463811" y="1768184"/>
                <a:ext cx="2630015" cy="6127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1−</m:t>
                          </m:r>
                          <m:sSup>
                            <m:sSupPr>
                              <m:ctrlPr>
                                <a:rPr lang="en-US" altLang="zh-CN" i="1">
                                  <a:latin typeface="Cambria Math" panose="02040503050406030204" pitchFamily="18" charset="0"/>
                                </a:rPr>
                              </m:ctrlPr>
                            </m:sSup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b="0" i="1" dirty="0" smtClean="0">
                                          <a:latin typeface="Cambria Math" panose="02040503050406030204" pitchFamily="18" charset="0"/>
                                          <a:ea typeface="Cambria Math" panose="02040503050406030204" pitchFamily="18" charset="0"/>
                                        </a:rPr>
                                        <m:t>1</m:t>
                                      </m:r>
                                    </m:sub>
                                  </m:sSub>
                                </m:e>
                              </m:func>
                            </m:e>
                            <m:sup>
                              <m:r>
                                <a:rPr lang="en-US" altLang="zh-CN" i="1">
                                  <a:latin typeface="Cambria Math" panose="02040503050406030204" pitchFamily="18" charset="0"/>
                                </a:rPr>
                                <m:t>2</m:t>
                              </m:r>
                            </m:sup>
                          </m:sSup>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b="0" i="1" dirty="0" smtClean="0">
                                          <a:latin typeface="Cambria Math" panose="02040503050406030204" pitchFamily="18" charset="0"/>
                                          <a:ea typeface="Cambria Math" panose="02040503050406030204" pitchFamily="18" charset="0"/>
                                        </a:rPr>
                                        <m:t>1</m:t>
                                      </m:r>
                                    </m:sub>
                                  </m:sSub>
                                </m:e>
                              </m:func>
                            </m:e>
                            <m:sup>
                              <m:r>
                                <a:rPr lang="en-US" altLang="zh-CN" i="1">
                                  <a:latin typeface="Cambria Math" panose="02040503050406030204" pitchFamily="18" charset="0"/>
                                </a:rPr>
                                <m:t>2</m:t>
                              </m:r>
                            </m:sup>
                          </m:sSup>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sSup>
                            <m:sSupPr>
                              <m:ctrlPr>
                                <a:rPr lang="en-US" altLang="zh-CN" i="1">
                                  <a:latin typeface="Cambria Math" panose="02040503050406030204" pitchFamily="18" charset="0"/>
                                </a:rPr>
                              </m:ctrlPr>
                            </m:sSup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e>
                              </m:func>
                            </m:e>
                            <m:sup>
                              <m:r>
                                <a:rPr lang="en-US" altLang="zh-CN" i="1">
                                  <a:latin typeface="Cambria Math" panose="02040503050406030204" pitchFamily="18" charset="0"/>
                                </a:rPr>
                                <m:t>2</m:t>
                              </m:r>
                            </m:sup>
                          </m:sSup>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e>
                              </m:func>
                            </m:e>
                            <m:sup>
                              <m:r>
                                <a:rPr lang="en-US" altLang="zh-CN" i="1">
                                  <a:latin typeface="Cambria Math" panose="02040503050406030204" pitchFamily="18" charset="0"/>
                                </a:rPr>
                                <m:t>2</m:t>
                              </m:r>
                            </m:sup>
                          </m:sSup>
                        </m:den>
                      </m:f>
                    </m:oMath>
                  </m:oMathPara>
                </a14:m>
                <a:endParaRPr lang="zh-CN" altLang="en-US" dirty="0"/>
              </a:p>
            </p:txBody>
          </p:sp>
        </mc:Choice>
        <mc:Fallback xmlns="">
          <p:sp>
            <p:nvSpPr>
              <p:cNvPr id="9" name="文本框 8">
                <a:extLst>
                  <a:ext uri="{FF2B5EF4-FFF2-40B4-BE49-F238E27FC236}">
                    <a16:creationId xmlns:a16="http://schemas.microsoft.com/office/drawing/2014/main" id="{5BA6AD17-E1B9-48D8-8635-20D4A406665D}"/>
                  </a:ext>
                </a:extLst>
              </p:cNvPr>
              <p:cNvSpPr txBox="1">
                <a:spLocks noRot="1" noChangeAspect="1" noMove="1" noResize="1" noEditPoints="1" noAdjustHandles="1" noChangeArrowheads="1" noChangeShapeType="1" noTextEdit="1"/>
              </p:cNvSpPr>
              <p:nvPr/>
            </p:nvSpPr>
            <p:spPr>
              <a:xfrm>
                <a:off x="5463811" y="1768184"/>
                <a:ext cx="2630015" cy="612796"/>
              </a:xfrm>
              <a:prstGeom prst="rect">
                <a:avLst/>
              </a:prstGeom>
              <a:blipFill>
                <a:blip r:embed="rId4"/>
                <a:stretch>
                  <a:fillRect/>
                </a:stretch>
              </a:blipFill>
            </p:spPr>
            <p:txBody>
              <a:bodyPr/>
              <a:lstStyle/>
              <a:p>
                <a:r>
                  <a:rPr lang="zh-CN" altLang="en-US">
                    <a:noFill/>
                  </a:rPr>
                  <a:t> </a:t>
                </a:r>
              </a:p>
            </p:txBody>
          </p:sp>
        </mc:Fallback>
      </mc:AlternateContent>
      <p:grpSp>
        <p:nvGrpSpPr>
          <p:cNvPr id="13" name="组合 12">
            <a:extLst>
              <a:ext uri="{FF2B5EF4-FFF2-40B4-BE49-F238E27FC236}">
                <a16:creationId xmlns:a16="http://schemas.microsoft.com/office/drawing/2014/main" id="{277BF790-6A71-48BA-921F-4550439BF135}"/>
              </a:ext>
            </a:extLst>
          </p:cNvPr>
          <p:cNvGrpSpPr/>
          <p:nvPr/>
        </p:nvGrpSpPr>
        <p:grpSpPr>
          <a:xfrm>
            <a:off x="4765998" y="3534469"/>
            <a:ext cx="4156205" cy="400110"/>
            <a:chOff x="4852327" y="3710576"/>
            <a:chExt cx="4156205" cy="400110"/>
          </a:xfrm>
        </p:grpSpPr>
        <p:sp>
          <p:nvSpPr>
            <p:cNvPr id="11" name="文本框 10">
              <a:extLst>
                <a:ext uri="{FF2B5EF4-FFF2-40B4-BE49-F238E27FC236}">
                  <a16:creationId xmlns:a16="http://schemas.microsoft.com/office/drawing/2014/main" id="{15440C01-B07C-464C-A422-2D6F9CD08220}"/>
                </a:ext>
              </a:extLst>
            </p:cNvPr>
            <p:cNvSpPr txBox="1"/>
            <p:nvPr/>
          </p:nvSpPr>
          <p:spPr>
            <a:xfrm>
              <a:off x="4852327" y="3710576"/>
              <a:ext cx="4156205"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即               时产生最小偏向角</a:t>
              </a:r>
              <a:endParaRPr lang="en-US" altLang="zh-CN" sz="2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3975396B-AD29-4BC6-9932-DEDBF8B0C6BD}"/>
                    </a:ext>
                  </a:extLst>
                </p:cNvPr>
                <p:cNvSpPr/>
                <p:nvPr/>
              </p:nvSpPr>
              <p:spPr>
                <a:xfrm>
                  <a:off x="5200453" y="3732270"/>
                  <a:ext cx="8904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i="1" dirty="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oMath>
                    </m:oMathPara>
                  </a14:m>
                  <a:endParaRPr lang="zh-CN" altLang="en-US" dirty="0"/>
                </a:p>
              </p:txBody>
            </p:sp>
          </mc:Choice>
          <mc:Fallback xmlns="">
            <p:sp>
              <p:nvSpPr>
                <p:cNvPr id="12" name="矩形 11">
                  <a:extLst>
                    <a:ext uri="{FF2B5EF4-FFF2-40B4-BE49-F238E27FC236}">
                      <a16:creationId xmlns:a16="http://schemas.microsoft.com/office/drawing/2014/main" id="{3975396B-AD29-4BC6-9932-DEDBF8B0C6BD}"/>
                    </a:ext>
                  </a:extLst>
                </p:cNvPr>
                <p:cNvSpPr>
                  <a:spLocks noRot="1" noChangeAspect="1" noMove="1" noResize="1" noEditPoints="1" noAdjustHandles="1" noChangeArrowheads="1" noChangeShapeType="1" noTextEdit="1"/>
                </p:cNvSpPr>
                <p:nvPr/>
              </p:nvSpPr>
              <p:spPr>
                <a:xfrm>
                  <a:off x="5200453" y="3732270"/>
                  <a:ext cx="890436" cy="369332"/>
                </a:xfrm>
                <a:prstGeom prst="rect">
                  <a:avLst/>
                </a:prstGeom>
                <a:blipFill>
                  <a:blip r:embed="rId5"/>
                  <a:stretch>
                    <a:fillRect/>
                  </a:stretch>
                </a:blipFill>
              </p:spPr>
              <p:txBody>
                <a:bodyPr/>
                <a:lstStyle/>
                <a:p>
                  <a:r>
                    <a:rPr lang="zh-CN" altLang="en-US">
                      <a:noFill/>
                    </a:rPr>
                    <a:t> </a:t>
                  </a:r>
                </a:p>
              </p:txBody>
            </p:sp>
          </mc:Fallback>
        </mc:AlternateContent>
      </p:grpSp>
      <p:sp>
        <p:nvSpPr>
          <p:cNvPr id="14" name="文本框 13">
            <a:extLst>
              <a:ext uri="{FF2B5EF4-FFF2-40B4-BE49-F238E27FC236}">
                <a16:creationId xmlns:a16="http://schemas.microsoft.com/office/drawing/2014/main" id="{4E6AECA2-AF02-49CD-8A5B-BDF915411CD2}"/>
              </a:ext>
            </a:extLst>
          </p:cNvPr>
          <p:cNvSpPr txBox="1"/>
          <p:nvPr/>
        </p:nvSpPr>
        <p:spPr>
          <a:xfrm>
            <a:off x="4754880" y="4246880"/>
            <a:ext cx="117289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得到</a:t>
            </a:r>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38EBE57C-EE16-4525-86E1-FA7405ABDB82}"/>
                  </a:ext>
                </a:extLst>
              </p:cNvPr>
              <p:cNvSpPr/>
              <p:nvPr/>
            </p:nvSpPr>
            <p:spPr>
              <a:xfrm>
                <a:off x="5632393" y="4161953"/>
                <a:ext cx="1379608" cy="84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b="0" i="1" dirty="0" smtClean="0">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b="0" i="1" smtClean="0">
                              <a:latin typeface="Cambria Math" panose="02040503050406030204" pitchFamily="18" charset="0"/>
                              <a:ea typeface="Cambria Math" panose="02040503050406030204" pitchFamily="18" charset="0"/>
                            </a:rPr>
                            <m:t>2</m:t>
                          </m:r>
                        </m:sub>
                        <m:sup>
                          <m:r>
                            <a:rPr lang="en-US" altLang="zh-CN" i="1">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m:rPr>
                              <m:nor/>
                            </m:rPr>
                            <a:rPr lang="zh-CN" altLang="en-US" dirty="0">
                              <a:latin typeface="Cambria Math" panose="02040503050406030204" pitchFamily="18" charset="0"/>
                            </a:rPr>
                            <m:t>𝝰</m:t>
                          </m:r>
                        </m:num>
                        <m:den>
                          <m:r>
                            <a:rPr lang="en-US" altLang="zh-CN" b="0" i="1" smtClean="0">
                              <a:latin typeface="Cambria Math" panose="02040503050406030204" pitchFamily="18" charset="0"/>
                              <a:ea typeface="Cambria Math" panose="02040503050406030204" pitchFamily="18" charset="0"/>
                            </a:rPr>
                            <m:t>2</m:t>
                          </m:r>
                        </m:den>
                      </m:f>
                    </m:oMath>
                  </m:oMathPara>
                </a14:m>
                <a:endParaRPr lang="en-US" altLang="zh-CN" dirty="0"/>
              </a:p>
              <a:p>
                <a:endParaRPr lang="zh-CN" altLang="en-US" dirty="0"/>
              </a:p>
            </p:txBody>
          </p:sp>
        </mc:Choice>
        <mc:Fallback xmlns="">
          <p:sp>
            <p:nvSpPr>
              <p:cNvPr id="15" name="矩形 14">
                <a:extLst>
                  <a:ext uri="{FF2B5EF4-FFF2-40B4-BE49-F238E27FC236}">
                    <a16:creationId xmlns:a16="http://schemas.microsoft.com/office/drawing/2014/main" id="{38EBE57C-EE16-4525-86E1-FA7405ABDB82}"/>
                  </a:ext>
                </a:extLst>
              </p:cNvPr>
              <p:cNvSpPr>
                <a:spLocks noRot="1" noChangeAspect="1" noMove="1" noResize="1" noEditPoints="1" noAdjustHandles="1" noChangeArrowheads="1" noChangeShapeType="1" noTextEdit="1"/>
              </p:cNvSpPr>
              <p:nvPr/>
            </p:nvSpPr>
            <p:spPr>
              <a:xfrm>
                <a:off x="5632393" y="4161953"/>
                <a:ext cx="1379608" cy="84696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E2ACD5DD-0243-437B-894E-C5EAC93C24C3}"/>
                  </a:ext>
                </a:extLst>
              </p:cNvPr>
              <p:cNvSpPr/>
              <p:nvPr/>
            </p:nvSpPr>
            <p:spPr>
              <a:xfrm>
                <a:off x="5632393" y="4798843"/>
                <a:ext cx="1984902"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i="1" dirty="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r>
                        <a:rPr lang="en-US" altLang="zh-CN" b="0" i="1" smtClean="0">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m:rPr>
                              <m:nor/>
                            </m:rPr>
                            <a:rPr lang="zh-CN" altLang="en-US" dirty="0">
                              <a:latin typeface="Cambria Math" panose="02040503050406030204" pitchFamily="18" charset="0"/>
                            </a:rPr>
                            <m:t>𝝰</m:t>
                          </m:r>
                          <m:r>
                            <m:rPr>
                              <m:nor/>
                            </m:rPr>
                            <a:rPr lang="en-US" altLang="zh-CN" b="0" i="0"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zh-CN" altLang="en-US" i="1">
                                  <a:latin typeface="Cambria Math" panose="02040503050406030204" pitchFamily="18" charset="0"/>
                                </a:rPr>
                                <m:t>𝞭</m:t>
                              </m:r>
                            </m:e>
                            <m:sub>
                              <m:r>
                                <a:rPr lang="en-US" altLang="zh-CN" b="0" i="1" dirty="0" smtClean="0">
                                  <a:latin typeface="Cambria Math" panose="02040503050406030204" pitchFamily="18" charset="0"/>
                                  <a:ea typeface="Cambria Math" panose="02040503050406030204" pitchFamily="18" charset="0"/>
                                </a:rPr>
                                <m:t>𝑚𝑖𝑛</m:t>
                              </m:r>
                            </m:sub>
                          </m:sSub>
                        </m:num>
                        <m:den>
                          <m:r>
                            <a:rPr lang="en-US" altLang="zh-CN" i="1">
                              <a:latin typeface="Cambria Math" panose="02040503050406030204" pitchFamily="18" charset="0"/>
                              <a:ea typeface="Cambria Math" panose="02040503050406030204" pitchFamily="18" charset="0"/>
                            </a:rPr>
                            <m:t>2</m:t>
                          </m:r>
                        </m:den>
                      </m:f>
                    </m:oMath>
                  </m:oMathPara>
                </a14:m>
                <a:endParaRPr lang="zh-CN" altLang="en-US" dirty="0">
                  <a:latin typeface="Cambria Math" panose="02040503050406030204" pitchFamily="18" charset="0"/>
                </a:endParaRPr>
              </a:p>
            </p:txBody>
          </p:sp>
        </mc:Choice>
        <mc:Fallback xmlns="">
          <p:sp>
            <p:nvSpPr>
              <p:cNvPr id="16" name="矩形 15">
                <a:extLst>
                  <a:ext uri="{FF2B5EF4-FFF2-40B4-BE49-F238E27FC236}">
                    <a16:creationId xmlns:a16="http://schemas.microsoft.com/office/drawing/2014/main" id="{E2ACD5DD-0243-437B-894E-C5EAC93C24C3}"/>
                  </a:ext>
                </a:extLst>
              </p:cNvPr>
              <p:cNvSpPr>
                <a:spLocks noRot="1" noChangeAspect="1" noMove="1" noResize="1" noEditPoints="1" noAdjustHandles="1" noChangeArrowheads="1" noChangeShapeType="1" noTextEdit="1"/>
              </p:cNvSpPr>
              <p:nvPr/>
            </p:nvSpPr>
            <p:spPr>
              <a:xfrm>
                <a:off x="5632393" y="4798843"/>
                <a:ext cx="1984902" cy="61709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E2FBEDE-CDD9-41ED-A14B-CD643A8EBBD1}"/>
                  </a:ext>
                </a:extLst>
              </p:cNvPr>
              <p:cNvSpPr txBox="1"/>
              <p:nvPr/>
            </p:nvSpPr>
            <p:spPr>
              <a:xfrm>
                <a:off x="5725943" y="5479094"/>
                <a:ext cx="2427268" cy="8885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b="0" i="1" dirty="0" smtClean="0">
                                      <a:latin typeface="Cambria Math" panose="02040503050406030204" pitchFamily="18" charset="0"/>
                                      <a:ea typeface="Cambria Math" panose="02040503050406030204" pitchFamily="18" charset="0"/>
                                    </a:rPr>
                                    <m:t>1</m:t>
                                  </m:r>
                                </m:sub>
                              </m:sSub>
                            </m:e>
                          </m:func>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i="1" dirty="0">
                                      <a:latin typeface="Cambria Math" panose="02040503050406030204" pitchFamily="18" charset="0"/>
                                      <a:ea typeface="Cambria Math" panose="02040503050406030204" pitchFamily="18" charset="0"/>
                                    </a:rPr>
                                    <m:t>2</m:t>
                                  </m:r>
                                </m:sub>
                              </m:sSub>
                            </m:e>
                          </m:func>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ea typeface="Cambria Math" panose="02040503050406030204" pitchFamily="18" charset="0"/>
                                    </a:rPr>
                                  </m:ctrlPr>
                                </m:fPr>
                                <m:num>
                                  <m:r>
                                    <m:rPr>
                                      <m:nor/>
                                    </m:rPr>
                                    <a:rPr lang="zh-CN" altLang="en-US" dirty="0">
                                      <a:latin typeface="Cambria Math" panose="02040503050406030204" pitchFamily="18" charset="0"/>
                                    </a:rPr>
                                    <m:t>𝝰</m:t>
                                  </m:r>
                                  <m:r>
                                    <m:rPr>
                                      <m:nor/>
                                    </m:rPr>
                                    <a:rPr lang="en-US" altLang="zh-CN" dirty="0">
                                      <a:latin typeface="Cambria Math" panose="02040503050406030204" pitchFamily="18" charset="0"/>
                                    </a:rPr>
                                    <m:t>+</m:t>
                                  </m:r>
                                  <m:sSub>
                                    <m:sSubPr>
                                      <m:ctrlPr>
                                        <a:rPr lang="en-US" altLang="zh-CN" i="1" dirty="0">
                                          <a:latin typeface="Cambria Math" panose="02040503050406030204" pitchFamily="18" charset="0"/>
                                        </a:rPr>
                                      </m:ctrlPr>
                                    </m:sSubPr>
                                    <m:e>
                                      <m:r>
                                        <a:rPr lang="zh-CN" altLang="en-US" i="1">
                                          <a:latin typeface="Cambria Math" panose="02040503050406030204" pitchFamily="18" charset="0"/>
                                        </a:rPr>
                                        <m:t>𝞭</m:t>
                                      </m:r>
                                    </m:e>
                                    <m:sub>
                                      <m:r>
                                        <a:rPr lang="en-US" altLang="zh-CN" i="1" dirty="0">
                                          <a:latin typeface="Cambria Math" panose="02040503050406030204" pitchFamily="18" charset="0"/>
                                        </a:rPr>
                                        <m:t>𝑚𝑖𝑛</m:t>
                                      </m:r>
                                    </m:sub>
                                  </m:sSub>
                                </m:num>
                                <m:den>
                                  <m:r>
                                    <a:rPr lang="en-US" altLang="zh-CN" i="1">
                                      <a:latin typeface="Cambria Math" panose="02040503050406030204" pitchFamily="18" charset="0"/>
                                      <a:ea typeface="Cambria Math" panose="02040503050406030204" pitchFamily="18" charset="0"/>
                                    </a:rPr>
                                    <m:t>2</m:t>
                                  </m:r>
                                </m:den>
                              </m:f>
                            </m:e>
                          </m:func>
                        </m:num>
                        <m:den>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m:t>
                              </m:r>
                            </m:fName>
                            <m:e>
                              <m:f>
                                <m:fPr>
                                  <m:ctrlPr>
                                    <a:rPr lang="en-US" altLang="zh-CN" i="1">
                                      <a:latin typeface="Cambria Math" panose="02040503050406030204" pitchFamily="18" charset="0"/>
                                      <a:ea typeface="Cambria Math" panose="02040503050406030204" pitchFamily="18" charset="0"/>
                                    </a:rPr>
                                  </m:ctrlPr>
                                </m:fPr>
                                <m:num>
                                  <m:r>
                                    <m:rPr>
                                      <m:nor/>
                                    </m:rPr>
                                    <a:rPr lang="zh-CN" altLang="en-US" dirty="0">
                                      <a:latin typeface="Cambria Math" panose="02040503050406030204" pitchFamily="18" charset="0"/>
                                    </a:rPr>
                                    <m:t>𝝰</m:t>
                                  </m:r>
                                </m:num>
                                <m:den>
                                  <m:r>
                                    <a:rPr lang="en-US" altLang="zh-CN" i="1">
                                      <a:latin typeface="Cambria Math" panose="02040503050406030204" pitchFamily="18" charset="0"/>
                                      <a:ea typeface="Cambria Math" panose="02040503050406030204" pitchFamily="18" charset="0"/>
                                    </a:rPr>
                                    <m:t>2</m:t>
                                  </m:r>
                                </m:den>
                              </m:f>
                            </m:e>
                          </m:func>
                        </m:den>
                      </m:f>
                    </m:oMath>
                  </m:oMathPara>
                </a14:m>
                <a:endParaRPr lang="zh-CN" altLang="en-US" dirty="0"/>
              </a:p>
            </p:txBody>
          </p:sp>
        </mc:Choice>
        <mc:Fallback xmlns="">
          <p:sp>
            <p:nvSpPr>
              <p:cNvPr id="18" name="文本框 17">
                <a:extLst>
                  <a:ext uri="{FF2B5EF4-FFF2-40B4-BE49-F238E27FC236}">
                    <a16:creationId xmlns:a16="http://schemas.microsoft.com/office/drawing/2014/main" id="{0E2FBEDE-CDD9-41ED-A14B-CD643A8EBBD1}"/>
                  </a:ext>
                </a:extLst>
              </p:cNvPr>
              <p:cNvSpPr txBox="1">
                <a:spLocks noRot="1" noChangeAspect="1" noMove="1" noResize="1" noEditPoints="1" noAdjustHandles="1" noChangeArrowheads="1" noChangeShapeType="1" noTextEdit="1"/>
              </p:cNvSpPr>
              <p:nvPr/>
            </p:nvSpPr>
            <p:spPr>
              <a:xfrm>
                <a:off x="5725943" y="5479094"/>
                <a:ext cx="2427268" cy="88851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961EBD1-3C55-4DE4-BDFF-DFE816689EAB}"/>
                  </a:ext>
                </a:extLst>
              </p:cNvPr>
              <p:cNvSpPr txBox="1"/>
              <p:nvPr/>
            </p:nvSpPr>
            <p:spPr>
              <a:xfrm>
                <a:off x="4765998" y="2851507"/>
                <a:ext cx="4025643"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上式只有当</a:t>
                </a:r>
                <a14:m>
                  <m:oMath xmlns:m="http://schemas.openxmlformats.org/officeDocument/2006/math">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𝑖</m:t>
                        </m:r>
                      </m:e>
                      <m:sub>
                        <m:r>
                          <a:rPr lang="en-US" altLang="zh-CN" i="1" dirty="0">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𝑖</m:t>
                        </m:r>
                      </m:e>
                      <m:sub>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m:t>
                        </m:r>
                      </m:sup>
                    </m:sSubSup>
                  </m:oMath>
                </a14:m>
                <a:r>
                  <a:rPr lang="zh-CN" altLang="en-US" dirty="0">
                    <a:latin typeface="微软雅黑" panose="020B0503020204020204" pitchFamily="34" charset="-122"/>
                    <a:ea typeface="微软雅黑" panose="020B0503020204020204" pitchFamily="34" charset="-122"/>
                  </a:rPr>
                  <a:t>时成立</a:t>
                </a:r>
              </a:p>
            </p:txBody>
          </p:sp>
        </mc:Choice>
        <mc:Fallback xmlns="">
          <p:sp>
            <p:nvSpPr>
              <p:cNvPr id="2" name="文本框 1">
                <a:extLst>
                  <a:ext uri="{FF2B5EF4-FFF2-40B4-BE49-F238E27FC236}">
                    <a16:creationId xmlns:a16="http://schemas.microsoft.com/office/drawing/2014/main" id="{3961EBD1-3C55-4DE4-BDFF-DFE816689EAB}"/>
                  </a:ext>
                </a:extLst>
              </p:cNvPr>
              <p:cNvSpPr txBox="1">
                <a:spLocks noRot="1" noChangeAspect="1" noMove="1" noResize="1" noEditPoints="1" noAdjustHandles="1" noChangeArrowheads="1" noChangeShapeType="1" noTextEdit="1"/>
              </p:cNvSpPr>
              <p:nvPr/>
            </p:nvSpPr>
            <p:spPr>
              <a:xfrm>
                <a:off x="4765998" y="2851507"/>
                <a:ext cx="4025643" cy="369332"/>
              </a:xfrm>
              <a:prstGeom prst="rect">
                <a:avLst/>
              </a:prstGeom>
              <a:blipFill>
                <a:blip r:embed="rId9"/>
                <a:stretch>
                  <a:fillRect l="-1364" t="-10000" b="-26667"/>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CC5E12D9-58F3-4C2B-9ACA-398345E3EF3B}"/>
              </a:ext>
            </a:extLst>
          </p:cNvPr>
          <p:cNvSpPr txBox="1"/>
          <p:nvPr/>
        </p:nvSpPr>
        <p:spPr>
          <a:xfrm>
            <a:off x="8370213" y="1844004"/>
            <a:ext cx="865088" cy="369332"/>
          </a:xfrm>
          <a:prstGeom prst="rect">
            <a:avLst/>
          </a:prstGeom>
          <a:noFill/>
        </p:spPr>
        <p:txBody>
          <a:bodyPr wrap="square" rtlCol="0">
            <a:spAutoFit/>
          </a:bodyPr>
          <a:lstStyle/>
          <a:p>
            <a:r>
              <a:rPr lang="en-US" altLang="zh-CN" dirty="0"/>
              <a:t>(10)</a:t>
            </a:r>
            <a:endParaRPr lang="zh-CN" altLang="en-US" dirty="0"/>
          </a:p>
        </p:txBody>
      </p:sp>
      <p:sp>
        <p:nvSpPr>
          <p:cNvPr id="19" name="文本框 18">
            <a:extLst>
              <a:ext uri="{FF2B5EF4-FFF2-40B4-BE49-F238E27FC236}">
                <a16:creationId xmlns:a16="http://schemas.microsoft.com/office/drawing/2014/main" id="{F5CE777F-E06B-4408-B9AC-5C7EA02D172F}"/>
              </a:ext>
            </a:extLst>
          </p:cNvPr>
          <p:cNvSpPr txBox="1"/>
          <p:nvPr/>
        </p:nvSpPr>
        <p:spPr>
          <a:xfrm>
            <a:off x="8359097" y="5738684"/>
            <a:ext cx="865088" cy="369332"/>
          </a:xfrm>
          <a:prstGeom prst="rect">
            <a:avLst/>
          </a:prstGeom>
          <a:noFill/>
        </p:spPr>
        <p:txBody>
          <a:bodyPr wrap="square" rtlCol="0">
            <a:spAutoFit/>
          </a:bodyPr>
          <a:lstStyle/>
          <a:p>
            <a:r>
              <a:rPr lang="en-US" altLang="zh-CN" dirty="0"/>
              <a:t>(11)</a:t>
            </a:r>
            <a:endParaRPr lang="zh-CN" altLang="en-US" dirty="0"/>
          </a:p>
        </p:txBody>
      </p:sp>
    </p:spTree>
    <p:extLst>
      <p:ext uri="{BB962C8B-B14F-4D97-AF65-F5344CB8AC3E}">
        <p14:creationId xmlns:p14="http://schemas.microsoft.com/office/powerpoint/2010/main" val="58406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5C3449C-A863-4757-9165-2DD76C5B7516}"/>
              </a:ext>
            </a:extLst>
          </p:cNvPr>
          <p:cNvSpPr/>
          <p:nvPr/>
        </p:nvSpPr>
        <p:spPr>
          <a:xfrm>
            <a:off x="684952" y="117811"/>
            <a:ext cx="8234680" cy="707886"/>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1.2</a:t>
            </a:r>
            <a:r>
              <a:rPr lang="en-US" altLang="zh-CN"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一个凸透镜和一个凹透镜组成共轴光具组。这两个薄透镜相距 </a:t>
            </a:r>
            <a:r>
              <a:rPr lang="en-US" altLang="zh-CN" sz="2000" b="1" dirty="0">
                <a:latin typeface="微软雅黑" panose="020B0503020204020204" pitchFamily="34" charset="-122"/>
                <a:ea typeface="微软雅黑" panose="020B0503020204020204" pitchFamily="34" charset="-122"/>
              </a:rPr>
              <a:t>100 cm</a:t>
            </a:r>
            <a:r>
              <a:rPr lang="zh-CN" altLang="en-US" sz="2000" b="1" dirty="0">
                <a:latin typeface="微软雅黑" panose="020B0503020204020204" pitchFamily="34" charset="-122"/>
                <a:ea typeface="微软雅黑" panose="020B0503020204020204" pitchFamily="34" charset="-122"/>
              </a:rPr>
              <a:t>，焦距均为 </a:t>
            </a:r>
            <a:r>
              <a:rPr lang="en-US" altLang="zh-CN" sz="2000" b="1" dirty="0">
                <a:latin typeface="微软雅黑" panose="020B0503020204020204" pitchFamily="34" charset="-122"/>
                <a:ea typeface="微软雅黑" panose="020B0503020204020204" pitchFamily="34" charset="-122"/>
              </a:rPr>
              <a:t>50 cm</a:t>
            </a:r>
            <a:r>
              <a:rPr lang="zh-CN" altLang="en-US" sz="2000" b="1" dirty="0">
                <a:latin typeface="微软雅黑" panose="020B0503020204020204" pitchFamily="34" charset="-122"/>
                <a:ea typeface="微软雅黑" panose="020B0503020204020204" pitchFamily="34" charset="-122"/>
              </a:rPr>
              <a:t>。 求系统的物方焦距和像方焦距</a:t>
            </a:r>
            <a:r>
              <a:rPr lang="zh-CN" altLang="en-US" sz="2000" b="1" dirty="0">
                <a:latin typeface="+mn-ea"/>
              </a:rPr>
              <a:t>。 </a:t>
            </a:r>
          </a:p>
        </p:txBody>
      </p:sp>
      <p:grpSp>
        <p:nvGrpSpPr>
          <p:cNvPr id="5" name="组合 4">
            <a:extLst>
              <a:ext uri="{FF2B5EF4-FFF2-40B4-BE49-F238E27FC236}">
                <a16:creationId xmlns:a16="http://schemas.microsoft.com/office/drawing/2014/main" id="{DC26D46A-26C2-46DD-A795-8BFADBCF9736}"/>
              </a:ext>
            </a:extLst>
          </p:cNvPr>
          <p:cNvGrpSpPr/>
          <p:nvPr/>
        </p:nvGrpSpPr>
        <p:grpSpPr>
          <a:xfrm>
            <a:off x="4797061" y="864466"/>
            <a:ext cx="3125895" cy="1900349"/>
            <a:chOff x="4797061" y="864466"/>
            <a:chExt cx="3125895" cy="1900349"/>
          </a:xfrm>
        </p:grpSpPr>
        <p:cxnSp>
          <p:nvCxnSpPr>
            <p:cNvPr id="6" name="直接连接符 5">
              <a:extLst>
                <a:ext uri="{FF2B5EF4-FFF2-40B4-BE49-F238E27FC236}">
                  <a16:creationId xmlns:a16="http://schemas.microsoft.com/office/drawing/2014/main" id="{34413805-C9DB-4E8E-B7E4-A5303D07D5DF}"/>
                </a:ext>
              </a:extLst>
            </p:cNvPr>
            <p:cNvCxnSpPr/>
            <p:nvPr/>
          </p:nvCxnSpPr>
          <p:spPr>
            <a:xfrm>
              <a:off x="4797061" y="1755589"/>
              <a:ext cx="3048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D510F1B3-3E87-449C-9FBB-ED911DAB1EBF}"/>
                </a:ext>
              </a:extLst>
            </p:cNvPr>
            <p:cNvCxnSpPr/>
            <p:nvPr/>
          </p:nvCxnSpPr>
          <p:spPr>
            <a:xfrm>
              <a:off x="5765648" y="895375"/>
              <a:ext cx="0" cy="1815253"/>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8D2D3F8C-EB16-40C9-A3ED-FB6BE2111D88}"/>
                </a:ext>
              </a:extLst>
            </p:cNvPr>
            <p:cNvCxnSpPr/>
            <p:nvPr/>
          </p:nvCxnSpPr>
          <p:spPr>
            <a:xfrm>
              <a:off x="6920502" y="895375"/>
              <a:ext cx="0" cy="1815253"/>
            </a:xfrm>
            <a:prstGeom prst="line">
              <a:avLst/>
            </a:prstGeom>
            <a:ln w="19050"/>
          </p:spPr>
          <p:style>
            <a:lnRef idx="1">
              <a:schemeClr val="dk1"/>
            </a:lnRef>
            <a:fillRef idx="0">
              <a:schemeClr val="dk1"/>
            </a:fillRef>
            <a:effectRef idx="0">
              <a:schemeClr val="dk1"/>
            </a:effectRef>
            <a:fontRef idx="minor">
              <a:schemeClr val="tx1"/>
            </a:fontRef>
          </p:style>
        </p:cxnSp>
        <p:grpSp>
          <p:nvGrpSpPr>
            <p:cNvPr id="9" name="组合 8">
              <a:extLst>
                <a:ext uri="{FF2B5EF4-FFF2-40B4-BE49-F238E27FC236}">
                  <a16:creationId xmlns:a16="http://schemas.microsoft.com/office/drawing/2014/main" id="{763412D3-D35B-4AFD-8821-46D2DAB864FC}"/>
                </a:ext>
              </a:extLst>
            </p:cNvPr>
            <p:cNvGrpSpPr/>
            <p:nvPr/>
          </p:nvGrpSpPr>
          <p:grpSpPr>
            <a:xfrm>
              <a:off x="5704687" y="902148"/>
              <a:ext cx="121920" cy="54187"/>
              <a:chOff x="2011680" y="1212426"/>
              <a:chExt cx="121920" cy="54187"/>
            </a:xfrm>
          </p:grpSpPr>
          <p:cxnSp>
            <p:nvCxnSpPr>
              <p:cNvPr id="36" name="直接连接符 35">
                <a:extLst>
                  <a:ext uri="{FF2B5EF4-FFF2-40B4-BE49-F238E27FC236}">
                    <a16:creationId xmlns:a16="http://schemas.microsoft.com/office/drawing/2014/main" id="{A7E8E159-E0F1-4C68-9148-6C23FB49E815}"/>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32DDB6FF-D371-4C9D-9C4A-A2BA1DFB6470}"/>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 name="组合 9">
              <a:extLst>
                <a:ext uri="{FF2B5EF4-FFF2-40B4-BE49-F238E27FC236}">
                  <a16:creationId xmlns:a16="http://schemas.microsoft.com/office/drawing/2014/main" id="{88FFE52C-FF64-4B97-9208-C293F4CFF92C}"/>
                </a:ext>
              </a:extLst>
            </p:cNvPr>
            <p:cNvGrpSpPr/>
            <p:nvPr/>
          </p:nvGrpSpPr>
          <p:grpSpPr>
            <a:xfrm>
              <a:off x="6859542" y="2710628"/>
              <a:ext cx="121920" cy="54187"/>
              <a:chOff x="2011680" y="1212426"/>
              <a:chExt cx="121920" cy="54187"/>
            </a:xfrm>
          </p:grpSpPr>
          <p:cxnSp>
            <p:nvCxnSpPr>
              <p:cNvPr id="34" name="直接连接符 33">
                <a:extLst>
                  <a:ext uri="{FF2B5EF4-FFF2-40B4-BE49-F238E27FC236}">
                    <a16:creationId xmlns:a16="http://schemas.microsoft.com/office/drawing/2014/main" id="{1596D230-EDD0-425B-A046-6CAE86959D94}"/>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EEBFA287-9E96-4289-9052-619D05E20398}"/>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1" name="组合 10">
              <a:extLst>
                <a:ext uri="{FF2B5EF4-FFF2-40B4-BE49-F238E27FC236}">
                  <a16:creationId xmlns:a16="http://schemas.microsoft.com/office/drawing/2014/main" id="{0649803E-A95F-453A-BF9A-6A92DB3680B5}"/>
                </a:ext>
              </a:extLst>
            </p:cNvPr>
            <p:cNvGrpSpPr/>
            <p:nvPr/>
          </p:nvGrpSpPr>
          <p:grpSpPr>
            <a:xfrm rot="10581672">
              <a:off x="6866319" y="864466"/>
              <a:ext cx="121920" cy="54187"/>
              <a:chOff x="2011680" y="1212426"/>
              <a:chExt cx="121920" cy="54187"/>
            </a:xfrm>
          </p:grpSpPr>
          <p:cxnSp>
            <p:nvCxnSpPr>
              <p:cNvPr id="32" name="直接连接符 31">
                <a:extLst>
                  <a:ext uri="{FF2B5EF4-FFF2-40B4-BE49-F238E27FC236}">
                    <a16:creationId xmlns:a16="http://schemas.microsoft.com/office/drawing/2014/main" id="{BE6E5750-BCAA-4D1F-9222-6C160AB3B815}"/>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C0E1ADDC-305D-4642-BFA4-9AF6CD77EDF8}"/>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2" name="组合 11">
              <a:extLst>
                <a:ext uri="{FF2B5EF4-FFF2-40B4-BE49-F238E27FC236}">
                  <a16:creationId xmlns:a16="http://schemas.microsoft.com/office/drawing/2014/main" id="{0633DFBE-6E99-40C0-BC73-956F1C727CA0}"/>
                </a:ext>
              </a:extLst>
            </p:cNvPr>
            <p:cNvGrpSpPr/>
            <p:nvPr/>
          </p:nvGrpSpPr>
          <p:grpSpPr>
            <a:xfrm rot="10581672">
              <a:off x="5711460" y="2657131"/>
              <a:ext cx="121920" cy="54187"/>
              <a:chOff x="2011680" y="1212426"/>
              <a:chExt cx="121920" cy="54187"/>
            </a:xfrm>
          </p:grpSpPr>
          <p:cxnSp>
            <p:nvCxnSpPr>
              <p:cNvPr id="30" name="直接连接符 29">
                <a:extLst>
                  <a:ext uri="{FF2B5EF4-FFF2-40B4-BE49-F238E27FC236}">
                    <a16:creationId xmlns:a16="http://schemas.microsoft.com/office/drawing/2014/main" id="{C7816DDE-15D3-4A26-81C6-F47619995D58}"/>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D5C2FF40-1948-476D-BF36-1848FDEC5421}"/>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3" name="直接连接符 12">
              <a:extLst>
                <a:ext uri="{FF2B5EF4-FFF2-40B4-BE49-F238E27FC236}">
                  <a16:creationId xmlns:a16="http://schemas.microsoft.com/office/drawing/2014/main" id="{50765884-8A12-4B17-913C-1EECF718DDAF}"/>
                </a:ext>
              </a:extLst>
            </p:cNvPr>
            <p:cNvCxnSpPr>
              <a:cxnSpLocks/>
            </p:cNvCxnSpPr>
            <p:nvPr/>
          </p:nvCxnSpPr>
          <p:spPr>
            <a:xfrm flipH="1" flipV="1">
              <a:off x="6913730" y="2000764"/>
              <a:ext cx="450421" cy="704949"/>
            </a:xfrm>
            <a:prstGeom prst="line">
              <a:avLst/>
            </a:prstGeom>
            <a:ln w="19050"/>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99E52896-82D3-4BFE-9B90-D67321EB8846}"/>
                </a:ext>
              </a:extLst>
            </p:cNvPr>
            <p:cNvCxnSpPr>
              <a:cxnSpLocks/>
            </p:cNvCxnSpPr>
            <p:nvPr/>
          </p:nvCxnSpPr>
          <p:spPr>
            <a:xfrm>
              <a:off x="5765648" y="1499375"/>
              <a:ext cx="1154854" cy="521286"/>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45D77BA0-49F7-481F-B265-A4EA08F4BBA7}"/>
                </a:ext>
              </a:extLst>
            </p:cNvPr>
            <p:cNvCxnSpPr/>
            <p:nvPr/>
          </p:nvCxnSpPr>
          <p:spPr>
            <a:xfrm>
              <a:off x="4834316" y="1498202"/>
              <a:ext cx="9245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3FC01389-B0E9-4FFB-BF38-D43DA6565DE1}"/>
                </a:ext>
              </a:extLst>
            </p:cNvPr>
            <p:cNvCxnSpPr>
              <a:cxnSpLocks/>
            </p:cNvCxnSpPr>
            <p:nvPr/>
          </p:nvCxnSpPr>
          <p:spPr>
            <a:xfrm flipH="1">
              <a:off x="5758893" y="1498202"/>
              <a:ext cx="819556"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7D9E13F-462C-4787-A566-473CD7E44BB6}"/>
                </a:ext>
              </a:extLst>
            </p:cNvPr>
            <p:cNvCxnSpPr>
              <a:cxnSpLocks/>
            </p:cNvCxnSpPr>
            <p:nvPr/>
          </p:nvCxnSpPr>
          <p:spPr>
            <a:xfrm>
              <a:off x="6578449" y="1498202"/>
              <a:ext cx="370935" cy="526104"/>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B28B9E1-CB71-49C8-A35C-1D0EDCA1A0EF}"/>
                </a:ext>
              </a:extLst>
            </p:cNvPr>
            <p:cNvCxnSpPr>
              <a:cxnSpLocks/>
            </p:cNvCxnSpPr>
            <p:nvPr/>
          </p:nvCxnSpPr>
          <p:spPr>
            <a:xfrm>
              <a:off x="6571676" y="1498202"/>
              <a:ext cx="0" cy="23889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08C0D9EF-067B-4416-A63D-EFBD31BE5F8E}"/>
                </a:ext>
              </a:extLst>
            </p:cNvPr>
            <p:cNvSpPr txBox="1"/>
            <p:nvPr/>
          </p:nvSpPr>
          <p:spPr>
            <a:xfrm>
              <a:off x="6261791" y="1446527"/>
              <a:ext cx="1280160" cy="369332"/>
            </a:xfrm>
            <a:prstGeom prst="rect">
              <a:avLst/>
            </a:prstGeom>
            <a:noFill/>
          </p:spPr>
          <p:txBody>
            <a:bodyPr wrap="square" rtlCol="0">
              <a:spAutoFit/>
            </a:bodyPr>
            <a:lstStyle/>
            <a:p>
              <a:r>
                <a:rPr lang="en-US" altLang="zh-CN" dirty="0"/>
                <a:t>H’</a:t>
              </a:r>
              <a:endParaRPr lang="zh-CN" altLang="en-US" dirty="0"/>
            </a:p>
          </p:txBody>
        </p:sp>
        <p:sp>
          <p:nvSpPr>
            <p:cNvPr id="20" name="文本框 19">
              <a:extLst>
                <a:ext uri="{FF2B5EF4-FFF2-40B4-BE49-F238E27FC236}">
                  <a16:creationId xmlns:a16="http://schemas.microsoft.com/office/drawing/2014/main" id="{BC993898-D71A-4A6E-B09A-BD33251FE7FF}"/>
                </a:ext>
              </a:extLst>
            </p:cNvPr>
            <p:cNvSpPr txBox="1"/>
            <p:nvPr/>
          </p:nvSpPr>
          <p:spPr>
            <a:xfrm>
              <a:off x="6642796" y="1442229"/>
              <a:ext cx="1280160" cy="369332"/>
            </a:xfrm>
            <a:prstGeom prst="rect">
              <a:avLst/>
            </a:prstGeom>
            <a:noFill/>
          </p:spPr>
          <p:txBody>
            <a:bodyPr wrap="square" rtlCol="0">
              <a:spAutoFit/>
            </a:bodyPr>
            <a:lstStyle/>
            <a:p>
              <a:r>
                <a:rPr lang="en-US" altLang="zh-CN" dirty="0"/>
                <a:t>F’</a:t>
              </a:r>
              <a:endParaRPr lang="zh-CN" altLang="en-US" dirty="0"/>
            </a:p>
          </p:txBody>
        </p:sp>
        <p:grpSp>
          <p:nvGrpSpPr>
            <p:cNvPr id="21" name="组合 20">
              <a:extLst>
                <a:ext uri="{FF2B5EF4-FFF2-40B4-BE49-F238E27FC236}">
                  <a16:creationId xmlns:a16="http://schemas.microsoft.com/office/drawing/2014/main" id="{7EC18144-50BF-46BD-B62B-E4BDB67E4B14}"/>
                </a:ext>
              </a:extLst>
            </p:cNvPr>
            <p:cNvGrpSpPr/>
            <p:nvPr/>
          </p:nvGrpSpPr>
          <p:grpSpPr>
            <a:xfrm rot="5400000">
              <a:off x="5220395" y="1476096"/>
              <a:ext cx="121920" cy="54187"/>
              <a:chOff x="2011680" y="1212426"/>
              <a:chExt cx="121920" cy="54187"/>
            </a:xfrm>
          </p:grpSpPr>
          <p:cxnSp>
            <p:nvCxnSpPr>
              <p:cNvPr id="28" name="直接连接符 27">
                <a:extLst>
                  <a:ext uri="{FF2B5EF4-FFF2-40B4-BE49-F238E27FC236}">
                    <a16:creationId xmlns:a16="http://schemas.microsoft.com/office/drawing/2014/main" id="{1ABAD141-6D04-48A3-A933-55E4BAAE66F4}"/>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268A38CF-1FA2-4706-8BA3-C2C212E01FE7}"/>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2" name="组合 21">
              <a:extLst>
                <a:ext uri="{FF2B5EF4-FFF2-40B4-BE49-F238E27FC236}">
                  <a16:creationId xmlns:a16="http://schemas.microsoft.com/office/drawing/2014/main" id="{6233D0A2-E3E9-4346-BFD3-0EEE84A3A63C}"/>
                </a:ext>
              </a:extLst>
            </p:cNvPr>
            <p:cNvGrpSpPr/>
            <p:nvPr/>
          </p:nvGrpSpPr>
          <p:grpSpPr>
            <a:xfrm rot="6721953">
              <a:off x="6050026" y="1638433"/>
              <a:ext cx="121920" cy="54187"/>
              <a:chOff x="2011680" y="1212426"/>
              <a:chExt cx="121920" cy="54187"/>
            </a:xfrm>
          </p:grpSpPr>
          <p:cxnSp>
            <p:nvCxnSpPr>
              <p:cNvPr id="26" name="直接连接符 25">
                <a:extLst>
                  <a:ext uri="{FF2B5EF4-FFF2-40B4-BE49-F238E27FC236}">
                    <a16:creationId xmlns:a16="http://schemas.microsoft.com/office/drawing/2014/main" id="{42FE0303-D869-4B77-AE22-1897CA108A91}"/>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27" name="直接连接符 26">
                <a:extLst>
                  <a:ext uri="{FF2B5EF4-FFF2-40B4-BE49-F238E27FC236}">
                    <a16:creationId xmlns:a16="http://schemas.microsoft.com/office/drawing/2014/main" id="{8575C7DE-98CC-4E14-859C-78B568BD7DA6}"/>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3" name="组合 22">
              <a:extLst>
                <a:ext uri="{FF2B5EF4-FFF2-40B4-BE49-F238E27FC236}">
                  <a16:creationId xmlns:a16="http://schemas.microsoft.com/office/drawing/2014/main" id="{0C297F8D-936D-4125-A53D-4763BC88C2F2}"/>
                </a:ext>
              </a:extLst>
            </p:cNvPr>
            <p:cNvGrpSpPr/>
            <p:nvPr/>
          </p:nvGrpSpPr>
          <p:grpSpPr>
            <a:xfrm rot="8752281">
              <a:off x="7122389" y="2382773"/>
              <a:ext cx="121920" cy="54187"/>
              <a:chOff x="2011680" y="1212426"/>
              <a:chExt cx="121920" cy="54187"/>
            </a:xfrm>
          </p:grpSpPr>
          <p:cxnSp>
            <p:nvCxnSpPr>
              <p:cNvPr id="24" name="直接连接符 23">
                <a:extLst>
                  <a:ext uri="{FF2B5EF4-FFF2-40B4-BE49-F238E27FC236}">
                    <a16:creationId xmlns:a16="http://schemas.microsoft.com/office/drawing/2014/main" id="{0F6258F8-1013-422F-A3CC-D112F203A544}"/>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25" name="直接连接符 24">
                <a:extLst>
                  <a:ext uri="{FF2B5EF4-FFF2-40B4-BE49-F238E27FC236}">
                    <a16:creationId xmlns:a16="http://schemas.microsoft.com/office/drawing/2014/main" id="{89010720-3BCA-482E-AE2C-A4BEBBF70434}"/>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38" name="组合 37">
            <a:extLst>
              <a:ext uri="{FF2B5EF4-FFF2-40B4-BE49-F238E27FC236}">
                <a16:creationId xmlns:a16="http://schemas.microsoft.com/office/drawing/2014/main" id="{FF53F5F6-F01B-4B7A-B7A5-D5D6DC5FD97E}"/>
              </a:ext>
            </a:extLst>
          </p:cNvPr>
          <p:cNvGrpSpPr/>
          <p:nvPr/>
        </p:nvGrpSpPr>
        <p:grpSpPr>
          <a:xfrm>
            <a:off x="1098823" y="864466"/>
            <a:ext cx="3048000" cy="1900349"/>
            <a:chOff x="1098823" y="864466"/>
            <a:chExt cx="3048000" cy="1900349"/>
          </a:xfrm>
        </p:grpSpPr>
        <p:cxnSp>
          <p:nvCxnSpPr>
            <p:cNvPr id="39" name="直接连接符 38">
              <a:extLst>
                <a:ext uri="{FF2B5EF4-FFF2-40B4-BE49-F238E27FC236}">
                  <a16:creationId xmlns:a16="http://schemas.microsoft.com/office/drawing/2014/main" id="{060978C4-E6F9-44F8-B3BD-AD05BC9FBB65}"/>
                </a:ext>
              </a:extLst>
            </p:cNvPr>
            <p:cNvCxnSpPr/>
            <p:nvPr/>
          </p:nvCxnSpPr>
          <p:spPr>
            <a:xfrm>
              <a:off x="1098823" y="1755589"/>
              <a:ext cx="3048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8865E2EC-1A3B-4595-8079-38DAB0321109}"/>
                </a:ext>
              </a:extLst>
            </p:cNvPr>
            <p:cNvCxnSpPr/>
            <p:nvPr/>
          </p:nvCxnSpPr>
          <p:spPr>
            <a:xfrm>
              <a:off x="2067410" y="895375"/>
              <a:ext cx="0" cy="1815253"/>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E7DC4A8D-DF4D-4C42-95BA-86B4520CE540}"/>
                </a:ext>
              </a:extLst>
            </p:cNvPr>
            <p:cNvCxnSpPr/>
            <p:nvPr/>
          </p:nvCxnSpPr>
          <p:spPr>
            <a:xfrm>
              <a:off x="3222264" y="895375"/>
              <a:ext cx="0" cy="1815253"/>
            </a:xfrm>
            <a:prstGeom prst="line">
              <a:avLst/>
            </a:prstGeom>
            <a:ln w="19050"/>
          </p:spPr>
          <p:style>
            <a:lnRef idx="1">
              <a:schemeClr val="dk1"/>
            </a:lnRef>
            <a:fillRef idx="0">
              <a:schemeClr val="dk1"/>
            </a:fillRef>
            <a:effectRef idx="0">
              <a:schemeClr val="dk1"/>
            </a:effectRef>
            <a:fontRef idx="minor">
              <a:schemeClr val="tx1"/>
            </a:fontRef>
          </p:style>
        </p:cxnSp>
        <p:grpSp>
          <p:nvGrpSpPr>
            <p:cNvPr id="42" name="组合 41">
              <a:extLst>
                <a:ext uri="{FF2B5EF4-FFF2-40B4-BE49-F238E27FC236}">
                  <a16:creationId xmlns:a16="http://schemas.microsoft.com/office/drawing/2014/main" id="{C5D08BD3-47B5-4A62-B7BB-45BD3EB2E8E0}"/>
                </a:ext>
              </a:extLst>
            </p:cNvPr>
            <p:cNvGrpSpPr/>
            <p:nvPr/>
          </p:nvGrpSpPr>
          <p:grpSpPr>
            <a:xfrm>
              <a:off x="2006449" y="902148"/>
              <a:ext cx="121920" cy="54187"/>
              <a:chOff x="2011680" y="1212426"/>
              <a:chExt cx="121920" cy="54187"/>
            </a:xfrm>
          </p:grpSpPr>
          <p:cxnSp>
            <p:nvCxnSpPr>
              <p:cNvPr id="71" name="直接连接符 70">
                <a:extLst>
                  <a:ext uri="{FF2B5EF4-FFF2-40B4-BE49-F238E27FC236}">
                    <a16:creationId xmlns:a16="http://schemas.microsoft.com/office/drawing/2014/main" id="{57F7CF08-9F5E-4BA5-8E5F-6616522FC36F}"/>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直接连接符 71">
                <a:extLst>
                  <a:ext uri="{FF2B5EF4-FFF2-40B4-BE49-F238E27FC236}">
                    <a16:creationId xmlns:a16="http://schemas.microsoft.com/office/drawing/2014/main" id="{697210E1-E4AB-4426-8286-D71E8C963E27}"/>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3" name="组合 42">
              <a:extLst>
                <a:ext uri="{FF2B5EF4-FFF2-40B4-BE49-F238E27FC236}">
                  <a16:creationId xmlns:a16="http://schemas.microsoft.com/office/drawing/2014/main" id="{2A99150F-72BA-4A35-AC0C-67B172FCE63D}"/>
                </a:ext>
              </a:extLst>
            </p:cNvPr>
            <p:cNvGrpSpPr/>
            <p:nvPr/>
          </p:nvGrpSpPr>
          <p:grpSpPr>
            <a:xfrm>
              <a:off x="3161304" y="2710628"/>
              <a:ext cx="121920" cy="54187"/>
              <a:chOff x="2011680" y="1212426"/>
              <a:chExt cx="121920" cy="54187"/>
            </a:xfrm>
          </p:grpSpPr>
          <p:cxnSp>
            <p:nvCxnSpPr>
              <p:cNvPr id="69" name="直接连接符 68">
                <a:extLst>
                  <a:ext uri="{FF2B5EF4-FFF2-40B4-BE49-F238E27FC236}">
                    <a16:creationId xmlns:a16="http://schemas.microsoft.com/office/drawing/2014/main" id="{3EBF0D7D-A205-4839-BE71-D2A768FAC446}"/>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70" name="直接连接符 69">
                <a:extLst>
                  <a:ext uri="{FF2B5EF4-FFF2-40B4-BE49-F238E27FC236}">
                    <a16:creationId xmlns:a16="http://schemas.microsoft.com/office/drawing/2014/main" id="{C02A6257-F707-4321-B07B-715702F45E94}"/>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4" name="组合 43">
              <a:extLst>
                <a:ext uri="{FF2B5EF4-FFF2-40B4-BE49-F238E27FC236}">
                  <a16:creationId xmlns:a16="http://schemas.microsoft.com/office/drawing/2014/main" id="{E54566CE-1E42-4C14-990E-E19F65309558}"/>
                </a:ext>
              </a:extLst>
            </p:cNvPr>
            <p:cNvGrpSpPr/>
            <p:nvPr/>
          </p:nvGrpSpPr>
          <p:grpSpPr>
            <a:xfrm rot="10581672">
              <a:off x="3168081" y="864466"/>
              <a:ext cx="121920" cy="54187"/>
              <a:chOff x="2011680" y="1212426"/>
              <a:chExt cx="121920" cy="54187"/>
            </a:xfrm>
          </p:grpSpPr>
          <p:cxnSp>
            <p:nvCxnSpPr>
              <p:cNvPr id="67" name="直接连接符 66">
                <a:extLst>
                  <a:ext uri="{FF2B5EF4-FFF2-40B4-BE49-F238E27FC236}">
                    <a16:creationId xmlns:a16="http://schemas.microsoft.com/office/drawing/2014/main" id="{43411077-B17B-46C2-B879-DC3C3E2A9E05}"/>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9196D975-1EBB-4A3A-BAFC-3141AA8D0D3A}"/>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45" name="组合 44">
              <a:extLst>
                <a:ext uri="{FF2B5EF4-FFF2-40B4-BE49-F238E27FC236}">
                  <a16:creationId xmlns:a16="http://schemas.microsoft.com/office/drawing/2014/main" id="{151E818B-F3EA-4ED7-B90F-BF5C1D4E2047}"/>
                </a:ext>
              </a:extLst>
            </p:cNvPr>
            <p:cNvGrpSpPr/>
            <p:nvPr/>
          </p:nvGrpSpPr>
          <p:grpSpPr>
            <a:xfrm rot="10581672">
              <a:off x="2013222" y="2657131"/>
              <a:ext cx="121920" cy="54187"/>
              <a:chOff x="2011680" y="1212426"/>
              <a:chExt cx="121920" cy="54187"/>
            </a:xfrm>
          </p:grpSpPr>
          <p:cxnSp>
            <p:nvCxnSpPr>
              <p:cNvPr id="65" name="直接连接符 64">
                <a:extLst>
                  <a:ext uri="{FF2B5EF4-FFF2-40B4-BE49-F238E27FC236}">
                    <a16:creationId xmlns:a16="http://schemas.microsoft.com/office/drawing/2014/main" id="{DE02BEFB-9487-47A2-B3EC-6F5F78277F4C}"/>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DB4F99B4-86CD-48D8-96E5-DE4424FF0EF5}"/>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46" name="直接连接符 45">
              <a:extLst>
                <a:ext uri="{FF2B5EF4-FFF2-40B4-BE49-F238E27FC236}">
                  <a16:creationId xmlns:a16="http://schemas.microsoft.com/office/drawing/2014/main" id="{F180139C-BC69-42A9-8ACC-206B813CEB88}"/>
                </a:ext>
              </a:extLst>
            </p:cNvPr>
            <p:cNvCxnSpPr/>
            <p:nvPr/>
          </p:nvCxnSpPr>
          <p:spPr>
            <a:xfrm flipV="1">
              <a:off x="1417173" y="1073305"/>
              <a:ext cx="657014" cy="663787"/>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BC4FF2C9-BACD-45C7-9141-F4892EA7E8E9}"/>
                </a:ext>
              </a:extLst>
            </p:cNvPr>
            <p:cNvCxnSpPr/>
            <p:nvPr/>
          </p:nvCxnSpPr>
          <p:spPr>
            <a:xfrm>
              <a:off x="2074187" y="1073305"/>
              <a:ext cx="1154855" cy="424897"/>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接连接符 47">
              <a:extLst>
                <a:ext uri="{FF2B5EF4-FFF2-40B4-BE49-F238E27FC236}">
                  <a16:creationId xmlns:a16="http://schemas.microsoft.com/office/drawing/2014/main" id="{427418BA-E987-47EA-9884-7361D1466461}"/>
                </a:ext>
              </a:extLst>
            </p:cNvPr>
            <p:cNvCxnSpPr/>
            <p:nvPr/>
          </p:nvCxnSpPr>
          <p:spPr>
            <a:xfrm>
              <a:off x="3222264" y="1498202"/>
              <a:ext cx="9245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9" name="直接连接符 48">
              <a:extLst>
                <a:ext uri="{FF2B5EF4-FFF2-40B4-BE49-F238E27FC236}">
                  <a16:creationId xmlns:a16="http://schemas.microsoft.com/office/drawing/2014/main" id="{E4B19F59-C217-4F58-88EE-9E5A8251671F}"/>
                </a:ext>
              </a:extLst>
            </p:cNvPr>
            <p:cNvCxnSpPr/>
            <p:nvPr/>
          </p:nvCxnSpPr>
          <p:spPr>
            <a:xfrm flipH="1">
              <a:off x="1674556" y="1498202"/>
              <a:ext cx="1540936"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DD3259F6-70B6-454B-A0F7-119379C5A704}"/>
                </a:ext>
              </a:extLst>
            </p:cNvPr>
            <p:cNvCxnSpPr/>
            <p:nvPr/>
          </p:nvCxnSpPr>
          <p:spPr>
            <a:xfrm>
              <a:off x="3229042" y="1498202"/>
              <a:ext cx="707807" cy="257387"/>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9A4C09BC-2BCE-4A83-8DE8-62ED8382851B}"/>
                </a:ext>
              </a:extLst>
            </p:cNvPr>
            <p:cNvCxnSpPr>
              <a:cxnSpLocks/>
            </p:cNvCxnSpPr>
            <p:nvPr/>
          </p:nvCxnSpPr>
          <p:spPr>
            <a:xfrm>
              <a:off x="1674556" y="1498202"/>
              <a:ext cx="0" cy="23889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1511902B-9098-48FF-BB54-DF56C4010BBD}"/>
                </a:ext>
              </a:extLst>
            </p:cNvPr>
            <p:cNvSpPr txBox="1"/>
            <p:nvPr/>
          </p:nvSpPr>
          <p:spPr>
            <a:xfrm>
              <a:off x="1213969" y="1703264"/>
              <a:ext cx="1280160" cy="369332"/>
            </a:xfrm>
            <a:prstGeom prst="rect">
              <a:avLst/>
            </a:prstGeom>
            <a:noFill/>
          </p:spPr>
          <p:txBody>
            <a:bodyPr wrap="square" rtlCol="0">
              <a:spAutoFit/>
            </a:bodyPr>
            <a:lstStyle/>
            <a:p>
              <a:r>
                <a:rPr lang="en-US" altLang="zh-CN" dirty="0"/>
                <a:t>F</a:t>
              </a:r>
              <a:endParaRPr lang="zh-CN" altLang="en-US" dirty="0"/>
            </a:p>
          </p:txBody>
        </p:sp>
        <p:sp>
          <p:nvSpPr>
            <p:cNvPr id="53" name="文本框 52">
              <a:extLst>
                <a:ext uri="{FF2B5EF4-FFF2-40B4-BE49-F238E27FC236}">
                  <a16:creationId xmlns:a16="http://schemas.microsoft.com/office/drawing/2014/main" id="{4CD8C29C-C4B9-475F-9EED-97EE6DE82BCE}"/>
                </a:ext>
              </a:extLst>
            </p:cNvPr>
            <p:cNvSpPr txBox="1"/>
            <p:nvPr/>
          </p:nvSpPr>
          <p:spPr>
            <a:xfrm>
              <a:off x="1505234" y="1698760"/>
              <a:ext cx="1280160" cy="369332"/>
            </a:xfrm>
            <a:prstGeom prst="rect">
              <a:avLst/>
            </a:prstGeom>
            <a:noFill/>
          </p:spPr>
          <p:txBody>
            <a:bodyPr wrap="square" rtlCol="0">
              <a:spAutoFit/>
            </a:bodyPr>
            <a:lstStyle/>
            <a:p>
              <a:r>
                <a:rPr lang="en-US" altLang="zh-CN" dirty="0"/>
                <a:t>H</a:t>
              </a:r>
              <a:endParaRPr lang="zh-CN" altLang="en-US" dirty="0"/>
            </a:p>
          </p:txBody>
        </p:sp>
        <p:grpSp>
          <p:nvGrpSpPr>
            <p:cNvPr id="54" name="组合 53">
              <a:extLst>
                <a:ext uri="{FF2B5EF4-FFF2-40B4-BE49-F238E27FC236}">
                  <a16:creationId xmlns:a16="http://schemas.microsoft.com/office/drawing/2014/main" id="{CA4ECAF7-F062-49FE-8AF9-6100D7922434}"/>
                </a:ext>
              </a:extLst>
            </p:cNvPr>
            <p:cNvGrpSpPr/>
            <p:nvPr/>
          </p:nvGrpSpPr>
          <p:grpSpPr>
            <a:xfrm rot="2339723">
              <a:off x="1770838" y="1293792"/>
              <a:ext cx="121920" cy="54187"/>
              <a:chOff x="2011680" y="1212426"/>
              <a:chExt cx="121920" cy="54187"/>
            </a:xfrm>
          </p:grpSpPr>
          <p:cxnSp>
            <p:nvCxnSpPr>
              <p:cNvPr id="63" name="直接连接符 62">
                <a:extLst>
                  <a:ext uri="{FF2B5EF4-FFF2-40B4-BE49-F238E27FC236}">
                    <a16:creationId xmlns:a16="http://schemas.microsoft.com/office/drawing/2014/main" id="{311FFE1A-F549-40AF-A74C-3013B88678FE}"/>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821A11F1-CED6-46C6-A646-B3250677483B}"/>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5" name="组合 54">
              <a:extLst>
                <a:ext uri="{FF2B5EF4-FFF2-40B4-BE49-F238E27FC236}">
                  <a16:creationId xmlns:a16="http://schemas.microsoft.com/office/drawing/2014/main" id="{171D4AD4-4BFD-4AC0-9470-942E9A4BB779}"/>
                </a:ext>
              </a:extLst>
            </p:cNvPr>
            <p:cNvGrpSpPr/>
            <p:nvPr/>
          </p:nvGrpSpPr>
          <p:grpSpPr>
            <a:xfrm rot="6274237">
              <a:off x="2570022" y="1258269"/>
              <a:ext cx="121920" cy="54187"/>
              <a:chOff x="2011680" y="1212426"/>
              <a:chExt cx="121920" cy="54187"/>
            </a:xfrm>
          </p:grpSpPr>
          <p:cxnSp>
            <p:nvCxnSpPr>
              <p:cNvPr id="61" name="直接连接符 60">
                <a:extLst>
                  <a:ext uri="{FF2B5EF4-FFF2-40B4-BE49-F238E27FC236}">
                    <a16:creationId xmlns:a16="http://schemas.microsoft.com/office/drawing/2014/main" id="{82A605FB-CC3D-4CBA-93A0-C3CB72582291}"/>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BF180A33-1075-4E67-A17B-D82E8820E063}"/>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6" name="组合 55">
              <a:extLst>
                <a:ext uri="{FF2B5EF4-FFF2-40B4-BE49-F238E27FC236}">
                  <a16:creationId xmlns:a16="http://schemas.microsoft.com/office/drawing/2014/main" id="{65D5ACC6-437A-4BDC-B55C-063B9314A4EE}"/>
                </a:ext>
              </a:extLst>
            </p:cNvPr>
            <p:cNvGrpSpPr/>
            <p:nvPr/>
          </p:nvGrpSpPr>
          <p:grpSpPr>
            <a:xfrm rot="5400000">
              <a:off x="3689919" y="1467527"/>
              <a:ext cx="121920" cy="54187"/>
              <a:chOff x="2011680" y="1212426"/>
              <a:chExt cx="121920" cy="54187"/>
            </a:xfrm>
          </p:grpSpPr>
          <p:cxnSp>
            <p:nvCxnSpPr>
              <p:cNvPr id="59" name="直接连接符 58">
                <a:extLst>
                  <a:ext uri="{FF2B5EF4-FFF2-40B4-BE49-F238E27FC236}">
                    <a16:creationId xmlns:a16="http://schemas.microsoft.com/office/drawing/2014/main" id="{E7C4BDAB-6847-4DDD-B906-9154624899CC}"/>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045F3630-6824-40EE-BBE3-FF8108ADD9C5}"/>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sp>
        <p:nvSpPr>
          <p:cNvPr id="73" name="矩形 72">
            <a:extLst>
              <a:ext uri="{FF2B5EF4-FFF2-40B4-BE49-F238E27FC236}">
                <a16:creationId xmlns:a16="http://schemas.microsoft.com/office/drawing/2014/main" id="{EFF98D5F-150F-4780-B08E-B5544A4BB96A}"/>
              </a:ext>
            </a:extLst>
          </p:cNvPr>
          <p:cNvSpPr/>
          <p:nvPr/>
        </p:nvSpPr>
        <p:spPr>
          <a:xfrm>
            <a:off x="965027" y="3093529"/>
            <a:ext cx="7436069" cy="286232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从物方焦点𝐹发出的光线，与平行出射光的延长线相交，交点构成一张平面，称为</a:t>
            </a:r>
            <a:r>
              <a:rPr lang="zh-CN" altLang="en-US" b="1" dirty="0">
                <a:solidFill>
                  <a:srgbClr val="FF0000"/>
                </a:solidFill>
                <a:latin typeface="微软雅黑" panose="020B0503020204020204" pitchFamily="34" charset="-122"/>
                <a:ea typeface="微软雅黑" panose="020B0503020204020204" pitchFamily="34" charset="-122"/>
              </a:rPr>
              <a:t>物方主平面</a:t>
            </a:r>
            <a:r>
              <a:rPr lang="zh-CN" altLang="en-US" dirty="0">
                <a:latin typeface="微软雅黑" panose="020B0503020204020204" pitchFamily="34" charset="-122"/>
                <a:ea typeface="微软雅黑" panose="020B0503020204020204" pitchFamily="34" charset="-122"/>
              </a:rPr>
              <a:t>。物方主平面与光轴的焦点𝐻，称为</a:t>
            </a:r>
            <a:r>
              <a:rPr lang="zh-CN" altLang="en-US" b="1" dirty="0">
                <a:solidFill>
                  <a:srgbClr val="FF0000"/>
                </a:solidFill>
                <a:latin typeface="微软雅黑" panose="020B0503020204020204" pitchFamily="34" charset="-122"/>
                <a:ea typeface="微软雅黑" panose="020B0503020204020204" pitchFamily="34" charset="-122"/>
              </a:rPr>
              <a:t>物方主</a:t>
            </a:r>
            <a:r>
              <a:rPr lang="zh-CN" altLang="en-US" b="1" dirty="0">
                <a:latin typeface="微软雅黑" panose="020B0503020204020204" pitchFamily="34" charset="-122"/>
                <a:ea typeface="微软雅黑" panose="020B0503020204020204" pitchFamily="34" charset="-122"/>
              </a:rPr>
              <a:t>点</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 平行于光轴的入射光线的延长线，与通过像方焦点𝐹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的出射光的延长线相交，交点构成一张平面，称为</a:t>
            </a:r>
            <a:r>
              <a:rPr lang="zh-CN" altLang="en-US" b="1" dirty="0">
                <a:solidFill>
                  <a:srgbClr val="FF0000"/>
                </a:solidFill>
                <a:latin typeface="微软雅黑" panose="020B0503020204020204" pitchFamily="34" charset="-122"/>
                <a:ea typeface="微软雅黑" panose="020B0503020204020204" pitchFamily="34" charset="-122"/>
              </a:rPr>
              <a:t>像方主平面</a:t>
            </a:r>
            <a:r>
              <a:rPr lang="zh-CN" altLang="en-US" dirty="0">
                <a:latin typeface="微软雅黑" panose="020B0503020204020204" pitchFamily="34" charset="-122"/>
                <a:ea typeface="微软雅黑" panose="020B0503020204020204" pitchFamily="34" charset="-122"/>
              </a:rPr>
              <a:t>。像方主平面与光轴的交点𝐻</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，称为</a:t>
            </a:r>
            <a:r>
              <a:rPr lang="zh-CN" altLang="en-US" b="1" dirty="0">
                <a:solidFill>
                  <a:srgbClr val="FF0000"/>
                </a:solidFill>
                <a:latin typeface="微软雅黑" panose="020B0503020204020204" pitchFamily="34" charset="-122"/>
                <a:ea typeface="微软雅黑" panose="020B0503020204020204" pitchFamily="34" charset="-122"/>
              </a:rPr>
              <a:t>像方主点</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物方焦点到物方主平面的距离𝑓称为</a:t>
            </a:r>
            <a:r>
              <a:rPr lang="zh-CN" altLang="en-US" b="1" dirty="0">
                <a:solidFill>
                  <a:srgbClr val="FF0000"/>
                </a:solidFill>
                <a:latin typeface="微软雅黑" panose="020B0503020204020204" pitchFamily="34" charset="-122"/>
                <a:ea typeface="微软雅黑" panose="020B0503020204020204" pitchFamily="34" charset="-122"/>
              </a:rPr>
              <a:t>物方焦距</a:t>
            </a:r>
            <a:r>
              <a:rPr lang="zh-CN" altLang="en-US" dirty="0">
                <a:latin typeface="微软雅黑" panose="020B0503020204020204" pitchFamily="34" charset="-122"/>
                <a:ea typeface="微软雅黑" panose="020B0503020204020204" pitchFamily="34" charset="-122"/>
              </a:rPr>
              <a:t>，以物方焦点在物方主平面的左侧为正。 像方焦点到像方主平面的距离𝑓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称为</a:t>
            </a:r>
            <a:r>
              <a:rPr lang="zh-CN" altLang="en-US" b="1" dirty="0">
                <a:solidFill>
                  <a:srgbClr val="FF0000"/>
                </a:solidFill>
                <a:latin typeface="微软雅黑" panose="020B0503020204020204" pitchFamily="34" charset="-122"/>
                <a:ea typeface="微软雅黑" panose="020B0503020204020204" pitchFamily="34" charset="-122"/>
              </a:rPr>
              <a:t>像方焦距</a:t>
            </a:r>
            <a:r>
              <a:rPr lang="zh-CN" altLang="en-US" dirty="0">
                <a:latin typeface="微软雅黑" panose="020B0503020204020204" pitchFamily="34" charset="-122"/>
                <a:ea typeface="微软雅黑" panose="020B0503020204020204" pitchFamily="34" charset="-122"/>
              </a:rPr>
              <a:t>，以像方焦点在像方主平面的右侧为正。</a:t>
            </a:r>
          </a:p>
        </p:txBody>
      </p:sp>
    </p:spTree>
    <p:extLst>
      <p:ext uri="{BB962C8B-B14F-4D97-AF65-F5344CB8AC3E}">
        <p14:creationId xmlns:p14="http://schemas.microsoft.com/office/powerpoint/2010/main" val="1755941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1BEACF8D-2C59-469F-8ACD-03C4031CF75C}"/>
              </a:ext>
            </a:extLst>
          </p:cNvPr>
          <p:cNvSpPr/>
          <p:nvPr/>
        </p:nvSpPr>
        <p:spPr>
          <a:xfrm>
            <a:off x="684952" y="117811"/>
            <a:ext cx="8234680" cy="707886"/>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1.2</a:t>
            </a:r>
            <a:r>
              <a:rPr lang="en-US" altLang="zh-CN" sz="2000"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一个凸透镜和一个凹透镜组成共轴光具组。这两个薄透镜相距 </a:t>
            </a:r>
            <a:r>
              <a:rPr lang="en-US" altLang="zh-CN" sz="2000" b="1" dirty="0">
                <a:latin typeface="微软雅黑" panose="020B0503020204020204" pitchFamily="34" charset="-122"/>
                <a:ea typeface="微软雅黑" panose="020B0503020204020204" pitchFamily="34" charset="-122"/>
              </a:rPr>
              <a:t>100 cm</a:t>
            </a:r>
            <a:r>
              <a:rPr lang="zh-CN" altLang="en-US" sz="2000" b="1" dirty="0">
                <a:latin typeface="微软雅黑" panose="020B0503020204020204" pitchFamily="34" charset="-122"/>
                <a:ea typeface="微软雅黑" panose="020B0503020204020204" pitchFamily="34" charset="-122"/>
              </a:rPr>
              <a:t>，焦距均为 </a:t>
            </a:r>
            <a:r>
              <a:rPr lang="en-US" altLang="zh-CN" sz="2000" b="1" dirty="0">
                <a:latin typeface="微软雅黑" panose="020B0503020204020204" pitchFamily="34" charset="-122"/>
                <a:ea typeface="微软雅黑" panose="020B0503020204020204" pitchFamily="34" charset="-122"/>
              </a:rPr>
              <a:t>50 cm</a:t>
            </a:r>
            <a:r>
              <a:rPr lang="zh-CN" altLang="en-US" sz="2000" b="1" dirty="0">
                <a:latin typeface="微软雅黑" panose="020B0503020204020204" pitchFamily="34" charset="-122"/>
                <a:ea typeface="微软雅黑" panose="020B0503020204020204" pitchFamily="34" charset="-122"/>
              </a:rPr>
              <a:t>。 求系统的物方焦距和像方焦距。 </a:t>
            </a:r>
          </a:p>
        </p:txBody>
      </p:sp>
      <p:grpSp>
        <p:nvGrpSpPr>
          <p:cNvPr id="116" name="组合 115">
            <a:extLst>
              <a:ext uri="{FF2B5EF4-FFF2-40B4-BE49-F238E27FC236}">
                <a16:creationId xmlns:a16="http://schemas.microsoft.com/office/drawing/2014/main" id="{6FE14878-5DD5-4D64-8BEE-FB46458D4319}"/>
              </a:ext>
            </a:extLst>
          </p:cNvPr>
          <p:cNvGrpSpPr/>
          <p:nvPr/>
        </p:nvGrpSpPr>
        <p:grpSpPr>
          <a:xfrm>
            <a:off x="4797061" y="864466"/>
            <a:ext cx="3125895" cy="1900349"/>
            <a:chOff x="4797061" y="864466"/>
            <a:chExt cx="3125895" cy="1900349"/>
          </a:xfrm>
        </p:grpSpPr>
        <p:cxnSp>
          <p:nvCxnSpPr>
            <p:cNvPr id="45" name="直接连接符 44">
              <a:extLst>
                <a:ext uri="{FF2B5EF4-FFF2-40B4-BE49-F238E27FC236}">
                  <a16:creationId xmlns:a16="http://schemas.microsoft.com/office/drawing/2014/main" id="{542FDB0E-CB2D-49BB-A0F2-0F4C1D398BEB}"/>
                </a:ext>
              </a:extLst>
            </p:cNvPr>
            <p:cNvCxnSpPr/>
            <p:nvPr/>
          </p:nvCxnSpPr>
          <p:spPr>
            <a:xfrm>
              <a:off x="4797061" y="1755589"/>
              <a:ext cx="3048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70DC0D22-1210-46B1-801C-B943B30368A9}"/>
                </a:ext>
              </a:extLst>
            </p:cNvPr>
            <p:cNvCxnSpPr/>
            <p:nvPr/>
          </p:nvCxnSpPr>
          <p:spPr>
            <a:xfrm>
              <a:off x="5765648" y="895375"/>
              <a:ext cx="0" cy="1815253"/>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8F5E3BDE-F830-4863-8F64-988C555FC28E}"/>
                </a:ext>
              </a:extLst>
            </p:cNvPr>
            <p:cNvCxnSpPr/>
            <p:nvPr/>
          </p:nvCxnSpPr>
          <p:spPr>
            <a:xfrm>
              <a:off x="6920502" y="895375"/>
              <a:ext cx="0" cy="1815253"/>
            </a:xfrm>
            <a:prstGeom prst="line">
              <a:avLst/>
            </a:prstGeom>
            <a:ln w="19050"/>
          </p:spPr>
          <p:style>
            <a:lnRef idx="1">
              <a:schemeClr val="dk1"/>
            </a:lnRef>
            <a:fillRef idx="0">
              <a:schemeClr val="dk1"/>
            </a:fillRef>
            <a:effectRef idx="0">
              <a:schemeClr val="dk1"/>
            </a:effectRef>
            <a:fontRef idx="minor">
              <a:schemeClr val="tx1"/>
            </a:fontRef>
          </p:style>
        </p:cxnSp>
        <p:grpSp>
          <p:nvGrpSpPr>
            <p:cNvPr id="48" name="组合 47">
              <a:extLst>
                <a:ext uri="{FF2B5EF4-FFF2-40B4-BE49-F238E27FC236}">
                  <a16:creationId xmlns:a16="http://schemas.microsoft.com/office/drawing/2014/main" id="{525A6FE8-CE8B-4530-BE83-B2F4343754CA}"/>
                </a:ext>
              </a:extLst>
            </p:cNvPr>
            <p:cNvGrpSpPr/>
            <p:nvPr/>
          </p:nvGrpSpPr>
          <p:grpSpPr>
            <a:xfrm>
              <a:off x="5704687" y="902148"/>
              <a:ext cx="121920" cy="54187"/>
              <a:chOff x="2011680" y="1212426"/>
              <a:chExt cx="121920" cy="54187"/>
            </a:xfrm>
          </p:grpSpPr>
          <p:cxnSp>
            <p:nvCxnSpPr>
              <p:cNvPr id="49" name="直接连接符 48">
                <a:extLst>
                  <a:ext uri="{FF2B5EF4-FFF2-40B4-BE49-F238E27FC236}">
                    <a16:creationId xmlns:a16="http://schemas.microsoft.com/office/drawing/2014/main" id="{31D4DD4A-6F93-48E3-9648-D1A05B51C882}"/>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50" name="直接连接符 49">
                <a:extLst>
                  <a:ext uri="{FF2B5EF4-FFF2-40B4-BE49-F238E27FC236}">
                    <a16:creationId xmlns:a16="http://schemas.microsoft.com/office/drawing/2014/main" id="{248F1A63-AF81-42E0-97EB-CC1A74AC900A}"/>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1" name="组合 50">
              <a:extLst>
                <a:ext uri="{FF2B5EF4-FFF2-40B4-BE49-F238E27FC236}">
                  <a16:creationId xmlns:a16="http://schemas.microsoft.com/office/drawing/2014/main" id="{09E4C8C5-35A2-4262-BB0A-53224666D9E6}"/>
                </a:ext>
              </a:extLst>
            </p:cNvPr>
            <p:cNvGrpSpPr/>
            <p:nvPr/>
          </p:nvGrpSpPr>
          <p:grpSpPr>
            <a:xfrm>
              <a:off x="6859542" y="2710628"/>
              <a:ext cx="121920" cy="54187"/>
              <a:chOff x="2011680" y="1212426"/>
              <a:chExt cx="121920" cy="54187"/>
            </a:xfrm>
          </p:grpSpPr>
          <p:cxnSp>
            <p:nvCxnSpPr>
              <p:cNvPr id="52" name="直接连接符 51">
                <a:extLst>
                  <a:ext uri="{FF2B5EF4-FFF2-40B4-BE49-F238E27FC236}">
                    <a16:creationId xmlns:a16="http://schemas.microsoft.com/office/drawing/2014/main" id="{274B596E-CE1B-490D-85A0-B2CBBB984561}"/>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2F653DBD-6B7F-4FE4-AED7-48D8D3141C63}"/>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4" name="组合 53">
              <a:extLst>
                <a:ext uri="{FF2B5EF4-FFF2-40B4-BE49-F238E27FC236}">
                  <a16:creationId xmlns:a16="http://schemas.microsoft.com/office/drawing/2014/main" id="{676BD79C-9F55-4FFE-810E-327996A209A0}"/>
                </a:ext>
              </a:extLst>
            </p:cNvPr>
            <p:cNvGrpSpPr/>
            <p:nvPr/>
          </p:nvGrpSpPr>
          <p:grpSpPr>
            <a:xfrm rot="10581672">
              <a:off x="6866319" y="864466"/>
              <a:ext cx="121920" cy="54187"/>
              <a:chOff x="2011680" y="1212426"/>
              <a:chExt cx="121920" cy="54187"/>
            </a:xfrm>
          </p:grpSpPr>
          <p:cxnSp>
            <p:nvCxnSpPr>
              <p:cNvPr id="55" name="直接连接符 54">
                <a:extLst>
                  <a:ext uri="{FF2B5EF4-FFF2-40B4-BE49-F238E27FC236}">
                    <a16:creationId xmlns:a16="http://schemas.microsoft.com/office/drawing/2014/main" id="{223CE7B0-94DA-455B-8D2D-165AA2624BA9}"/>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9BF057F7-205A-4F6B-835E-1FF101AFEAFE}"/>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7" name="组合 56">
              <a:extLst>
                <a:ext uri="{FF2B5EF4-FFF2-40B4-BE49-F238E27FC236}">
                  <a16:creationId xmlns:a16="http://schemas.microsoft.com/office/drawing/2014/main" id="{8D6C13B7-BAE3-4E11-924E-72C02B850B92}"/>
                </a:ext>
              </a:extLst>
            </p:cNvPr>
            <p:cNvGrpSpPr/>
            <p:nvPr/>
          </p:nvGrpSpPr>
          <p:grpSpPr>
            <a:xfrm rot="10581672">
              <a:off x="5711460" y="2657131"/>
              <a:ext cx="121920" cy="54187"/>
              <a:chOff x="2011680" y="1212426"/>
              <a:chExt cx="121920" cy="54187"/>
            </a:xfrm>
          </p:grpSpPr>
          <p:cxnSp>
            <p:nvCxnSpPr>
              <p:cNvPr id="58" name="直接连接符 57">
                <a:extLst>
                  <a:ext uri="{FF2B5EF4-FFF2-40B4-BE49-F238E27FC236}">
                    <a16:creationId xmlns:a16="http://schemas.microsoft.com/office/drawing/2014/main" id="{76747DD2-39DB-4851-BAA6-ED415BB37F31}"/>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DC9C269F-38E2-42D6-B0F5-D3AED906183C}"/>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60" name="直接连接符 59">
              <a:extLst>
                <a:ext uri="{FF2B5EF4-FFF2-40B4-BE49-F238E27FC236}">
                  <a16:creationId xmlns:a16="http://schemas.microsoft.com/office/drawing/2014/main" id="{DD533D01-5B28-4630-B689-4E9D8A0D714C}"/>
                </a:ext>
              </a:extLst>
            </p:cNvPr>
            <p:cNvCxnSpPr>
              <a:cxnSpLocks/>
            </p:cNvCxnSpPr>
            <p:nvPr/>
          </p:nvCxnSpPr>
          <p:spPr>
            <a:xfrm flipH="1" flipV="1">
              <a:off x="6913730" y="2000764"/>
              <a:ext cx="450421" cy="704949"/>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A9830F51-BC75-488E-8D09-26BCC3BF4CCA}"/>
                </a:ext>
              </a:extLst>
            </p:cNvPr>
            <p:cNvCxnSpPr>
              <a:cxnSpLocks/>
            </p:cNvCxnSpPr>
            <p:nvPr/>
          </p:nvCxnSpPr>
          <p:spPr>
            <a:xfrm>
              <a:off x="5765648" y="1499375"/>
              <a:ext cx="1154854" cy="521286"/>
            </a:xfrm>
            <a:prstGeom prst="line">
              <a:avLst/>
            </a:prstGeom>
            <a:ln w="19050"/>
          </p:spPr>
          <p:style>
            <a:lnRef idx="1">
              <a:schemeClr val="dk1"/>
            </a:lnRef>
            <a:fillRef idx="0">
              <a:schemeClr val="dk1"/>
            </a:fillRef>
            <a:effectRef idx="0">
              <a:schemeClr val="dk1"/>
            </a:effectRef>
            <a:fontRef idx="minor">
              <a:schemeClr val="tx1"/>
            </a:fontRef>
          </p:style>
        </p:cxnSp>
        <p:cxnSp>
          <p:nvCxnSpPr>
            <p:cNvPr id="62" name="直接连接符 61">
              <a:extLst>
                <a:ext uri="{FF2B5EF4-FFF2-40B4-BE49-F238E27FC236}">
                  <a16:creationId xmlns:a16="http://schemas.microsoft.com/office/drawing/2014/main" id="{BE34DAEF-250F-453A-BD08-3481BD0FCE2C}"/>
                </a:ext>
              </a:extLst>
            </p:cNvPr>
            <p:cNvCxnSpPr/>
            <p:nvPr/>
          </p:nvCxnSpPr>
          <p:spPr>
            <a:xfrm>
              <a:off x="4834316" y="1498202"/>
              <a:ext cx="9245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543ED205-3075-4F0D-B75E-B76589C28E44}"/>
                </a:ext>
              </a:extLst>
            </p:cNvPr>
            <p:cNvCxnSpPr>
              <a:cxnSpLocks/>
            </p:cNvCxnSpPr>
            <p:nvPr/>
          </p:nvCxnSpPr>
          <p:spPr>
            <a:xfrm flipH="1">
              <a:off x="5758893" y="1498202"/>
              <a:ext cx="819556"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8490B0D1-C39B-434F-B57D-4E0AC9BAD0AB}"/>
                </a:ext>
              </a:extLst>
            </p:cNvPr>
            <p:cNvCxnSpPr>
              <a:cxnSpLocks/>
            </p:cNvCxnSpPr>
            <p:nvPr/>
          </p:nvCxnSpPr>
          <p:spPr>
            <a:xfrm>
              <a:off x="6578449" y="1498202"/>
              <a:ext cx="370935" cy="526104"/>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CE018BFF-0038-4871-BDB6-83C74650147B}"/>
                </a:ext>
              </a:extLst>
            </p:cNvPr>
            <p:cNvCxnSpPr>
              <a:cxnSpLocks/>
            </p:cNvCxnSpPr>
            <p:nvPr/>
          </p:nvCxnSpPr>
          <p:spPr>
            <a:xfrm>
              <a:off x="6571676" y="1498202"/>
              <a:ext cx="0" cy="23889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24899FF1-C960-46AC-9788-7B1A2BA71EE1}"/>
                </a:ext>
              </a:extLst>
            </p:cNvPr>
            <p:cNvSpPr txBox="1"/>
            <p:nvPr/>
          </p:nvSpPr>
          <p:spPr>
            <a:xfrm>
              <a:off x="6261791" y="1446527"/>
              <a:ext cx="1280160" cy="369332"/>
            </a:xfrm>
            <a:prstGeom prst="rect">
              <a:avLst/>
            </a:prstGeom>
            <a:noFill/>
          </p:spPr>
          <p:txBody>
            <a:bodyPr wrap="square" rtlCol="0">
              <a:spAutoFit/>
            </a:bodyPr>
            <a:lstStyle/>
            <a:p>
              <a:r>
                <a:rPr lang="en-US" altLang="zh-CN" dirty="0"/>
                <a:t>H’</a:t>
              </a:r>
              <a:endParaRPr lang="zh-CN" altLang="en-US" dirty="0"/>
            </a:p>
          </p:txBody>
        </p:sp>
        <p:sp>
          <p:nvSpPr>
            <p:cNvPr id="75" name="文本框 74">
              <a:extLst>
                <a:ext uri="{FF2B5EF4-FFF2-40B4-BE49-F238E27FC236}">
                  <a16:creationId xmlns:a16="http://schemas.microsoft.com/office/drawing/2014/main" id="{4B3C56A5-3CAE-4F54-B139-DF9103C72764}"/>
                </a:ext>
              </a:extLst>
            </p:cNvPr>
            <p:cNvSpPr txBox="1"/>
            <p:nvPr/>
          </p:nvSpPr>
          <p:spPr>
            <a:xfrm>
              <a:off x="6642796" y="1442229"/>
              <a:ext cx="1280160" cy="369332"/>
            </a:xfrm>
            <a:prstGeom prst="rect">
              <a:avLst/>
            </a:prstGeom>
            <a:noFill/>
          </p:spPr>
          <p:txBody>
            <a:bodyPr wrap="square" rtlCol="0">
              <a:spAutoFit/>
            </a:bodyPr>
            <a:lstStyle/>
            <a:p>
              <a:r>
                <a:rPr lang="en-US" altLang="zh-CN" dirty="0"/>
                <a:t>F’</a:t>
              </a:r>
              <a:endParaRPr lang="zh-CN" altLang="en-US" dirty="0"/>
            </a:p>
          </p:txBody>
        </p:sp>
        <p:grpSp>
          <p:nvGrpSpPr>
            <p:cNvPr id="85" name="组合 84">
              <a:extLst>
                <a:ext uri="{FF2B5EF4-FFF2-40B4-BE49-F238E27FC236}">
                  <a16:creationId xmlns:a16="http://schemas.microsoft.com/office/drawing/2014/main" id="{88B3C10C-24D7-43A7-B35A-62A5AA7F325A}"/>
                </a:ext>
              </a:extLst>
            </p:cNvPr>
            <p:cNvGrpSpPr/>
            <p:nvPr/>
          </p:nvGrpSpPr>
          <p:grpSpPr>
            <a:xfrm rot="5400000">
              <a:off x="5220395" y="1476096"/>
              <a:ext cx="121920" cy="54187"/>
              <a:chOff x="2011680" y="1212426"/>
              <a:chExt cx="121920" cy="54187"/>
            </a:xfrm>
          </p:grpSpPr>
          <p:cxnSp>
            <p:nvCxnSpPr>
              <p:cNvPr id="86" name="直接连接符 85">
                <a:extLst>
                  <a:ext uri="{FF2B5EF4-FFF2-40B4-BE49-F238E27FC236}">
                    <a16:creationId xmlns:a16="http://schemas.microsoft.com/office/drawing/2014/main" id="{CD4DE154-5995-49E8-96FA-C068CE5EA87D}"/>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DFDFD495-DFC6-4BE8-AE1D-2B305FCA6673}"/>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8" name="组合 87">
              <a:extLst>
                <a:ext uri="{FF2B5EF4-FFF2-40B4-BE49-F238E27FC236}">
                  <a16:creationId xmlns:a16="http://schemas.microsoft.com/office/drawing/2014/main" id="{B52ECE9E-B973-447E-864B-A6C8B3E1A45B}"/>
                </a:ext>
              </a:extLst>
            </p:cNvPr>
            <p:cNvGrpSpPr/>
            <p:nvPr/>
          </p:nvGrpSpPr>
          <p:grpSpPr>
            <a:xfrm rot="6721953">
              <a:off x="6050026" y="1638433"/>
              <a:ext cx="121920" cy="54187"/>
              <a:chOff x="2011680" y="1212426"/>
              <a:chExt cx="121920" cy="54187"/>
            </a:xfrm>
          </p:grpSpPr>
          <p:cxnSp>
            <p:nvCxnSpPr>
              <p:cNvPr id="89" name="直接连接符 88">
                <a:extLst>
                  <a:ext uri="{FF2B5EF4-FFF2-40B4-BE49-F238E27FC236}">
                    <a16:creationId xmlns:a16="http://schemas.microsoft.com/office/drawing/2014/main" id="{F8C170A7-2DA2-489E-B6DB-23714188F0AE}"/>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F3B24A43-2030-48C9-B842-ECD77F7A8D79}"/>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1" name="组合 90">
              <a:extLst>
                <a:ext uri="{FF2B5EF4-FFF2-40B4-BE49-F238E27FC236}">
                  <a16:creationId xmlns:a16="http://schemas.microsoft.com/office/drawing/2014/main" id="{7AC29A41-37D0-47CD-BB6E-A2DA4E1CF6D0}"/>
                </a:ext>
              </a:extLst>
            </p:cNvPr>
            <p:cNvGrpSpPr/>
            <p:nvPr/>
          </p:nvGrpSpPr>
          <p:grpSpPr>
            <a:xfrm rot="8752281">
              <a:off x="7122389" y="2382773"/>
              <a:ext cx="121920" cy="54187"/>
              <a:chOff x="2011680" y="1212426"/>
              <a:chExt cx="121920" cy="54187"/>
            </a:xfrm>
          </p:grpSpPr>
          <p:cxnSp>
            <p:nvCxnSpPr>
              <p:cNvPr id="92" name="直接连接符 91">
                <a:extLst>
                  <a:ext uri="{FF2B5EF4-FFF2-40B4-BE49-F238E27FC236}">
                    <a16:creationId xmlns:a16="http://schemas.microsoft.com/office/drawing/2014/main" id="{C32DD6D9-BD6E-47AB-9EAB-3D9A5A996A8F}"/>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6A238B46-3941-47FC-95A9-A04FE6C8E9F2}"/>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sp>
        <p:nvSpPr>
          <p:cNvPr id="94" name="矩形 93">
            <a:extLst>
              <a:ext uri="{FF2B5EF4-FFF2-40B4-BE49-F238E27FC236}">
                <a16:creationId xmlns:a16="http://schemas.microsoft.com/office/drawing/2014/main" id="{DF0DA66E-0444-4D7A-8EB2-84320BCC4A9E}"/>
              </a:ext>
            </a:extLst>
          </p:cNvPr>
          <p:cNvSpPr/>
          <p:nvPr/>
        </p:nvSpPr>
        <p:spPr>
          <a:xfrm>
            <a:off x="802642" y="2745485"/>
            <a:ext cx="6952823"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对于共轴光具组，过物方焦点入射的光将平行于光轴出射</a:t>
            </a:r>
            <a:r>
              <a:rPr lang="zh-CN" altLang="en-US" dirty="0"/>
              <a:t>。</a:t>
            </a:r>
            <a:endParaRPr lang="en-US" altLang="zh-CN" dirty="0"/>
          </a:p>
        </p:txBody>
      </p:sp>
      <p:grpSp>
        <p:nvGrpSpPr>
          <p:cNvPr id="117" name="组合 116">
            <a:extLst>
              <a:ext uri="{FF2B5EF4-FFF2-40B4-BE49-F238E27FC236}">
                <a16:creationId xmlns:a16="http://schemas.microsoft.com/office/drawing/2014/main" id="{8EB272F8-3CC1-4366-8DF6-F71D3051EBD0}"/>
              </a:ext>
            </a:extLst>
          </p:cNvPr>
          <p:cNvGrpSpPr/>
          <p:nvPr/>
        </p:nvGrpSpPr>
        <p:grpSpPr>
          <a:xfrm>
            <a:off x="789095" y="864466"/>
            <a:ext cx="3357728" cy="2684164"/>
            <a:chOff x="789095" y="864466"/>
            <a:chExt cx="3357728" cy="2684164"/>
          </a:xfrm>
        </p:grpSpPr>
        <p:cxnSp>
          <p:nvCxnSpPr>
            <p:cNvPr id="6" name="直接连接符 5">
              <a:extLst>
                <a:ext uri="{FF2B5EF4-FFF2-40B4-BE49-F238E27FC236}">
                  <a16:creationId xmlns:a16="http://schemas.microsoft.com/office/drawing/2014/main" id="{46F2107C-7AAC-4B32-9F14-0F2378211FB6}"/>
                </a:ext>
              </a:extLst>
            </p:cNvPr>
            <p:cNvCxnSpPr/>
            <p:nvPr/>
          </p:nvCxnSpPr>
          <p:spPr>
            <a:xfrm>
              <a:off x="1098823" y="1755589"/>
              <a:ext cx="304800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FB18963A-B3C5-4E7C-8B37-020EEBE0E63C}"/>
                </a:ext>
              </a:extLst>
            </p:cNvPr>
            <p:cNvCxnSpPr/>
            <p:nvPr/>
          </p:nvCxnSpPr>
          <p:spPr>
            <a:xfrm>
              <a:off x="2067410" y="895375"/>
              <a:ext cx="0" cy="1815253"/>
            </a:xfrm>
            <a:prstGeom prst="line">
              <a:avLst/>
            </a:prstGeom>
            <a:ln w="19050"/>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897C6BCB-DAEF-4CCF-B5C0-76AB63FF5C57}"/>
                </a:ext>
              </a:extLst>
            </p:cNvPr>
            <p:cNvCxnSpPr/>
            <p:nvPr/>
          </p:nvCxnSpPr>
          <p:spPr>
            <a:xfrm>
              <a:off x="3222264" y="895375"/>
              <a:ext cx="0" cy="1815253"/>
            </a:xfrm>
            <a:prstGeom prst="line">
              <a:avLst/>
            </a:prstGeom>
            <a:ln w="19050"/>
          </p:spPr>
          <p:style>
            <a:lnRef idx="1">
              <a:schemeClr val="dk1"/>
            </a:lnRef>
            <a:fillRef idx="0">
              <a:schemeClr val="dk1"/>
            </a:fillRef>
            <a:effectRef idx="0">
              <a:schemeClr val="dk1"/>
            </a:effectRef>
            <a:fontRef idx="minor">
              <a:schemeClr val="tx1"/>
            </a:fontRef>
          </p:style>
        </p:cxnSp>
        <p:grpSp>
          <p:nvGrpSpPr>
            <p:cNvPr id="20" name="组合 19">
              <a:extLst>
                <a:ext uri="{FF2B5EF4-FFF2-40B4-BE49-F238E27FC236}">
                  <a16:creationId xmlns:a16="http://schemas.microsoft.com/office/drawing/2014/main" id="{543EF8C2-E68D-4333-AFD8-155F2D3462E7}"/>
                </a:ext>
              </a:extLst>
            </p:cNvPr>
            <p:cNvGrpSpPr/>
            <p:nvPr/>
          </p:nvGrpSpPr>
          <p:grpSpPr>
            <a:xfrm>
              <a:off x="2006449" y="902148"/>
              <a:ext cx="121920" cy="54187"/>
              <a:chOff x="2011680" y="1212426"/>
              <a:chExt cx="121920" cy="54187"/>
            </a:xfrm>
          </p:grpSpPr>
          <p:cxnSp>
            <p:nvCxnSpPr>
              <p:cNvPr id="13" name="直接连接符 12">
                <a:extLst>
                  <a:ext uri="{FF2B5EF4-FFF2-40B4-BE49-F238E27FC236}">
                    <a16:creationId xmlns:a16="http://schemas.microsoft.com/office/drawing/2014/main" id="{DC2BBA37-4A58-4876-8FA0-A48D54B47061}"/>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1A07BB7D-7D23-4104-BE42-3C94A7804160}"/>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1" name="组合 20">
              <a:extLst>
                <a:ext uri="{FF2B5EF4-FFF2-40B4-BE49-F238E27FC236}">
                  <a16:creationId xmlns:a16="http://schemas.microsoft.com/office/drawing/2014/main" id="{DB3AA6BB-1DAF-472C-827C-CB3F7A04AFDC}"/>
                </a:ext>
              </a:extLst>
            </p:cNvPr>
            <p:cNvGrpSpPr/>
            <p:nvPr/>
          </p:nvGrpSpPr>
          <p:grpSpPr>
            <a:xfrm>
              <a:off x="3161304" y="2710628"/>
              <a:ext cx="121920" cy="54187"/>
              <a:chOff x="2011680" y="1212426"/>
              <a:chExt cx="121920" cy="54187"/>
            </a:xfrm>
          </p:grpSpPr>
          <p:cxnSp>
            <p:nvCxnSpPr>
              <p:cNvPr id="22" name="直接连接符 21">
                <a:extLst>
                  <a:ext uri="{FF2B5EF4-FFF2-40B4-BE49-F238E27FC236}">
                    <a16:creationId xmlns:a16="http://schemas.microsoft.com/office/drawing/2014/main" id="{3654D9DE-9744-42B8-8D24-64374FE58D92}"/>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25CEC0C6-425A-4EFD-8ACE-FE26137DC900}"/>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4" name="组合 23">
              <a:extLst>
                <a:ext uri="{FF2B5EF4-FFF2-40B4-BE49-F238E27FC236}">
                  <a16:creationId xmlns:a16="http://schemas.microsoft.com/office/drawing/2014/main" id="{BD38BDB9-916C-4F03-9497-3D1F85EB1F3A}"/>
                </a:ext>
              </a:extLst>
            </p:cNvPr>
            <p:cNvGrpSpPr/>
            <p:nvPr/>
          </p:nvGrpSpPr>
          <p:grpSpPr>
            <a:xfrm rot="10581672">
              <a:off x="3168081" y="864466"/>
              <a:ext cx="121920" cy="54187"/>
              <a:chOff x="2011680" y="1212426"/>
              <a:chExt cx="121920" cy="54187"/>
            </a:xfrm>
          </p:grpSpPr>
          <p:cxnSp>
            <p:nvCxnSpPr>
              <p:cNvPr id="25" name="直接连接符 24">
                <a:extLst>
                  <a:ext uri="{FF2B5EF4-FFF2-40B4-BE49-F238E27FC236}">
                    <a16:creationId xmlns:a16="http://schemas.microsoft.com/office/drawing/2014/main" id="{1453E15C-9D0E-4665-9115-5F4172F4FFE3}"/>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直接连接符 25">
                <a:extLst>
                  <a:ext uri="{FF2B5EF4-FFF2-40B4-BE49-F238E27FC236}">
                    <a16:creationId xmlns:a16="http://schemas.microsoft.com/office/drawing/2014/main" id="{3F8225B4-1075-4899-B847-1DA8C97C6127}"/>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7" name="组合 26">
              <a:extLst>
                <a:ext uri="{FF2B5EF4-FFF2-40B4-BE49-F238E27FC236}">
                  <a16:creationId xmlns:a16="http://schemas.microsoft.com/office/drawing/2014/main" id="{A77B8D8E-42CF-435E-A5C1-B7C8050D70EB}"/>
                </a:ext>
              </a:extLst>
            </p:cNvPr>
            <p:cNvGrpSpPr/>
            <p:nvPr/>
          </p:nvGrpSpPr>
          <p:grpSpPr>
            <a:xfrm rot="10581672">
              <a:off x="2013222" y="2657131"/>
              <a:ext cx="121920" cy="54187"/>
              <a:chOff x="2011680" y="1212426"/>
              <a:chExt cx="121920" cy="54187"/>
            </a:xfrm>
          </p:grpSpPr>
          <p:cxnSp>
            <p:nvCxnSpPr>
              <p:cNvPr id="28" name="直接连接符 27">
                <a:extLst>
                  <a:ext uri="{FF2B5EF4-FFF2-40B4-BE49-F238E27FC236}">
                    <a16:creationId xmlns:a16="http://schemas.microsoft.com/office/drawing/2014/main" id="{7F0FA823-DA0A-4151-A2E3-DB836328DAC2}"/>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直接连接符 28">
                <a:extLst>
                  <a:ext uri="{FF2B5EF4-FFF2-40B4-BE49-F238E27FC236}">
                    <a16:creationId xmlns:a16="http://schemas.microsoft.com/office/drawing/2014/main" id="{AE7DE3AB-34A7-476A-8706-232BFF6692E5}"/>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31" name="直接连接符 30">
              <a:extLst>
                <a:ext uri="{FF2B5EF4-FFF2-40B4-BE49-F238E27FC236}">
                  <a16:creationId xmlns:a16="http://schemas.microsoft.com/office/drawing/2014/main" id="{B45920A8-C4C5-4287-AEDC-CC897536521B}"/>
                </a:ext>
              </a:extLst>
            </p:cNvPr>
            <p:cNvCxnSpPr/>
            <p:nvPr/>
          </p:nvCxnSpPr>
          <p:spPr>
            <a:xfrm flipV="1">
              <a:off x="1417173" y="1073305"/>
              <a:ext cx="657014" cy="663787"/>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2C09D312-4A58-43BC-B5C3-64E67F8C1534}"/>
                </a:ext>
              </a:extLst>
            </p:cNvPr>
            <p:cNvCxnSpPr/>
            <p:nvPr/>
          </p:nvCxnSpPr>
          <p:spPr>
            <a:xfrm>
              <a:off x="2074187" y="1073305"/>
              <a:ext cx="1154855" cy="424897"/>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6E12B462-EDDF-464B-8074-0E6DCCFA5657}"/>
                </a:ext>
              </a:extLst>
            </p:cNvPr>
            <p:cNvCxnSpPr/>
            <p:nvPr/>
          </p:nvCxnSpPr>
          <p:spPr>
            <a:xfrm>
              <a:off x="3222264" y="1498202"/>
              <a:ext cx="9245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BB273357-E1B7-45BB-8DEE-1E8DA45F029E}"/>
                </a:ext>
              </a:extLst>
            </p:cNvPr>
            <p:cNvCxnSpPr/>
            <p:nvPr/>
          </p:nvCxnSpPr>
          <p:spPr>
            <a:xfrm flipH="1">
              <a:off x="1674556" y="1498202"/>
              <a:ext cx="1540936"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E11B85E3-3E67-4BF2-85F1-CD45CAFB4646}"/>
                </a:ext>
              </a:extLst>
            </p:cNvPr>
            <p:cNvCxnSpPr/>
            <p:nvPr/>
          </p:nvCxnSpPr>
          <p:spPr>
            <a:xfrm>
              <a:off x="3229042" y="1498202"/>
              <a:ext cx="707807" cy="257387"/>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A870607D-18B2-45E9-9F40-59ED0ABAC56A}"/>
                </a:ext>
              </a:extLst>
            </p:cNvPr>
            <p:cNvCxnSpPr>
              <a:cxnSpLocks/>
            </p:cNvCxnSpPr>
            <p:nvPr/>
          </p:nvCxnSpPr>
          <p:spPr>
            <a:xfrm>
              <a:off x="1674556" y="1498202"/>
              <a:ext cx="0" cy="23889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DE6EE584-4B51-44EC-BC54-8430E0B21C82}"/>
                </a:ext>
              </a:extLst>
            </p:cNvPr>
            <p:cNvSpPr txBox="1"/>
            <p:nvPr/>
          </p:nvSpPr>
          <p:spPr>
            <a:xfrm>
              <a:off x="1213969" y="1703264"/>
              <a:ext cx="1280160" cy="369332"/>
            </a:xfrm>
            <a:prstGeom prst="rect">
              <a:avLst/>
            </a:prstGeom>
            <a:noFill/>
          </p:spPr>
          <p:txBody>
            <a:bodyPr wrap="square" rtlCol="0">
              <a:spAutoFit/>
            </a:bodyPr>
            <a:lstStyle/>
            <a:p>
              <a:r>
                <a:rPr lang="en-US" altLang="zh-CN" dirty="0"/>
                <a:t>F</a:t>
              </a:r>
              <a:endParaRPr lang="zh-CN" altLang="en-US" dirty="0"/>
            </a:p>
          </p:txBody>
        </p:sp>
        <p:sp>
          <p:nvSpPr>
            <p:cNvPr id="73" name="文本框 72">
              <a:extLst>
                <a:ext uri="{FF2B5EF4-FFF2-40B4-BE49-F238E27FC236}">
                  <a16:creationId xmlns:a16="http://schemas.microsoft.com/office/drawing/2014/main" id="{6F3E4DAA-F953-4E1E-95B9-AC44A8B70B76}"/>
                </a:ext>
              </a:extLst>
            </p:cNvPr>
            <p:cNvSpPr txBox="1"/>
            <p:nvPr/>
          </p:nvSpPr>
          <p:spPr>
            <a:xfrm>
              <a:off x="1505234" y="1698760"/>
              <a:ext cx="1280160" cy="369332"/>
            </a:xfrm>
            <a:prstGeom prst="rect">
              <a:avLst/>
            </a:prstGeom>
            <a:noFill/>
          </p:spPr>
          <p:txBody>
            <a:bodyPr wrap="square" rtlCol="0">
              <a:spAutoFit/>
            </a:bodyPr>
            <a:lstStyle/>
            <a:p>
              <a:r>
                <a:rPr lang="en-US" altLang="zh-CN" dirty="0"/>
                <a:t>H</a:t>
              </a:r>
              <a:endParaRPr lang="zh-CN" altLang="en-US" dirty="0"/>
            </a:p>
          </p:txBody>
        </p:sp>
        <p:grpSp>
          <p:nvGrpSpPr>
            <p:cNvPr id="76" name="组合 75">
              <a:extLst>
                <a:ext uri="{FF2B5EF4-FFF2-40B4-BE49-F238E27FC236}">
                  <a16:creationId xmlns:a16="http://schemas.microsoft.com/office/drawing/2014/main" id="{DC6ACC84-0182-419A-BED6-83285465974C}"/>
                </a:ext>
              </a:extLst>
            </p:cNvPr>
            <p:cNvGrpSpPr/>
            <p:nvPr/>
          </p:nvGrpSpPr>
          <p:grpSpPr>
            <a:xfrm rot="2339723">
              <a:off x="1770838" y="1293792"/>
              <a:ext cx="121920" cy="54187"/>
              <a:chOff x="2011680" y="1212426"/>
              <a:chExt cx="121920" cy="54187"/>
            </a:xfrm>
          </p:grpSpPr>
          <p:cxnSp>
            <p:nvCxnSpPr>
              <p:cNvPr id="77" name="直接连接符 76">
                <a:extLst>
                  <a:ext uri="{FF2B5EF4-FFF2-40B4-BE49-F238E27FC236}">
                    <a16:creationId xmlns:a16="http://schemas.microsoft.com/office/drawing/2014/main" id="{7AA60B0C-E789-4EA0-B4F0-612BFB86F524}"/>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7BEE4C0B-9773-4E2A-94B2-3306CA3246CF}"/>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9" name="组合 78">
              <a:extLst>
                <a:ext uri="{FF2B5EF4-FFF2-40B4-BE49-F238E27FC236}">
                  <a16:creationId xmlns:a16="http://schemas.microsoft.com/office/drawing/2014/main" id="{B4ADA481-6335-4F7A-B580-FF2822B8BCC5}"/>
                </a:ext>
              </a:extLst>
            </p:cNvPr>
            <p:cNvGrpSpPr/>
            <p:nvPr/>
          </p:nvGrpSpPr>
          <p:grpSpPr>
            <a:xfrm rot="6274237">
              <a:off x="2570022" y="1258269"/>
              <a:ext cx="121920" cy="54187"/>
              <a:chOff x="2011680" y="1212426"/>
              <a:chExt cx="121920" cy="54187"/>
            </a:xfrm>
          </p:grpSpPr>
          <p:cxnSp>
            <p:nvCxnSpPr>
              <p:cNvPr id="80" name="直接连接符 79">
                <a:extLst>
                  <a:ext uri="{FF2B5EF4-FFF2-40B4-BE49-F238E27FC236}">
                    <a16:creationId xmlns:a16="http://schemas.microsoft.com/office/drawing/2014/main" id="{5C43B355-A8DA-45E5-8858-019C2E937C7F}"/>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81" name="直接连接符 80">
                <a:extLst>
                  <a:ext uri="{FF2B5EF4-FFF2-40B4-BE49-F238E27FC236}">
                    <a16:creationId xmlns:a16="http://schemas.microsoft.com/office/drawing/2014/main" id="{2D87D622-0919-497C-8634-AC42209605AC}"/>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2" name="组合 81">
              <a:extLst>
                <a:ext uri="{FF2B5EF4-FFF2-40B4-BE49-F238E27FC236}">
                  <a16:creationId xmlns:a16="http://schemas.microsoft.com/office/drawing/2014/main" id="{ABDCF412-9788-47F0-8FFF-4D50AC473E2E}"/>
                </a:ext>
              </a:extLst>
            </p:cNvPr>
            <p:cNvGrpSpPr/>
            <p:nvPr/>
          </p:nvGrpSpPr>
          <p:grpSpPr>
            <a:xfrm rot="5400000">
              <a:off x="3689919" y="1467527"/>
              <a:ext cx="121920" cy="54187"/>
              <a:chOff x="2011680" y="1212426"/>
              <a:chExt cx="121920" cy="54187"/>
            </a:xfrm>
          </p:grpSpPr>
          <p:cxnSp>
            <p:nvCxnSpPr>
              <p:cNvPr id="83" name="直接连接符 82">
                <a:extLst>
                  <a:ext uri="{FF2B5EF4-FFF2-40B4-BE49-F238E27FC236}">
                    <a16:creationId xmlns:a16="http://schemas.microsoft.com/office/drawing/2014/main" id="{3497C6C4-969D-4C05-B93E-9AD9E54E044A}"/>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1EA611B4-8B90-4BA9-B9AB-058870130B48}"/>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40FF3EF6-19FC-4B61-BA76-4B998C3DC874}"/>
                    </a:ext>
                  </a:extLst>
                </p:cNvPr>
                <p:cNvSpPr txBox="1"/>
                <p:nvPr/>
              </p:nvSpPr>
              <p:spPr>
                <a:xfrm>
                  <a:off x="2487705" y="3213191"/>
                  <a:ext cx="1222194" cy="276999"/>
                </a:xfrm>
                <a:prstGeom prst="rect">
                  <a:avLst/>
                </a:prstGeom>
                <a:noFill/>
              </p:spPr>
              <p:txBody>
                <a:bodyPr wrap="none" lIns="0" tIns="0" rIns="0" bIns="0" rtlCol="0">
                  <a:spAutoFit/>
                </a:bodyPr>
                <a:lstStyle/>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r>
                        <a:rPr lang="en-US" altLang="zh-CN">
                          <a:latin typeface="Cambria Math" panose="02040503050406030204" pitchFamily="18" charset="0"/>
                        </a:rPr>
                        <m:t>=−50</m:t>
                      </m:r>
                    </m:oMath>
                  </a14:m>
                  <a:r>
                    <a:rPr lang="en-US" altLang="zh-CN" dirty="0"/>
                    <a:t>cm</a:t>
                  </a:r>
                  <a:endParaRPr lang="zh-CN" altLang="en-US" dirty="0"/>
                </a:p>
              </p:txBody>
            </p:sp>
          </mc:Choice>
          <mc:Fallback xmlns="">
            <p:sp>
              <p:nvSpPr>
                <p:cNvPr id="95" name="文本框 94">
                  <a:extLst>
                    <a:ext uri="{FF2B5EF4-FFF2-40B4-BE49-F238E27FC236}">
                      <a16:creationId xmlns:a16="http://schemas.microsoft.com/office/drawing/2014/main" id="{40FF3EF6-19FC-4B61-BA76-4B998C3DC874}"/>
                    </a:ext>
                  </a:extLst>
                </p:cNvPr>
                <p:cNvSpPr txBox="1">
                  <a:spLocks noRot="1" noChangeAspect="1" noMove="1" noResize="1" noEditPoints="1" noAdjustHandles="1" noChangeArrowheads="1" noChangeShapeType="1" noTextEdit="1"/>
                </p:cNvSpPr>
                <p:nvPr/>
              </p:nvSpPr>
              <p:spPr>
                <a:xfrm>
                  <a:off x="2487705" y="3213191"/>
                  <a:ext cx="1222194" cy="276999"/>
                </a:xfrm>
                <a:prstGeom prst="rect">
                  <a:avLst/>
                </a:prstGeom>
                <a:blipFill>
                  <a:blip r:embed="rId3"/>
                  <a:stretch>
                    <a:fillRect l="-4975" t="-28261" r="-10945" b="-50000"/>
                  </a:stretch>
                </a:blipFill>
              </p:spPr>
              <p:txBody>
                <a:bodyPr/>
                <a:lstStyle/>
                <a:p>
                  <a:r>
                    <a:rPr lang="zh-CN" altLang="en-US">
                      <a:noFill/>
                    </a:rPr>
                    <a:t> </a:t>
                  </a:r>
                </a:p>
              </p:txBody>
            </p:sp>
          </mc:Fallback>
        </mc:AlternateContent>
        <p:sp>
          <p:nvSpPr>
            <p:cNvPr id="97" name="文本框 96">
              <a:extLst>
                <a:ext uri="{FF2B5EF4-FFF2-40B4-BE49-F238E27FC236}">
                  <a16:creationId xmlns:a16="http://schemas.microsoft.com/office/drawing/2014/main" id="{B5B39CE7-36EE-4408-93B6-BE03572BB52C}"/>
                </a:ext>
              </a:extLst>
            </p:cNvPr>
            <p:cNvSpPr txBox="1"/>
            <p:nvPr/>
          </p:nvSpPr>
          <p:spPr>
            <a:xfrm>
              <a:off x="789095" y="3179298"/>
              <a:ext cx="19304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凹透镜物距    </a:t>
              </a:r>
            </a:p>
          </p:txBody>
        </p:sp>
      </p:grpSp>
      <p:sp>
        <p:nvSpPr>
          <p:cNvPr id="98" name="文本框 97">
            <a:extLst>
              <a:ext uri="{FF2B5EF4-FFF2-40B4-BE49-F238E27FC236}">
                <a16:creationId xmlns:a16="http://schemas.microsoft.com/office/drawing/2014/main" id="{78FDECE2-344D-4BEA-969C-70B80EC74020}"/>
              </a:ext>
            </a:extLst>
          </p:cNvPr>
          <p:cNvSpPr txBox="1"/>
          <p:nvPr/>
        </p:nvSpPr>
        <p:spPr>
          <a:xfrm>
            <a:off x="4265506" y="3184955"/>
            <a:ext cx="2412907"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凸透镜像距</a:t>
            </a:r>
          </a:p>
        </p:txBody>
      </p:sp>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834F19D9-0FD2-4659-B3C8-693953894D65}"/>
                  </a:ext>
                </a:extLst>
              </p:cNvPr>
              <p:cNvSpPr txBox="1"/>
              <p:nvPr/>
            </p:nvSpPr>
            <p:spPr>
              <a:xfrm>
                <a:off x="5973406" y="3239450"/>
                <a:ext cx="2086405" cy="276999"/>
              </a:xfrm>
              <a:prstGeom prst="rect">
                <a:avLst/>
              </a:prstGeom>
              <a:noFill/>
            </p:spPr>
            <p:txBody>
              <a:bodyPr wrap="none" lIns="0" tIns="0" rIns="0" bIns="0" rtlCol="0">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r>
                      <a:rPr lang="en-US" altLang="zh-CN" b="0" i="0" smtClean="0">
                        <a:latin typeface="Cambria Math" panose="02040503050406030204" pitchFamily="18" charset="0"/>
                      </a:rPr>
                      <m:t>=150</m:t>
                    </m:r>
                  </m:oMath>
                </a14:m>
                <a:r>
                  <a:rPr lang="en-US" altLang="zh-CN" dirty="0"/>
                  <a:t>cm</a:t>
                </a:r>
                <a:endParaRPr lang="zh-CN" altLang="en-US" dirty="0"/>
              </a:p>
            </p:txBody>
          </p:sp>
        </mc:Choice>
        <mc:Fallback xmlns="">
          <p:sp>
            <p:nvSpPr>
              <p:cNvPr id="100" name="文本框 99">
                <a:extLst>
                  <a:ext uri="{FF2B5EF4-FFF2-40B4-BE49-F238E27FC236}">
                    <a16:creationId xmlns:a16="http://schemas.microsoft.com/office/drawing/2014/main" id="{834F19D9-0FD2-4659-B3C8-693953894D65}"/>
                  </a:ext>
                </a:extLst>
              </p:cNvPr>
              <p:cNvSpPr txBox="1">
                <a:spLocks noRot="1" noChangeAspect="1" noMove="1" noResize="1" noEditPoints="1" noAdjustHandles="1" noChangeArrowheads="1" noChangeShapeType="1" noTextEdit="1"/>
              </p:cNvSpPr>
              <p:nvPr/>
            </p:nvSpPr>
            <p:spPr>
              <a:xfrm>
                <a:off x="5973406" y="3239450"/>
                <a:ext cx="2086405" cy="276999"/>
              </a:xfrm>
              <a:prstGeom prst="rect">
                <a:avLst/>
              </a:prstGeom>
              <a:blipFill>
                <a:blip r:embed="rId4"/>
                <a:stretch>
                  <a:fillRect l="-2924" t="-28261" r="-5848" b="-50000"/>
                </a:stretch>
              </a:blipFill>
            </p:spPr>
            <p:txBody>
              <a:bodyPr/>
              <a:lstStyle/>
              <a:p>
                <a:r>
                  <a:rPr lang="zh-CN" altLang="en-US">
                    <a:noFill/>
                  </a:rPr>
                  <a:t> </a:t>
                </a:r>
              </a:p>
            </p:txBody>
          </p:sp>
        </mc:Fallback>
      </mc:AlternateContent>
      <p:sp>
        <p:nvSpPr>
          <p:cNvPr id="101" name="文本框 100">
            <a:extLst>
              <a:ext uri="{FF2B5EF4-FFF2-40B4-BE49-F238E27FC236}">
                <a16:creationId xmlns:a16="http://schemas.microsoft.com/office/drawing/2014/main" id="{B4E403BC-B71A-4CD1-8308-CCDDE56D8889}"/>
              </a:ext>
            </a:extLst>
          </p:cNvPr>
          <p:cNvSpPr txBox="1"/>
          <p:nvPr/>
        </p:nvSpPr>
        <p:spPr>
          <a:xfrm>
            <a:off x="789095" y="3605360"/>
            <a:ext cx="284509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由高斯公式</a:t>
            </a:r>
          </a:p>
        </p:txBody>
      </p:sp>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B797131F-0DA2-4A55-913A-F291EFAB6047}"/>
                  </a:ext>
                </a:extLst>
              </p:cNvPr>
              <p:cNvSpPr txBox="1"/>
              <p:nvPr/>
            </p:nvSpPr>
            <p:spPr>
              <a:xfrm>
                <a:off x="2567579" y="3551043"/>
                <a:ext cx="1171539" cy="597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num>
                        <m:den>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den>
                      </m:f>
                      <m:r>
                        <a:rPr lang="en-US" altLang="zh-CN" b="0" i="1" smtClean="0">
                          <a:latin typeface="Cambria Math" panose="02040503050406030204" pitchFamily="18" charset="0"/>
                        </a:rPr>
                        <m:t>=1</m:t>
                      </m:r>
                    </m:oMath>
                  </m:oMathPara>
                </a14:m>
                <a:endParaRPr lang="zh-CN" altLang="en-US" dirty="0"/>
              </a:p>
            </p:txBody>
          </p:sp>
        </mc:Choice>
        <mc:Fallback xmlns="">
          <p:sp>
            <p:nvSpPr>
              <p:cNvPr id="102" name="文本框 101">
                <a:extLst>
                  <a:ext uri="{FF2B5EF4-FFF2-40B4-BE49-F238E27FC236}">
                    <a16:creationId xmlns:a16="http://schemas.microsoft.com/office/drawing/2014/main" id="{B797131F-0DA2-4A55-913A-F291EFAB6047}"/>
                  </a:ext>
                </a:extLst>
              </p:cNvPr>
              <p:cNvSpPr txBox="1">
                <a:spLocks noRot="1" noChangeAspect="1" noMove="1" noResize="1" noEditPoints="1" noAdjustHandles="1" noChangeArrowheads="1" noChangeShapeType="1" noTextEdit="1"/>
              </p:cNvSpPr>
              <p:nvPr/>
            </p:nvSpPr>
            <p:spPr>
              <a:xfrm>
                <a:off x="2567579" y="3551043"/>
                <a:ext cx="1171539" cy="597471"/>
              </a:xfrm>
              <a:prstGeom prst="rect">
                <a:avLst/>
              </a:prstGeom>
              <a:blipFill>
                <a:blip r:embed="rId5"/>
                <a:stretch>
                  <a:fillRect/>
                </a:stretch>
              </a:blipFill>
            </p:spPr>
            <p:txBody>
              <a:bodyPr/>
              <a:lstStyle/>
              <a:p>
                <a:r>
                  <a:rPr lang="zh-CN" altLang="en-US">
                    <a:noFill/>
                  </a:rPr>
                  <a:t> </a:t>
                </a:r>
              </a:p>
            </p:txBody>
          </p:sp>
        </mc:Fallback>
      </mc:AlternateContent>
      <p:sp>
        <p:nvSpPr>
          <p:cNvPr id="103" name="文本框 102">
            <a:extLst>
              <a:ext uri="{FF2B5EF4-FFF2-40B4-BE49-F238E27FC236}">
                <a16:creationId xmlns:a16="http://schemas.microsoft.com/office/drawing/2014/main" id="{A6731702-0174-4B78-8CB4-2B590F4D871F}"/>
              </a:ext>
            </a:extLst>
          </p:cNvPr>
          <p:cNvSpPr txBox="1"/>
          <p:nvPr/>
        </p:nvSpPr>
        <p:spPr>
          <a:xfrm>
            <a:off x="4250266" y="3640963"/>
            <a:ext cx="188298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得到物距</a:t>
            </a:r>
          </a:p>
        </p:txBody>
      </p:sp>
      <mc:AlternateContent xmlns:mc="http://schemas.openxmlformats.org/markup-compatibility/2006" xmlns:a14="http://schemas.microsoft.com/office/drawing/2010/main">
        <mc:Choice Requires="a14">
          <p:sp>
            <p:nvSpPr>
              <p:cNvPr id="104" name="矩形 103">
                <a:extLst>
                  <a:ext uri="{FF2B5EF4-FFF2-40B4-BE49-F238E27FC236}">
                    <a16:creationId xmlns:a16="http://schemas.microsoft.com/office/drawing/2014/main" id="{668302C6-8210-4AE1-B86C-C1D83524CCCA}"/>
                  </a:ext>
                </a:extLst>
              </p:cNvPr>
              <p:cNvSpPr/>
              <p:nvPr/>
            </p:nvSpPr>
            <p:spPr>
              <a:xfrm>
                <a:off x="5892799" y="3605785"/>
                <a:ext cx="1228413" cy="369332"/>
              </a:xfrm>
              <a:prstGeom prst="rect">
                <a:avLst/>
              </a:prstGeom>
            </p:spPr>
            <p:txBody>
              <a:bodyPr wrap="none">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a:latin typeface="Cambria Math" panose="02040503050406030204" pitchFamily="18" charset="0"/>
                      </a:rPr>
                      <m:t>=</m:t>
                    </m:r>
                    <m:r>
                      <a:rPr lang="en-US" altLang="zh-CN" b="0" i="0" smtClean="0">
                        <a:latin typeface="Cambria Math" panose="02040503050406030204" pitchFamily="18" charset="0"/>
                      </a:rPr>
                      <m:t>75</m:t>
                    </m:r>
                  </m:oMath>
                </a14:m>
                <a:r>
                  <a:rPr lang="en-US" altLang="zh-CN" dirty="0"/>
                  <a:t>cm</a:t>
                </a:r>
                <a:endParaRPr lang="zh-CN" altLang="en-US" dirty="0"/>
              </a:p>
            </p:txBody>
          </p:sp>
        </mc:Choice>
        <mc:Fallback xmlns="">
          <p:sp>
            <p:nvSpPr>
              <p:cNvPr id="104" name="矩形 103">
                <a:extLst>
                  <a:ext uri="{FF2B5EF4-FFF2-40B4-BE49-F238E27FC236}">
                    <a16:creationId xmlns:a16="http://schemas.microsoft.com/office/drawing/2014/main" id="{668302C6-8210-4AE1-B86C-C1D83524CCCA}"/>
                  </a:ext>
                </a:extLst>
              </p:cNvPr>
              <p:cNvSpPr>
                <a:spLocks noRot="1" noChangeAspect="1" noMove="1" noResize="1" noEditPoints="1" noAdjustHandles="1" noChangeArrowheads="1" noChangeShapeType="1" noTextEdit="1"/>
              </p:cNvSpPr>
              <p:nvPr/>
            </p:nvSpPr>
            <p:spPr>
              <a:xfrm>
                <a:off x="5892799" y="3605785"/>
                <a:ext cx="1228413" cy="369332"/>
              </a:xfrm>
              <a:prstGeom prst="rect">
                <a:avLst/>
              </a:prstGeom>
              <a:blipFill>
                <a:blip r:embed="rId6"/>
                <a:stretch>
                  <a:fillRect t="-10000" r="-3483" b="-25000"/>
                </a:stretch>
              </a:blipFill>
            </p:spPr>
            <p:txBody>
              <a:bodyPr/>
              <a:lstStyle/>
              <a:p>
                <a:r>
                  <a:rPr lang="zh-CN" altLang="en-US">
                    <a:noFill/>
                  </a:rPr>
                  <a:t> </a:t>
                </a:r>
              </a:p>
            </p:txBody>
          </p:sp>
        </mc:Fallback>
      </mc:AlternateContent>
      <p:sp>
        <p:nvSpPr>
          <p:cNvPr id="105" name="文本框 104">
            <a:extLst>
              <a:ext uri="{FF2B5EF4-FFF2-40B4-BE49-F238E27FC236}">
                <a16:creationId xmlns:a16="http://schemas.microsoft.com/office/drawing/2014/main" id="{ED3D7C1A-3DC4-42D3-A8BF-221D106A18FC}"/>
              </a:ext>
            </a:extLst>
          </p:cNvPr>
          <p:cNvSpPr txBox="1"/>
          <p:nvPr/>
        </p:nvSpPr>
        <p:spPr>
          <a:xfrm>
            <a:off x="789095" y="4089862"/>
            <a:ext cx="8354905"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即物方焦点</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在凸透镜左侧</a:t>
            </a:r>
            <a:r>
              <a:rPr lang="en-US" altLang="zh-CN" dirty="0">
                <a:latin typeface="微软雅黑" panose="020B0503020204020204" pitchFamily="34" charset="-122"/>
                <a:ea typeface="微软雅黑" panose="020B0503020204020204" pitchFamily="34" charset="-122"/>
              </a:rPr>
              <a:t>75cm,</a:t>
            </a:r>
            <a:r>
              <a:rPr lang="zh-CN" altLang="en-US" dirty="0">
                <a:latin typeface="微软雅黑" panose="020B0503020204020204" pitchFamily="34" charset="-122"/>
                <a:ea typeface="微软雅黑" panose="020B0503020204020204" pitchFamily="34" charset="-122"/>
              </a:rPr>
              <a:t>由几何关系得到物方焦点</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在物方主点</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左方</a:t>
            </a:r>
            <a:r>
              <a:rPr lang="en-US" altLang="zh-CN" dirty="0">
                <a:latin typeface="微软雅黑" panose="020B0503020204020204" pitchFamily="34" charset="-122"/>
                <a:ea typeface="微软雅黑" panose="020B0503020204020204" pitchFamily="34" charset="-122"/>
              </a:rPr>
              <a:t>25cm</a:t>
            </a:r>
            <a:r>
              <a:rPr lang="zh-CN" altLang="en-US" dirty="0">
                <a:latin typeface="微软雅黑" panose="020B0503020204020204" pitchFamily="34" charset="-122"/>
                <a:ea typeface="微软雅黑" panose="020B0503020204020204" pitchFamily="34" charset="-122"/>
              </a:rPr>
              <a:t>，则物方焦距为</a:t>
            </a:r>
            <a:r>
              <a:rPr lang="en-US" altLang="zh-CN" dirty="0">
                <a:latin typeface="微软雅黑" panose="020B0503020204020204" pitchFamily="34" charset="-122"/>
                <a:ea typeface="微软雅黑" panose="020B0503020204020204" pitchFamily="34" charset="-122"/>
              </a:rPr>
              <a:t>25cm</a:t>
            </a:r>
            <a:r>
              <a:rPr lang="zh-CN" altLang="en-US" dirty="0">
                <a:latin typeface="微软雅黑" panose="020B0503020204020204" pitchFamily="34" charset="-122"/>
                <a:ea typeface="微软雅黑" panose="020B0503020204020204" pitchFamily="34" charset="-122"/>
              </a:rPr>
              <a:t>。</a:t>
            </a:r>
          </a:p>
        </p:txBody>
      </p:sp>
      <p:sp>
        <p:nvSpPr>
          <p:cNvPr id="106" name="矩形 105">
            <a:extLst>
              <a:ext uri="{FF2B5EF4-FFF2-40B4-BE49-F238E27FC236}">
                <a16:creationId xmlns:a16="http://schemas.microsoft.com/office/drawing/2014/main" id="{8165BC25-6677-4169-B1C9-4C511549954A}"/>
              </a:ext>
            </a:extLst>
          </p:cNvPr>
          <p:cNvSpPr/>
          <p:nvPr/>
        </p:nvSpPr>
        <p:spPr>
          <a:xfrm>
            <a:off x="785708" y="4798459"/>
            <a:ext cx="7924798"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同理，平行于光轴入射的光，出射光将汇聚于光具组的像方焦点。</a:t>
            </a:r>
          </a:p>
        </p:txBody>
      </p:sp>
      <p:sp>
        <p:nvSpPr>
          <p:cNvPr id="107" name="矩形 106">
            <a:extLst>
              <a:ext uri="{FF2B5EF4-FFF2-40B4-BE49-F238E27FC236}">
                <a16:creationId xmlns:a16="http://schemas.microsoft.com/office/drawing/2014/main" id="{062260D5-6228-45FE-A611-5B1259DCDFA1}"/>
              </a:ext>
            </a:extLst>
          </p:cNvPr>
          <p:cNvSpPr/>
          <p:nvPr/>
        </p:nvSpPr>
        <p:spPr>
          <a:xfrm>
            <a:off x="785708" y="5190628"/>
            <a:ext cx="1338828"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凸透镜像距</a:t>
            </a:r>
          </a:p>
        </p:txBody>
      </p:sp>
      <mc:AlternateContent xmlns:mc="http://schemas.openxmlformats.org/markup-compatibility/2006" xmlns:a14="http://schemas.microsoft.com/office/drawing/2010/main">
        <mc:Choice Requires="a14">
          <p:sp>
            <p:nvSpPr>
              <p:cNvPr id="108" name="矩形 107">
                <a:extLst>
                  <a:ext uri="{FF2B5EF4-FFF2-40B4-BE49-F238E27FC236}">
                    <a16:creationId xmlns:a16="http://schemas.microsoft.com/office/drawing/2014/main" id="{B9E9F049-8D3B-4570-A070-B40A7D44CFA1}"/>
                  </a:ext>
                </a:extLst>
              </p:cNvPr>
              <p:cNvSpPr/>
              <p:nvPr/>
            </p:nvSpPr>
            <p:spPr>
              <a:xfrm>
                <a:off x="2366534" y="5191273"/>
                <a:ext cx="1228413" cy="369332"/>
              </a:xfrm>
              <a:prstGeom prst="rect">
                <a:avLst/>
              </a:prstGeom>
            </p:spPr>
            <p:txBody>
              <a:bodyPr wrap="none">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a:latin typeface="Cambria Math" panose="02040503050406030204" pitchFamily="18" charset="0"/>
                      </a:rPr>
                      <m:t>=</m:t>
                    </m:r>
                    <m:r>
                      <a:rPr lang="en-US" altLang="zh-CN" b="0" i="0" smtClean="0">
                        <a:latin typeface="Cambria Math" panose="02040503050406030204" pitchFamily="18" charset="0"/>
                      </a:rPr>
                      <m:t>50</m:t>
                    </m:r>
                  </m:oMath>
                </a14:m>
                <a:r>
                  <a:rPr lang="en-US" altLang="zh-CN" dirty="0"/>
                  <a:t>cm</a:t>
                </a:r>
                <a:endParaRPr lang="zh-CN" altLang="en-US" dirty="0"/>
              </a:p>
            </p:txBody>
          </p:sp>
        </mc:Choice>
        <mc:Fallback xmlns="">
          <p:sp>
            <p:nvSpPr>
              <p:cNvPr id="108" name="矩形 107">
                <a:extLst>
                  <a:ext uri="{FF2B5EF4-FFF2-40B4-BE49-F238E27FC236}">
                    <a16:creationId xmlns:a16="http://schemas.microsoft.com/office/drawing/2014/main" id="{B9E9F049-8D3B-4570-A070-B40A7D44CFA1}"/>
                  </a:ext>
                </a:extLst>
              </p:cNvPr>
              <p:cNvSpPr>
                <a:spLocks noRot="1" noChangeAspect="1" noMove="1" noResize="1" noEditPoints="1" noAdjustHandles="1" noChangeArrowheads="1" noChangeShapeType="1" noTextEdit="1"/>
              </p:cNvSpPr>
              <p:nvPr/>
            </p:nvSpPr>
            <p:spPr>
              <a:xfrm>
                <a:off x="2366534" y="5191273"/>
                <a:ext cx="1228413" cy="369332"/>
              </a:xfrm>
              <a:prstGeom prst="rect">
                <a:avLst/>
              </a:prstGeom>
              <a:blipFill>
                <a:blip r:embed="rId7"/>
                <a:stretch>
                  <a:fillRect t="-10000" r="-3465" b="-26667"/>
                </a:stretch>
              </a:blipFill>
            </p:spPr>
            <p:txBody>
              <a:bodyPr/>
              <a:lstStyle/>
              <a:p>
                <a:r>
                  <a:rPr lang="zh-CN" altLang="en-US">
                    <a:noFill/>
                  </a:rPr>
                  <a:t> </a:t>
                </a:r>
              </a:p>
            </p:txBody>
          </p:sp>
        </mc:Fallback>
      </mc:AlternateContent>
      <p:sp>
        <p:nvSpPr>
          <p:cNvPr id="109" name="矩形 108">
            <a:extLst>
              <a:ext uri="{FF2B5EF4-FFF2-40B4-BE49-F238E27FC236}">
                <a16:creationId xmlns:a16="http://schemas.microsoft.com/office/drawing/2014/main" id="{0635F8C1-2630-45F5-92E8-60FB826DD9FB}"/>
              </a:ext>
            </a:extLst>
          </p:cNvPr>
          <p:cNvSpPr/>
          <p:nvPr/>
        </p:nvSpPr>
        <p:spPr>
          <a:xfrm>
            <a:off x="4229641" y="5181541"/>
            <a:ext cx="1614545"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凹透镜物距    </a:t>
            </a:r>
          </a:p>
        </p:txBody>
      </p:sp>
      <mc:AlternateContent xmlns:mc="http://schemas.openxmlformats.org/markup-compatibility/2006" xmlns:a14="http://schemas.microsoft.com/office/drawing/2010/main">
        <mc:Choice Requires="a14">
          <p:sp>
            <p:nvSpPr>
              <p:cNvPr id="110" name="文本框 109">
                <a:extLst>
                  <a:ext uri="{FF2B5EF4-FFF2-40B4-BE49-F238E27FC236}">
                    <a16:creationId xmlns:a16="http://schemas.microsoft.com/office/drawing/2014/main" id="{39D94BD6-8BF6-4A1C-ADDB-721B5B9EC8A6}"/>
                  </a:ext>
                </a:extLst>
              </p:cNvPr>
              <p:cNvSpPr txBox="1"/>
              <p:nvPr/>
            </p:nvSpPr>
            <p:spPr>
              <a:xfrm>
                <a:off x="5973405" y="5201535"/>
                <a:ext cx="1958165" cy="276999"/>
              </a:xfrm>
              <a:prstGeom prst="rect">
                <a:avLst/>
              </a:prstGeom>
              <a:noFill/>
            </p:spPr>
            <p:txBody>
              <a:bodyPr wrap="none" lIns="0" tIns="0" rIns="0" bIns="0" rtlCol="0">
                <a:spAutoFit/>
              </a:bodyPr>
              <a:lstStyle/>
              <a:p>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d</m:t>
                    </m:r>
                    <m:r>
                      <a:rPr lang="en-US" altLang="zh-CN" b="0" i="0"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b="0" i="0" smtClean="0">
                        <a:latin typeface="Cambria Math" panose="02040503050406030204" pitchFamily="18" charset="0"/>
                      </a:rPr>
                      <m:t>=50</m:t>
                    </m:r>
                  </m:oMath>
                </a14:m>
                <a:r>
                  <a:rPr lang="en-US" altLang="zh-CN" dirty="0"/>
                  <a:t>cm</a:t>
                </a:r>
                <a:endParaRPr lang="zh-CN" altLang="en-US" dirty="0"/>
              </a:p>
            </p:txBody>
          </p:sp>
        </mc:Choice>
        <mc:Fallback xmlns="">
          <p:sp>
            <p:nvSpPr>
              <p:cNvPr id="110" name="文本框 109">
                <a:extLst>
                  <a:ext uri="{FF2B5EF4-FFF2-40B4-BE49-F238E27FC236}">
                    <a16:creationId xmlns:a16="http://schemas.microsoft.com/office/drawing/2014/main" id="{39D94BD6-8BF6-4A1C-ADDB-721B5B9EC8A6}"/>
                  </a:ext>
                </a:extLst>
              </p:cNvPr>
              <p:cNvSpPr txBox="1">
                <a:spLocks noRot="1" noChangeAspect="1" noMove="1" noResize="1" noEditPoints="1" noAdjustHandles="1" noChangeArrowheads="1" noChangeShapeType="1" noTextEdit="1"/>
              </p:cNvSpPr>
              <p:nvPr/>
            </p:nvSpPr>
            <p:spPr>
              <a:xfrm>
                <a:off x="5973405" y="5201535"/>
                <a:ext cx="1958165" cy="276999"/>
              </a:xfrm>
              <a:prstGeom prst="rect">
                <a:avLst/>
              </a:prstGeom>
              <a:blipFill>
                <a:blip r:embed="rId8"/>
                <a:stretch>
                  <a:fillRect l="-3115" t="-28261" r="-6231" b="-50000"/>
                </a:stretch>
              </a:blipFill>
            </p:spPr>
            <p:txBody>
              <a:bodyPr/>
              <a:lstStyle/>
              <a:p>
                <a:r>
                  <a:rPr lang="zh-CN" altLang="en-US">
                    <a:noFill/>
                  </a:rPr>
                  <a:t> </a:t>
                </a:r>
              </a:p>
            </p:txBody>
          </p:sp>
        </mc:Fallback>
      </mc:AlternateContent>
      <p:sp>
        <p:nvSpPr>
          <p:cNvPr id="111" name="文本框 110">
            <a:extLst>
              <a:ext uri="{FF2B5EF4-FFF2-40B4-BE49-F238E27FC236}">
                <a16:creationId xmlns:a16="http://schemas.microsoft.com/office/drawing/2014/main" id="{890BA090-A5FF-4B1F-8DD7-DA6E9F206ADE}"/>
              </a:ext>
            </a:extLst>
          </p:cNvPr>
          <p:cNvSpPr txBox="1"/>
          <p:nvPr/>
        </p:nvSpPr>
        <p:spPr>
          <a:xfrm>
            <a:off x="775256" y="5616690"/>
            <a:ext cx="2845094"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由高斯公式</a:t>
            </a:r>
          </a:p>
        </p:txBody>
      </p:sp>
      <mc:AlternateContent xmlns:mc="http://schemas.openxmlformats.org/markup-compatibility/2006" xmlns:a14="http://schemas.microsoft.com/office/drawing/2010/main">
        <mc:Choice Requires="a14">
          <p:sp>
            <p:nvSpPr>
              <p:cNvPr id="112" name="文本框 111">
                <a:extLst>
                  <a:ext uri="{FF2B5EF4-FFF2-40B4-BE49-F238E27FC236}">
                    <a16:creationId xmlns:a16="http://schemas.microsoft.com/office/drawing/2014/main" id="{D3B31075-9135-4B77-9E54-4301C66091C5}"/>
                  </a:ext>
                </a:extLst>
              </p:cNvPr>
              <p:cNvSpPr txBox="1"/>
              <p:nvPr/>
            </p:nvSpPr>
            <p:spPr>
              <a:xfrm>
                <a:off x="2438319" y="5516617"/>
                <a:ext cx="1222964" cy="610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Sub>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num>
                        <m:den>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den>
                      </m:f>
                      <m:r>
                        <a:rPr lang="en-US" altLang="zh-CN" b="0" i="1" smtClean="0">
                          <a:latin typeface="Cambria Math" panose="02040503050406030204" pitchFamily="18" charset="0"/>
                        </a:rPr>
                        <m:t>=1</m:t>
                      </m:r>
                    </m:oMath>
                  </m:oMathPara>
                </a14:m>
                <a:endParaRPr lang="zh-CN" altLang="en-US" dirty="0"/>
              </a:p>
            </p:txBody>
          </p:sp>
        </mc:Choice>
        <mc:Fallback xmlns="">
          <p:sp>
            <p:nvSpPr>
              <p:cNvPr id="112" name="文本框 111">
                <a:extLst>
                  <a:ext uri="{FF2B5EF4-FFF2-40B4-BE49-F238E27FC236}">
                    <a16:creationId xmlns:a16="http://schemas.microsoft.com/office/drawing/2014/main" id="{D3B31075-9135-4B77-9E54-4301C66091C5}"/>
                  </a:ext>
                </a:extLst>
              </p:cNvPr>
              <p:cNvSpPr txBox="1">
                <a:spLocks noRot="1" noChangeAspect="1" noMove="1" noResize="1" noEditPoints="1" noAdjustHandles="1" noChangeArrowheads="1" noChangeShapeType="1" noTextEdit="1"/>
              </p:cNvSpPr>
              <p:nvPr/>
            </p:nvSpPr>
            <p:spPr>
              <a:xfrm>
                <a:off x="2438319" y="5516617"/>
                <a:ext cx="1222964" cy="610360"/>
              </a:xfrm>
              <a:prstGeom prst="rect">
                <a:avLst/>
              </a:prstGeom>
              <a:blipFill>
                <a:blip r:embed="rId9"/>
                <a:stretch>
                  <a:fillRect/>
                </a:stretch>
              </a:blipFill>
            </p:spPr>
            <p:txBody>
              <a:bodyPr/>
              <a:lstStyle/>
              <a:p>
                <a:r>
                  <a:rPr lang="zh-CN" altLang="en-US">
                    <a:noFill/>
                  </a:rPr>
                  <a:t> </a:t>
                </a:r>
              </a:p>
            </p:txBody>
          </p:sp>
        </mc:Fallback>
      </mc:AlternateContent>
      <p:sp>
        <p:nvSpPr>
          <p:cNvPr id="113" name="文本框 112">
            <a:extLst>
              <a:ext uri="{FF2B5EF4-FFF2-40B4-BE49-F238E27FC236}">
                <a16:creationId xmlns:a16="http://schemas.microsoft.com/office/drawing/2014/main" id="{394FD4D1-8FD6-467A-B7E4-F21F5002C514}"/>
              </a:ext>
            </a:extLst>
          </p:cNvPr>
          <p:cNvSpPr txBox="1"/>
          <p:nvPr/>
        </p:nvSpPr>
        <p:spPr>
          <a:xfrm>
            <a:off x="4225890" y="5606614"/>
            <a:ext cx="188298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得到像距</a:t>
            </a:r>
          </a:p>
        </p:txBody>
      </p:sp>
      <mc:AlternateContent xmlns:mc="http://schemas.openxmlformats.org/markup-compatibility/2006" xmlns:a14="http://schemas.microsoft.com/office/drawing/2010/main">
        <mc:Choice Requires="a14">
          <p:sp>
            <p:nvSpPr>
              <p:cNvPr id="114" name="矩形 113">
                <a:extLst>
                  <a:ext uri="{FF2B5EF4-FFF2-40B4-BE49-F238E27FC236}">
                    <a16:creationId xmlns:a16="http://schemas.microsoft.com/office/drawing/2014/main" id="{0BE58CAA-ED94-4189-8A65-590AAD0CA38C}"/>
                  </a:ext>
                </a:extLst>
              </p:cNvPr>
              <p:cNvSpPr/>
              <p:nvPr/>
            </p:nvSpPr>
            <p:spPr>
              <a:xfrm>
                <a:off x="5877369" y="5576458"/>
                <a:ext cx="1310680" cy="369332"/>
              </a:xfrm>
              <a:prstGeom prst="rect">
                <a:avLst/>
              </a:prstGeom>
            </p:spPr>
            <p:txBody>
              <a:bodyPr wrap="none">
                <a:spAutoFit/>
              </a:bodyPr>
              <a:lstStyle/>
              <a:p>
                <a14:m>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a:latin typeface="Cambria Math" panose="02040503050406030204" pitchFamily="18" charset="0"/>
                      </a:rPr>
                      <m:t>=</m:t>
                    </m:r>
                    <m:r>
                      <a:rPr lang="en-US" altLang="zh-CN" i="1" smtClean="0">
                        <a:latin typeface="Cambria Math" panose="02040503050406030204" pitchFamily="18" charset="0"/>
                      </a:rPr>
                      <m:t>−</m:t>
                    </m:r>
                    <m:r>
                      <a:rPr lang="en-US" altLang="zh-CN" b="0" i="0" smtClean="0">
                        <a:latin typeface="Cambria Math" panose="02040503050406030204" pitchFamily="18" charset="0"/>
                      </a:rPr>
                      <m:t>25</m:t>
                    </m:r>
                  </m:oMath>
                </a14:m>
                <a:r>
                  <a:rPr lang="en-US" altLang="zh-CN" dirty="0"/>
                  <a:t>cm</a:t>
                </a:r>
                <a:endParaRPr lang="zh-CN" altLang="en-US" dirty="0"/>
              </a:p>
            </p:txBody>
          </p:sp>
        </mc:Choice>
        <mc:Fallback xmlns="">
          <p:sp>
            <p:nvSpPr>
              <p:cNvPr id="114" name="矩形 113">
                <a:extLst>
                  <a:ext uri="{FF2B5EF4-FFF2-40B4-BE49-F238E27FC236}">
                    <a16:creationId xmlns:a16="http://schemas.microsoft.com/office/drawing/2014/main" id="{0BE58CAA-ED94-4189-8A65-590AAD0CA38C}"/>
                  </a:ext>
                </a:extLst>
              </p:cNvPr>
              <p:cNvSpPr>
                <a:spLocks noRot="1" noChangeAspect="1" noMove="1" noResize="1" noEditPoints="1" noAdjustHandles="1" noChangeArrowheads="1" noChangeShapeType="1" noTextEdit="1"/>
              </p:cNvSpPr>
              <p:nvPr/>
            </p:nvSpPr>
            <p:spPr>
              <a:xfrm>
                <a:off x="5877369" y="5576458"/>
                <a:ext cx="1310680" cy="369332"/>
              </a:xfrm>
              <a:prstGeom prst="rect">
                <a:avLst/>
              </a:prstGeom>
              <a:blipFill>
                <a:blip r:embed="rId10"/>
                <a:stretch>
                  <a:fillRect t="-10000" r="-3256" b="-26667"/>
                </a:stretch>
              </a:blipFill>
            </p:spPr>
            <p:txBody>
              <a:bodyPr/>
              <a:lstStyle/>
              <a:p>
                <a:r>
                  <a:rPr lang="zh-CN" altLang="en-US">
                    <a:noFill/>
                  </a:rPr>
                  <a:t> </a:t>
                </a:r>
              </a:p>
            </p:txBody>
          </p:sp>
        </mc:Fallback>
      </mc:AlternateContent>
      <p:sp>
        <p:nvSpPr>
          <p:cNvPr id="115" name="矩形 114">
            <a:extLst>
              <a:ext uri="{FF2B5EF4-FFF2-40B4-BE49-F238E27FC236}">
                <a16:creationId xmlns:a16="http://schemas.microsoft.com/office/drawing/2014/main" id="{5F37AB94-6896-4382-8672-559A9A2F3638}"/>
              </a:ext>
            </a:extLst>
          </p:cNvPr>
          <p:cNvSpPr/>
          <p:nvPr/>
        </p:nvSpPr>
        <p:spPr>
          <a:xfrm>
            <a:off x="775256" y="6157922"/>
            <a:ext cx="8456948"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即像方焦点</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在凹透镜左侧</a:t>
            </a:r>
            <a:r>
              <a:rPr lang="en-US" altLang="zh-CN" dirty="0">
                <a:latin typeface="微软雅黑" panose="020B0503020204020204" pitchFamily="34" charset="-122"/>
                <a:ea typeface="微软雅黑" panose="020B0503020204020204" pitchFamily="34" charset="-122"/>
              </a:rPr>
              <a:t>25cm,</a:t>
            </a:r>
            <a:r>
              <a:rPr lang="zh-CN" altLang="en-US" dirty="0">
                <a:latin typeface="微软雅黑" panose="020B0503020204020204" pitchFamily="34" charset="-122"/>
                <a:ea typeface="微软雅黑" panose="020B0503020204020204" pitchFamily="34" charset="-122"/>
              </a:rPr>
              <a:t>由几何关系得到物方焦点</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在像方主点</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右方</a:t>
            </a:r>
            <a:r>
              <a:rPr lang="en-US" altLang="zh-CN" dirty="0">
                <a:latin typeface="微软雅黑" panose="020B0503020204020204" pitchFamily="34" charset="-122"/>
                <a:ea typeface="微软雅黑" panose="020B0503020204020204" pitchFamily="34" charset="-122"/>
              </a:rPr>
              <a:t>25cm</a:t>
            </a:r>
            <a:r>
              <a:rPr lang="zh-CN" altLang="en-US" dirty="0">
                <a:latin typeface="微软雅黑" panose="020B0503020204020204" pitchFamily="34" charset="-122"/>
                <a:ea typeface="微软雅黑" panose="020B0503020204020204" pitchFamily="34" charset="-122"/>
              </a:rPr>
              <a:t>，则像方焦距为</a:t>
            </a:r>
            <a:r>
              <a:rPr lang="en-US" altLang="zh-CN" dirty="0">
                <a:latin typeface="微软雅黑" panose="020B0503020204020204" pitchFamily="34" charset="-122"/>
                <a:ea typeface="微软雅黑" panose="020B0503020204020204" pitchFamily="34" charset="-122"/>
              </a:rPr>
              <a:t>25cm</a:t>
            </a:r>
            <a:r>
              <a:rPr lang="zh-CN" altLang="en-US"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62172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56371A9-EAF8-4796-BADB-6C045FED3894}"/>
              </a:ext>
            </a:extLst>
          </p:cNvPr>
          <p:cNvSpPr/>
          <p:nvPr/>
        </p:nvSpPr>
        <p:spPr>
          <a:xfrm>
            <a:off x="711582" y="218256"/>
            <a:ext cx="8363666" cy="400110"/>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1.3</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玻璃球的半径为 </a:t>
            </a:r>
            <a:r>
              <a:rPr lang="en-US" altLang="zh-CN" sz="2000" b="1" dirty="0">
                <a:latin typeface="微软雅黑" panose="020B0503020204020204" pitchFamily="34" charset="-122"/>
                <a:ea typeface="微软雅黑" panose="020B0503020204020204" pitchFamily="34" charset="-122"/>
              </a:rPr>
              <a:t>a</a:t>
            </a:r>
            <a:r>
              <a:rPr lang="zh-CN" altLang="en-US" sz="2000" b="1" dirty="0">
                <a:latin typeface="微软雅黑" panose="020B0503020204020204" pitchFamily="34" charset="-122"/>
                <a:ea typeface="微软雅黑" panose="020B0503020204020204" pitchFamily="34" charset="-122"/>
              </a:rPr>
              <a:t>，折射率为 </a:t>
            </a:r>
            <a:r>
              <a:rPr lang="en-US" altLang="zh-CN" sz="2000" b="1" dirty="0">
                <a:latin typeface="微软雅黑" panose="020B0503020204020204" pitchFamily="34" charset="-122"/>
                <a:ea typeface="微软雅黑" panose="020B0503020204020204" pitchFamily="34" charset="-122"/>
              </a:rPr>
              <a:t>n</a:t>
            </a:r>
            <a:r>
              <a:rPr lang="zh-CN" altLang="en-US" sz="2000" b="1" dirty="0">
                <a:latin typeface="微软雅黑" panose="020B0503020204020204" pitchFamily="34" charset="-122"/>
                <a:ea typeface="微软雅黑" panose="020B0503020204020204" pitchFamily="34" charset="-122"/>
              </a:rPr>
              <a:t>，求焦点、主平面和焦距</a:t>
            </a:r>
            <a:r>
              <a:rPr lang="zh-CN" altLang="en-US" sz="2000" dirty="0">
                <a:latin typeface="微软雅黑" panose="020B0503020204020204" pitchFamily="34" charset="-122"/>
                <a:ea typeface="微软雅黑" panose="020B0503020204020204" pitchFamily="34" charset="-122"/>
              </a:rPr>
              <a:t>。 </a:t>
            </a:r>
          </a:p>
        </p:txBody>
      </p:sp>
      <p:sp>
        <p:nvSpPr>
          <p:cNvPr id="6" name="椭圆 5">
            <a:extLst>
              <a:ext uri="{FF2B5EF4-FFF2-40B4-BE49-F238E27FC236}">
                <a16:creationId xmlns:a16="http://schemas.microsoft.com/office/drawing/2014/main" id="{8ED7AB7E-223F-4DEA-A096-A71DC311770A}"/>
              </a:ext>
            </a:extLst>
          </p:cNvPr>
          <p:cNvSpPr/>
          <p:nvPr/>
        </p:nvSpPr>
        <p:spPr>
          <a:xfrm>
            <a:off x="900649" y="1032628"/>
            <a:ext cx="2172559" cy="2193184"/>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 name="直接连接符 2">
            <a:extLst>
              <a:ext uri="{FF2B5EF4-FFF2-40B4-BE49-F238E27FC236}">
                <a16:creationId xmlns:a16="http://schemas.microsoft.com/office/drawing/2014/main" id="{9F710ADF-DE76-470A-9E49-F46AEB2C8E32}"/>
              </a:ext>
            </a:extLst>
          </p:cNvPr>
          <p:cNvCxnSpPr>
            <a:cxnSpLocks/>
          </p:cNvCxnSpPr>
          <p:nvPr/>
        </p:nvCxnSpPr>
        <p:spPr>
          <a:xfrm>
            <a:off x="137504" y="2129220"/>
            <a:ext cx="4097612"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 name="直接连接符 11">
            <a:extLst>
              <a:ext uri="{FF2B5EF4-FFF2-40B4-BE49-F238E27FC236}">
                <a16:creationId xmlns:a16="http://schemas.microsoft.com/office/drawing/2014/main" id="{C507CFD6-47D0-4C82-98EB-C3EC73E49D4F}"/>
              </a:ext>
            </a:extLst>
          </p:cNvPr>
          <p:cNvCxnSpPr/>
          <p:nvPr/>
        </p:nvCxnSpPr>
        <p:spPr>
          <a:xfrm>
            <a:off x="137504" y="1533167"/>
            <a:ext cx="941901"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4" name="直接连接符 13">
            <a:extLst>
              <a:ext uri="{FF2B5EF4-FFF2-40B4-BE49-F238E27FC236}">
                <a16:creationId xmlns:a16="http://schemas.microsoft.com/office/drawing/2014/main" id="{C3244D98-083B-434A-ACD5-2DB8C85BCC01}"/>
              </a:ext>
            </a:extLst>
          </p:cNvPr>
          <p:cNvCxnSpPr/>
          <p:nvPr/>
        </p:nvCxnSpPr>
        <p:spPr>
          <a:xfrm>
            <a:off x="1079405" y="1533167"/>
            <a:ext cx="1993803" cy="37126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77A00F29-32AD-4E09-9190-5E41F6F9E6E1}"/>
              </a:ext>
            </a:extLst>
          </p:cNvPr>
          <p:cNvCxnSpPr/>
          <p:nvPr/>
        </p:nvCxnSpPr>
        <p:spPr>
          <a:xfrm>
            <a:off x="3073208" y="1904427"/>
            <a:ext cx="268133" cy="224793"/>
          </a:xfrm>
          <a:prstGeom prst="line">
            <a:avLst/>
          </a:prstGeom>
          <a:ln w="1905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6FF2C6E4-3881-4193-8329-523EC32DEAD9}"/>
              </a:ext>
            </a:extLst>
          </p:cNvPr>
          <p:cNvCxnSpPr/>
          <p:nvPr/>
        </p:nvCxnSpPr>
        <p:spPr>
          <a:xfrm>
            <a:off x="3073208" y="1904427"/>
            <a:ext cx="955652" cy="22479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173D0D0A-DA7D-410F-9D9B-469AA90FDEB9}"/>
              </a:ext>
            </a:extLst>
          </p:cNvPr>
          <p:cNvSpPr/>
          <p:nvPr/>
        </p:nvSpPr>
        <p:spPr>
          <a:xfrm>
            <a:off x="4522298" y="704631"/>
            <a:ext cx="4278802" cy="707886"/>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玻璃球可以看成是由两个半球面组成的共轴光具组</a:t>
            </a:r>
            <a:r>
              <a:rPr lang="zh-CN" altLang="en-US" dirty="0"/>
              <a:t>。</a:t>
            </a:r>
          </a:p>
        </p:txBody>
      </p:sp>
      <p:sp>
        <p:nvSpPr>
          <p:cNvPr id="22" name="文本框 21">
            <a:extLst>
              <a:ext uri="{FF2B5EF4-FFF2-40B4-BE49-F238E27FC236}">
                <a16:creationId xmlns:a16="http://schemas.microsoft.com/office/drawing/2014/main" id="{EBC2E59A-D0D7-4AB0-8F50-FFDC5BA4849D}"/>
              </a:ext>
            </a:extLst>
          </p:cNvPr>
          <p:cNvSpPr txBox="1"/>
          <p:nvPr/>
        </p:nvSpPr>
        <p:spPr>
          <a:xfrm>
            <a:off x="4515614" y="1402634"/>
            <a:ext cx="4393102"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平行光入射经第一个半球面成像</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04B7658E-5F87-4F0B-A20D-88D7539A1F67}"/>
                  </a:ext>
                </a:extLst>
              </p:cNvPr>
              <p:cNvSpPr txBox="1"/>
              <p:nvPr/>
            </p:nvSpPr>
            <p:spPr>
              <a:xfrm>
                <a:off x="4725832" y="1799335"/>
                <a:ext cx="1576136" cy="577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1</m:t>
                              </m:r>
                            </m:sub>
                          </m:sSub>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𝑛</m:t>
                          </m:r>
                        </m:num>
                        <m:den>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𝑎</m:t>
                          </m:r>
                        </m:den>
                      </m:f>
                    </m:oMath>
                  </m:oMathPara>
                </a14:m>
                <a:endParaRPr lang="zh-CN" altLang="en-US" dirty="0"/>
              </a:p>
            </p:txBody>
          </p:sp>
        </mc:Choice>
        <mc:Fallback xmlns="">
          <p:sp>
            <p:nvSpPr>
              <p:cNvPr id="23" name="文本框 22">
                <a:extLst>
                  <a:ext uri="{FF2B5EF4-FFF2-40B4-BE49-F238E27FC236}">
                    <a16:creationId xmlns:a16="http://schemas.microsoft.com/office/drawing/2014/main" id="{04B7658E-5F87-4F0B-A20D-88D7539A1F67}"/>
                  </a:ext>
                </a:extLst>
              </p:cNvPr>
              <p:cNvSpPr txBox="1">
                <a:spLocks noRot="1" noChangeAspect="1" noMove="1" noResize="1" noEditPoints="1" noAdjustHandles="1" noChangeArrowheads="1" noChangeShapeType="1" noTextEdit="1"/>
              </p:cNvSpPr>
              <p:nvPr/>
            </p:nvSpPr>
            <p:spPr>
              <a:xfrm>
                <a:off x="4725832" y="1799335"/>
                <a:ext cx="1576136" cy="57740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C441CBC0-F79B-4A86-9E9B-CB316F934D09}"/>
                  </a:ext>
                </a:extLst>
              </p:cNvPr>
              <p:cNvSpPr txBox="1"/>
              <p:nvPr/>
            </p:nvSpPr>
            <p:spPr>
              <a:xfrm>
                <a:off x="6792684" y="1795675"/>
                <a:ext cx="1271374" cy="474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r>
                        <a:rPr lang="en-US" altLang="zh-CN" i="1">
                          <a:latin typeface="Cambria Math" panose="02040503050406030204" pitchFamily="18" charset="0"/>
                        </a:rPr>
                        <m:t>𝑎</m:t>
                      </m:r>
                    </m:oMath>
                  </m:oMathPara>
                </a14:m>
                <a:endParaRPr lang="zh-CN" altLang="en-US" dirty="0"/>
              </a:p>
            </p:txBody>
          </p:sp>
        </mc:Choice>
        <mc:Fallback xmlns="">
          <p:sp>
            <p:nvSpPr>
              <p:cNvPr id="24" name="文本框 23">
                <a:extLst>
                  <a:ext uri="{FF2B5EF4-FFF2-40B4-BE49-F238E27FC236}">
                    <a16:creationId xmlns:a16="http://schemas.microsoft.com/office/drawing/2014/main" id="{C441CBC0-F79B-4A86-9E9B-CB316F934D09}"/>
                  </a:ext>
                </a:extLst>
              </p:cNvPr>
              <p:cNvSpPr txBox="1">
                <a:spLocks noRot="1" noChangeAspect="1" noMove="1" noResize="1" noEditPoints="1" noAdjustHandles="1" noChangeArrowheads="1" noChangeShapeType="1" noTextEdit="1"/>
              </p:cNvSpPr>
              <p:nvPr/>
            </p:nvSpPr>
            <p:spPr>
              <a:xfrm>
                <a:off x="6792684" y="1795675"/>
                <a:ext cx="1271374" cy="474361"/>
              </a:xfrm>
              <a:prstGeom prst="rect">
                <a:avLst/>
              </a:prstGeom>
              <a:blipFill>
                <a:blip r:embed="rId3"/>
                <a:stretch>
                  <a:fillRect/>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5111AF90-E699-4802-9F5E-8CD9418AEBE7}"/>
              </a:ext>
            </a:extLst>
          </p:cNvPr>
          <p:cNvSpPr txBox="1"/>
          <p:nvPr/>
        </p:nvSpPr>
        <p:spPr>
          <a:xfrm>
            <a:off x="4555766" y="2511603"/>
            <a:ext cx="1967068"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第二个半球面</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F98A3DBF-75D5-4AFA-9609-7512C427C694}"/>
                  </a:ext>
                </a:extLst>
              </p:cNvPr>
              <p:cNvSpPr txBox="1"/>
              <p:nvPr/>
            </p:nvSpPr>
            <p:spPr>
              <a:xfrm>
                <a:off x="6400108" y="2490008"/>
                <a:ext cx="2056525" cy="393185"/>
              </a:xfrm>
              <a:prstGeom prst="rect">
                <a:avLst/>
              </a:prstGeom>
              <a:noFill/>
            </p:spPr>
            <p:txBody>
              <a:bodyPr wrap="none" lIns="0" tIns="0" rIns="0" bIns="0" rtlCol="0">
                <a:spAutoFit/>
              </a:bodyPr>
              <a:lstStyle/>
              <a:p>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=2</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r>
                          <a:rPr lang="en-US" altLang="zh-CN" b="0" i="1" smtClean="0">
                            <a:latin typeface="Cambria Math" panose="02040503050406030204" pitchFamily="18" charset="0"/>
                          </a:rPr>
                          <m:t>−2</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r>
                      <a:rPr lang="en-US" altLang="zh-CN" b="0" i="1" smtClean="0">
                        <a:latin typeface="Cambria Math" panose="02040503050406030204" pitchFamily="18" charset="0"/>
                      </a:rPr>
                      <m:t>𝑎</m:t>
                    </m:r>
                  </m:oMath>
                </a14:m>
                <a:endParaRPr lang="zh-CN" altLang="en-US" dirty="0"/>
              </a:p>
            </p:txBody>
          </p:sp>
        </mc:Choice>
        <mc:Fallback xmlns="">
          <p:sp>
            <p:nvSpPr>
              <p:cNvPr id="26" name="文本框 25">
                <a:extLst>
                  <a:ext uri="{FF2B5EF4-FFF2-40B4-BE49-F238E27FC236}">
                    <a16:creationId xmlns:a16="http://schemas.microsoft.com/office/drawing/2014/main" id="{F98A3DBF-75D5-4AFA-9609-7512C427C694}"/>
                  </a:ext>
                </a:extLst>
              </p:cNvPr>
              <p:cNvSpPr txBox="1">
                <a:spLocks noRot="1" noChangeAspect="1" noMove="1" noResize="1" noEditPoints="1" noAdjustHandles="1" noChangeArrowheads="1" noChangeShapeType="1" noTextEdit="1"/>
              </p:cNvSpPr>
              <p:nvPr/>
            </p:nvSpPr>
            <p:spPr>
              <a:xfrm>
                <a:off x="6400108" y="2490008"/>
                <a:ext cx="2056525" cy="393185"/>
              </a:xfrm>
              <a:prstGeom prst="rect">
                <a:avLst/>
              </a:prstGeom>
              <a:blipFill>
                <a:blip r:embed="rId4"/>
                <a:stretch>
                  <a:fillRect l="-2967" r="-2077" b="-138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7FD52118-EBE7-4834-B96C-FF3F855F8EE1}"/>
                  </a:ext>
                </a:extLst>
              </p:cNvPr>
              <p:cNvSpPr txBox="1"/>
              <p:nvPr/>
            </p:nvSpPr>
            <p:spPr>
              <a:xfrm>
                <a:off x="4715187" y="2938966"/>
                <a:ext cx="1586781" cy="5777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𝑛</m:t>
                          </m:r>
                        </m:num>
                        <m:den>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b="0" i="1" smtClean="0">
                                  <a:latin typeface="Cambria Math" panose="02040503050406030204" pitchFamily="18" charset="0"/>
                                </a:rPr>
                                <m:t>2</m:t>
                              </m:r>
                            </m:sub>
                          </m:sSub>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den>
                      </m:f>
                      <m:r>
                        <a:rPr lang="en-US" altLang="zh-CN" b="0" i="0"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𝑎</m:t>
                          </m:r>
                        </m:den>
                      </m:f>
                    </m:oMath>
                  </m:oMathPara>
                </a14:m>
                <a:endParaRPr lang="zh-CN" altLang="en-US" dirty="0"/>
              </a:p>
            </p:txBody>
          </p:sp>
        </mc:Choice>
        <mc:Fallback xmlns="">
          <p:sp>
            <p:nvSpPr>
              <p:cNvPr id="27" name="文本框 26">
                <a:extLst>
                  <a:ext uri="{FF2B5EF4-FFF2-40B4-BE49-F238E27FC236}">
                    <a16:creationId xmlns:a16="http://schemas.microsoft.com/office/drawing/2014/main" id="{7FD52118-EBE7-4834-B96C-FF3F855F8EE1}"/>
                  </a:ext>
                </a:extLst>
              </p:cNvPr>
              <p:cNvSpPr txBox="1">
                <a:spLocks noRot="1" noChangeAspect="1" noMove="1" noResize="1" noEditPoints="1" noAdjustHandles="1" noChangeArrowheads="1" noChangeShapeType="1" noTextEdit="1"/>
              </p:cNvSpPr>
              <p:nvPr/>
            </p:nvSpPr>
            <p:spPr>
              <a:xfrm>
                <a:off x="4715187" y="2938966"/>
                <a:ext cx="1586781" cy="57772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65B5A0E8-A88C-4B88-B4B9-AB82FC00594D}"/>
                  </a:ext>
                </a:extLst>
              </p:cNvPr>
              <p:cNvSpPr txBox="1"/>
              <p:nvPr/>
            </p:nvSpPr>
            <p:spPr>
              <a:xfrm>
                <a:off x="6792684" y="2935406"/>
                <a:ext cx="1597297" cy="5695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2(</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r>
                        <a:rPr lang="en-US" altLang="zh-CN" i="1">
                          <a:latin typeface="Cambria Math" panose="02040503050406030204" pitchFamily="18" charset="0"/>
                        </a:rPr>
                        <m:t>𝑎</m:t>
                      </m:r>
                    </m:oMath>
                  </m:oMathPara>
                </a14:m>
                <a:endParaRPr lang="zh-CN" altLang="en-US" dirty="0"/>
              </a:p>
            </p:txBody>
          </p:sp>
        </mc:Choice>
        <mc:Fallback xmlns="">
          <p:sp>
            <p:nvSpPr>
              <p:cNvPr id="28" name="文本框 27">
                <a:extLst>
                  <a:ext uri="{FF2B5EF4-FFF2-40B4-BE49-F238E27FC236}">
                    <a16:creationId xmlns:a16="http://schemas.microsoft.com/office/drawing/2014/main" id="{65B5A0E8-A88C-4B88-B4B9-AB82FC00594D}"/>
                  </a:ext>
                </a:extLst>
              </p:cNvPr>
              <p:cNvSpPr txBox="1">
                <a:spLocks noRot="1" noChangeAspect="1" noMove="1" noResize="1" noEditPoints="1" noAdjustHandles="1" noChangeArrowheads="1" noChangeShapeType="1" noTextEdit="1"/>
              </p:cNvSpPr>
              <p:nvPr/>
            </p:nvSpPr>
            <p:spPr>
              <a:xfrm>
                <a:off x="6792684" y="2935406"/>
                <a:ext cx="1597297" cy="569580"/>
              </a:xfrm>
              <a:prstGeom prst="rect">
                <a:avLst/>
              </a:prstGeom>
              <a:blipFill>
                <a:blip r:embed="rId6"/>
                <a:stretch>
                  <a:fillRect/>
                </a:stretch>
              </a:blipFill>
            </p:spPr>
            <p:txBody>
              <a:bodyPr/>
              <a:lstStyle/>
              <a:p>
                <a:r>
                  <a:rPr lang="zh-CN" altLang="en-US">
                    <a:noFill/>
                  </a:rPr>
                  <a:t> </a:t>
                </a:r>
              </a:p>
            </p:txBody>
          </p:sp>
        </mc:Fallback>
      </mc:AlternateContent>
      <p:cxnSp>
        <p:nvCxnSpPr>
          <p:cNvPr id="30" name="直接连接符 29">
            <a:extLst>
              <a:ext uri="{FF2B5EF4-FFF2-40B4-BE49-F238E27FC236}">
                <a16:creationId xmlns:a16="http://schemas.microsoft.com/office/drawing/2014/main" id="{03CB983C-4062-499D-8EFB-685C94DB257F}"/>
              </a:ext>
            </a:extLst>
          </p:cNvPr>
          <p:cNvCxnSpPr/>
          <p:nvPr/>
        </p:nvCxnSpPr>
        <p:spPr>
          <a:xfrm>
            <a:off x="1079405" y="1533167"/>
            <a:ext cx="1765395" cy="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F21AB88E-A0D0-469E-9B5A-280C80D58F54}"/>
              </a:ext>
            </a:extLst>
          </p:cNvPr>
          <p:cNvCxnSpPr/>
          <p:nvPr/>
        </p:nvCxnSpPr>
        <p:spPr>
          <a:xfrm flipH="1" flipV="1">
            <a:off x="2635250" y="1533167"/>
            <a:ext cx="437958" cy="371260"/>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ED3C3D1A-038F-4B7D-B25E-A4FE5F2472A3}"/>
              </a:ext>
            </a:extLst>
          </p:cNvPr>
          <p:cNvCxnSpPr/>
          <p:nvPr/>
        </p:nvCxnSpPr>
        <p:spPr>
          <a:xfrm>
            <a:off x="1079405" y="1533167"/>
            <a:ext cx="0" cy="59605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7D3172AB-46FB-4183-B47E-83CE12636E89}"/>
              </a:ext>
            </a:extLst>
          </p:cNvPr>
          <p:cNvCxnSpPr/>
          <p:nvPr/>
        </p:nvCxnSpPr>
        <p:spPr>
          <a:xfrm>
            <a:off x="2635250" y="1525442"/>
            <a:ext cx="0" cy="59605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7BA1A75B-810F-4731-9BBF-D90594DD32A3}"/>
              </a:ext>
            </a:extLst>
          </p:cNvPr>
          <p:cNvCxnSpPr>
            <a:cxnSpLocks/>
          </p:cNvCxnSpPr>
          <p:nvPr/>
        </p:nvCxnSpPr>
        <p:spPr>
          <a:xfrm>
            <a:off x="3035108" y="1933158"/>
            <a:ext cx="0" cy="224793"/>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5B88B4BA-9737-4950-8779-073AD8705588}"/>
              </a:ext>
            </a:extLst>
          </p:cNvPr>
          <p:cNvSpPr txBox="1"/>
          <p:nvPr/>
        </p:nvSpPr>
        <p:spPr>
          <a:xfrm>
            <a:off x="866991" y="1189127"/>
            <a:ext cx="460160" cy="369332"/>
          </a:xfrm>
          <a:prstGeom prst="rect">
            <a:avLst/>
          </a:prstGeom>
          <a:noFill/>
        </p:spPr>
        <p:txBody>
          <a:bodyPr wrap="square" rtlCol="0">
            <a:spAutoFit/>
          </a:bodyPr>
          <a:lstStyle/>
          <a:p>
            <a:r>
              <a:rPr lang="en-US" altLang="zh-CN" dirty="0"/>
              <a:t>A</a:t>
            </a:r>
            <a:endParaRPr lang="zh-CN" altLang="en-US" dirty="0"/>
          </a:p>
        </p:txBody>
      </p:sp>
      <p:sp>
        <p:nvSpPr>
          <p:cNvPr id="41" name="文本框 40">
            <a:extLst>
              <a:ext uri="{FF2B5EF4-FFF2-40B4-BE49-F238E27FC236}">
                <a16:creationId xmlns:a16="http://schemas.microsoft.com/office/drawing/2014/main" id="{19FB602F-EE18-4916-A24E-2FCA133E2A95}"/>
              </a:ext>
            </a:extLst>
          </p:cNvPr>
          <p:cNvSpPr txBox="1"/>
          <p:nvPr/>
        </p:nvSpPr>
        <p:spPr>
          <a:xfrm>
            <a:off x="900649" y="2085370"/>
            <a:ext cx="460160" cy="369332"/>
          </a:xfrm>
          <a:prstGeom prst="rect">
            <a:avLst/>
          </a:prstGeom>
          <a:noFill/>
        </p:spPr>
        <p:txBody>
          <a:bodyPr wrap="square" rtlCol="0">
            <a:spAutoFit/>
          </a:bodyPr>
          <a:lstStyle/>
          <a:p>
            <a:r>
              <a:rPr lang="en-US" altLang="zh-CN" dirty="0"/>
              <a:t>B</a:t>
            </a:r>
            <a:endParaRPr lang="zh-CN" altLang="en-US" dirty="0"/>
          </a:p>
        </p:txBody>
      </p:sp>
      <p:sp>
        <p:nvSpPr>
          <p:cNvPr id="42" name="文本框 41">
            <a:extLst>
              <a:ext uri="{FF2B5EF4-FFF2-40B4-BE49-F238E27FC236}">
                <a16:creationId xmlns:a16="http://schemas.microsoft.com/office/drawing/2014/main" id="{87A873F2-DCAB-458C-AAA2-CEB20F81C20C}"/>
              </a:ext>
            </a:extLst>
          </p:cNvPr>
          <p:cNvSpPr txBox="1"/>
          <p:nvPr/>
        </p:nvSpPr>
        <p:spPr>
          <a:xfrm>
            <a:off x="3205937" y="2088715"/>
            <a:ext cx="460160" cy="369332"/>
          </a:xfrm>
          <a:prstGeom prst="rect">
            <a:avLst/>
          </a:prstGeom>
          <a:noFill/>
        </p:spPr>
        <p:txBody>
          <a:bodyPr wrap="square" rtlCol="0">
            <a:spAutoFit/>
          </a:bodyPr>
          <a:lstStyle/>
          <a:p>
            <a:r>
              <a:rPr lang="en-US" altLang="zh-CN" dirty="0"/>
              <a:t>F</a:t>
            </a:r>
            <a:endParaRPr lang="zh-CN" altLang="en-US" dirty="0"/>
          </a:p>
        </p:txBody>
      </p:sp>
      <p:sp>
        <p:nvSpPr>
          <p:cNvPr id="43" name="文本框 42">
            <a:extLst>
              <a:ext uri="{FF2B5EF4-FFF2-40B4-BE49-F238E27FC236}">
                <a16:creationId xmlns:a16="http://schemas.microsoft.com/office/drawing/2014/main" id="{75585FE3-5C11-4685-A6FF-F8E4416D008A}"/>
              </a:ext>
            </a:extLst>
          </p:cNvPr>
          <p:cNvSpPr txBox="1"/>
          <p:nvPr/>
        </p:nvSpPr>
        <p:spPr>
          <a:xfrm>
            <a:off x="3878084" y="2078694"/>
            <a:ext cx="460160" cy="369332"/>
          </a:xfrm>
          <a:prstGeom prst="rect">
            <a:avLst/>
          </a:prstGeom>
          <a:noFill/>
        </p:spPr>
        <p:txBody>
          <a:bodyPr wrap="square" rtlCol="0">
            <a:spAutoFit/>
          </a:bodyPr>
          <a:lstStyle/>
          <a:p>
            <a:r>
              <a:rPr lang="en-US" altLang="zh-CN" dirty="0"/>
              <a:t>f</a:t>
            </a:r>
            <a:r>
              <a:rPr lang="en-US" altLang="zh-CN" baseline="-25000" dirty="0"/>
              <a:t>1</a:t>
            </a:r>
            <a:endParaRPr lang="zh-CN" altLang="en-US" baseline="-25000" dirty="0"/>
          </a:p>
        </p:txBody>
      </p:sp>
      <p:sp>
        <p:nvSpPr>
          <p:cNvPr id="44" name="文本框 43">
            <a:extLst>
              <a:ext uri="{FF2B5EF4-FFF2-40B4-BE49-F238E27FC236}">
                <a16:creationId xmlns:a16="http://schemas.microsoft.com/office/drawing/2014/main" id="{9A73A320-5B3F-44FF-AF46-D8F508E5D687}"/>
              </a:ext>
            </a:extLst>
          </p:cNvPr>
          <p:cNvSpPr txBox="1"/>
          <p:nvPr/>
        </p:nvSpPr>
        <p:spPr>
          <a:xfrm>
            <a:off x="3016485" y="1571360"/>
            <a:ext cx="460160" cy="369332"/>
          </a:xfrm>
          <a:prstGeom prst="rect">
            <a:avLst/>
          </a:prstGeom>
          <a:noFill/>
        </p:spPr>
        <p:txBody>
          <a:bodyPr wrap="square" rtlCol="0">
            <a:spAutoFit/>
          </a:bodyPr>
          <a:lstStyle/>
          <a:p>
            <a:r>
              <a:rPr lang="en-US" altLang="zh-CN" dirty="0"/>
              <a:t>C</a:t>
            </a:r>
            <a:endParaRPr lang="zh-CN" altLang="en-US" dirty="0"/>
          </a:p>
        </p:txBody>
      </p:sp>
      <p:sp>
        <p:nvSpPr>
          <p:cNvPr id="45" name="文本框 44">
            <a:extLst>
              <a:ext uri="{FF2B5EF4-FFF2-40B4-BE49-F238E27FC236}">
                <a16:creationId xmlns:a16="http://schemas.microsoft.com/office/drawing/2014/main" id="{EDE5EE45-4628-4FBF-8AF1-683A3B448271}"/>
              </a:ext>
            </a:extLst>
          </p:cNvPr>
          <p:cNvSpPr txBox="1"/>
          <p:nvPr/>
        </p:nvSpPr>
        <p:spPr>
          <a:xfrm>
            <a:off x="2827947" y="2100522"/>
            <a:ext cx="460160" cy="369332"/>
          </a:xfrm>
          <a:prstGeom prst="rect">
            <a:avLst/>
          </a:prstGeom>
          <a:noFill/>
        </p:spPr>
        <p:txBody>
          <a:bodyPr wrap="square" rtlCol="0">
            <a:spAutoFit/>
          </a:bodyPr>
          <a:lstStyle/>
          <a:p>
            <a:r>
              <a:rPr lang="en-US" altLang="zh-CN" dirty="0"/>
              <a:t>D</a:t>
            </a:r>
            <a:endParaRPr lang="zh-CN" altLang="en-US" dirty="0"/>
          </a:p>
        </p:txBody>
      </p:sp>
      <p:sp>
        <p:nvSpPr>
          <p:cNvPr id="46" name="文本框 45">
            <a:extLst>
              <a:ext uri="{FF2B5EF4-FFF2-40B4-BE49-F238E27FC236}">
                <a16:creationId xmlns:a16="http://schemas.microsoft.com/office/drawing/2014/main" id="{C579000D-9220-400F-9CE2-BE00CAA335AB}"/>
              </a:ext>
            </a:extLst>
          </p:cNvPr>
          <p:cNvSpPr txBox="1"/>
          <p:nvPr/>
        </p:nvSpPr>
        <p:spPr>
          <a:xfrm>
            <a:off x="2468215" y="2100522"/>
            <a:ext cx="460160" cy="369332"/>
          </a:xfrm>
          <a:prstGeom prst="rect">
            <a:avLst/>
          </a:prstGeom>
          <a:noFill/>
        </p:spPr>
        <p:txBody>
          <a:bodyPr wrap="square" rtlCol="0">
            <a:spAutoFit/>
          </a:bodyPr>
          <a:lstStyle/>
          <a:p>
            <a:r>
              <a:rPr lang="en-US" altLang="zh-CN" dirty="0"/>
              <a:t>H</a:t>
            </a:r>
            <a:endParaRPr lang="zh-CN" altLang="en-US" dirty="0"/>
          </a:p>
        </p:txBody>
      </p:sp>
      <p:sp>
        <p:nvSpPr>
          <p:cNvPr id="47" name="文本框 46">
            <a:extLst>
              <a:ext uri="{FF2B5EF4-FFF2-40B4-BE49-F238E27FC236}">
                <a16:creationId xmlns:a16="http://schemas.microsoft.com/office/drawing/2014/main" id="{ACF37EEC-F922-4268-B3AB-1C370C176774}"/>
              </a:ext>
            </a:extLst>
          </p:cNvPr>
          <p:cNvSpPr txBox="1"/>
          <p:nvPr/>
        </p:nvSpPr>
        <p:spPr>
          <a:xfrm>
            <a:off x="2448709" y="1192534"/>
            <a:ext cx="460160" cy="369332"/>
          </a:xfrm>
          <a:prstGeom prst="rect">
            <a:avLst/>
          </a:prstGeom>
          <a:noFill/>
        </p:spPr>
        <p:txBody>
          <a:bodyPr wrap="square" rtlCol="0">
            <a:spAutoFit/>
          </a:bodyPr>
          <a:lstStyle/>
          <a:p>
            <a:r>
              <a:rPr lang="en-US" altLang="zh-CN" dirty="0"/>
              <a:t>E</a:t>
            </a:r>
            <a:endParaRPr lang="zh-CN" altLang="en-US" dirty="0"/>
          </a:p>
        </p:txBody>
      </p:sp>
      <p:sp>
        <p:nvSpPr>
          <p:cNvPr id="48" name="文本框 47">
            <a:extLst>
              <a:ext uri="{FF2B5EF4-FFF2-40B4-BE49-F238E27FC236}">
                <a16:creationId xmlns:a16="http://schemas.microsoft.com/office/drawing/2014/main" id="{0FE13013-B543-48E5-90E6-B72C8E8AE76F}"/>
              </a:ext>
            </a:extLst>
          </p:cNvPr>
          <p:cNvSpPr txBox="1"/>
          <p:nvPr/>
        </p:nvSpPr>
        <p:spPr>
          <a:xfrm>
            <a:off x="581501" y="4274860"/>
            <a:ext cx="18351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由几何关系</a:t>
            </a:r>
          </a:p>
        </p:txBody>
      </p:sp>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A8655438-72B3-4484-8B47-EF16BA26486D}"/>
                  </a:ext>
                </a:extLst>
              </p:cNvPr>
              <p:cNvSpPr txBox="1"/>
              <p:nvPr/>
            </p:nvSpPr>
            <p:spPr>
              <a:xfrm>
                <a:off x="2306700" y="4170610"/>
                <a:ext cx="2239203" cy="6238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CN" i="1" smtClean="0">
                              <a:latin typeface="Cambria Math" panose="02040503050406030204" pitchFamily="18" charset="0"/>
                            </a:rPr>
                          </m:ctrlPr>
                        </m:fPr>
                        <m:num>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𝐷</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m:t>
                                  </m:r>
                                </m:e>
                                <m:sub>
                                  <m:r>
                                    <a:rPr lang="en-US" altLang="zh-CN" i="1">
                                      <a:latin typeface="Cambria Math" panose="02040503050406030204" pitchFamily="18" charset="0"/>
                                    </a:rPr>
                                    <m:t>1</m:t>
                                  </m:r>
                                </m:sub>
                              </m:sSub>
                            </m:e>
                          </m:acc>
                        </m:num>
                        <m:den>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𝐵</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m:t>
                                  </m:r>
                                </m:e>
                                <m:sub>
                                  <m:r>
                                    <a:rPr lang="en-US" altLang="zh-CN" i="1">
                                      <a:latin typeface="Cambria Math" panose="02040503050406030204" pitchFamily="18" charset="0"/>
                                    </a:rPr>
                                    <m:t>1</m:t>
                                  </m:r>
                                </m:sub>
                              </m:sSub>
                            </m:e>
                          </m:acc>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acc>
                            <m:accPr>
                              <m:chr m:val="̅"/>
                              <m:ctrlPr>
                                <a:rPr lang="en-US" altLang="zh-CN" b="0" i="1" smtClean="0">
                                  <a:latin typeface="Cambria Math" panose="02040503050406030204" pitchFamily="18" charset="0"/>
                                </a:rPr>
                              </m:ctrlPr>
                            </m:accPr>
                            <m:e>
                              <m:r>
                                <a:rPr lang="en-US" altLang="zh-CN" i="1">
                                  <a:latin typeface="Cambria Math" panose="02040503050406030204" pitchFamily="18" charset="0"/>
                                </a:rPr>
                                <m:t>𝐶𝐷</m:t>
                              </m:r>
                            </m:e>
                          </m:acc>
                        </m:num>
                        <m:den>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𝐴𝐵</m:t>
                              </m:r>
                            </m:e>
                          </m:acc>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𝐶𝐷</m:t>
                              </m:r>
                            </m:e>
                          </m:acc>
                        </m:num>
                        <m:den>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𝐸𝐻</m:t>
                              </m:r>
                            </m:e>
                          </m:acc>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𝐷𝐹</m:t>
                              </m:r>
                            </m:e>
                          </m:acc>
                        </m:num>
                        <m:den>
                          <m:acc>
                            <m:accPr>
                              <m:chr m:val="̅"/>
                              <m:ctrlPr>
                                <a:rPr lang="en-US" altLang="zh-CN" i="1">
                                  <a:latin typeface="Cambria Math" panose="02040503050406030204" pitchFamily="18" charset="0"/>
                                </a:rPr>
                              </m:ctrlPr>
                            </m:accPr>
                            <m:e>
                              <m:r>
                                <a:rPr lang="en-US" altLang="zh-CN" b="0" i="1" smtClean="0">
                                  <a:latin typeface="Cambria Math" panose="02040503050406030204" pitchFamily="18" charset="0"/>
                                </a:rPr>
                                <m:t>𝐻𝐹</m:t>
                              </m:r>
                            </m:e>
                          </m:acc>
                        </m:den>
                      </m:f>
                    </m:oMath>
                  </m:oMathPara>
                </a14:m>
                <a:endParaRPr lang="zh-CN" altLang="en-US" dirty="0"/>
              </a:p>
            </p:txBody>
          </p:sp>
        </mc:Choice>
        <mc:Fallback xmlns="">
          <p:sp>
            <p:nvSpPr>
              <p:cNvPr id="49" name="文本框 48">
                <a:extLst>
                  <a:ext uri="{FF2B5EF4-FFF2-40B4-BE49-F238E27FC236}">
                    <a16:creationId xmlns:a16="http://schemas.microsoft.com/office/drawing/2014/main" id="{A8655438-72B3-4484-8B47-EF16BA26486D}"/>
                  </a:ext>
                </a:extLst>
              </p:cNvPr>
              <p:cNvSpPr txBox="1">
                <a:spLocks noRot="1" noChangeAspect="1" noMove="1" noResize="1" noEditPoints="1" noAdjustHandles="1" noChangeArrowheads="1" noChangeShapeType="1" noTextEdit="1"/>
              </p:cNvSpPr>
              <p:nvPr/>
            </p:nvSpPr>
            <p:spPr>
              <a:xfrm>
                <a:off x="2306700" y="4170610"/>
                <a:ext cx="2239203" cy="623825"/>
              </a:xfrm>
              <a:prstGeom prst="rect">
                <a:avLst/>
              </a:prstGeom>
              <a:blipFill>
                <a:blip r:embed="rId7"/>
                <a:stretch>
                  <a:fillRect/>
                </a:stretch>
              </a:blipFill>
            </p:spPr>
            <p:txBody>
              <a:bodyPr/>
              <a:lstStyle/>
              <a:p>
                <a:r>
                  <a:rPr lang="zh-CN" altLang="en-US">
                    <a:noFill/>
                  </a:rPr>
                  <a:t> </a:t>
                </a:r>
              </a:p>
            </p:txBody>
          </p:sp>
        </mc:Fallback>
      </mc:AlternateContent>
      <p:cxnSp>
        <p:nvCxnSpPr>
          <p:cNvPr id="51" name="直接箭头连接符 50">
            <a:extLst>
              <a:ext uri="{FF2B5EF4-FFF2-40B4-BE49-F238E27FC236}">
                <a16:creationId xmlns:a16="http://schemas.microsoft.com/office/drawing/2014/main" id="{867B239D-414A-4499-AD67-86FBD79E47A1}"/>
              </a:ext>
            </a:extLst>
          </p:cNvPr>
          <p:cNvCxnSpPr/>
          <p:nvPr/>
        </p:nvCxnSpPr>
        <p:spPr>
          <a:xfrm>
            <a:off x="1079405" y="2880935"/>
            <a:ext cx="29494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202DA53E-7B39-4A81-A18B-70BD0A1CB6C0}"/>
              </a:ext>
            </a:extLst>
          </p:cNvPr>
          <p:cNvCxnSpPr>
            <a:cxnSpLocks/>
          </p:cNvCxnSpPr>
          <p:nvPr/>
        </p:nvCxnSpPr>
        <p:spPr>
          <a:xfrm>
            <a:off x="3016485" y="2683307"/>
            <a:ext cx="10123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31B7A25B-9145-4160-B6EF-B267B18AA1F7}"/>
              </a:ext>
            </a:extLst>
          </p:cNvPr>
          <p:cNvCxnSpPr>
            <a:cxnSpLocks/>
          </p:cNvCxnSpPr>
          <p:nvPr/>
        </p:nvCxnSpPr>
        <p:spPr>
          <a:xfrm flipV="1">
            <a:off x="3024791" y="2563278"/>
            <a:ext cx="374415" cy="8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A2211C6C-E502-437E-B577-C8F0CFC4FC75}"/>
              </a:ext>
            </a:extLst>
          </p:cNvPr>
          <p:cNvCxnSpPr>
            <a:cxnSpLocks/>
          </p:cNvCxnSpPr>
          <p:nvPr/>
        </p:nvCxnSpPr>
        <p:spPr>
          <a:xfrm>
            <a:off x="1079405" y="2085370"/>
            <a:ext cx="0" cy="943438"/>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9C29D1DF-0EFF-49D0-87ED-BC484A3EDB67}"/>
              </a:ext>
            </a:extLst>
          </p:cNvPr>
          <p:cNvCxnSpPr>
            <a:cxnSpLocks/>
          </p:cNvCxnSpPr>
          <p:nvPr/>
        </p:nvCxnSpPr>
        <p:spPr>
          <a:xfrm>
            <a:off x="4016065" y="2129220"/>
            <a:ext cx="0" cy="943438"/>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91D625BD-3B37-4B52-BDC1-D1B37EFA1827}"/>
              </a:ext>
            </a:extLst>
          </p:cNvPr>
          <p:cNvCxnSpPr>
            <a:cxnSpLocks/>
          </p:cNvCxnSpPr>
          <p:nvPr/>
        </p:nvCxnSpPr>
        <p:spPr>
          <a:xfrm>
            <a:off x="3035108" y="2121495"/>
            <a:ext cx="0" cy="561812"/>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5B1D0ED9-1838-4D7F-9DDF-A17A4E2E38EF}"/>
              </a:ext>
            </a:extLst>
          </p:cNvPr>
          <p:cNvCxnSpPr>
            <a:cxnSpLocks/>
          </p:cNvCxnSpPr>
          <p:nvPr/>
        </p:nvCxnSpPr>
        <p:spPr>
          <a:xfrm>
            <a:off x="3378675" y="2121495"/>
            <a:ext cx="0" cy="435594"/>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矩形 65">
                <a:extLst>
                  <a:ext uri="{FF2B5EF4-FFF2-40B4-BE49-F238E27FC236}">
                    <a16:creationId xmlns:a16="http://schemas.microsoft.com/office/drawing/2014/main" id="{6CE8B915-1A7C-4F9D-BB0D-C269A0B2E38A}"/>
                  </a:ext>
                </a:extLst>
              </p:cNvPr>
              <p:cNvSpPr/>
              <p:nvPr/>
            </p:nvSpPr>
            <p:spPr>
              <a:xfrm>
                <a:off x="2290403" y="2553019"/>
                <a:ext cx="441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oMath>
                  </m:oMathPara>
                </a14:m>
                <a:endParaRPr lang="zh-CN" altLang="en-US" dirty="0"/>
              </a:p>
            </p:txBody>
          </p:sp>
        </mc:Choice>
        <mc:Fallback xmlns="">
          <p:sp>
            <p:nvSpPr>
              <p:cNvPr id="66" name="矩形 65">
                <a:extLst>
                  <a:ext uri="{FF2B5EF4-FFF2-40B4-BE49-F238E27FC236}">
                    <a16:creationId xmlns:a16="http://schemas.microsoft.com/office/drawing/2014/main" id="{6CE8B915-1A7C-4F9D-BB0D-C269A0B2E38A}"/>
                  </a:ext>
                </a:extLst>
              </p:cNvPr>
              <p:cNvSpPr>
                <a:spLocks noRot="1" noChangeAspect="1" noMove="1" noResize="1" noEditPoints="1" noAdjustHandles="1" noChangeArrowheads="1" noChangeShapeType="1" noTextEdit="1"/>
              </p:cNvSpPr>
              <p:nvPr/>
            </p:nvSpPr>
            <p:spPr>
              <a:xfrm>
                <a:off x="2290403" y="2553019"/>
                <a:ext cx="441338" cy="369332"/>
              </a:xfrm>
              <a:prstGeom prst="rect">
                <a:avLst/>
              </a:prstGeom>
              <a:blipFill>
                <a:blip r:embed="rId8"/>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矩形 66">
                <a:extLst>
                  <a:ext uri="{FF2B5EF4-FFF2-40B4-BE49-F238E27FC236}">
                    <a16:creationId xmlns:a16="http://schemas.microsoft.com/office/drawing/2014/main" id="{A029077C-ACFD-46FB-A401-118D13061673}"/>
                  </a:ext>
                </a:extLst>
              </p:cNvPr>
              <p:cNvSpPr/>
              <p:nvPr/>
            </p:nvSpPr>
            <p:spPr>
              <a:xfrm>
                <a:off x="3431489" y="2363731"/>
                <a:ext cx="461921" cy="369332"/>
              </a:xfrm>
              <a:prstGeom prst="rect">
                <a:avLst/>
              </a:prstGeom>
            </p:spPr>
            <p:txBody>
              <a:bodyPr wrap="none">
                <a:spAutoFit/>
              </a:bodyPr>
              <a:lstStyle/>
              <a:p>
                <a:r>
                  <a:rPr lang="en-US" altLang="zh-CN" dirty="0"/>
                  <a:t>-</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i="1">
                            <a:latin typeface="Cambria Math" panose="02040503050406030204" pitchFamily="18" charset="0"/>
                          </a:rPr>
                          <m:t>2</m:t>
                        </m:r>
                      </m:sub>
                    </m:sSub>
                  </m:oMath>
                </a14:m>
                <a:endParaRPr lang="zh-CN" altLang="en-US" dirty="0"/>
              </a:p>
            </p:txBody>
          </p:sp>
        </mc:Choice>
        <mc:Fallback xmlns="">
          <p:sp>
            <p:nvSpPr>
              <p:cNvPr id="67" name="矩形 66">
                <a:extLst>
                  <a:ext uri="{FF2B5EF4-FFF2-40B4-BE49-F238E27FC236}">
                    <a16:creationId xmlns:a16="http://schemas.microsoft.com/office/drawing/2014/main" id="{A029077C-ACFD-46FB-A401-118D13061673}"/>
                  </a:ext>
                </a:extLst>
              </p:cNvPr>
              <p:cNvSpPr>
                <a:spLocks noRot="1" noChangeAspect="1" noMove="1" noResize="1" noEditPoints="1" noAdjustHandles="1" noChangeArrowheads="1" noChangeShapeType="1" noTextEdit="1"/>
              </p:cNvSpPr>
              <p:nvPr/>
            </p:nvSpPr>
            <p:spPr>
              <a:xfrm>
                <a:off x="3431489" y="2363731"/>
                <a:ext cx="461921" cy="369332"/>
              </a:xfrm>
              <a:prstGeom prst="rect">
                <a:avLst/>
              </a:prstGeom>
              <a:blipFill>
                <a:blip r:embed="rId9"/>
                <a:stretch>
                  <a:fillRect l="-11842"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8" name="矩形 67">
                <a:extLst>
                  <a:ext uri="{FF2B5EF4-FFF2-40B4-BE49-F238E27FC236}">
                    <a16:creationId xmlns:a16="http://schemas.microsoft.com/office/drawing/2014/main" id="{403E7CE8-82B4-4489-ACCC-9A500E946E6E}"/>
                  </a:ext>
                </a:extLst>
              </p:cNvPr>
              <p:cNvSpPr/>
              <p:nvPr/>
            </p:nvSpPr>
            <p:spPr>
              <a:xfrm>
                <a:off x="2997259" y="2246564"/>
                <a:ext cx="4466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oMath>
                  </m:oMathPara>
                </a14:m>
                <a:endParaRPr lang="zh-CN" altLang="en-US" dirty="0"/>
              </a:p>
            </p:txBody>
          </p:sp>
        </mc:Choice>
        <mc:Fallback xmlns="">
          <p:sp>
            <p:nvSpPr>
              <p:cNvPr id="68" name="矩形 67">
                <a:extLst>
                  <a:ext uri="{FF2B5EF4-FFF2-40B4-BE49-F238E27FC236}">
                    <a16:creationId xmlns:a16="http://schemas.microsoft.com/office/drawing/2014/main" id="{403E7CE8-82B4-4489-ACCC-9A500E946E6E}"/>
                  </a:ext>
                </a:extLst>
              </p:cNvPr>
              <p:cNvSpPr>
                <a:spLocks noRot="1" noChangeAspect="1" noMove="1" noResize="1" noEditPoints="1" noAdjustHandles="1" noChangeArrowheads="1" noChangeShapeType="1" noTextEdit="1"/>
              </p:cNvSpPr>
              <p:nvPr/>
            </p:nvSpPr>
            <p:spPr>
              <a:xfrm>
                <a:off x="2997259" y="2246564"/>
                <a:ext cx="446661" cy="369332"/>
              </a:xfrm>
              <a:prstGeom prst="rect">
                <a:avLst/>
              </a:prstGeom>
              <a:blipFill>
                <a:blip r:embed="rId10"/>
                <a:stretch>
                  <a:fillRect b="-1667"/>
                </a:stretch>
              </a:blipFill>
            </p:spPr>
            <p:txBody>
              <a:bodyPr/>
              <a:lstStyle/>
              <a:p>
                <a:r>
                  <a:rPr lang="zh-CN" altLang="en-US">
                    <a:noFill/>
                  </a:rPr>
                  <a:t> </a:t>
                </a:r>
              </a:p>
            </p:txBody>
          </p:sp>
        </mc:Fallback>
      </mc:AlternateContent>
      <p:grpSp>
        <p:nvGrpSpPr>
          <p:cNvPr id="69" name="组合 68">
            <a:extLst>
              <a:ext uri="{FF2B5EF4-FFF2-40B4-BE49-F238E27FC236}">
                <a16:creationId xmlns:a16="http://schemas.microsoft.com/office/drawing/2014/main" id="{F9BB35BE-2E49-489D-A925-FCFA84A2AA99}"/>
              </a:ext>
            </a:extLst>
          </p:cNvPr>
          <p:cNvGrpSpPr/>
          <p:nvPr/>
        </p:nvGrpSpPr>
        <p:grpSpPr>
          <a:xfrm>
            <a:off x="680075" y="1471565"/>
            <a:ext cx="54187" cy="121920"/>
            <a:chOff x="5406661" y="1594630"/>
            <a:chExt cx="54187" cy="121920"/>
          </a:xfrm>
        </p:grpSpPr>
        <p:cxnSp>
          <p:nvCxnSpPr>
            <p:cNvPr id="70" name="直接连接符 69">
              <a:extLst>
                <a:ext uri="{FF2B5EF4-FFF2-40B4-BE49-F238E27FC236}">
                  <a16:creationId xmlns:a16="http://schemas.microsoft.com/office/drawing/2014/main" id="{3C4AE8AB-DC03-4C59-B020-F4A9C72580AD}"/>
                </a:ext>
              </a:extLst>
            </p:cNvPr>
            <p:cNvCxnSpPr/>
            <p:nvPr/>
          </p:nvCxnSpPr>
          <p:spPr>
            <a:xfrm rot="5400000" flipH="1">
              <a:off x="5406661" y="1594630"/>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D2B331CC-EFEC-49F3-AA43-42A050909746}"/>
                </a:ext>
              </a:extLst>
            </p:cNvPr>
            <p:cNvCxnSpPr>
              <a:cxnSpLocks/>
            </p:cNvCxnSpPr>
            <p:nvPr/>
          </p:nvCxnSpPr>
          <p:spPr>
            <a:xfrm rot="5400000">
              <a:off x="5406664" y="1662366"/>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2" name="组合 71">
            <a:extLst>
              <a:ext uri="{FF2B5EF4-FFF2-40B4-BE49-F238E27FC236}">
                <a16:creationId xmlns:a16="http://schemas.microsoft.com/office/drawing/2014/main" id="{CC6319ED-0430-4576-9804-247AE52B69CC}"/>
              </a:ext>
            </a:extLst>
          </p:cNvPr>
          <p:cNvGrpSpPr/>
          <p:nvPr/>
        </p:nvGrpSpPr>
        <p:grpSpPr>
          <a:xfrm rot="1083858">
            <a:off x="2159216" y="1678292"/>
            <a:ext cx="54187" cy="121920"/>
            <a:chOff x="5406661" y="1594630"/>
            <a:chExt cx="54187" cy="121920"/>
          </a:xfrm>
        </p:grpSpPr>
        <p:cxnSp>
          <p:nvCxnSpPr>
            <p:cNvPr id="73" name="直接连接符 72">
              <a:extLst>
                <a:ext uri="{FF2B5EF4-FFF2-40B4-BE49-F238E27FC236}">
                  <a16:creationId xmlns:a16="http://schemas.microsoft.com/office/drawing/2014/main" id="{66B6F853-E6E1-49CD-83F4-96ED1B2597A8}"/>
                </a:ext>
              </a:extLst>
            </p:cNvPr>
            <p:cNvCxnSpPr/>
            <p:nvPr/>
          </p:nvCxnSpPr>
          <p:spPr>
            <a:xfrm rot="5400000" flipH="1">
              <a:off x="5406661" y="1594630"/>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76547B47-EB8A-4F87-8102-AC6DE4939D51}"/>
                </a:ext>
              </a:extLst>
            </p:cNvPr>
            <p:cNvCxnSpPr>
              <a:cxnSpLocks/>
            </p:cNvCxnSpPr>
            <p:nvPr/>
          </p:nvCxnSpPr>
          <p:spPr>
            <a:xfrm rot="5400000">
              <a:off x="5406664" y="1662366"/>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5" name="组合 74">
            <a:extLst>
              <a:ext uri="{FF2B5EF4-FFF2-40B4-BE49-F238E27FC236}">
                <a16:creationId xmlns:a16="http://schemas.microsoft.com/office/drawing/2014/main" id="{F8C47EB8-BFFE-46B9-9E05-85E726068A10}"/>
              </a:ext>
            </a:extLst>
          </p:cNvPr>
          <p:cNvGrpSpPr/>
          <p:nvPr/>
        </p:nvGrpSpPr>
        <p:grpSpPr>
          <a:xfrm rot="2340777">
            <a:off x="3173325" y="1950342"/>
            <a:ext cx="54187" cy="121920"/>
            <a:chOff x="5406661" y="1594630"/>
            <a:chExt cx="54187" cy="121920"/>
          </a:xfrm>
        </p:grpSpPr>
        <p:cxnSp>
          <p:nvCxnSpPr>
            <p:cNvPr id="76" name="直接连接符 75">
              <a:extLst>
                <a:ext uri="{FF2B5EF4-FFF2-40B4-BE49-F238E27FC236}">
                  <a16:creationId xmlns:a16="http://schemas.microsoft.com/office/drawing/2014/main" id="{D637BE4D-99C7-4CF4-9A92-80012E543B9B}"/>
                </a:ext>
              </a:extLst>
            </p:cNvPr>
            <p:cNvCxnSpPr/>
            <p:nvPr/>
          </p:nvCxnSpPr>
          <p:spPr>
            <a:xfrm rot="5400000" flipH="1">
              <a:off x="5406661" y="1594630"/>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2D53AB9C-4025-4A35-9FCF-89A290EBB1BA}"/>
                </a:ext>
              </a:extLst>
            </p:cNvPr>
            <p:cNvCxnSpPr>
              <a:cxnSpLocks/>
            </p:cNvCxnSpPr>
            <p:nvPr/>
          </p:nvCxnSpPr>
          <p:spPr>
            <a:xfrm rot="5400000">
              <a:off x="5406664" y="1662366"/>
              <a:ext cx="54182" cy="54186"/>
            </a:xfrm>
            <a:prstGeom prst="line">
              <a:avLst/>
            </a:prstGeom>
            <a:ln w="19050"/>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33E6A39D-0B23-4372-9C91-E4700143E6C9}"/>
                  </a:ext>
                </a:extLst>
              </p:cNvPr>
              <p:cNvSpPr txBox="1"/>
              <p:nvPr/>
            </p:nvSpPr>
            <p:spPr>
              <a:xfrm>
                <a:off x="2291996" y="4903029"/>
                <a:ext cx="4230838" cy="523285"/>
              </a:xfrm>
              <a:prstGeom prst="rect">
                <a:avLst/>
              </a:prstGeom>
              <a:noFill/>
            </p:spPr>
            <p:txBody>
              <a:bodyPr wrap="none" lIns="0" tIns="0" rIns="0" bIns="0" rtlCol="0">
                <a:spAutoFit/>
              </a:bodyPr>
              <a:lstStyle/>
              <a:p>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𝑓</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acc>
                      <m:accPr>
                        <m:chr m:val="̅"/>
                        <m:ctrlPr>
                          <a:rPr lang="en-US" altLang="zh-CN" sz="2000" i="1" smtClean="0">
                            <a:latin typeface="Cambria Math" panose="02040503050406030204" pitchFamily="18" charset="0"/>
                          </a:rPr>
                        </m:ctrlPr>
                      </m:accPr>
                      <m:e>
                        <m:r>
                          <a:rPr lang="en-US" altLang="zh-CN" sz="2000" i="1">
                            <a:latin typeface="Cambria Math" panose="02040503050406030204" pitchFamily="18" charset="0"/>
                          </a:rPr>
                          <m:t>𝐻𝐹</m:t>
                        </m:r>
                      </m:e>
                    </m:acc>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𝐷𝐹</m:t>
                            </m:r>
                          </m:e>
                        </m:acc>
                        <m:r>
                          <a:rPr lang="en-US" altLang="zh-CN" sz="2000" i="1" smtClean="0">
                            <a:latin typeface="Cambria Math" panose="02040503050406030204" pitchFamily="18" charset="0"/>
                            <a:ea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𝐵</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f</m:t>
                                </m:r>
                              </m:e>
                              <m:sub>
                                <m:r>
                                  <a:rPr lang="en-US" altLang="zh-CN" sz="2000" i="1">
                                    <a:latin typeface="Cambria Math" panose="02040503050406030204" pitchFamily="18" charset="0"/>
                                  </a:rPr>
                                  <m:t>1</m:t>
                                </m:r>
                              </m:sub>
                            </m:sSub>
                          </m:e>
                        </m:acc>
                      </m:num>
                      <m:den>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𝐷</m:t>
                            </m:r>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f</m:t>
                                </m:r>
                              </m:e>
                              <m:sub>
                                <m:r>
                                  <a:rPr lang="en-US" altLang="zh-CN" sz="2000" i="1">
                                    <a:latin typeface="Cambria Math" panose="02040503050406030204" pitchFamily="18" charset="0"/>
                                  </a:rPr>
                                  <m:t>1</m:t>
                                </m:r>
                              </m:sub>
                            </m:sSub>
                          </m:e>
                        </m:acc>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𝑠</m:t>
                            </m:r>
                          </m:e>
                          <m:sub>
                            <m:r>
                              <a:rPr lang="en-US" altLang="zh-CN" sz="2000" i="1">
                                <a:latin typeface="Cambria Math" panose="02040503050406030204" pitchFamily="18" charset="0"/>
                              </a:rPr>
                              <m:t>1</m:t>
                            </m:r>
                          </m:sub>
                          <m:sup>
                            <m:r>
                              <a:rPr lang="en-US" altLang="zh-CN" sz="2000" i="1">
                                <a:latin typeface="Cambria Math" panose="02040503050406030204" pitchFamily="18" charset="0"/>
                              </a:rPr>
                              <m:t>′</m:t>
                            </m:r>
                          </m:sup>
                        </m:sSubSup>
                        <m:r>
                          <a:rPr lang="en-US" altLang="zh-CN" sz="2000" i="1" smtClean="0">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𝑠</m:t>
                            </m:r>
                          </m:e>
                          <m:sub>
                            <m:r>
                              <a:rPr lang="en-US" altLang="zh-CN" sz="2000" i="1">
                                <a:latin typeface="Cambria Math" panose="02040503050406030204" pitchFamily="18" charset="0"/>
                              </a:rPr>
                              <m:t>2</m:t>
                            </m:r>
                          </m:sub>
                          <m:sup>
                            <m:r>
                              <a:rPr lang="en-US" altLang="zh-CN" sz="2000" i="1">
                                <a:latin typeface="Cambria Math" panose="02040503050406030204" pitchFamily="18" charset="0"/>
                              </a:rPr>
                              <m:t>′</m:t>
                            </m:r>
                          </m:sup>
                        </m:sSubSup>
                      </m:num>
                      <m:den>
                        <m:sSub>
                          <m:sSubPr>
                            <m:ctrlPr>
                              <a:rPr lang="en-US" altLang="zh-CN" sz="2000" i="1">
                                <a:latin typeface="Cambria Math" panose="02040503050406030204" pitchFamily="18" charset="0"/>
                              </a:rPr>
                            </m:ctrlPr>
                          </m:sSubPr>
                          <m:e>
                            <m:r>
                              <m:rPr>
                                <m:sty m:val="p"/>
                              </m:rPr>
                              <a:rPr lang="en-US" altLang="zh-CN" sz="2000" i="1">
                                <a:latin typeface="Cambria Math" panose="02040503050406030204" pitchFamily="18" charset="0"/>
                              </a:rPr>
                              <m:t>s</m:t>
                            </m:r>
                          </m:e>
                          <m:sub>
                            <m:r>
                              <a:rPr lang="en-US" altLang="zh-CN" sz="2000" i="1">
                                <a:latin typeface="Cambria Math" panose="02040503050406030204" pitchFamily="18" charset="0"/>
                              </a:rPr>
                              <m:t>2</m:t>
                            </m:r>
                          </m:sub>
                        </m:sSub>
                      </m:den>
                    </m:f>
                    <m:r>
                      <a:rPr lang="en-US" altLang="zh-CN" sz="2000" b="0" i="0" smtClean="0">
                        <a:latin typeface="Cambria Math" panose="02040503050406030204" pitchFamily="18" charset="0"/>
                      </a:rPr>
                      <m:t>=</m:t>
                    </m:r>
                  </m:oMath>
                </a14:m>
                <a:r>
                  <a:rPr lang="en-US" altLang="zh-CN" sz="2000" dirty="0"/>
                  <a:t> </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𝑛</m:t>
                        </m:r>
                      </m:num>
                      <m:den>
                        <m:r>
                          <a:rPr lang="en-US" altLang="zh-CN" sz="2000" b="0" i="1" smtClean="0">
                            <a:latin typeface="Cambria Math" panose="02040503050406030204" pitchFamily="18" charset="0"/>
                          </a:rPr>
                          <m:t>2(</m:t>
                        </m:r>
                        <m:r>
                          <a:rPr lang="en-US" altLang="zh-CN" sz="2000" i="1">
                            <a:latin typeface="Cambria Math" panose="02040503050406030204" pitchFamily="18" charset="0"/>
                          </a:rPr>
                          <m:t>𝑛</m:t>
                        </m:r>
                        <m:r>
                          <a:rPr lang="en-US" altLang="zh-CN" sz="2000" i="1">
                            <a:latin typeface="Cambria Math" panose="02040503050406030204" pitchFamily="18" charset="0"/>
                          </a:rPr>
                          <m:t>−1)</m:t>
                        </m:r>
                      </m:den>
                    </m:f>
                    <m:r>
                      <a:rPr lang="en-US" altLang="zh-CN" sz="2000" i="1">
                        <a:latin typeface="Cambria Math" panose="02040503050406030204" pitchFamily="18" charset="0"/>
                      </a:rPr>
                      <m:t>𝑎</m:t>
                    </m:r>
                  </m:oMath>
                </a14:m>
                <a:endParaRPr lang="zh-CN" altLang="en-US" sz="2000" dirty="0"/>
              </a:p>
            </p:txBody>
          </p:sp>
        </mc:Choice>
        <mc:Fallback xmlns="">
          <p:sp>
            <p:nvSpPr>
              <p:cNvPr id="79" name="文本框 78">
                <a:extLst>
                  <a:ext uri="{FF2B5EF4-FFF2-40B4-BE49-F238E27FC236}">
                    <a16:creationId xmlns:a16="http://schemas.microsoft.com/office/drawing/2014/main" id="{33E6A39D-0B23-4372-9C91-E4700143E6C9}"/>
                  </a:ext>
                </a:extLst>
              </p:cNvPr>
              <p:cNvSpPr txBox="1">
                <a:spLocks noRot="1" noChangeAspect="1" noMove="1" noResize="1" noEditPoints="1" noAdjustHandles="1" noChangeArrowheads="1" noChangeShapeType="1" noTextEdit="1"/>
              </p:cNvSpPr>
              <p:nvPr/>
            </p:nvSpPr>
            <p:spPr>
              <a:xfrm>
                <a:off x="2291996" y="4903029"/>
                <a:ext cx="4230838" cy="523285"/>
              </a:xfrm>
              <a:prstGeom prst="rect">
                <a:avLst/>
              </a:prstGeom>
              <a:blipFill>
                <a:blip r:embed="rId11"/>
                <a:stretch>
                  <a:fillRect l="-144" b="-1163"/>
                </a:stretch>
              </a:blipFill>
            </p:spPr>
            <p:txBody>
              <a:bodyPr/>
              <a:lstStyle/>
              <a:p>
                <a:r>
                  <a:rPr lang="zh-CN" altLang="en-US">
                    <a:noFill/>
                  </a:rPr>
                  <a:t> </a:t>
                </a:r>
              </a:p>
            </p:txBody>
          </p:sp>
        </mc:Fallback>
      </mc:AlternateContent>
      <p:sp>
        <p:nvSpPr>
          <p:cNvPr id="80" name="文本框 79">
            <a:extLst>
              <a:ext uri="{FF2B5EF4-FFF2-40B4-BE49-F238E27FC236}">
                <a16:creationId xmlns:a16="http://schemas.microsoft.com/office/drawing/2014/main" id="{C1ED1239-82CE-4424-A583-9D56574CF1D9}"/>
              </a:ext>
            </a:extLst>
          </p:cNvPr>
          <p:cNvSpPr txBox="1"/>
          <p:nvPr/>
        </p:nvSpPr>
        <p:spPr>
          <a:xfrm>
            <a:off x="581501" y="3584824"/>
            <a:ext cx="284480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由傍轴近似</a:t>
            </a:r>
          </a:p>
        </p:txBody>
      </p:sp>
      <mc:AlternateContent xmlns:mc="http://schemas.openxmlformats.org/markup-compatibility/2006" xmlns:a14="http://schemas.microsoft.com/office/drawing/2010/main">
        <mc:Choice Requires="a14">
          <p:sp>
            <p:nvSpPr>
              <p:cNvPr id="81" name="矩形 80">
                <a:extLst>
                  <a:ext uri="{FF2B5EF4-FFF2-40B4-BE49-F238E27FC236}">
                    <a16:creationId xmlns:a16="http://schemas.microsoft.com/office/drawing/2014/main" id="{9F47C600-D4B3-423F-8D6B-4650BCAE9080}"/>
                  </a:ext>
                </a:extLst>
              </p:cNvPr>
              <p:cNvSpPr/>
              <p:nvPr/>
            </p:nvSpPr>
            <p:spPr>
              <a:xfrm>
                <a:off x="2251215" y="3621618"/>
                <a:ext cx="3232808" cy="3762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𝐵</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m:t>
                              </m:r>
                            </m:e>
                            <m:sub>
                              <m:r>
                                <a:rPr lang="en-US" altLang="zh-CN" i="1">
                                  <a:latin typeface="Cambria Math" panose="02040503050406030204" pitchFamily="18" charset="0"/>
                                </a:rPr>
                                <m:t>1</m:t>
                              </m:r>
                            </m:sub>
                          </m:sSub>
                        </m:e>
                      </m:acc>
                      <m:r>
                        <a:rPr lang="en-US" altLang="zh-CN" i="1" smtClean="0">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zh-CN" altLang="en-US"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𝐷</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m:t>
                              </m:r>
                            </m:e>
                            <m:sub>
                              <m:r>
                                <a:rPr lang="en-US" altLang="zh-CN" i="1">
                                  <a:latin typeface="Cambria Math" panose="02040503050406030204" pitchFamily="18" charset="0"/>
                                </a:rPr>
                                <m:t>1</m:t>
                              </m:r>
                            </m:sub>
                          </m:sSub>
                        </m:e>
                      </m:acc>
                      <m:r>
                        <a:rPr lang="en-US" altLang="zh-CN" i="1">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s</m:t>
                          </m:r>
                        </m:e>
                        <m:sub>
                          <m:r>
                            <a:rPr lang="en-US" altLang="zh-CN" i="1">
                              <a:latin typeface="Cambria Math" panose="02040503050406030204" pitchFamily="18" charset="0"/>
                            </a:rPr>
                            <m:t>2</m:t>
                          </m:r>
                        </m:sub>
                      </m:sSub>
                      <m:r>
                        <a:rPr lang="en-US" altLang="zh-CN" b="0" i="0"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𝐷𝐹</m:t>
                          </m:r>
                        </m:e>
                      </m:acc>
                      <m:r>
                        <a:rPr lang="en-US" altLang="zh-CN" i="1">
                          <a:latin typeface="Cambria Math" panose="02040503050406030204" pitchFamily="18" charset="0"/>
                          <a:ea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oMath>
                  </m:oMathPara>
                </a14:m>
                <a:endParaRPr lang="zh-CN" altLang="en-US" dirty="0"/>
              </a:p>
            </p:txBody>
          </p:sp>
        </mc:Choice>
        <mc:Fallback xmlns="">
          <p:sp>
            <p:nvSpPr>
              <p:cNvPr id="81" name="矩形 80">
                <a:extLst>
                  <a:ext uri="{FF2B5EF4-FFF2-40B4-BE49-F238E27FC236}">
                    <a16:creationId xmlns:a16="http://schemas.microsoft.com/office/drawing/2014/main" id="{9F47C600-D4B3-423F-8D6B-4650BCAE9080}"/>
                  </a:ext>
                </a:extLst>
              </p:cNvPr>
              <p:cNvSpPr>
                <a:spLocks noRot="1" noChangeAspect="1" noMove="1" noResize="1" noEditPoints="1" noAdjustHandles="1" noChangeArrowheads="1" noChangeShapeType="1" noTextEdit="1"/>
              </p:cNvSpPr>
              <p:nvPr/>
            </p:nvSpPr>
            <p:spPr>
              <a:xfrm>
                <a:off x="2251215" y="3621618"/>
                <a:ext cx="3232808" cy="376257"/>
              </a:xfrm>
              <a:prstGeom prst="rect">
                <a:avLst/>
              </a:prstGeom>
              <a:blipFill>
                <a:blip r:embed="rId12"/>
                <a:stretch>
                  <a:fillRect b="-1613"/>
                </a:stretch>
              </a:blipFill>
            </p:spPr>
            <p:txBody>
              <a:bodyPr/>
              <a:lstStyle/>
              <a:p>
                <a:r>
                  <a:rPr lang="zh-CN" altLang="en-US">
                    <a:noFill/>
                  </a:rPr>
                  <a:t> </a:t>
                </a:r>
              </a:p>
            </p:txBody>
          </p:sp>
        </mc:Fallback>
      </mc:AlternateContent>
      <p:sp>
        <p:nvSpPr>
          <p:cNvPr id="82" name="文本框 81">
            <a:extLst>
              <a:ext uri="{FF2B5EF4-FFF2-40B4-BE49-F238E27FC236}">
                <a16:creationId xmlns:a16="http://schemas.microsoft.com/office/drawing/2014/main" id="{6561DD72-D78C-45B8-BE1C-18406E78F639}"/>
              </a:ext>
            </a:extLst>
          </p:cNvPr>
          <p:cNvSpPr txBox="1"/>
          <p:nvPr/>
        </p:nvSpPr>
        <p:spPr>
          <a:xfrm>
            <a:off x="594953" y="4908321"/>
            <a:ext cx="1695450"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得像方焦距</a:t>
            </a:r>
          </a:p>
        </p:txBody>
      </p:sp>
      <mc:AlternateContent xmlns:mc="http://schemas.openxmlformats.org/markup-compatibility/2006" xmlns:a14="http://schemas.microsoft.com/office/drawing/2010/main">
        <mc:Choice Requires="a14">
          <p:sp>
            <p:nvSpPr>
              <p:cNvPr id="85" name="矩形 84">
                <a:extLst>
                  <a:ext uri="{FF2B5EF4-FFF2-40B4-BE49-F238E27FC236}">
                    <a16:creationId xmlns:a16="http://schemas.microsoft.com/office/drawing/2014/main" id="{28831C14-6B76-42EC-A4DF-F99E1E05F16E}"/>
                  </a:ext>
                </a:extLst>
              </p:cNvPr>
              <p:cNvSpPr/>
              <p:nvPr/>
            </p:nvSpPr>
            <p:spPr>
              <a:xfrm>
                <a:off x="629571" y="5556298"/>
                <a:ext cx="2734146" cy="369332"/>
              </a:xfrm>
              <a:prstGeom prst="rect">
                <a:avLst/>
              </a:prstGeom>
            </p:spPr>
            <p:txBody>
              <a:bodyPr wrap="none">
                <a:spAutoFit/>
              </a:bodyPr>
              <a:lstStyle/>
              <a:p>
                <a14:m>
                  <m:oMath xmlns:m="http://schemas.openxmlformats.org/officeDocument/2006/math">
                    <m:acc>
                      <m:accPr>
                        <m:chr m:val="̅"/>
                        <m:ctrlPr>
                          <a:rPr lang="en-US" altLang="zh-CN" i="1" smtClean="0">
                            <a:latin typeface="Cambria Math" panose="02040503050406030204" pitchFamily="18" charset="0"/>
                          </a:rPr>
                        </m:ctrlPr>
                      </m:accPr>
                      <m:e>
                        <m:r>
                          <a:rPr lang="en-US" altLang="zh-CN" i="1">
                            <a:latin typeface="Cambria Math" panose="02040503050406030204" pitchFamily="18" charset="0"/>
                          </a:rPr>
                          <m:t>𝐻</m:t>
                        </m:r>
                        <m:r>
                          <a:rPr lang="en-US" altLang="zh-CN" b="0" i="1" smtClean="0">
                            <a:latin typeface="Cambria Math" panose="02040503050406030204" pitchFamily="18" charset="0"/>
                          </a:rPr>
                          <m:t>𝐷</m:t>
                        </m:r>
                      </m:e>
                    </m:acc>
                  </m:oMath>
                </a14:m>
                <a:r>
                  <a:rPr lang="en-US" altLang="zh-CN" dirty="0"/>
                  <a:t>=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𝐻𝐹</m:t>
                        </m:r>
                      </m:e>
                    </m:acc>
                  </m:oMath>
                </a14:m>
                <a:r>
                  <a:rPr lang="en-US" altLang="zh-CN" dirty="0"/>
                  <a:t>- </a:t>
                </a:r>
                <a14:m>
                  <m:oMath xmlns:m="http://schemas.openxmlformats.org/officeDocument/2006/math">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𝐷𝐹</m:t>
                        </m:r>
                      </m:e>
                    </m:acc>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f</m:t>
                    </m:r>
                    <m:r>
                      <a:rPr lang="en-US" altLang="zh-CN" b="0" i="0" smtClean="0">
                        <a:latin typeface="Cambria Math" panose="02040503050406030204" pitchFamily="18" charset="0"/>
                      </a:rPr>
                      <m:t>−</m:t>
                    </m:r>
                  </m:oMath>
                </a14:m>
                <a:r>
                  <a:rPr lang="en-US" altLang="zh-CN" dirty="0"/>
                  <a:t>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𝑠</m:t>
                        </m:r>
                      </m:e>
                      <m:sub>
                        <m:r>
                          <a:rPr lang="en-US" altLang="zh-CN" i="1">
                            <a:latin typeface="Cambria Math" panose="02040503050406030204" pitchFamily="18" charset="0"/>
                          </a:rPr>
                          <m:t>2</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endParaRPr lang="zh-CN" altLang="en-US" dirty="0"/>
              </a:p>
            </p:txBody>
          </p:sp>
        </mc:Choice>
        <mc:Fallback xmlns="">
          <p:sp>
            <p:nvSpPr>
              <p:cNvPr id="85" name="矩形 84">
                <a:extLst>
                  <a:ext uri="{FF2B5EF4-FFF2-40B4-BE49-F238E27FC236}">
                    <a16:creationId xmlns:a16="http://schemas.microsoft.com/office/drawing/2014/main" id="{28831C14-6B76-42EC-A4DF-F99E1E05F16E}"/>
                  </a:ext>
                </a:extLst>
              </p:cNvPr>
              <p:cNvSpPr>
                <a:spLocks noRot="1" noChangeAspect="1" noMove="1" noResize="1" noEditPoints="1" noAdjustHandles="1" noChangeArrowheads="1" noChangeShapeType="1" noTextEdit="1"/>
              </p:cNvSpPr>
              <p:nvPr/>
            </p:nvSpPr>
            <p:spPr>
              <a:xfrm>
                <a:off x="629571" y="5556298"/>
                <a:ext cx="2734146" cy="369332"/>
              </a:xfrm>
              <a:prstGeom prst="rect">
                <a:avLst/>
              </a:prstGeom>
              <a:blipFill>
                <a:blip r:embed="rId13"/>
                <a:stretch>
                  <a:fillRect t="-8197" b="-24590"/>
                </a:stretch>
              </a:blipFill>
            </p:spPr>
            <p:txBody>
              <a:bodyPr/>
              <a:lstStyle/>
              <a:p>
                <a:r>
                  <a:rPr lang="zh-CN" altLang="en-US">
                    <a:noFill/>
                  </a:rPr>
                  <a:t> </a:t>
                </a:r>
              </a:p>
            </p:txBody>
          </p:sp>
        </mc:Fallback>
      </mc:AlternateContent>
      <p:sp>
        <p:nvSpPr>
          <p:cNvPr id="86" name="文本框 85">
            <a:extLst>
              <a:ext uri="{FF2B5EF4-FFF2-40B4-BE49-F238E27FC236}">
                <a16:creationId xmlns:a16="http://schemas.microsoft.com/office/drawing/2014/main" id="{A06DE0AD-31E4-4921-AADA-54A213628355}"/>
              </a:ext>
            </a:extLst>
          </p:cNvPr>
          <p:cNvSpPr txBox="1"/>
          <p:nvPr/>
        </p:nvSpPr>
        <p:spPr>
          <a:xfrm>
            <a:off x="3476645" y="5588801"/>
            <a:ext cx="4958161"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像方主点</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位于球心</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像方主平面过球心</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焦点</a:t>
            </a:r>
          </a:p>
        </p:txBody>
      </p:sp>
      <p:sp>
        <p:nvSpPr>
          <p:cNvPr id="88" name="文本框 87">
            <a:extLst>
              <a:ext uri="{FF2B5EF4-FFF2-40B4-BE49-F238E27FC236}">
                <a16:creationId xmlns:a16="http://schemas.microsoft.com/office/drawing/2014/main" id="{30B2A7FA-32EF-414E-830E-4FC07E93A849}"/>
              </a:ext>
            </a:extLst>
          </p:cNvPr>
          <p:cNvSpPr txBox="1"/>
          <p:nvPr/>
        </p:nvSpPr>
        <p:spPr>
          <a:xfrm>
            <a:off x="608454" y="6116496"/>
            <a:ext cx="6243986" cy="369332"/>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由对称性可知物方主平面也过球心</a:t>
            </a:r>
          </a:p>
        </p:txBody>
      </p:sp>
      <mc:AlternateContent xmlns:mc="http://schemas.openxmlformats.org/markup-compatibility/2006" xmlns:a14="http://schemas.microsoft.com/office/drawing/2010/main">
        <mc:Choice Requires="a14">
          <p:sp>
            <p:nvSpPr>
              <p:cNvPr id="89" name="矩形 88">
                <a:extLst>
                  <a:ext uri="{FF2B5EF4-FFF2-40B4-BE49-F238E27FC236}">
                    <a16:creationId xmlns:a16="http://schemas.microsoft.com/office/drawing/2014/main" id="{23D03667-2C70-448E-8222-641A7B96F509}"/>
                  </a:ext>
                </a:extLst>
              </p:cNvPr>
              <p:cNvSpPr/>
              <p:nvPr/>
            </p:nvSpPr>
            <p:spPr>
              <a:xfrm>
                <a:off x="4562004" y="6082136"/>
                <a:ext cx="1739964" cy="498663"/>
              </a:xfrm>
              <a:prstGeom prst="rect">
                <a:avLst/>
              </a:prstGeom>
            </p:spPr>
            <p:txBody>
              <a:bodyPr wrap="none">
                <a:spAutoFit/>
              </a:bodyPr>
              <a:lstStyle/>
              <a:p>
                <a14:m>
                  <m:oMath xmlns:m="http://schemas.openxmlformats.org/officeDocument/2006/math">
                    <m:r>
                      <a:rPr lang="en-US" altLang="zh-CN" i="1">
                        <a:latin typeface="Cambria Math" panose="02040503050406030204" pitchFamily="18" charset="0"/>
                      </a:rPr>
                      <m:t>𝑓</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m:t>
                        </m:r>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2(</m:t>
                        </m:r>
                        <m:r>
                          <a:rPr lang="en-US" altLang="zh-CN" i="1">
                            <a:latin typeface="Cambria Math" panose="02040503050406030204" pitchFamily="18" charset="0"/>
                          </a:rPr>
                          <m:t>𝑛</m:t>
                        </m:r>
                        <m:r>
                          <a:rPr lang="en-US" altLang="zh-CN" i="1">
                            <a:latin typeface="Cambria Math" panose="02040503050406030204" pitchFamily="18" charset="0"/>
                          </a:rPr>
                          <m:t>−1)</m:t>
                        </m:r>
                      </m:den>
                    </m:f>
                    <m:r>
                      <a:rPr lang="en-US" altLang="zh-CN" i="1">
                        <a:latin typeface="Cambria Math" panose="02040503050406030204" pitchFamily="18" charset="0"/>
                      </a:rPr>
                      <m:t>𝑎</m:t>
                    </m:r>
                  </m:oMath>
                </a14:m>
                <a:endParaRPr lang="zh-CN" altLang="en-US" dirty="0"/>
              </a:p>
            </p:txBody>
          </p:sp>
        </mc:Choice>
        <mc:Fallback xmlns="">
          <p:sp>
            <p:nvSpPr>
              <p:cNvPr id="89" name="矩形 88">
                <a:extLst>
                  <a:ext uri="{FF2B5EF4-FFF2-40B4-BE49-F238E27FC236}">
                    <a16:creationId xmlns:a16="http://schemas.microsoft.com/office/drawing/2014/main" id="{23D03667-2C70-448E-8222-641A7B96F509}"/>
                  </a:ext>
                </a:extLst>
              </p:cNvPr>
              <p:cNvSpPr>
                <a:spLocks noRot="1" noChangeAspect="1" noMove="1" noResize="1" noEditPoints="1" noAdjustHandles="1" noChangeArrowheads="1" noChangeShapeType="1" noTextEdit="1"/>
              </p:cNvSpPr>
              <p:nvPr/>
            </p:nvSpPr>
            <p:spPr>
              <a:xfrm>
                <a:off x="4562004" y="6082136"/>
                <a:ext cx="1739964" cy="498663"/>
              </a:xfrm>
              <a:prstGeom prst="rect">
                <a:avLst/>
              </a:prstGeom>
              <a:blipFill>
                <a:blip r:embed="rId14"/>
                <a:stretch>
                  <a:fillRect l="-1049" b="-60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24526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6EC0BA9D-CE37-421B-ACA0-70FFD6C5D36A}"/>
              </a:ext>
            </a:extLst>
          </p:cNvPr>
          <p:cNvSpPr/>
          <p:nvPr/>
        </p:nvSpPr>
        <p:spPr>
          <a:xfrm>
            <a:off x="1055340" y="342009"/>
            <a:ext cx="7311763" cy="400110"/>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1.4</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对两个共轴薄透镜组成的光具组，作图求焦点和主点。</a:t>
            </a:r>
          </a:p>
        </p:txBody>
      </p:sp>
      <p:cxnSp>
        <p:nvCxnSpPr>
          <p:cNvPr id="6" name="直接连接符 5">
            <a:extLst>
              <a:ext uri="{FF2B5EF4-FFF2-40B4-BE49-F238E27FC236}">
                <a16:creationId xmlns:a16="http://schemas.microsoft.com/office/drawing/2014/main" id="{0BA5CD60-4DDF-44D6-9B35-3DE5C2075FD3}"/>
              </a:ext>
            </a:extLst>
          </p:cNvPr>
          <p:cNvCxnSpPr/>
          <p:nvPr/>
        </p:nvCxnSpPr>
        <p:spPr>
          <a:xfrm>
            <a:off x="2041327" y="2419774"/>
            <a:ext cx="506134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AF1E23B8-3570-4863-A2D2-6312FD046B3A}"/>
              </a:ext>
            </a:extLst>
          </p:cNvPr>
          <p:cNvCxnSpPr>
            <a:cxnSpLocks/>
          </p:cNvCxnSpPr>
          <p:nvPr/>
        </p:nvCxnSpPr>
        <p:spPr>
          <a:xfrm flipH="1">
            <a:off x="3629086" y="1134406"/>
            <a:ext cx="11253" cy="2240407"/>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74DD6A90-1B00-4F31-B84A-8D4B44AAB463}"/>
              </a:ext>
            </a:extLst>
          </p:cNvPr>
          <p:cNvCxnSpPr>
            <a:cxnSpLocks/>
          </p:cNvCxnSpPr>
          <p:nvPr/>
        </p:nvCxnSpPr>
        <p:spPr>
          <a:xfrm flipH="1">
            <a:off x="5567400" y="1165581"/>
            <a:ext cx="7129" cy="2209232"/>
          </a:xfrm>
          <a:prstGeom prst="line">
            <a:avLst/>
          </a:prstGeom>
          <a:ln w="19050"/>
        </p:spPr>
        <p:style>
          <a:lnRef idx="1">
            <a:schemeClr val="dk1"/>
          </a:lnRef>
          <a:fillRef idx="0">
            <a:schemeClr val="dk1"/>
          </a:fillRef>
          <a:effectRef idx="0">
            <a:schemeClr val="dk1"/>
          </a:effectRef>
          <a:fontRef idx="minor">
            <a:schemeClr val="tx1"/>
          </a:fontRef>
        </p:style>
      </p:cxnSp>
      <p:grpSp>
        <p:nvGrpSpPr>
          <p:cNvPr id="9" name="组合 8">
            <a:extLst>
              <a:ext uri="{FF2B5EF4-FFF2-40B4-BE49-F238E27FC236}">
                <a16:creationId xmlns:a16="http://schemas.microsoft.com/office/drawing/2014/main" id="{401AC69F-7FD8-40FE-8D43-3EC440DCB98A}"/>
              </a:ext>
            </a:extLst>
          </p:cNvPr>
          <p:cNvGrpSpPr/>
          <p:nvPr/>
        </p:nvGrpSpPr>
        <p:grpSpPr>
          <a:xfrm>
            <a:off x="3543341" y="1146538"/>
            <a:ext cx="202454" cy="54187"/>
            <a:chOff x="2011680" y="1212426"/>
            <a:chExt cx="121920" cy="54187"/>
          </a:xfrm>
        </p:grpSpPr>
        <p:cxnSp>
          <p:nvCxnSpPr>
            <p:cNvPr id="36" name="直接连接符 35">
              <a:extLst>
                <a:ext uri="{FF2B5EF4-FFF2-40B4-BE49-F238E27FC236}">
                  <a16:creationId xmlns:a16="http://schemas.microsoft.com/office/drawing/2014/main" id="{A02D285A-3CBF-4166-B077-B37701DDDEAA}"/>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88BD2DC8-BFE0-46F5-AFD5-D6E3B456D99C}"/>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 name="组合 9">
            <a:extLst>
              <a:ext uri="{FF2B5EF4-FFF2-40B4-BE49-F238E27FC236}">
                <a16:creationId xmlns:a16="http://schemas.microsoft.com/office/drawing/2014/main" id="{EF558C99-A51B-43F1-B3A9-F04E0D2ACDA5}"/>
              </a:ext>
            </a:extLst>
          </p:cNvPr>
          <p:cNvGrpSpPr/>
          <p:nvPr/>
        </p:nvGrpSpPr>
        <p:grpSpPr>
          <a:xfrm>
            <a:off x="5473048" y="3367938"/>
            <a:ext cx="202454" cy="54187"/>
            <a:chOff x="2011680" y="1212426"/>
            <a:chExt cx="121920" cy="54187"/>
          </a:xfrm>
        </p:grpSpPr>
        <p:cxnSp>
          <p:nvCxnSpPr>
            <p:cNvPr id="34" name="直接连接符 33">
              <a:extLst>
                <a:ext uri="{FF2B5EF4-FFF2-40B4-BE49-F238E27FC236}">
                  <a16:creationId xmlns:a16="http://schemas.microsoft.com/office/drawing/2014/main" id="{D97B3F51-BF9E-49BC-9321-9A156E189254}"/>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a:extLst>
                <a:ext uri="{FF2B5EF4-FFF2-40B4-BE49-F238E27FC236}">
                  <a16:creationId xmlns:a16="http://schemas.microsoft.com/office/drawing/2014/main" id="{6E4B3C70-C3DB-4D7A-9C90-6029A7247316}"/>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1" name="组合 10">
            <a:extLst>
              <a:ext uri="{FF2B5EF4-FFF2-40B4-BE49-F238E27FC236}">
                <a16:creationId xmlns:a16="http://schemas.microsoft.com/office/drawing/2014/main" id="{556A38F1-D0F3-474E-9471-4D72F4C590AD}"/>
              </a:ext>
            </a:extLst>
          </p:cNvPr>
          <p:cNvGrpSpPr/>
          <p:nvPr/>
        </p:nvGrpSpPr>
        <p:grpSpPr>
          <a:xfrm rot="10581672">
            <a:off x="5462009" y="1135625"/>
            <a:ext cx="188294" cy="60176"/>
            <a:chOff x="2020207" y="1206437"/>
            <a:chExt cx="113393" cy="60176"/>
          </a:xfrm>
        </p:grpSpPr>
        <p:cxnSp>
          <p:nvCxnSpPr>
            <p:cNvPr id="32" name="直接连接符 31">
              <a:extLst>
                <a:ext uri="{FF2B5EF4-FFF2-40B4-BE49-F238E27FC236}">
                  <a16:creationId xmlns:a16="http://schemas.microsoft.com/office/drawing/2014/main" id="{DF4D723F-5987-49A7-9366-19091CE28F11}"/>
                </a:ext>
              </a:extLst>
            </p:cNvPr>
            <p:cNvCxnSpPr/>
            <p:nvPr/>
          </p:nvCxnSpPr>
          <p:spPr>
            <a:xfrm flipH="1">
              <a:off x="2020207" y="1206437"/>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21724F24-E06F-4CFA-8F09-4072876724EC}"/>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2" name="组合 11">
            <a:extLst>
              <a:ext uri="{FF2B5EF4-FFF2-40B4-BE49-F238E27FC236}">
                <a16:creationId xmlns:a16="http://schemas.microsoft.com/office/drawing/2014/main" id="{EC598B4A-13AD-4A26-A5C2-033E8AD41A0A}"/>
              </a:ext>
            </a:extLst>
          </p:cNvPr>
          <p:cNvGrpSpPr/>
          <p:nvPr/>
        </p:nvGrpSpPr>
        <p:grpSpPr>
          <a:xfrm rot="10581672">
            <a:off x="3532229" y="3314441"/>
            <a:ext cx="202454" cy="54187"/>
            <a:chOff x="2011680" y="1212426"/>
            <a:chExt cx="121920" cy="54187"/>
          </a:xfrm>
        </p:grpSpPr>
        <p:cxnSp>
          <p:nvCxnSpPr>
            <p:cNvPr id="30" name="直接连接符 29">
              <a:extLst>
                <a:ext uri="{FF2B5EF4-FFF2-40B4-BE49-F238E27FC236}">
                  <a16:creationId xmlns:a16="http://schemas.microsoft.com/office/drawing/2014/main" id="{15DAA165-010E-4C21-9FD5-97B646FB886A}"/>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直接连接符 30">
              <a:extLst>
                <a:ext uri="{FF2B5EF4-FFF2-40B4-BE49-F238E27FC236}">
                  <a16:creationId xmlns:a16="http://schemas.microsoft.com/office/drawing/2014/main" id="{BD16AEDD-57C0-4D2F-ADF2-FFFA60285869}"/>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sp>
        <p:nvSpPr>
          <p:cNvPr id="19" name="文本框 18">
            <a:extLst>
              <a:ext uri="{FF2B5EF4-FFF2-40B4-BE49-F238E27FC236}">
                <a16:creationId xmlns:a16="http://schemas.microsoft.com/office/drawing/2014/main" id="{6DFE37B0-E281-4384-8501-EE72FCE725B6}"/>
              </a:ext>
            </a:extLst>
          </p:cNvPr>
          <p:cNvSpPr txBox="1"/>
          <p:nvPr/>
        </p:nvSpPr>
        <p:spPr>
          <a:xfrm>
            <a:off x="2372723" y="2386408"/>
            <a:ext cx="330196" cy="369332"/>
          </a:xfrm>
          <a:prstGeom prst="rect">
            <a:avLst/>
          </a:prstGeom>
          <a:noFill/>
        </p:spPr>
        <p:txBody>
          <a:bodyPr wrap="square" rtlCol="0">
            <a:spAutoFit/>
          </a:bodyPr>
          <a:lstStyle/>
          <a:p>
            <a:r>
              <a:rPr lang="en-US" altLang="zh-CN" dirty="0"/>
              <a:t>F</a:t>
            </a:r>
            <a:endParaRPr lang="zh-CN" altLang="en-US" dirty="0"/>
          </a:p>
        </p:txBody>
      </p:sp>
      <p:sp>
        <p:nvSpPr>
          <p:cNvPr id="20" name="文本框 19">
            <a:extLst>
              <a:ext uri="{FF2B5EF4-FFF2-40B4-BE49-F238E27FC236}">
                <a16:creationId xmlns:a16="http://schemas.microsoft.com/office/drawing/2014/main" id="{6FB46059-4A07-43AF-B2EE-97F810C984DA}"/>
              </a:ext>
            </a:extLst>
          </p:cNvPr>
          <p:cNvSpPr txBox="1"/>
          <p:nvPr/>
        </p:nvSpPr>
        <p:spPr>
          <a:xfrm>
            <a:off x="2815651" y="2362123"/>
            <a:ext cx="499305" cy="369332"/>
          </a:xfrm>
          <a:prstGeom prst="rect">
            <a:avLst/>
          </a:prstGeom>
          <a:noFill/>
        </p:spPr>
        <p:txBody>
          <a:bodyPr wrap="square" rtlCol="0">
            <a:spAutoFit/>
          </a:bodyPr>
          <a:lstStyle/>
          <a:p>
            <a:r>
              <a:rPr lang="en-US" altLang="zh-CN" dirty="0"/>
              <a:t>H</a:t>
            </a:r>
            <a:endParaRPr lang="zh-CN" altLang="en-US" dirty="0"/>
          </a:p>
        </p:txBody>
      </p:sp>
      <p:cxnSp>
        <p:nvCxnSpPr>
          <p:cNvPr id="72" name="直接连接符 71">
            <a:extLst>
              <a:ext uri="{FF2B5EF4-FFF2-40B4-BE49-F238E27FC236}">
                <a16:creationId xmlns:a16="http://schemas.microsoft.com/office/drawing/2014/main" id="{526AE048-AC32-4907-A508-AED1496D6C36}"/>
              </a:ext>
            </a:extLst>
          </p:cNvPr>
          <p:cNvCxnSpPr/>
          <p:nvPr/>
        </p:nvCxnSpPr>
        <p:spPr>
          <a:xfrm>
            <a:off x="2789610" y="2348605"/>
            <a:ext cx="0" cy="123753"/>
          </a:xfrm>
          <a:prstGeom prst="line">
            <a:avLst/>
          </a:prstGeom>
          <a:ln w="19050"/>
        </p:spPr>
        <p:style>
          <a:lnRef idx="1">
            <a:schemeClr val="dk1"/>
          </a:lnRef>
          <a:fillRef idx="0">
            <a:schemeClr val="dk1"/>
          </a:fillRef>
          <a:effectRef idx="0">
            <a:schemeClr val="dk1"/>
          </a:effectRef>
          <a:fontRef idx="minor">
            <a:schemeClr val="tx1"/>
          </a:fontRef>
        </p:style>
      </p:cxnSp>
      <p:cxnSp>
        <p:nvCxnSpPr>
          <p:cNvPr id="73" name="直接连接符 72">
            <a:extLst>
              <a:ext uri="{FF2B5EF4-FFF2-40B4-BE49-F238E27FC236}">
                <a16:creationId xmlns:a16="http://schemas.microsoft.com/office/drawing/2014/main" id="{285EEEE1-C182-4E88-A448-CFE70D36298D}"/>
              </a:ext>
            </a:extLst>
          </p:cNvPr>
          <p:cNvCxnSpPr/>
          <p:nvPr/>
        </p:nvCxnSpPr>
        <p:spPr>
          <a:xfrm>
            <a:off x="4409966" y="2357897"/>
            <a:ext cx="0" cy="123753"/>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955942C2-F3B3-4F7D-B97A-B8A2728DB642}"/>
              </a:ext>
            </a:extLst>
          </p:cNvPr>
          <p:cNvCxnSpPr/>
          <p:nvPr/>
        </p:nvCxnSpPr>
        <p:spPr>
          <a:xfrm>
            <a:off x="4715810" y="2348605"/>
            <a:ext cx="0" cy="123753"/>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EA6569E1-0E6E-45E7-BC90-1839F06EBE97}"/>
              </a:ext>
            </a:extLst>
          </p:cNvPr>
          <p:cNvCxnSpPr/>
          <p:nvPr/>
        </p:nvCxnSpPr>
        <p:spPr>
          <a:xfrm>
            <a:off x="6482732" y="2348605"/>
            <a:ext cx="0" cy="123753"/>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7" name="矩形 76">
                <a:extLst>
                  <a:ext uri="{FF2B5EF4-FFF2-40B4-BE49-F238E27FC236}">
                    <a16:creationId xmlns:a16="http://schemas.microsoft.com/office/drawing/2014/main" id="{E3A2BB3F-9266-407D-B39D-9BCED7FBA165}"/>
                  </a:ext>
                </a:extLst>
              </p:cNvPr>
              <p:cNvSpPr/>
              <p:nvPr/>
            </p:nvSpPr>
            <p:spPr>
              <a:xfrm>
                <a:off x="4153348" y="2441787"/>
                <a:ext cx="4471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oMath>
                  </m:oMathPara>
                </a14:m>
                <a:endParaRPr lang="zh-CN" altLang="en-US" dirty="0"/>
              </a:p>
            </p:txBody>
          </p:sp>
        </mc:Choice>
        <mc:Fallback xmlns="">
          <p:sp>
            <p:nvSpPr>
              <p:cNvPr id="77" name="矩形 76">
                <a:extLst>
                  <a:ext uri="{FF2B5EF4-FFF2-40B4-BE49-F238E27FC236}">
                    <a16:creationId xmlns:a16="http://schemas.microsoft.com/office/drawing/2014/main" id="{E3A2BB3F-9266-407D-B39D-9BCED7FBA165}"/>
                  </a:ext>
                </a:extLst>
              </p:cNvPr>
              <p:cNvSpPr>
                <a:spLocks noRot="1" noChangeAspect="1" noMove="1" noResize="1" noEditPoints="1" noAdjustHandles="1" noChangeArrowheads="1" noChangeShapeType="1" noTextEdit="1"/>
              </p:cNvSpPr>
              <p:nvPr/>
            </p:nvSpPr>
            <p:spPr>
              <a:xfrm>
                <a:off x="4153348" y="2441787"/>
                <a:ext cx="447110" cy="369332"/>
              </a:xfrm>
              <a:prstGeom prst="rect">
                <a:avLst/>
              </a:prstGeom>
              <a:blipFill>
                <a:blip r:embed="rId2"/>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矩形 77">
                <a:extLst>
                  <a:ext uri="{FF2B5EF4-FFF2-40B4-BE49-F238E27FC236}">
                    <a16:creationId xmlns:a16="http://schemas.microsoft.com/office/drawing/2014/main" id="{AAF028F2-977A-44C9-90ED-74BBC7B3595F}"/>
                  </a:ext>
                </a:extLst>
              </p:cNvPr>
              <p:cNvSpPr/>
              <p:nvPr/>
            </p:nvSpPr>
            <p:spPr>
              <a:xfrm>
                <a:off x="2557518" y="2467543"/>
                <a:ext cx="4301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oMath>
                  </m:oMathPara>
                </a14:m>
                <a:endParaRPr lang="zh-CN" altLang="en-US" dirty="0"/>
              </a:p>
            </p:txBody>
          </p:sp>
        </mc:Choice>
        <mc:Fallback xmlns="">
          <p:sp>
            <p:nvSpPr>
              <p:cNvPr id="78" name="矩形 77">
                <a:extLst>
                  <a:ext uri="{FF2B5EF4-FFF2-40B4-BE49-F238E27FC236}">
                    <a16:creationId xmlns:a16="http://schemas.microsoft.com/office/drawing/2014/main" id="{AAF028F2-977A-44C9-90ED-74BBC7B3595F}"/>
                  </a:ext>
                </a:extLst>
              </p:cNvPr>
              <p:cNvSpPr>
                <a:spLocks noRot="1" noChangeAspect="1" noMove="1" noResize="1" noEditPoints="1" noAdjustHandles="1" noChangeArrowheads="1" noChangeShapeType="1" noTextEdit="1"/>
              </p:cNvSpPr>
              <p:nvPr/>
            </p:nvSpPr>
            <p:spPr>
              <a:xfrm>
                <a:off x="2557518" y="2467543"/>
                <a:ext cx="430182" cy="369332"/>
              </a:xfrm>
              <a:prstGeom prst="rect">
                <a:avLst/>
              </a:prstGeom>
              <a:blipFill>
                <a:blip r:embed="rId3"/>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矩形 78">
                <a:extLst>
                  <a:ext uri="{FF2B5EF4-FFF2-40B4-BE49-F238E27FC236}">
                    <a16:creationId xmlns:a16="http://schemas.microsoft.com/office/drawing/2014/main" id="{54848291-E275-4E47-802C-5BD42E32FDD7}"/>
                  </a:ext>
                </a:extLst>
              </p:cNvPr>
              <p:cNvSpPr/>
              <p:nvPr/>
            </p:nvSpPr>
            <p:spPr>
              <a:xfrm>
                <a:off x="6281336" y="2466701"/>
                <a:ext cx="4355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79" name="矩形 78">
                <a:extLst>
                  <a:ext uri="{FF2B5EF4-FFF2-40B4-BE49-F238E27FC236}">
                    <a16:creationId xmlns:a16="http://schemas.microsoft.com/office/drawing/2014/main" id="{54848291-E275-4E47-802C-5BD42E32FDD7}"/>
                  </a:ext>
                </a:extLst>
              </p:cNvPr>
              <p:cNvSpPr>
                <a:spLocks noRot="1" noChangeAspect="1" noMove="1" noResize="1" noEditPoints="1" noAdjustHandles="1" noChangeArrowheads="1" noChangeShapeType="1" noTextEdit="1"/>
              </p:cNvSpPr>
              <p:nvPr/>
            </p:nvSpPr>
            <p:spPr>
              <a:xfrm>
                <a:off x="6281336" y="2466701"/>
                <a:ext cx="435504" cy="369332"/>
              </a:xfrm>
              <a:prstGeom prst="rect">
                <a:avLst/>
              </a:prstGeom>
              <a:blipFill>
                <a:blip r:embed="rId4"/>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矩形 79">
                <a:extLst>
                  <a:ext uri="{FF2B5EF4-FFF2-40B4-BE49-F238E27FC236}">
                    <a16:creationId xmlns:a16="http://schemas.microsoft.com/office/drawing/2014/main" id="{C66C7DBA-3981-4EAB-8B9D-649052CCDEB4}"/>
                  </a:ext>
                </a:extLst>
              </p:cNvPr>
              <p:cNvSpPr/>
              <p:nvPr/>
            </p:nvSpPr>
            <p:spPr>
              <a:xfrm>
                <a:off x="4508055" y="2466701"/>
                <a:ext cx="4471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oMath>
                  </m:oMathPara>
                </a14:m>
                <a:endParaRPr lang="zh-CN" altLang="en-US" dirty="0"/>
              </a:p>
            </p:txBody>
          </p:sp>
        </mc:Choice>
        <mc:Fallback xmlns="">
          <p:sp>
            <p:nvSpPr>
              <p:cNvPr id="80" name="矩形 79">
                <a:extLst>
                  <a:ext uri="{FF2B5EF4-FFF2-40B4-BE49-F238E27FC236}">
                    <a16:creationId xmlns:a16="http://schemas.microsoft.com/office/drawing/2014/main" id="{C66C7DBA-3981-4EAB-8B9D-649052CCDEB4}"/>
                  </a:ext>
                </a:extLst>
              </p:cNvPr>
              <p:cNvSpPr>
                <a:spLocks noRot="1" noChangeAspect="1" noMove="1" noResize="1" noEditPoints="1" noAdjustHandles="1" noChangeArrowheads="1" noChangeShapeType="1" noTextEdit="1"/>
              </p:cNvSpPr>
              <p:nvPr/>
            </p:nvSpPr>
            <p:spPr>
              <a:xfrm>
                <a:off x="4508055" y="2466701"/>
                <a:ext cx="447110" cy="369332"/>
              </a:xfrm>
              <a:prstGeom prst="rect">
                <a:avLst/>
              </a:prstGeom>
              <a:blipFill>
                <a:blip r:embed="rId5"/>
                <a:stretch>
                  <a:fillRect b="-13333"/>
                </a:stretch>
              </a:blipFill>
            </p:spPr>
            <p:txBody>
              <a:bodyPr/>
              <a:lstStyle/>
              <a:p>
                <a:r>
                  <a:rPr lang="zh-CN" altLang="en-US">
                    <a:noFill/>
                  </a:rPr>
                  <a:t> </a:t>
                </a:r>
              </a:p>
            </p:txBody>
          </p:sp>
        </mc:Fallback>
      </mc:AlternateContent>
      <p:cxnSp>
        <p:nvCxnSpPr>
          <p:cNvPr id="81" name="直接连接符 80">
            <a:extLst>
              <a:ext uri="{FF2B5EF4-FFF2-40B4-BE49-F238E27FC236}">
                <a16:creationId xmlns:a16="http://schemas.microsoft.com/office/drawing/2014/main" id="{84E0DE45-A2DC-40FE-A4FC-E388BC7D31C7}"/>
              </a:ext>
            </a:extLst>
          </p:cNvPr>
          <p:cNvCxnSpPr/>
          <p:nvPr/>
        </p:nvCxnSpPr>
        <p:spPr>
          <a:xfrm>
            <a:off x="5574529" y="2024882"/>
            <a:ext cx="9245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a:extLst>
              <a:ext uri="{FF2B5EF4-FFF2-40B4-BE49-F238E27FC236}">
                <a16:creationId xmlns:a16="http://schemas.microsoft.com/office/drawing/2014/main" id="{B03D9FFE-EA99-48F0-B778-98C0C07AAFCD}"/>
              </a:ext>
            </a:extLst>
          </p:cNvPr>
          <p:cNvCxnSpPr>
            <a:cxnSpLocks/>
          </p:cNvCxnSpPr>
          <p:nvPr/>
        </p:nvCxnSpPr>
        <p:spPr>
          <a:xfrm>
            <a:off x="5574529" y="2059260"/>
            <a:ext cx="894894" cy="351221"/>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23951608-1B90-424F-8604-11341B6F94AE}"/>
              </a:ext>
            </a:extLst>
          </p:cNvPr>
          <p:cNvCxnSpPr>
            <a:cxnSpLocks/>
          </p:cNvCxnSpPr>
          <p:nvPr/>
        </p:nvCxnSpPr>
        <p:spPr>
          <a:xfrm>
            <a:off x="3638464" y="1258159"/>
            <a:ext cx="1936065" cy="791808"/>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EEB918F7-FDBC-48A7-A9CD-A39F89986912}"/>
              </a:ext>
            </a:extLst>
          </p:cNvPr>
          <p:cNvCxnSpPr>
            <a:cxnSpLocks/>
          </p:cNvCxnSpPr>
          <p:nvPr/>
        </p:nvCxnSpPr>
        <p:spPr>
          <a:xfrm flipH="1" flipV="1">
            <a:off x="3653648" y="2121137"/>
            <a:ext cx="1680971" cy="668445"/>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F540FA91-0B73-4228-932E-9A918FC45C1A}"/>
              </a:ext>
            </a:extLst>
          </p:cNvPr>
          <p:cNvCxnSpPr>
            <a:cxnSpLocks/>
          </p:cNvCxnSpPr>
          <p:nvPr/>
        </p:nvCxnSpPr>
        <p:spPr>
          <a:xfrm flipH="1" flipV="1">
            <a:off x="2817328" y="2133252"/>
            <a:ext cx="828441" cy="1"/>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C9A7D244-5959-49DF-B998-04676A91FD14}"/>
              </a:ext>
            </a:extLst>
          </p:cNvPr>
          <p:cNvCxnSpPr>
            <a:cxnSpLocks/>
          </p:cNvCxnSpPr>
          <p:nvPr/>
        </p:nvCxnSpPr>
        <p:spPr>
          <a:xfrm flipV="1">
            <a:off x="2796325" y="1165581"/>
            <a:ext cx="0" cy="1380831"/>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1B3CDAE7-0FEF-4C2F-9BE4-615C4D43918F}"/>
              </a:ext>
            </a:extLst>
          </p:cNvPr>
          <p:cNvCxnSpPr>
            <a:cxnSpLocks/>
          </p:cNvCxnSpPr>
          <p:nvPr/>
        </p:nvCxnSpPr>
        <p:spPr>
          <a:xfrm flipH="1" flipV="1">
            <a:off x="2987700" y="2006091"/>
            <a:ext cx="2819226" cy="27066"/>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F0E4A906-5781-402F-A67A-713F0FD675B2}"/>
              </a:ext>
            </a:extLst>
          </p:cNvPr>
          <p:cNvCxnSpPr>
            <a:cxnSpLocks/>
          </p:cNvCxnSpPr>
          <p:nvPr/>
        </p:nvCxnSpPr>
        <p:spPr>
          <a:xfrm flipV="1">
            <a:off x="2554083" y="1257976"/>
            <a:ext cx="1086256" cy="1145552"/>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954CC7E7-4F41-47C8-8AA1-3EF7B5325678}"/>
              </a:ext>
            </a:extLst>
          </p:cNvPr>
          <p:cNvCxnSpPr>
            <a:cxnSpLocks/>
          </p:cNvCxnSpPr>
          <p:nvPr/>
        </p:nvCxnSpPr>
        <p:spPr>
          <a:xfrm flipV="1">
            <a:off x="2945718" y="2021076"/>
            <a:ext cx="0" cy="383562"/>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14" name="直接连接符 113">
            <a:extLst>
              <a:ext uri="{FF2B5EF4-FFF2-40B4-BE49-F238E27FC236}">
                <a16:creationId xmlns:a16="http://schemas.microsoft.com/office/drawing/2014/main" id="{7D9C79CB-54CF-4674-8D4C-85E0B3AF0444}"/>
              </a:ext>
            </a:extLst>
          </p:cNvPr>
          <p:cNvCxnSpPr/>
          <p:nvPr/>
        </p:nvCxnSpPr>
        <p:spPr>
          <a:xfrm>
            <a:off x="2020317" y="5138365"/>
            <a:ext cx="506134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736417AE-53A2-463D-A9DB-D1A577E04EAF}"/>
              </a:ext>
            </a:extLst>
          </p:cNvPr>
          <p:cNvCxnSpPr>
            <a:cxnSpLocks/>
          </p:cNvCxnSpPr>
          <p:nvPr/>
        </p:nvCxnSpPr>
        <p:spPr>
          <a:xfrm flipH="1">
            <a:off x="3608076" y="3852997"/>
            <a:ext cx="11253" cy="2240407"/>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D42E82F4-9DA7-4064-A9D7-A4C15F0785B2}"/>
              </a:ext>
            </a:extLst>
          </p:cNvPr>
          <p:cNvCxnSpPr>
            <a:cxnSpLocks/>
          </p:cNvCxnSpPr>
          <p:nvPr/>
        </p:nvCxnSpPr>
        <p:spPr>
          <a:xfrm flipH="1">
            <a:off x="5546390" y="3884172"/>
            <a:ext cx="7129" cy="2209232"/>
          </a:xfrm>
          <a:prstGeom prst="line">
            <a:avLst/>
          </a:prstGeom>
          <a:ln w="19050"/>
        </p:spPr>
        <p:style>
          <a:lnRef idx="1">
            <a:schemeClr val="dk1"/>
          </a:lnRef>
          <a:fillRef idx="0">
            <a:schemeClr val="dk1"/>
          </a:fillRef>
          <a:effectRef idx="0">
            <a:schemeClr val="dk1"/>
          </a:effectRef>
          <a:fontRef idx="minor">
            <a:schemeClr val="tx1"/>
          </a:fontRef>
        </p:style>
      </p:cxnSp>
      <p:grpSp>
        <p:nvGrpSpPr>
          <p:cNvPr id="117" name="组合 116">
            <a:extLst>
              <a:ext uri="{FF2B5EF4-FFF2-40B4-BE49-F238E27FC236}">
                <a16:creationId xmlns:a16="http://schemas.microsoft.com/office/drawing/2014/main" id="{FDA61BFB-11E0-4388-9B57-8CF88A5D64B4}"/>
              </a:ext>
            </a:extLst>
          </p:cNvPr>
          <p:cNvGrpSpPr/>
          <p:nvPr/>
        </p:nvGrpSpPr>
        <p:grpSpPr>
          <a:xfrm>
            <a:off x="3522331" y="3865129"/>
            <a:ext cx="202454" cy="54187"/>
            <a:chOff x="2011680" y="1212426"/>
            <a:chExt cx="121920" cy="54187"/>
          </a:xfrm>
        </p:grpSpPr>
        <p:cxnSp>
          <p:nvCxnSpPr>
            <p:cNvPr id="118" name="直接连接符 117">
              <a:extLst>
                <a:ext uri="{FF2B5EF4-FFF2-40B4-BE49-F238E27FC236}">
                  <a16:creationId xmlns:a16="http://schemas.microsoft.com/office/drawing/2014/main" id="{168FEBD4-98E6-4C7B-9C23-D2AFEC599A1B}"/>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C2A29D71-B288-40F7-82A8-B267B4CE3E82}"/>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20" name="组合 119">
            <a:extLst>
              <a:ext uri="{FF2B5EF4-FFF2-40B4-BE49-F238E27FC236}">
                <a16:creationId xmlns:a16="http://schemas.microsoft.com/office/drawing/2014/main" id="{6364B0AE-861B-4644-97C9-751AF7CCC305}"/>
              </a:ext>
            </a:extLst>
          </p:cNvPr>
          <p:cNvGrpSpPr/>
          <p:nvPr/>
        </p:nvGrpSpPr>
        <p:grpSpPr>
          <a:xfrm>
            <a:off x="5452038" y="6086529"/>
            <a:ext cx="202454" cy="54187"/>
            <a:chOff x="2011680" y="1212426"/>
            <a:chExt cx="121920" cy="54187"/>
          </a:xfrm>
        </p:grpSpPr>
        <p:cxnSp>
          <p:nvCxnSpPr>
            <p:cNvPr id="121" name="直接连接符 120">
              <a:extLst>
                <a:ext uri="{FF2B5EF4-FFF2-40B4-BE49-F238E27FC236}">
                  <a16:creationId xmlns:a16="http://schemas.microsoft.com/office/drawing/2014/main" id="{9FD5955A-46A4-4C08-82D3-CDE75A483269}"/>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122" name="直接连接符 121">
              <a:extLst>
                <a:ext uri="{FF2B5EF4-FFF2-40B4-BE49-F238E27FC236}">
                  <a16:creationId xmlns:a16="http://schemas.microsoft.com/office/drawing/2014/main" id="{2576AEBD-40DA-4D58-B9B5-5A62E5BD8060}"/>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23" name="组合 122">
            <a:extLst>
              <a:ext uri="{FF2B5EF4-FFF2-40B4-BE49-F238E27FC236}">
                <a16:creationId xmlns:a16="http://schemas.microsoft.com/office/drawing/2014/main" id="{8E2F46AD-DB34-4D4D-958A-CBD76FF93A9F}"/>
              </a:ext>
            </a:extLst>
          </p:cNvPr>
          <p:cNvGrpSpPr/>
          <p:nvPr/>
        </p:nvGrpSpPr>
        <p:grpSpPr>
          <a:xfrm rot="10581672">
            <a:off x="5440999" y="3854216"/>
            <a:ext cx="188294" cy="60176"/>
            <a:chOff x="2020207" y="1206437"/>
            <a:chExt cx="113393" cy="60176"/>
          </a:xfrm>
        </p:grpSpPr>
        <p:cxnSp>
          <p:nvCxnSpPr>
            <p:cNvPr id="124" name="直接连接符 123">
              <a:extLst>
                <a:ext uri="{FF2B5EF4-FFF2-40B4-BE49-F238E27FC236}">
                  <a16:creationId xmlns:a16="http://schemas.microsoft.com/office/drawing/2014/main" id="{28F8D35E-588B-46F8-967C-56EFF486CCFE}"/>
                </a:ext>
              </a:extLst>
            </p:cNvPr>
            <p:cNvCxnSpPr/>
            <p:nvPr/>
          </p:nvCxnSpPr>
          <p:spPr>
            <a:xfrm flipH="1">
              <a:off x="2020207" y="1206437"/>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125" name="直接连接符 124">
              <a:extLst>
                <a:ext uri="{FF2B5EF4-FFF2-40B4-BE49-F238E27FC236}">
                  <a16:creationId xmlns:a16="http://schemas.microsoft.com/office/drawing/2014/main" id="{294B389A-0B55-4E2B-A460-58B9FF35C17C}"/>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26" name="组合 125">
            <a:extLst>
              <a:ext uri="{FF2B5EF4-FFF2-40B4-BE49-F238E27FC236}">
                <a16:creationId xmlns:a16="http://schemas.microsoft.com/office/drawing/2014/main" id="{D62621A4-6C64-4D8C-A127-E4790995C65D}"/>
              </a:ext>
            </a:extLst>
          </p:cNvPr>
          <p:cNvGrpSpPr/>
          <p:nvPr/>
        </p:nvGrpSpPr>
        <p:grpSpPr>
          <a:xfrm rot="10581672">
            <a:off x="3511219" y="6033032"/>
            <a:ext cx="202454" cy="54187"/>
            <a:chOff x="2011680" y="1212426"/>
            <a:chExt cx="121920" cy="54187"/>
          </a:xfrm>
        </p:grpSpPr>
        <p:cxnSp>
          <p:nvCxnSpPr>
            <p:cNvPr id="127" name="直接连接符 126">
              <a:extLst>
                <a:ext uri="{FF2B5EF4-FFF2-40B4-BE49-F238E27FC236}">
                  <a16:creationId xmlns:a16="http://schemas.microsoft.com/office/drawing/2014/main" id="{1A93A42B-FA6B-4AFC-BEE8-9F849A63A52B}"/>
                </a:ext>
              </a:extLst>
            </p:cNvPr>
            <p:cNvCxnSpPr/>
            <p:nvPr/>
          </p:nvCxnSpPr>
          <p:spPr>
            <a:xfrm flipH="1">
              <a:off x="2011680" y="1212426"/>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128" name="直接连接符 127">
              <a:extLst>
                <a:ext uri="{FF2B5EF4-FFF2-40B4-BE49-F238E27FC236}">
                  <a16:creationId xmlns:a16="http://schemas.microsoft.com/office/drawing/2014/main" id="{8D75ACA0-F4E5-4F21-801B-AA878BA0C140}"/>
                </a:ext>
              </a:extLst>
            </p:cNvPr>
            <p:cNvCxnSpPr>
              <a:cxnSpLocks/>
            </p:cNvCxnSpPr>
            <p:nvPr/>
          </p:nvCxnSpPr>
          <p:spPr>
            <a:xfrm>
              <a:off x="2079418" y="1212427"/>
              <a:ext cx="54182" cy="54186"/>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31" name="直接连接符 130">
            <a:extLst>
              <a:ext uri="{FF2B5EF4-FFF2-40B4-BE49-F238E27FC236}">
                <a16:creationId xmlns:a16="http://schemas.microsoft.com/office/drawing/2014/main" id="{7C9E4421-1B7E-4D33-919A-C1D048D012E0}"/>
              </a:ext>
            </a:extLst>
          </p:cNvPr>
          <p:cNvCxnSpPr/>
          <p:nvPr/>
        </p:nvCxnSpPr>
        <p:spPr>
          <a:xfrm>
            <a:off x="2768600" y="5067196"/>
            <a:ext cx="0" cy="123753"/>
          </a:xfrm>
          <a:prstGeom prst="line">
            <a:avLst/>
          </a:prstGeom>
          <a:ln w="19050"/>
        </p:spPr>
        <p:style>
          <a:lnRef idx="1">
            <a:schemeClr val="dk1"/>
          </a:lnRef>
          <a:fillRef idx="0">
            <a:schemeClr val="dk1"/>
          </a:fillRef>
          <a:effectRef idx="0">
            <a:schemeClr val="dk1"/>
          </a:effectRef>
          <a:fontRef idx="minor">
            <a:schemeClr val="tx1"/>
          </a:fontRef>
        </p:style>
      </p:cxnSp>
      <p:cxnSp>
        <p:nvCxnSpPr>
          <p:cNvPr id="132" name="直接连接符 131">
            <a:extLst>
              <a:ext uri="{FF2B5EF4-FFF2-40B4-BE49-F238E27FC236}">
                <a16:creationId xmlns:a16="http://schemas.microsoft.com/office/drawing/2014/main" id="{E044B4E5-B271-4883-B488-4247AE581726}"/>
              </a:ext>
            </a:extLst>
          </p:cNvPr>
          <p:cNvCxnSpPr/>
          <p:nvPr/>
        </p:nvCxnSpPr>
        <p:spPr>
          <a:xfrm>
            <a:off x="4388956" y="5076488"/>
            <a:ext cx="0" cy="123753"/>
          </a:xfrm>
          <a:prstGeom prst="line">
            <a:avLst/>
          </a:prstGeom>
          <a:ln w="19050"/>
        </p:spPr>
        <p:style>
          <a:lnRef idx="1">
            <a:schemeClr val="dk1"/>
          </a:lnRef>
          <a:fillRef idx="0">
            <a:schemeClr val="dk1"/>
          </a:fillRef>
          <a:effectRef idx="0">
            <a:schemeClr val="dk1"/>
          </a:effectRef>
          <a:fontRef idx="minor">
            <a:schemeClr val="tx1"/>
          </a:fontRef>
        </p:style>
      </p:cxnSp>
      <p:cxnSp>
        <p:nvCxnSpPr>
          <p:cNvPr id="133" name="直接连接符 132">
            <a:extLst>
              <a:ext uri="{FF2B5EF4-FFF2-40B4-BE49-F238E27FC236}">
                <a16:creationId xmlns:a16="http://schemas.microsoft.com/office/drawing/2014/main" id="{80565C21-1565-4BB2-BBFD-B842D9860DC9}"/>
              </a:ext>
            </a:extLst>
          </p:cNvPr>
          <p:cNvCxnSpPr/>
          <p:nvPr/>
        </p:nvCxnSpPr>
        <p:spPr>
          <a:xfrm>
            <a:off x="4694800" y="5067196"/>
            <a:ext cx="0" cy="123753"/>
          </a:xfrm>
          <a:prstGeom prst="line">
            <a:avLst/>
          </a:prstGeom>
          <a:ln w="19050"/>
        </p:spPr>
        <p:style>
          <a:lnRef idx="1">
            <a:schemeClr val="dk1"/>
          </a:lnRef>
          <a:fillRef idx="0">
            <a:schemeClr val="dk1"/>
          </a:fillRef>
          <a:effectRef idx="0">
            <a:schemeClr val="dk1"/>
          </a:effectRef>
          <a:fontRef idx="minor">
            <a:schemeClr val="tx1"/>
          </a:fontRef>
        </p:style>
      </p:cxnSp>
      <p:cxnSp>
        <p:nvCxnSpPr>
          <p:cNvPr id="134" name="直接连接符 133">
            <a:extLst>
              <a:ext uri="{FF2B5EF4-FFF2-40B4-BE49-F238E27FC236}">
                <a16:creationId xmlns:a16="http://schemas.microsoft.com/office/drawing/2014/main" id="{BAF190CF-A0DB-4049-B432-63F901541EA0}"/>
              </a:ext>
            </a:extLst>
          </p:cNvPr>
          <p:cNvCxnSpPr/>
          <p:nvPr/>
        </p:nvCxnSpPr>
        <p:spPr>
          <a:xfrm>
            <a:off x="6461722" y="5067196"/>
            <a:ext cx="0" cy="123753"/>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5" name="矩形 134">
                <a:extLst>
                  <a:ext uri="{FF2B5EF4-FFF2-40B4-BE49-F238E27FC236}">
                    <a16:creationId xmlns:a16="http://schemas.microsoft.com/office/drawing/2014/main" id="{188F1044-A2A6-4460-9E27-34F228C71539}"/>
                  </a:ext>
                </a:extLst>
              </p:cNvPr>
              <p:cNvSpPr/>
              <p:nvPr/>
            </p:nvSpPr>
            <p:spPr>
              <a:xfrm>
                <a:off x="4132338" y="5160378"/>
                <a:ext cx="4471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1</m:t>
                          </m:r>
                        </m:sub>
                        <m:sup>
                          <m:r>
                            <a:rPr lang="en-US" altLang="zh-CN" i="1">
                              <a:latin typeface="Cambria Math" panose="02040503050406030204" pitchFamily="18" charset="0"/>
                            </a:rPr>
                            <m:t>′</m:t>
                          </m:r>
                        </m:sup>
                      </m:sSubSup>
                    </m:oMath>
                  </m:oMathPara>
                </a14:m>
                <a:endParaRPr lang="zh-CN" altLang="en-US" dirty="0"/>
              </a:p>
            </p:txBody>
          </p:sp>
        </mc:Choice>
        <mc:Fallback xmlns="">
          <p:sp>
            <p:nvSpPr>
              <p:cNvPr id="135" name="矩形 134">
                <a:extLst>
                  <a:ext uri="{FF2B5EF4-FFF2-40B4-BE49-F238E27FC236}">
                    <a16:creationId xmlns:a16="http://schemas.microsoft.com/office/drawing/2014/main" id="{188F1044-A2A6-4460-9E27-34F228C71539}"/>
                  </a:ext>
                </a:extLst>
              </p:cNvPr>
              <p:cNvSpPr>
                <a:spLocks noRot="1" noChangeAspect="1" noMove="1" noResize="1" noEditPoints="1" noAdjustHandles="1" noChangeArrowheads="1" noChangeShapeType="1" noTextEdit="1"/>
              </p:cNvSpPr>
              <p:nvPr/>
            </p:nvSpPr>
            <p:spPr>
              <a:xfrm>
                <a:off x="4132338" y="5160378"/>
                <a:ext cx="447110" cy="369332"/>
              </a:xfrm>
              <a:prstGeom prst="rect">
                <a:avLst/>
              </a:prstGeom>
              <a:blipFill>
                <a:blip r:embed="rId6"/>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6" name="矩形 135">
                <a:extLst>
                  <a:ext uri="{FF2B5EF4-FFF2-40B4-BE49-F238E27FC236}">
                    <a16:creationId xmlns:a16="http://schemas.microsoft.com/office/drawing/2014/main" id="{1DFF41F3-E38C-4212-9317-FB8A67809369}"/>
                  </a:ext>
                </a:extLst>
              </p:cNvPr>
              <p:cNvSpPr/>
              <p:nvPr/>
            </p:nvSpPr>
            <p:spPr>
              <a:xfrm>
                <a:off x="2536508" y="5186134"/>
                <a:ext cx="4301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1</m:t>
                          </m:r>
                        </m:sub>
                      </m:sSub>
                    </m:oMath>
                  </m:oMathPara>
                </a14:m>
                <a:endParaRPr lang="zh-CN" altLang="en-US" dirty="0"/>
              </a:p>
            </p:txBody>
          </p:sp>
        </mc:Choice>
        <mc:Fallback xmlns="">
          <p:sp>
            <p:nvSpPr>
              <p:cNvPr id="136" name="矩形 135">
                <a:extLst>
                  <a:ext uri="{FF2B5EF4-FFF2-40B4-BE49-F238E27FC236}">
                    <a16:creationId xmlns:a16="http://schemas.microsoft.com/office/drawing/2014/main" id="{1DFF41F3-E38C-4212-9317-FB8A67809369}"/>
                  </a:ext>
                </a:extLst>
              </p:cNvPr>
              <p:cNvSpPr>
                <a:spLocks noRot="1" noChangeAspect="1" noMove="1" noResize="1" noEditPoints="1" noAdjustHandles="1" noChangeArrowheads="1" noChangeShapeType="1" noTextEdit="1"/>
              </p:cNvSpPr>
              <p:nvPr/>
            </p:nvSpPr>
            <p:spPr>
              <a:xfrm>
                <a:off x="2536508" y="5186134"/>
                <a:ext cx="430182" cy="369332"/>
              </a:xfrm>
              <a:prstGeom prst="rect">
                <a:avLst/>
              </a:prstGeom>
              <a:blipFill>
                <a:blip r:embed="rId7"/>
                <a:stretch>
                  <a:fillRect b="-1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7" name="矩形 136">
                <a:extLst>
                  <a:ext uri="{FF2B5EF4-FFF2-40B4-BE49-F238E27FC236}">
                    <a16:creationId xmlns:a16="http://schemas.microsoft.com/office/drawing/2014/main" id="{A1CBDBAB-380E-4E78-B209-BE029F7BF751}"/>
                  </a:ext>
                </a:extLst>
              </p:cNvPr>
              <p:cNvSpPr/>
              <p:nvPr/>
            </p:nvSpPr>
            <p:spPr>
              <a:xfrm>
                <a:off x="6256491" y="5170667"/>
                <a:ext cx="4355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37" name="矩形 136">
                <a:extLst>
                  <a:ext uri="{FF2B5EF4-FFF2-40B4-BE49-F238E27FC236}">
                    <a16:creationId xmlns:a16="http://schemas.microsoft.com/office/drawing/2014/main" id="{A1CBDBAB-380E-4E78-B209-BE029F7BF751}"/>
                  </a:ext>
                </a:extLst>
              </p:cNvPr>
              <p:cNvSpPr>
                <a:spLocks noRot="1" noChangeAspect="1" noMove="1" noResize="1" noEditPoints="1" noAdjustHandles="1" noChangeArrowheads="1" noChangeShapeType="1" noTextEdit="1"/>
              </p:cNvSpPr>
              <p:nvPr/>
            </p:nvSpPr>
            <p:spPr>
              <a:xfrm>
                <a:off x="6256491" y="5170667"/>
                <a:ext cx="435504" cy="369332"/>
              </a:xfrm>
              <a:prstGeom prst="rect">
                <a:avLst/>
              </a:prstGeom>
              <a:blipFill>
                <a:blip r:embed="rId8"/>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8" name="矩形 137">
                <a:extLst>
                  <a:ext uri="{FF2B5EF4-FFF2-40B4-BE49-F238E27FC236}">
                    <a16:creationId xmlns:a16="http://schemas.microsoft.com/office/drawing/2014/main" id="{CF972DAF-32FA-4EE6-8B99-C1AF4925CBB2}"/>
                  </a:ext>
                </a:extLst>
              </p:cNvPr>
              <p:cNvSpPr/>
              <p:nvPr/>
            </p:nvSpPr>
            <p:spPr>
              <a:xfrm>
                <a:off x="4508055" y="5180825"/>
                <a:ext cx="44711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rPr>
                          </m:ctrlPr>
                        </m:sSubSupPr>
                        <m:e>
                          <m:r>
                            <a:rPr lang="en-US" altLang="zh-CN" i="1">
                              <a:latin typeface="Cambria Math" panose="02040503050406030204" pitchFamily="18" charset="0"/>
                            </a:rPr>
                            <m:t>𝑓</m:t>
                          </m:r>
                        </m:e>
                        <m:sub>
                          <m:r>
                            <a:rPr lang="en-US" altLang="zh-CN" b="0" i="1" smtClean="0">
                              <a:latin typeface="Cambria Math" panose="02040503050406030204" pitchFamily="18" charset="0"/>
                            </a:rPr>
                            <m:t>2</m:t>
                          </m:r>
                        </m:sub>
                        <m:sup>
                          <m:r>
                            <a:rPr lang="en-US" altLang="zh-CN" i="1">
                              <a:latin typeface="Cambria Math" panose="02040503050406030204" pitchFamily="18" charset="0"/>
                            </a:rPr>
                            <m:t>′</m:t>
                          </m:r>
                        </m:sup>
                      </m:sSubSup>
                    </m:oMath>
                  </m:oMathPara>
                </a14:m>
                <a:endParaRPr lang="zh-CN" altLang="en-US" dirty="0"/>
              </a:p>
            </p:txBody>
          </p:sp>
        </mc:Choice>
        <mc:Fallback xmlns="">
          <p:sp>
            <p:nvSpPr>
              <p:cNvPr id="138" name="矩形 137">
                <a:extLst>
                  <a:ext uri="{FF2B5EF4-FFF2-40B4-BE49-F238E27FC236}">
                    <a16:creationId xmlns:a16="http://schemas.microsoft.com/office/drawing/2014/main" id="{CF972DAF-32FA-4EE6-8B99-C1AF4925CBB2}"/>
                  </a:ext>
                </a:extLst>
              </p:cNvPr>
              <p:cNvSpPr>
                <a:spLocks noRot="1" noChangeAspect="1" noMove="1" noResize="1" noEditPoints="1" noAdjustHandles="1" noChangeArrowheads="1" noChangeShapeType="1" noTextEdit="1"/>
              </p:cNvSpPr>
              <p:nvPr/>
            </p:nvSpPr>
            <p:spPr>
              <a:xfrm>
                <a:off x="4508055" y="5180825"/>
                <a:ext cx="447110" cy="369332"/>
              </a:xfrm>
              <a:prstGeom prst="rect">
                <a:avLst/>
              </a:prstGeom>
              <a:blipFill>
                <a:blip r:embed="rId9"/>
                <a:stretch>
                  <a:fillRect b="-13333"/>
                </a:stretch>
              </a:blipFill>
            </p:spPr>
            <p:txBody>
              <a:bodyPr/>
              <a:lstStyle/>
              <a:p>
                <a:r>
                  <a:rPr lang="zh-CN" altLang="en-US">
                    <a:noFill/>
                  </a:rPr>
                  <a:t> </a:t>
                </a:r>
              </a:p>
            </p:txBody>
          </p:sp>
        </mc:Fallback>
      </mc:AlternateContent>
      <p:cxnSp>
        <p:nvCxnSpPr>
          <p:cNvPr id="148" name="直接连接符 147">
            <a:extLst>
              <a:ext uri="{FF2B5EF4-FFF2-40B4-BE49-F238E27FC236}">
                <a16:creationId xmlns:a16="http://schemas.microsoft.com/office/drawing/2014/main" id="{C2066A33-EDD2-48F2-B726-61CB5AD00729}"/>
              </a:ext>
            </a:extLst>
          </p:cNvPr>
          <p:cNvCxnSpPr/>
          <p:nvPr/>
        </p:nvCxnSpPr>
        <p:spPr>
          <a:xfrm>
            <a:off x="2687754" y="4631724"/>
            <a:ext cx="924559"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49" name="直接连接符 148">
            <a:extLst>
              <a:ext uri="{FF2B5EF4-FFF2-40B4-BE49-F238E27FC236}">
                <a16:creationId xmlns:a16="http://schemas.microsoft.com/office/drawing/2014/main" id="{1E0BBEFD-DCD6-41C3-92CC-A2AEFBDA2AE9}"/>
              </a:ext>
            </a:extLst>
          </p:cNvPr>
          <p:cNvCxnSpPr>
            <a:cxnSpLocks/>
          </p:cNvCxnSpPr>
          <p:nvPr/>
        </p:nvCxnSpPr>
        <p:spPr>
          <a:xfrm>
            <a:off x="3598009" y="4650462"/>
            <a:ext cx="1959880" cy="1163874"/>
          </a:xfrm>
          <a:prstGeom prst="line">
            <a:avLst/>
          </a:prstGeom>
          <a:ln w="19050"/>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BDC540AA-A428-45F7-8251-80051480C824}"/>
              </a:ext>
            </a:extLst>
          </p:cNvPr>
          <p:cNvCxnSpPr>
            <a:cxnSpLocks/>
          </p:cNvCxnSpPr>
          <p:nvPr/>
        </p:nvCxnSpPr>
        <p:spPr>
          <a:xfrm flipH="1" flipV="1">
            <a:off x="4694800" y="4037591"/>
            <a:ext cx="1774053" cy="1079527"/>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B0464481-6F40-44DC-A5E0-789B9AC3648E}"/>
              </a:ext>
            </a:extLst>
          </p:cNvPr>
          <p:cNvCxnSpPr>
            <a:cxnSpLocks/>
          </p:cNvCxnSpPr>
          <p:nvPr/>
        </p:nvCxnSpPr>
        <p:spPr>
          <a:xfrm flipH="1" flipV="1">
            <a:off x="4672371" y="4553446"/>
            <a:ext cx="1959304" cy="4281"/>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56E65A05-23A5-424A-B062-F0B7460BB0A4}"/>
              </a:ext>
            </a:extLst>
          </p:cNvPr>
          <p:cNvCxnSpPr>
            <a:cxnSpLocks/>
          </p:cNvCxnSpPr>
          <p:nvPr/>
        </p:nvCxnSpPr>
        <p:spPr>
          <a:xfrm flipV="1">
            <a:off x="4694800" y="3752530"/>
            <a:ext cx="0" cy="1479869"/>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1FB9237C-69D0-4987-9370-C94282203737}"/>
              </a:ext>
            </a:extLst>
          </p:cNvPr>
          <p:cNvCxnSpPr>
            <a:cxnSpLocks/>
          </p:cNvCxnSpPr>
          <p:nvPr/>
        </p:nvCxnSpPr>
        <p:spPr>
          <a:xfrm flipH="1" flipV="1">
            <a:off x="4702318" y="4574668"/>
            <a:ext cx="855571" cy="1233707"/>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88BC74E4-B6B3-4300-B5AA-9963DB955E63}"/>
              </a:ext>
            </a:extLst>
          </p:cNvPr>
          <p:cNvCxnSpPr>
            <a:cxnSpLocks/>
          </p:cNvCxnSpPr>
          <p:nvPr/>
        </p:nvCxnSpPr>
        <p:spPr>
          <a:xfrm>
            <a:off x="5549954" y="5812872"/>
            <a:ext cx="486854" cy="768435"/>
          </a:xfrm>
          <a:prstGeom prst="line">
            <a:avLst/>
          </a:prstGeom>
          <a:ln w="19050"/>
        </p:spPr>
        <p:style>
          <a:lnRef idx="1">
            <a:schemeClr val="dk1"/>
          </a:lnRef>
          <a:fillRef idx="0">
            <a:schemeClr val="dk1"/>
          </a:fillRef>
          <a:effectRef idx="0">
            <a:schemeClr val="dk1"/>
          </a:effectRef>
          <a:fontRef idx="minor">
            <a:schemeClr val="tx1"/>
          </a:fontRef>
        </p:style>
      </p:cxnSp>
      <p:cxnSp>
        <p:nvCxnSpPr>
          <p:cNvPr id="169" name="直接连接符 168">
            <a:extLst>
              <a:ext uri="{FF2B5EF4-FFF2-40B4-BE49-F238E27FC236}">
                <a16:creationId xmlns:a16="http://schemas.microsoft.com/office/drawing/2014/main" id="{9849C860-320A-4610-958A-8A39BAB3756D}"/>
              </a:ext>
            </a:extLst>
          </p:cNvPr>
          <p:cNvCxnSpPr>
            <a:cxnSpLocks/>
          </p:cNvCxnSpPr>
          <p:nvPr/>
        </p:nvCxnSpPr>
        <p:spPr>
          <a:xfrm flipH="1">
            <a:off x="3553572" y="4628416"/>
            <a:ext cx="1871957" cy="5077"/>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E25B350B-F439-49E2-88C1-48B4D1E97106}"/>
              </a:ext>
            </a:extLst>
          </p:cNvPr>
          <p:cNvCxnSpPr>
            <a:cxnSpLocks/>
          </p:cNvCxnSpPr>
          <p:nvPr/>
        </p:nvCxnSpPr>
        <p:spPr>
          <a:xfrm flipV="1">
            <a:off x="4756901" y="4638957"/>
            <a:ext cx="0" cy="478161"/>
          </a:xfrm>
          <a:prstGeom prst="line">
            <a:avLst/>
          </a:prstGeom>
          <a:ln w="19050">
            <a:prstDash val="lgDash"/>
          </a:ln>
        </p:spPr>
        <p:style>
          <a:lnRef idx="1">
            <a:schemeClr val="accent1"/>
          </a:lnRef>
          <a:fillRef idx="0">
            <a:schemeClr val="accent1"/>
          </a:fillRef>
          <a:effectRef idx="0">
            <a:schemeClr val="accent1"/>
          </a:effectRef>
          <a:fontRef idx="minor">
            <a:schemeClr val="tx1"/>
          </a:fontRef>
        </p:style>
      </p:cxnSp>
      <p:sp>
        <p:nvSpPr>
          <p:cNvPr id="175" name="文本框 174">
            <a:extLst>
              <a:ext uri="{FF2B5EF4-FFF2-40B4-BE49-F238E27FC236}">
                <a16:creationId xmlns:a16="http://schemas.microsoft.com/office/drawing/2014/main" id="{B401EBC0-921C-40E2-BE90-3A3F3CE759A6}"/>
              </a:ext>
            </a:extLst>
          </p:cNvPr>
          <p:cNvSpPr txBox="1"/>
          <p:nvPr/>
        </p:nvSpPr>
        <p:spPr>
          <a:xfrm>
            <a:off x="5040862" y="4823170"/>
            <a:ext cx="321769" cy="369332"/>
          </a:xfrm>
          <a:prstGeom prst="rect">
            <a:avLst/>
          </a:prstGeom>
          <a:noFill/>
        </p:spPr>
        <p:txBody>
          <a:bodyPr wrap="square" rtlCol="0">
            <a:spAutoFit/>
          </a:bodyPr>
          <a:lstStyle/>
          <a:p>
            <a:r>
              <a:rPr lang="en-US" altLang="zh-CN" dirty="0"/>
              <a:t>F’</a:t>
            </a:r>
            <a:endParaRPr lang="zh-CN" altLang="en-US" dirty="0"/>
          </a:p>
        </p:txBody>
      </p:sp>
      <p:sp>
        <p:nvSpPr>
          <p:cNvPr id="176" name="文本框 175">
            <a:extLst>
              <a:ext uri="{FF2B5EF4-FFF2-40B4-BE49-F238E27FC236}">
                <a16:creationId xmlns:a16="http://schemas.microsoft.com/office/drawing/2014/main" id="{3D970701-9B0D-4AB1-885C-3B51E803EE6A}"/>
              </a:ext>
            </a:extLst>
          </p:cNvPr>
          <p:cNvSpPr txBox="1"/>
          <p:nvPr/>
        </p:nvSpPr>
        <p:spPr>
          <a:xfrm>
            <a:off x="4680052" y="4823170"/>
            <a:ext cx="369884" cy="369332"/>
          </a:xfrm>
          <a:prstGeom prst="rect">
            <a:avLst/>
          </a:prstGeom>
          <a:noFill/>
        </p:spPr>
        <p:txBody>
          <a:bodyPr wrap="square" rtlCol="0">
            <a:spAutoFit/>
          </a:bodyPr>
          <a:lstStyle/>
          <a:p>
            <a:r>
              <a:rPr lang="en-US" altLang="zh-CN" dirty="0"/>
              <a:t>H’</a:t>
            </a:r>
            <a:endParaRPr lang="zh-CN" altLang="en-US" dirty="0"/>
          </a:p>
        </p:txBody>
      </p:sp>
      <p:grpSp>
        <p:nvGrpSpPr>
          <p:cNvPr id="71" name="组合 70">
            <a:extLst>
              <a:ext uri="{FF2B5EF4-FFF2-40B4-BE49-F238E27FC236}">
                <a16:creationId xmlns:a16="http://schemas.microsoft.com/office/drawing/2014/main" id="{9810CC70-E9A9-4B5E-84DB-48B806F5BA6A}"/>
              </a:ext>
            </a:extLst>
          </p:cNvPr>
          <p:cNvGrpSpPr/>
          <p:nvPr/>
        </p:nvGrpSpPr>
        <p:grpSpPr>
          <a:xfrm rot="18853793">
            <a:off x="3169147" y="1663559"/>
            <a:ext cx="54187" cy="121920"/>
            <a:chOff x="5406661" y="1594630"/>
            <a:chExt cx="54187" cy="121920"/>
          </a:xfrm>
        </p:grpSpPr>
        <p:cxnSp>
          <p:nvCxnSpPr>
            <p:cNvPr id="76" name="直接连接符 75">
              <a:extLst>
                <a:ext uri="{FF2B5EF4-FFF2-40B4-BE49-F238E27FC236}">
                  <a16:creationId xmlns:a16="http://schemas.microsoft.com/office/drawing/2014/main" id="{A3E4326E-FFDE-47B5-BAD9-B137B779CCA8}"/>
                </a:ext>
              </a:extLst>
            </p:cNvPr>
            <p:cNvCxnSpPr/>
            <p:nvPr/>
          </p:nvCxnSpPr>
          <p:spPr>
            <a:xfrm rot="5400000" flipH="1">
              <a:off x="5406661" y="1594630"/>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2395D508-E0C6-426F-A718-46075DC53BC0}"/>
                </a:ext>
              </a:extLst>
            </p:cNvPr>
            <p:cNvCxnSpPr>
              <a:cxnSpLocks/>
            </p:cNvCxnSpPr>
            <p:nvPr/>
          </p:nvCxnSpPr>
          <p:spPr>
            <a:xfrm rot="5400000">
              <a:off x="5406664" y="1662366"/>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4" name="组合 83">
            <a:extLst>
              <a:ext uri="{FF2B5EF4-FFF2-40B4-BE49-F238E27FC236}">
                <a16:creationId xmlns:a16="http://schemas.microsoft.com/office/drawing/2014/main" id="{5A9A1D09-473F-4D6E-A10B-572F13CAD5C6}"/>
              </a:ext>
            </a:extLst>
          </p:cNvPr>
          <p:cNvGrpSpPr/>
          <p:nvPr/>
        </p:nvGrpSpPr>
        <p:grpSpPr>
          <a:xfrm rot="1502133">
            <a:off x="4694800" y="1646047"/>
            <a:ext cx="54187" cy="121920"/>
            <a:chOff x="5406661" y="1594630"/>
            <a:chExt cx="54187" cy="121920"/>
          </a:xfrm>
        </p:grpSpPr>
        <p:cxnSp>
          <p:nvCxnSpPr>
            <p:cNvPr id="86" name="直接连接符 85">
              <a:extLst>
                <a:ext uri="{FF2B5EF4-FFF2-40B4-BE49-F238E27FC236}">
                  <a16:creationId xmlns:a16="http://schemas.microsoft.com/office/drawing/2014/main" id="{CAD933A6-D8D3-4A67-92F0-43597E7345A0}"/>
                </a:ext>
              </a:extLst>
            </p:cNvPr>
            <p:cNvCxnSpPr/>
            <p:nvPr/>
          </p:nvCxnSpPr>
          <p:spPr>
            <a:xfrm rot="5400000" flipH="1">
              <a:off x="5406661" y="1594630"/>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2A77CECA-02A3-4018-AAF2-81C3A4C5A2DF}"/>
                </a:ext>
              </a:extLst>
            </p:cNvPr>
            <p:cNvCxnSpPr>
              <a:cxnSpLocks/>
            </p:cNvCxnSpPr>
            <p:nvPr/>
          </p:nvCxnSpPr>
          <p:spPr>
            <a:xfrm rot="5400000">
              <a:off x="5406664" y="1662366"/>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8" name="组合 87">
            <a:extLst>
              <a:ext uri="{FF2B5EF4-FFF2-40B4-BE49-F238E27FC236}">
                <a16:creationId xmlns:a16="http://schemas.microsoft.com/office/drawing/2014/main" id="{210FA60F-32C7-40B9-A6CC-978EBD51515E}"/>
              </a:ext>
            </a:extLst>
          </p:cNvPr>
          <p:cNvGrpSpPr/>
          <p:nvPr/>
        </p:nvGrpSpPr>
        <p:grpSpPr>
          <a:xfrm>
            <a:off x="6066869" y="1966525"/>
            <a:ext cx="54187" cy="121920"/>
            <a:chOff x="5406661" y="1594630"/>
            <a:chExt cx="54187" cy="121920"/>
          </a:xfrm>
        </p:grpSpPr>
        <p:cxnSp>
          <p:nvCxnSpPr>
            <p:cNvPr id="89" name="直接连接符 88">
              <a:extLst>
                <a:ext uri="{FF2B5EF4-FFF2-40B4-BE49-F238E27FC236}">
                  <a16:creationId xmlns:a16="http://schemas.microsoft.com/office/drawing/2014/main" id="{CD30D16C-A5C1-4E13-B14A-A03BC876A781}"/>
                </a:ext>
              </a:extLst>
            </p:cNvPr>
            <p:cNvCxnSpPr/>
            <p:nvPr/>
          </p:nvCxnSpPr>
          <p:spPr>
            <a:xfrm rot="5400000" flipH="1">
              <a:off x="5406661" y="1594630"/>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23187831-39BB-41AE-82E5-97B8193B6D3C}"/>
                </a:ext>
              </a:extLst>
            </p:cNvPr>
            <p:cNvCxnSpPr>
              <a:cxnSpLocks/>
            </p:cNvCxnSpPr>
            <p:nvPr/>
          </p:nvCxnSpPr>
          <p:spPr>
            <a:xfrm rot="5400000">
              <a:off x="5406664" y="1662366"/>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1" name="组合 90">
            <a:extLst>
              <a:ext uri="{FF2B5EF4-FFF2-40B4-BE49-F238E27FC236}">
                <a16:creationId xmlns:a16="http://schemas.microsoft.com/office/drawing/2014/main" id="{23640307-394B-4287-8436-2370530C68C5}"/>
              </a:ext>
            </a:extLst>
          </p:cNvPr>
          <p:cNvGrpSpPr/>
          <p:nvPr/>
        </p:nvGrpSpPr>
        <p:grpSpPr>
          <a:xfrm>
            <a:off x="3166323" y="4574668"/>
            <a:ext cx="54187" cy="121920"/>
            <a:chOff x="5406661" y="1594630"/>
            <a:chExt cx="54187" cy="121920"/>
          </a:xfrm>
        </p:grpSpPr>
        <p:cxnSp>
          <p:nvCxnSpPr>
            <p:cNvPr id="93" name="直接连接符 92">
              <a:extLst>
                <a:ext uri="{FF2B5EF4-FFF2-40B4-BE49-F238E27FC236}">
                  <a16:creationId xmlns:a16="http://schemas.microsoft.com/office/drawing/2014/main" id="{0B77138D-AAC9-4929-9893-A40CA746885C}"/>
                </a:ext>
              </a:extLst>
            </p:cNvPr>
            <p:cNvCxnSpPr/>
            <p:nvPr/>
          </p:nvCxnSpPr>
          <p:spPr>
            <a:xfrm rot="5400000" flipH="1">
              <a:off x="5406661" y="1594630"/>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9F94937F-BE96-4C52-8343-B875313564F8}"/>
                </a:ext>
              </a:extLst>
            </p:cNvPr>
            <p:cNvCxnSpPr>
              <a:cxnSpLocks/>
            </p:cNvCxnSpPr>
            <p:nvPr/>
          </p:nvCxnSpPr>
          <p:spPr>
            <a:xfrm rot="5400000">
              <a:off x="5406664" y="1662366"/>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6" name="组合 95">
            <a:extLst>
              <a:ext uri="{FF2B5EF4-FFF2-40B4-BE49-F238E27FC236}">
                <a16:creationId xmlns:a16="http://schemas.microsoft.com/office/drawing/2014/main" id="{ED5BD863-343F-46C0-8B24-A42F6D6CDDD8}"/>
              </a:ext>
            </a:extLst>
          </p:cNvPr>
          <p:cNvGrpSpPr/>
          <p:nvPr/>
        </p:nvGrpSpPr>
        <p:grpSpPr>
          <a:xfrm rot="2189175">
            <a:off x="4043981" y="4865079"/>
            <a:ext cx="54187" cy="121920"/>
            <a:chOff x="5406661" y="1594630"/>
            <a:chExt cx="54187" cy="121920"/>
          </a:xfrm>
        </p:grpSpPr>
        <p:cxnSp>
          <p:nvCxnSpPr>
            <p:cNvPr id="97" name="直接连接符 96">
              <a:extLst>
                <a:ext uri="{FF2B5EF4-FFF2-40B4-BE49-F238E27FC236}">
                  <a16:creationId xmlns:a16="http://schemas.microsoft.com/office/drawing/2014/main" id="{E83896A4-DF4E-403C-8D24-A3206286D738}"/>
                </a:ext>
              </a:extLst>
            </p:cNvPr>
            <p:cNvCxnSpPr/>
            <p:nvPr/>
          </p:nvCxnSpPr>
          <p:spPr>
            <a:xfrm rot="5400000" flipH="1">
              <a:off x="5406661" y="1594630"/>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98" name="直接连接符 97">
              <a:extLst>
                <a:ext uri="{FF2B5EF4-FFF2-40B4-BE49-F238E27FC236}">
                  <a16:creationId xmlns:a16="http://schemas.microsoft.com/office/drawing/2014/main" id="{2B8E42AC-E29A-4B61-B234-767BD088B849}"/>
                </a:ext>
              </a:extLst>
            </p:cNvPr>
            <p:cNvCxnSpPr>
              <a:cxnSpLocks/>
            </p:cNvCxnSpPr>
            <p:nvPr/>
          </p:nvCxnSpPr>
          <p:spPr>
            <a:xfrm rot="5400000">
              <a:off x="5406664" y="1662366"/>
              <a:ext cx="54182" cy="54186"/>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0" name="组合 99">
            <a:extLst>
              <a:ext uri="{FF2B5EF4-FFF2-40B4-BE49-F238E27FC236}">
                <a16:creationId xmlns:a16="http://schemas.microsoft.com/office/drawing/2014/main" id="{4EBBEF87-225C-4C52-B38E-9BFD57A87D29}"/>
              </a:ext>
            </a:extLst>
          </p:cNvPr>
          <p:cNvGrpSpPr/>
          <p:nvPr/>
        </p:nvGrpSpPr>
        <p:grpSpPr>
          <a:xfrm rot="3192910">
            <a:off x="5831332" y="6226799"/>
            <a:ext cx="54187" cy="121920"/>
            <a:chOff x="5406661" y="1594630"/>
            <a:chExt cx="54187" cy="121920"/>
          </a:xfrm>
        </p:grpSpPr>
        <p:cxnSp>
          <p:nvCxnSpPr>
            <p:cNvPr id="101" name="直接连接符 100">
              <a:extLst>
                <a:ext uri="{FF2B5EF4-FFF2-40B4-BE49-F238E27FC236}">
                  <a16:creationId xmlns:a16="http://schemas.microsoft.com/office/drawing/2014/main" id="{A03D548A-A8B1-44A3-B50C-BB237ABFF5AF}"/>
                </a:ext>
              </a:extLst>
            </p:cNvPr>
            <p:cNvCxnSpPr/>
            <p:nvPr/>
          </p:nvCxnSpPr>
          <p:spPr>
            <a:xfrm rot="5400000" flipH="1">
              <a:off x="5406661" y="1594630"/>
              <a:ext cx="54188" cy="54187"/>
            </a:xfrm>
            <a:prstGeom prst="line">
              <a:avLst/>
            </a:prstGeom>
            <a:ln w="19050"/>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A4275BBE-1207-4C84-8774-12FA45B2F1B7}"/>
                </a:ext>
              </a:extLst>
            </p:cNvPr>
            <p:cNvCxnSpPr>
              <a:cxnSpLocks/>
            </p:cNvCxnSpPr>
            <p:nvPr/>
          </p:nvCxnSpPr>
          <p:spPr>
            <a:xfrm rot="5400000">
              <a:off x="5406664" y="1662366"/>
              <a:ext cx="54182" cy="54186"/>
            </a:xfrm>
            <a:prstGeom prst="line">
              <a:avLst/>
            </a:prstGeom>
            <a:ln w="19050"/>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86255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5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6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7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175" grpId="0"/>
      <p:bldP spid="1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C3763E8E-3EDD-4D80-A04D-9102E6F18EFC}"/>
              </a:ext>
            </a:extLst>
          </p:cNvPr>
          <p:cNvSpPr/>
          <p:nvPr/>
        </p:nvSpPr>
        <p:spPr>
          <a:xfrm>
            <a:off x="608455" y="409764"/>
            <a:ext cx="8088658" cy="707886"/>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1.5 </a:t>
            </a:r>
            <a:r>
              <a:rPr lang="zh-CN" altLang="en-US" sz="2000" b="1" dirty="0">
                <a:latin typeface="微软雅黑" panose="020B0503020204020204" pitchFamily="34" charset="-122"/>
                <a:ea typeface="微软雅黑" panose="020B0503020204020204" pitchFamily="34" charset="-122"/>
              </a:rPr>
              <a:t>单色平面波在 </a:t>
            </a:r>
            <a:r>
              <a:rPr lang="en-US" altLang="zh-CN" sz="2000" b="1" dirty="0">
                <a:latin typeface="微软雅黑" panose="020B0503020204020204" pitchFamily="34" charset="-122"/>
                <a:ea typeface="微软雅黑" panose="020B0503020204020204" pitchFamily="34" charset="-122"/>
              </a:rPr>
              <a:t>y-z </a:t>
            </a:r>
            <a:r>
              <a:rPr lang="zh-CN" altLang="en-US" sz="2000" b="1" dirty="0">
                <a:latin typeface="微软雅黑" panose="020B0503020204020204" pitchFamily="34" charset="-122"/>
                <a:ea typeface="微软雅黑" panose="020B0503020204020204" pitchFamily="34" charset="-122"/>
              </a:rPr>
              <a:t>平面内，沿着与 </a:t>
            </a:r>
            <a:r>
              <a:rPr lang="en-US" altLang="zh-CN" sz="2000" b="1" dirty="0">
                <a:latin typeface="微软雅黑" panose="020B0503020204020204" pitchFamily="34" charset="-122"/>
                <a:ea typeface="微软雅黑" panose="020B0503020204020204" pitchFamily="34" charset="-122"/>
              </a:rPr>
              <a:t>y-</a:t>
            </a:r>
            <a:r>
              <a:rPr lang="zh-CN" altLang="en-US" sz="2000" b="1" dirty="0">
                <a:latin typeface="微软雅黑" panose="020B0503020204020204" pitchFamily="34" charset="-122"/>
                <a:ea typeface="微软雅黑" panose="020B0503020204020204" pitchFamily="34" charset="-122"/>
              </a:rPr>
              <a:t>轴夹角为 </a:t>
            </a:r>
            <a:r>
              <a:rPr lang="en-US" altLang="zh-CN" sz="2000" b="1" dirty="0">
                <a:latin typeface="微软雅黑" panose="020B0503020204020204" pitchFamily="34" charset="-122"/>
                <a:ea typeface="微软雅黑" panose="020B0503020204020204" pitchFamily="34" charset="-122"/>
              </a:rPr>
              <a:t>30° </a:t>
            </a:r>
            <a:r>
              <a:rPr lang="zh-CN" altLang="en-US" sz="2000" b="1" dirty="0">
                <a:latin typeface="微软雅黑" panose="020B0503020204020204" pitchFamily="34" charset="-122"/>
                <a:ea typeface="微软雅黑" panose="020B0503020204020204" pitchFamily="34" charset="-122"/>
              </a:rPr>
              <a:t>方向传播，写出它的标量波函数、复波函数和复振幅。 </a:t>
            </a:r>
          </a:p>
        </p:txBody>
      </p:sp>
      <p:sp>
        <p:nvSpPr>
          <p:cNvPr id="5" name="矩形 4">
            <a:extLst>
              <a:ext uri="{FF2B5EF4-FFF2-40B4-BE49-F238E27FC236}">
                <a16:creationId xmlns:a16="http://schemas.microsoft.com/office/drawing/2014/main" id="{EAE88274-F89E-4083-89DE-49D600724018}"/>
              </a:ext>
            </a:extLst>
          </p:cNvPr>
          <p:cNvSpPr/>
          <p:nvPr/>
        </p:nvSpPr>
        <p:spPr>
          <a:xfrm>
            <a:off x="995865" y="3627020"/>
            <a:ext cx="5424290"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标量波函数：</a:t>
            </a:r>
          </a:p>
        </p:txBody>
      </p:sp>
      <p:sp>
        <p:nvSpPr>
          <p:cNvPr id="14" name="矩形 13">
            <a:extLst>
              <a:ext uri="{FF2B5EF4-FFF2-40B4-BE49-F238E27FC236}">
                <a16:creationId xmlns:a16="http://schemas.microsoft.com/office/drawing/2014/main" id="{6AC69815-A0FB-4408-AF0C-E20C75DAB970}"/>
              </a:ext>
            </a:extLst>
          </p:cNvPr>
          <p:cNvSpPr/>
          <p:nvPr/>
        </p:nvSpPr>
        <p:spPr>
          <a:xfrm>
            <a:off x="995865" y="4463295"/>
            <a:ext cx="146706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复波函数：</a:t>
            </a:r>
          </a:p>
        </p:txBody>
      </p:sp>
      <p:sp>
        <p:nvSpPr>
          <p:cNvPr id="17" name="矩形 16">
            <a:extLst>
              <a:ext uri="{FF2B5EF4-FFF2-40B4-BE49-F238E27FC236}">
                <a16:creationId xmlns:a16="http://schemas.microsoft.com/office/drawing/2014/main" id="{2A9F5499-93B3-428D-A78B-CA08214F43E8}"/>
              </a:ext>
            </a:extLst>
          </p:cNvPr>
          <p:cNvSpPr/>
          <p:nvPr/>
        </p:nvSpPr>
        <p:spPr>
          <a:xfrm>
            <a:off x="995865" y="5299570"/>
            <a:ext cx="1210588"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复振幅：</a:t>
            </a:r>
          </a:p>
        </p:txBody>
      </p:sp>
      <p:pic>
        <p:nvPicPr>
          <p:cNvPr id="20" name="图片 19">
            <a:extLst>
              <a:ext uri="{FF2B5EF4-FFF2-40B4-BE49-F238E27FC236}">
                <a16:creationId xmlns:a16="http://schemas.microsoft.com/office/drawing/2014/main" id="{0CF93E2A-4AAD-4454-9156-C10BAFD3E11D}"/>
              </a:ext>
            </a:extLst>
          </p:cNvPr>
          <p:cNvPicPr>
            <a:picLocks noChangeAspect="1"/>
          </p:cNvPicPr>
          <p:nvPr/>
        </p:nvPicPr>
        <p:blipFill>
          <a:blip r:embed="rId2"/>
          <a:stretch>
            <a:fillRect/>
          </a:stretch>
        </p:blipFill>
        <p:spPr>
          <a:xfrm>
            <a:off x="1584087" y="1124156"/>
            <a:ext cx="3841692" cy="2277029"/>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59D4FDE-7751-4FF4-BBF9-EEBC731C453A}"/>
                  </a:ext>
                </a:extLst>
              </p:cNvPr>
              <p:cNvSpPr txBox="1"/>
              <p:nvPr/>
            </p:nvSpPr>
            <p:spPr>
              <a:xfrm>
                <a:off x="5998653" y="1972206"/>
                <a:ext cx="1561260" cy="580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𝑘</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(0,</m:t>
                      </m:r>
                      <m:f>
                        <m:fPr>
                          <m:ctrlPr>
                            <a:rPr lang="en-US" altLang="zh-CN" b="0" i="1" dirty="0" smtClean="0">
                              <a:latin typeface="Cambria Math" panose="02040503050406030204" pitchFamily="18" charset="0"/>
                              <a:ea typeface="Cambria Math" panose="02040503050406030204" pitchFamily="18" charset="0"/>
                            </a:rPr>
                          </m:ctrlPr>
                        </m:fPr>
                        <m:num>
                          <m:rad>
                            <m:radPr>
                              <m:degHide m:val="on"/>
                              <m:ctrlPr>
                                <a:rPr lang="en-US" altLang="zh-CN" b="0" i="1" dirty="0" smtClean="0">
                                  <a:latin typeface="Cambria Math" panose="02040503050406030204" pitchFamily="18" charset="0"/>
                                  <a:ea typeface="Cambria Math" panose="02040503050406030204" pitchFamily="18" charset="0"/>
                                </a:rPr>
                              </m:ctrlPr>
                            </m:radPr>
                            <m:deg/>
                            <m:e>
                              <m:r>
                                <a:rPr lang="en-US" altLang="zh-CN" b="0" i="1" dirty="0" smtClean="0">
                                  <a:latin typeface="Cambria Math" panose="02040503050406030204" pitchFamily="18" charset="0"/>
                                  <a:ea typeface="Cambria Math" panose="02040503050406030204" pitchFamily="18" charset="0"/>
                                </a:rPr>
                                <m:t>3</m:t>
                              </m:r>
                            </m:e>
                          </m:rad>
                        </m:num>
                        <m:den>
                          <m:r>
                            <a:rPr lang="en-US" altLang="zh-CN" b="0" i="1" dirty="0" smtClean="0">
                              <a:latin typeface="Cambria Math" panose="02040503050406030204" pitchFamily="18" charset="0"/>
                              <a:ea typeface="Cambria Math" panose="02040503050406030204" pitchFamily="18" charset="0"/>
                            </a:rPr>
                            <m:t>2</m:t>
                          </m:r>
                        </m:den>
                      </m:f>
                      <m:r>
                        <a:rPr lang="en-US" altLang="zh-CN" b="0" i="1" dirty="0" smtClean="0">
                          <a:latin typeface="Cambria Math" panose="02040503050406030204" pitchFamily="18" charset="0"/>
                          <a:ea typeface="Cambria Math" panose="02040503050406030204" pitchFamily="18" charset="0"/>
                        </a:rPr>
                        <m:t>,</m:t>
                      </m:r>
                      <m:f>
                        <m:fPr>
                          <m:ctrlPr>
                            <a:rPr lang="en-US" altLang="zh-CN" b="0" i="1" dirty="0" smtClean="0">
                              <a:latin typeface="Cambria Math" panose="02040503050406030204" pitchFamily="18" charset="0"/>
                              <a:ea typeface="Cambria Math" panose="02040503050406030204" pitchFamily="18" charset="0"/>
                            </a:rPr>
                          </m:ctrlPr>
                        </m:fPr>
                        <m:num>
                          <m:r>
                            <a:rPr lang="en-US" altLang="zh-CN" b="0" i="1" dirty="0" smtClean="0">
                              <a:latin typeface="Cambria Math" panose="02040503050406030204" pitchFamily="18" charset="0"/>
                              <a:ea typeface="Cambria Math" panose="02040503050406030204" pitchFamily="18" charset="0"/>
                            </a:rPr>
                            <m:t>1</m:t>
                          </m:r>
                        </m:num>
                        <m:den>
                          <m:r>
                            <a:rPr lang="en-US" altLang="zh-CN" b="0" i="1" dirty="0" smtClean="0">
                              <a:latin typeface="Cambria Math" panose="02040503050406030204" pitchFamily="18" charset="0"/>
                              <a:ea typeface="Cambria Math" panose="02040503050406030204" pitchFamily="18" charset="0"/>
                            </a:rPr>
                            <m:t>2</m:t>
                          </m:r>
                        </m:den>
                      </m:f>
                      <m:r>
                        <a:rPr lang="en-US" altLang="zh-CN" b="0" i="1" smtClean="0">
                          <a:latin typeface="Cambria Math" panose="02040503050406030204" pitchFamily="18" charset="0"/>
                        </a:rPr>
                        <m:t>)</m:t>
                      </m:r>
                    </m:oMath>
                  </m:oMathPara>
                </a14:m>
                <a:endParaRPr lang="zh-CN" altLang="en-US" dirty="0"/>
              </a:p>
            </p:txBody>
          </p:sp>
        </mc:Choice>
        <mc:Fallback xmlns="">
          <p:sp>
            <p:nvSpPr>
              <p:cNvPr id="11" name="文本框 10">
                <a:extLst>
                  <a:ext uri="{FF2B5EF4-FFF2-40B4-BE49-F238E27FC236}">
                    <a16:creationId xmlns:a16="http://schemas.microsoft.com/office/drawing/2014/main" id="{059D4FDE-7751-4FF4-BBF9-EEBC731C453A}"/>
                  </a:ext>
                </a:extLst>
              </p:cNvPr>
              <p:cNvSpPr txBox="1">
                <a:spLocks noRot="1" noChangeAspect="1" noMove="1" noResize="1" noEditPoints="1" noAdjustHandles="1" noChangeArrowheads="1" noChangeShapeType="1" noTextEdit="1"/>
              </p:cNvSpPr>
              <p:nvPr/>
            </p:nvSpPr>
            <p:spPr>
              <a:xfrm>
                <a:off x="5998653" y="1972206"/>
                <a:ext cx="1561260" cy="58092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07AAD43-9CB1-4FD7-8463-DD46D46C7695}"/>
                  </a:ext>
                </a:extLst>
              </p:cNvPr>
              <p:cNvSpPr txBox="1"/>
              <p:nvPr/>
            </p:nvSpPr>
            <p:spPr>
              <a:xfrm>
                <a:off x="2765169" y="3515900"/>
                <a:ext cx="6357766" cy="6223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d>
                            <m:dPr>
                              <m:ctrlPr>
                                <a:rPr lang="en-US" altLang="zh-CN" b="0" i="1" smtClean="0">
                                  <a:latin typeface="Cambria Math" panose="02040503050406030204" pitchFamily="18" charset="0"/>
                                </a:rPr>
                              </m:ctrlPr>
                            </m:dPr>
                            <m:e>
                              <m:r>
                                <a:rPr lang="zh-CN" altLang="en-US" i="1">
                                  <a:latin typeface="Cambria Math" panose="02040503050406030204" pitchFamily="18" charset="0"/>
                                </a:rPr>
                                <m:t>𝜔</m:t>
                              </m:r>
                              <m:r>
                                <m:rPr>
                                  <m:sty m:val="p"/>
                                </m:rPr>
                                <a:rPr lang="en-US" altLang="zh-CN" i="1">
                                  <a:latin typeface="Cambria Math" panose="02040503050406030204" pitchFamily="18" charset="0"/>
                                </a:rPr>
                                <m:t>t</m:t>
                              </m:r>
                              <m:r>
                                <a:rPr lang="en-US" altLang="zh-CN" i="1">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𝑘</m:t>
                                  </m:r>
                                </m:e>
                              </m:acc>
                              <m:r>
                                <a:rPr lang="en-US" altLang="zh-CN" i="1">
                                  <a:latin typeface="Cambria Math" panose="02040503050406030204" pitchFamily="18" charset="0"/>
                                  <a:ea typeface="Cambria Math" panose="02040503050406030204" pitchFamily="18" charset="0"/>
                                </a:rPr>
                                <m:t>∙</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𝑟</m:t>
                                  </m:r>
                                </m:e>
                              </m:acc>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zh-CN" altLang="en-US" i="1">
                                      <a:latin typeface="Cambria Math" panose="02040503050406030204" pitchFamily="18" charset="0"/>
                                    </a:rPr>
                                    <m:t>𝜑</m:t>
                                  </m:r>
                                </m:e>
                                <m:sub>
                                  <m:r>
                                    <a:rPr lang="en-US" altLang="zh-CN" i="1">
                                      <a:latin typeface="Cambria Math" panose="02040503050406030204" pitchFamily="18" charset="0"/>
                                    </a:rPr>
                                    <m:t>0</m:t>
                                  </m:r>
                                </m:sub>
                              </m:sSub>
                            </m:e>
                          </m:d>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r>
                        <m:rPr>
                          <m:sty m:val="p"/>
                        </m:rPr>
                        <a:rPr lang="en-US" altLang="zh-CN" b="0" i="0" smtClean="0">
                          <a:latin typeface="Cambria Math" panose="02040503050406030204" pitchFamily="18" charset="0"/>
                        </a:rPr>
                        <m:t>cos</m:t>
                      </m:r>
                      <m:r>
                        <a:rPr lang="en-US" altLang="zh-CN" b="0" i="1" smtClean="0">
                          <a:latin typeface="Cambria Math" panose="02040503050406030204" pitchFamily="18" charset="0"/>
                        </a:rPr>
                        <m:t>⁡[</m:t>
                      </m:r>
                      <m:r>
                        <a:rPr lang="zh-CN" altLang="en-US" b="0" i="1" smtClean="0">
                          <a:latin typeface="Cambria Math" panose="02040503050406030204" pitchFamily="18" charset="0"/>
                        </a:rPr>
                        <m:t>𝜔</m:t>
                      </m:r>
                      <m:r>
                        <m:rPr>
                          <m:sty m:val="p"/>
                        </m:rPr>
                        <a:rPr lang="en-US" altLang="zh-CN" i="1">
                          <a:latin typeface="Cambria Math" panose="02040503050406030204" pitchFamily="18" charset="0"/>
                        </a:rPr>
                        <m:t>t</m:t>
                      </m:r>
                      <m:r>
                        <a:rPr lang="en-US" altLang="zh-CN" i="1" smtClean="0">
                          <a:latin typeface="Cambria Math" panose="02040503050406030204" pitchFamily="18" charset="0"/>
                        </a:rPr>
                        <m:t>−</m:t>
                      </m:r>
                      <m:r>
                        <a:rPr lang="en-US" altLang="zh-CN" b="0" i="1" smtClean="0">
                          <a:latin typeface="Cambria Math" panose="02040503050406030204" pitchFamily="18" charset="0"/>
                        </a:rPr>
                        <m:t>𝑘</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3</m:t>
                                  </m:r>
                                </m:e>
                              </m:rad>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zh-CN" altLang="en-US" b="0" i="1" smtClean="0">
                              <a:latin typeface="Cambria Math" panose="02040503050406030204" pitchFamily="18" charset="0"/>
                            </a:rPr>
                            <m:t>𝜑</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oMath>
                  </m:oMathPara>
                </a14:m>
                <a:endParaRPr lang="zh-CN" altLang="en-US" dirty="0"/>
              </a:p>
            </p:txBody>
          </p:sp>
        </mc:Choice>
        <mc:Fallback xmlns="">
          <p:sp>
            <p:nvSpPr>
              <p:cNvPr id="2" name="文本框 1">
                <a:extLst>
                  <a:ext uri="{FF2B5EF4-FFF2-40B4-BE49-F238E27FC236}">
                    <a16:creationId xmlns:a16="http://schemas.microsoft.com/office/drawing/2014/main" id="{907AAD43-9CB1-4FD7-8463-DD46D46C7695}"/>
                  </a:ext>
                </a:extLst>
              </p:cNvPr>
              <p:cNvSpPr txBox="1">
                <a:spLocks noRot="1" noChangeAspect="1" noMove="1" noResize="1" noEditPoints="1" noAdjustHandles="1" noChangeArrowheads="1" noChangeShapeType="1" noTextEdit="1"/>
              </p:cNvSpPr>
              <p:nvPr/>
            </p:nvSpPr>
            <p:spPr>
              <a:xfrm>
                <a:off x="2765169" y="3515900"/>
                <a:ext cx="6357766" cy="62235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6602B5A4-A0C1-4D26-88C8-6622A2852DF6}"/>
                  </a:ext>
                </a:extLst>
              </p:cNvPr>
              <p:cNvSpPr txBox="1"/>
              <p:nvPr/>
            </p:nvSpPr>
            <p:spPr>
              <a:xfrm>
                <a:off x="2848636" y="4363951"/>
                <a:ext cx="3608295" cy="501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𝐸</m:t>
                          </m:r>
                        </m:e>
                      </m:acc>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𝑟</m:t>
                              </m:r>
                            </m:e>
                          </m:acc>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0</m:t>
                          </m:r>
                        </m:sub>
                      </m:sSub>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3</m:t>
                                  </m:r>
                                </m:e>
                              </m:rad>
                            </m:num>
                            <m:den>
                              <m:r>
                                <a:rPr lang="en-US" altLang="zh-CN" sz="2000" i="1">
                                  <a:latin typeface="Cambria Math" panose="02040503050406030204" pitchFamily="18" charset="0"/>
                                </a:rPr>
                                <m:t>2</m:t>
                              </m:r>
                            </m:den>
                          </m:f>
                          <m:r>
                            <a:rPr lang="en-US" altLang="zh-CN" sz="2000" b="0" i="1" smtClean="0">
                              <a:latin typeface="Cambria Math" panose="02040503050406030204" pitchFamily="18" charset="0"/>
                            </a:rPr>
                            <m:t>𝑘𝑦</m:t>
                          </m:r>
                          <m:r>
                            <a:rPr lang="en-US" altLang="zh-CN" sz="200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r>
                            <m:rPr>
                              <m:sty m:val="p"/>
                            </m:rPr>
                            <a:rPr lang="en-US" altLang="zh-CN" sz="2000" i="1">
                              <a:latin typeface="Cambria Math" panose="02040503050406030204" pitchFamily="18" charset="0"/>
                            </a:rPr>
                            <m:t>kz</m:t>
                          </m:r>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φ</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up>
                      </m:s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𝑒</m:t>
                          </m:r>
                        </m:e>
                        <m:sup>
                          <m:r>
                            <a:rPr lang="en-US" altLang="zh-CN" sz="2000" b="0" i="1" smtClean="0">
                              <a:latin typeface="Cambria Math" panose="02040503050406030204" pitchFamily="18" charset="0"/>
                            </a:rPr>
                            <m:t>−</m:t>
                          </m:r>
                          <m:r>
                            <a:rPr lang="en-US" altLang="zh-CN" sz="2000" i="1">
                              <a:latin typeface="Cambria Math" panose="02040503050406030204" pitchFamily="18" charset="0"/>
                            </a:rPr>
                            <m:t>𝑖</m:t>
                          </m:r>
                          <m:r>
                            <a:rPr lang="zh-CN" altLang="en-US" sz="2000" i="1">
                              <a:latin typeface="Cambria Math" panose="02040503050406030204" pitchFamily="18" charset="0"/>
                            </a:rPr>
                            <m:t>𝜔</m:t>
                          </m:r>
                          <m:r>
                            <m:rPr>
                              <m:sty m:val="p"/>
                            </m:rPr>
                            <a:rPr lang="en-US" altLang="zh-CN" sz="2000" i="1">
                              <a:latin typeface="Cambria Math" panose="02040503050406030204" pitchFamily="18" charset="0"/>
                            </a:rPr>
                            <m:t>t</m:t>
                          </m:r>
                        </m:sup>
                      </m:sSup>
                    </m:oMath>
                  </m:oMathPara>
                </a14:m>
                <a:endParaRPr lang="zh-CN" altLang="en-US" sz="2000" dirty="0"/>
              </a:p>
            </p:txBody>
          </p:sp>
        </mc:Choice>
        <mc:Fallback xmlns="">
          <p:sp>
            <p:nvSpPr>
              <p:cNvPr id="15" name="文本框 14">
                <a:extLst>
                  <a:ext uri="{FF2B5EF4-FFF2-40B4-BE49-F238E27FC236}">
                    <a16:creationId xmlns:a16="http://schemas.microsoft.com/office/drawing/2014/main" id="{6602B5A4-A0C1-4D26-88C8-6622A2852DF6}"/>
                  </a:ext>
                </a:extLst>
              </p:cNvPr>
              <p:cNvSpPr txBox="1">
                <a:spLocks noRot="1" noChangeAspect="1" noMove="1" noResize="1" noEditPoints="1" noAdjustHandles="1" noChangeArrowheads="1" noChangeShapeType="1" noTextEdit="1"/>
              </p:cNvSpPr>
              <p:nvPr/>
            </p:nvSpPr>
            <p:spPr>
              <a:xfrm>
                <a:off x="2848636" y="4363951"/>
                <a:ext cx="3608295" cy="50122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C966EF2-A8E5-412F-8AC1-337A754C213D}"/>
                  </a:ext>
                </a:extLst>
              </p:cNvPr>
              <p:cNvSpPr txBox="1"/>
              <p:nvPr/>
            </p:nvSpPr>
            <p:spPr>
              <a:xfrm>
                <a:off x="2820169" y="5170157"/>
                <a:ext cx="2850332" cy="5012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𝐸</m:t>
                          </m:r>
                        </m:e>
                      </m:acc>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𝑟</m:t>
                              </m:r>
                            </m:e>
                          </m:acc>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0</m:t>
                          </m:r>
                        </m:sub>
                      </m:sSub>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3</m:t>
                                  </m:r>
                                </m:e>
                              </m:rad>
                            </m:num>
                            <m:den>
                              <m:r>
                                <a:rPr lang="en-US" altLang="zh-CN" sz="2000" i="1">
                                  <a:latin typeface="Cambria Math" panose="02040503050406030204" pitchFamily="18" charset="0"/>
                                </a:rPr>
                                <m:t>2</m:t>
                              </m:r>
                            </m:den>
                          </m:f>
                          <m:r>
                            <a:rPr lang="en-US" altLang="zh-CN" sz="2000" b="0" i="1" smtClean="0">
                              <a:latin typeface="Cambria Math" panose="02040503050406030204" pitchFamily="18" charset="0"/>
                            </a:rPr>
                            <m:t>𝑘𝑦</m:t>
                          </m:r>
                          <m:r>
                            <a:rPr lang="en-US" altLang="zh-CN" sz="2000" i="1" smtClean="0">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r>
                            <m:rPr>
                              <m:sty m:val="p"/>
                            </m:rPr>
                            <a:rPr lang="en-US" altLang="zh-CN" sz="2000" i="1">
                              <a:latin typeface="Cambria Math" panose="02040503050406030204" pitchFamily="18" charset="0"/>
                            </a:rPr>
                            <m:t>kz</m:t>
                          </m:r>
                          <m:r>
                            <a:rPr lang="en-US" altLang="zh-CN" sz="2000" b="0" i="1" smtClean="0">
                              <a:latin typeface="Cambria Math" panose="02040503050406030204" pitchFamily="18" charset="0"/>
                            </a:rPr>
                            <m:t>−</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φ</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19" name="文本框 18">
                <a:extLst>
                  <a:ext uri="{FF2B5EF4-FFF2-40B4-BE49-F238E27FC236}">
                    <a16:creationId xmlns:a16="http://schemas.microsoft.com/office/drawing/2014/main" id="{FC966EF2-A8E5-412F-8AC1-337A754C213D}"/>
                  </a:ext>
                </a:extLst>
              </p:cNvPr>
              <p:cNvSpPr txBox="1">
                <a:spLocks noRot="1" noChangeAspect="1" noMove="1" noResize="1" noEditPoints="1" noAdjustHandles="1" noChangeArrowheads="1" noChangeShapeType="1" noTextEdit="1"/>
              </p:cNvSpPr>
              <p:nvPr/>
            </p:nvSpPr>
            <p:spPr>
              <a:xfrm>
                <a:off x="2820169" y="5170157"/>
                <a:ext cx="2850332" cy="501227"/>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3266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BA6582ED-C473-44C3-86B5-E504C4559808}"/>
              </a:ext>
            </a:extLst>
          </p:cNvPr>
          <p:cNvSpPr/>
          <p:nvPr/>
        </p:nvSpPr>
        <p:spPr>
          <a:xfrm>
            <a:off x="422823" y="396015"/>
            <a:ext cx="8054283" cy="707886"/>
          </a:xfrm>
          <a:prstGeom prst="rect">
            <a:avLst/>
          </a:prstGeom>
        </p:spPr>
        <p:txBody>
          <a:bodyPr wrap="square">
            <a:spAutoFit/>
          </a:bodyPr>
          <a:lstStyle/>
          <a:p>
            <a:r>
              <a:rPr lang="en-US" altLang="zh-CN" sz="2000" b="1" dirty="0">
                <a:solidFill>
                  <a:srgbClr val="FF0000"/>
                </a:solidFill>
                <a:latin typeface="微软雅黑" panose="020B0503020204020204" pitchFamily="34" charset="-122"/>
                <a:ea typeface="微软雅黑" panose="020B0503020204020204" pitchFamily="34" charset="-122"/>
              </a:rPr>
              <a:t>1.6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如图，一列波矢量在 </a:t>
            </a:r>
            <a:r>
              <a:rPr lang="en-US" altLang="zh-CN" sz="2000" b="1" dirty="0">
                <a:latin typeface="微软雅黑" panose="020B0503020204020204" pitchFamily="34" charset="-122"/>
                <a:ea typeface="微软雅黑" panose="020B0503020204020204" pitchFamily="34" charset="-122"/>
              </a:rPr>
              <a:t>x-z </a:t>
            </a:r>
            <a:r>
              <a:rPr lang="zh-CN" altLang="en-US" sz="2000" b="1" dirty="0">
                <a:latin typeface="微软雅黑" panose="020B0503020204020204" pitchFamily="34" charset="-122"/>
                <a:ea typeface="微软雅黑" panose="020B0503020204020204" pitchFamily="34" charset="-122"/>
              </a:rPr>
              <a:t>平面的平面波，入射后在的分界面 </a:t>
            </a:r>
            <a:r>
              <a:rPr lang="en-US" altLang="zh-CN" sz="2000" b="1" dirty="0">
                <a:latin typeface="微软雅黑" panose="020B0503020204020204" pitchFamily="34" charset="-122"/>
                <a:ea typeface="微软雅黑" panose="020B0503020204020204" pitchFamily="34" charset="-122"/>
              </a:rPr>
              <a:t>x=0 </a:t>
            </a:r>
            <a:r>
              <a:rPr lang="zh-CN" altLang="en-US" sz="2000" b="1" dirty="0">
                <a:latin typeface="微软雅黑" panose="020B0503020204020204" pitchFamily="34" charset="-122"/>
                <a:ea typeface="微软雅黑" panose="020B0503020204020204" pitchFamily="34" charset="-122"/>
              </a:rPr>
              <a:t>处发 生反射。求反射波和入射波重叠区光矢量的复振幅。 </a:t>
            </a:r>
          </a:p>
        </p:txBody>
      </p:sp>
      <p:pic>
        <p:nvPicPr>
          <p:cNvPr id="2" name="图片 1">
            <a:extLst>
              <a:ext uri="{FF2B5EF4-FFF2-40B4-BE49-F238E27FC236}">
                <a16:creationId xmlns:a16="http://schemas.microsoft.com/office/drawing/2014/main" id="{05E0D3CE-55AF-45A2-A4F4-C0535FFFFA62}"/>
              </a:ext>
            </a:extLst>
          </p:cNvPr>
          <p:cNvPicPr>
            <a:picLocks noChangeAspect="1"/>
          </p:cNvPicPr>
          <p:nvPr/>
        </p:nvPicPr>
        <p:blipFill>
          <a:blip r:embed="rId3"/>
          <a:stretch>
            <a:fillRect/>
          </a:stretch>
        </p:blipFill>
        <p:spPr>
          <a:xfrm>
            <a:off x="711797" y="1379836"/>
            <a:ext cx="3447692" cy="1868951"/>
          </a:xfrm>
          <a:prstGeom prst="rect">
            <a:avLst/>
          </a:prstGeom>
        </p:spPr>
      </p:pic>
      <p:sp>
        <p:nvSpPr>
          <p:cNvPr id="3" name="文本框 2">
            <a:extLst>
              <a:ext uri="{FF2B5EF4-FFF2-40B4-BE49-F238E27FC236}">
                <a16:creationId xmlns:a16="http://schemas.microsoft.com/office/drawing/2014/main" id="{08387406-8327-4AD5-818B-CAD0C3DF621C}"/>
              </a:ext>
            </a:extLst>
          </p:cNvPr>
          <p:cNvSpPr txBox="1"/>
          <p:nvPr/>
        </p:nvSpPr>
        <p:spPr>
          <a:xfrm>
            <a:off x="4613250" y="1377759"/>
            <a:ext cx="2261937"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入射波</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70D2FFE-2B75-4807-AB59-B0B290754FE7}"/>
                  </a:ext>
                </a:extLst>
              </p:cNvPr>
              <p:cNvSpPr txBox="1"/>
              <p:nvPr/>
            </p:nvSpPr>
            <p:spPr>
              <a:xfrm>
                <a:off x="5936724" y="1420905"/>
                <a:ext cx="2318583" cy="317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𝑘</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r>
                        <m:rPr>
                          <m:nor/>
                        </m:rPr>
                        <a:rPr lang="en-US" altLang="zh-CN" dirty="0">
                          <a:latin typeface="Cambria Math" panose="02040503050406030204" pitchFamily="18" charset="0"/>
                          <a:ea typeface="Cambria Math" panose="02040503050406030204" pitchFamily="18" charset="0"/>
                        </a:rPr>
                        <m:t>θ</m:t>
                      </m:r>
                      <m:r>
                        <a:rPr lang="en-US" altLang="zh-CN" b="0" i="1" dirty="0"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rPr>
                        <m:t>𝑘</m:t>
                      </m:r>
                      <m:r>
                        <a:rPr lang="en-US" altLang="zh-CN" b="0" i="1" smtClean="0">
                          <a:latin typeface="Cambria Math" panose="02040503050406030204" pitchFamily="18" charset="0"/>
                        </a:rPr>
                        <m:t>𝑠𝑖𝑛</m:t>
                      </m:r>
                      <m:r>
                        <m:rPr>
                          <m:nor/>
                        </m:rPr>
                        <a:rPr lang="en-US" altLang="zh-CN" dirty="0">
                          <a:latin typeface="Cambria Math" panose="02040503050406030204" pitchFamily="18" charset="0"/>
                          <a:ea typeface="Cambria Math" panose="02040503050406030204" pitchFamily="18" charset="0"/>
                        </a:rPr>
                        <m:t>θ</m:t>
                      </m:r>
                      <m:r>
                        <a:rPr lang="en-US" altLang="zh-CN" b="0" i="1" smtClean="0">
                          <a:latin typeface="Cambria Math" panose="02040503050406030204" pitchFamily="18" charset="0"/>
                        </a:rPr>
                        <m:t>)</m:t>
                      </m:r>
                    </m:oMath>
                  </m:oMathPara>
                </a14:m>
                <a:endParaRPr lang="zh-CN" altLang="en-US" dirty="0"/>
              </a:p>
            </p:txBody>
          </p:sp>
        </mc:Choice>
        <mc:Fallback xmlns="">
          <p:sp>
            <p:nvSpPr>
              <p:cNvPr id="6" name="文本框 5">
                <a:extLst>
                  <a:ext uri="{FF2B5EF4-FFF2-40B4-BE49-F238E27FC236}">
                    <a16:creationId xmlns:a16="http://schemas.microsoft.com/office/drawing/2014/main" id="{F70D2FFE-2B75-4807-AB59-B0B290754FE7}"/>
                  </a:ext>
                </a:extLst>
              </p:cNvPr>
              <p:cNvSpPr txBox="1">
                <a:spLocks noRot="1" noChangeAspect="1" noMove="1" noResize="1" noEditPoints="1" noAdjustHandles="1" noChangeArrowheads="1" noChangeShapeType="1" noTextEdit="1"/>
              </p:cNvSpPr>
              <p:nvPr/>
            </p:nvSpPr>
            <p:spPr>
              <a:xfrm>
                <a:off x="5936724" y="1420905"/>
                <a:ext cx="2318583" cy="317972"/>
              </a:xfrm>
              <a:prstGeom prst="rect">
                <a:avLst/>
              </a:prstGeom>
              <a:blipFill>
                <a:blip r:embed="rId4"/>
                <a:stretch>
                  <a:fillRect l="-2105" r="-3421" b="-30769"/>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7A6B1C84-0F39-455E-9416-20960D8B6D07}"/>
              </a:ext>
            </a:extLst>
          </p:cNvPr>
          <p:cNvSpPr txBox="1"/>
          <p:nvPr/>
        </p:nvSpPr>
        <p:spPr>
          <a:xfrm>
            <a:off x="4613250" y="1851672"/>
            <a:ext cx="1326912"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反射波</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29591EB-3A4C-4170-91DA-CCE4743ED6A6}"/>
                  </a:ext>
                </a:extLst>
              </p:cNvPr>
              <p:cNvSpPr txBox="1"/>
              <p:nvPr/>
            </p:nvSpPr>
            <p:spPr>
              <a:xfrm>
                <a:off x="5929025" y="1896278"/>
                <a:ext cx="2145459" cy="3179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𝑘</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𝑐𝑜𝑠</m:t>
                      </m:r>
                      <m:r>
                        <m:rPr>
                          <m:nor/>
                        </m:rPr>
                        <a:rPr lang="en-US" altLang="zh-CN" dirty="0">
                          <a:latin typeface="Cambria Math" panose="02040503050406030204" pitchFamily="18" charset="0"/>
                          <a:ea typeface="Cambria Math" panose="02040503050406030204" pitchFamily="18" charset="0"/>
                        </a:rPr>
                        <m:t>θ</m:t>
                      </m:r>
                      <m:r>
                        <a:rPr lang="en-US" altLang="zh-CN" b="0" i="1" dirty="0" smtClean="0">
                          <a:latin typeface="Cambria Math" panose="02040503050406030204" pitchFamily="18" charset="0"/>
                          <a:ea typeface="Cambria Math" panose="02040503050406030204" pitchFamily="18" charset="0"/>
                        </a:rPr>
                        <m:t>,0,</m:t>
                      </m:r>
                      <m:r>
                        <a:rPr lang="en-US" altLang="zh-CN" i="1">
                          <a:latin typeface="Cambria Math" panose="02040503050406030204" pitchFamily="18" charset="0"/>
                        </a:rPr>
                        <m:t>𝑘</m:t>
                      </m:r>
                      <m:r>
                        <a:rPr lang="en-US" altLang="zh-CN" b="0" i="1" smtClean="0">
                          <a:latin typeface="Cambria Math" panose="02040503050406030204" pitchFamily="18" charset="0"/>
                        </a:rPr>
                        <m:t>𝑠𝑖𝑛</m:t>
                      </m:r>
                      <m:r>
                        <m:rPr>
                          <m:nor/>
                        </m:rPr>
                        <a:rPr lang="en-US" altLang="zh-CN" dirty="0">
                          <a:latin typeface="Cambria Math" panose="02040503050406030204" pitchFamily="18" charset="0"/>
                          <a:ea typeface="Cambria Math" panose="02040503050406030204" pitchFamily="18" charset="0"/>
                        </a:rPr>
                        <m:t>θ</m:t>
                      </m:r>
                      <m:r>
                        <a:rPr lang="en-US" altLang="zh-CN" b="0" i="1" smtClean="0">
                          <a:latin typeface="Cambria Math" panose="02040503050406030204" pitchFamily="18" charset="0"/>
                        </a:rPr>
                        <m:t>)</m:t>
                      </m:r>
                    </m:oMath>
                  </m:oMathPara>
                </a14:m>
                <a:endParaRPr lang="zh-CN" altLang="en-US" dirty="0"/>
              </a:p>
            </p:txBody>
          </p:sp>
        </mc:Choice>
        <mc:Fallback xmlns="">
          <p:sp>
            <p:nvSpPr>
              <p:cNvPr id="8" name="文本框 7">
                <a:extLst>
                  <a:ext uri="{FF2B5EF4-FFF2-40B4-BE49-F238E27FC236}">
                    <a16:creationId xmlns:a16="http://schemas.microsoft.com/office/drawing/2014/main" id="{E29591EB-3A4C-4170-91DA-CCE4743ED6A6}"/>
                  </a:ext>
                </a:extLst>
              </p:cNvPr>
              <p:cNvSpPr txBox="1">
                <a:spLocks noRot="1" noChangeAspect="1" noMove="1" noResize="1" noEditPoints="1" noAdjustHandles="1" noChangeArrowheads="1" noChangeShapeType="1" noTextEdit="1"/>
              </p:cNvSpPr>
              <p:nvPr/>
            </p:nvSpPr>
            <p:spPr>
              <a:xfrm>
                <a:off x="5929025" y="1896278"/>
                <a:ext cx="2145459" cy="317972"/>
              </a:xfrm>
              <a:prstGeom prst="rect">
                <a:avLst/>
              </a:prstGeom>
              <a:blipFill>
                <a:blip r:embed="rId5"/>
                <a:stretch>
                  <a:fillRect l="-2273" r="-3693" b="-30769"/>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DAA14527-0EFB-4EB9-83AA-C21B7E1ACFB4}"/>
              </a:ext>
            </a:extLst>
          </p:cNvPr>
          <p:cNvSpPr txBox="1"/>
          <p:nvPr/>
        </p:nvSpPr>
        <p:spPr>
          <a:xfrm>
            <a:off x="4613250" y="2371651"/>
            <a:ext cx="4530750"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设反射后相位不变，在</a:t>
            </a:r>
            <a:r>
              <a:rPr lang="en-US" altLang="zh-CN" sz="2000" dirty="0">
                <a:latin typeface="微软雅黑" panose="020B0503020204020204" pitchFamily="34" charset="-122"/>
                <a:ea typeface="微软雅黑" panose="020B0503020204020204" pitchFamily="34" charset="-122"/>
              </a:rPr>
              <a:t>0</a:t>
            </a:r>
            <a:r>
              <a:rPr lang="zh-CN" altLang="en-US" sz="2000" dirty="0">
                <a:latin typeface="微软雅黑" panose="020B0503020204020204" pitchFamily="34" charset="-122"/>
                <a:ea typeface="微软雅黑" panose="020B0503020204020204" pitchFamily="34" charset="-122"/>
              </a:rPr>
              <a:t>点处相位为</a:t>
            </a:r>
            <a:r>
              <a:rPr lang="el-GR" altLang="zh-CN" sz="2000" dirty="0">
                <a:latin typeface="微软雅黑" panose="020B0503020204020204" pitchFamily="34" charset="-122"/>
                <a:ea typeface="微软雅黑" panose="020B0503020204020204" pitchFamily="34" charset="-122"/>
              </a:rPr>
              <a:t>φ</a:t>
            </a:r>
            <a:r>
              <a:rPr lang="en-US" altLang="zh-CN" sz="2000" baseline="-25000" dirty="0">
                <a:latin typeface="微软雅黑" panose="020B0503020204020204" pitchFamily="34" charset="-122"/>
                <a:ea typeface="微软雅黑" panose="020B0503020204020204" pitchFamily="34" charset="-122"/>
              </a:rPr>
              <a:t>0</a:t>
            </a:r>
            <a:endParaRPr lang="zh-CN" altLang="en-US" sz="2000" baseline="-25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3E0F06EA-8F96-4CBB-A772-A20A11AD8B18}"/>
              </a:ext>
            </a:extLst>
          </p:cNvPr>
          <p:cNvSpPr txBox="1"/>
          <p:nvPr/>
        </p:nvSpPr>
        <p:spPr>
          <a:xfrm>
            <a:off x="1409413" y="3338681"/>
            <a:ext cx="246819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入射波复振幅</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3197693-8413-4578-80C0-AF99A862AEE8}"/>
                  </a:ext>
                </a:extLst>
              </p:cNvPr>
              <p:cNvSpPr txBox="1"/>
              <p:nvPr/>
            </p:nvSpPr>
            <p:spPr>
              <a:xfrm>
                <a:off x="3592286" y="3405852"/>
                <a:ext cx="3355982" cy="321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𝐸</m:t>
                          </m:r>
                        </m:e>
                      </m:acc>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𝑟</m:t>
                              </m:r>
                            </m:e>
                          </m:acc>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0</m:t>
                          </m:r>
                        </m:sub>
                      </m:sSub>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𝑘𝑥𝑐𝑜𝑠</m:t>
                          </m:r>
                          <m:r>
                            <m:rPr>
                              <m:sty m:val="p"/>
                            </m:rPr>
                            <a:rPr lang="en-US" altLang="zh-CN" sz="2000" i="1">
                              <a:latin typeface="Cambria Math" panose="02040503050406030204" pitchFamily="18" charset="0"/>
                            </a:rPr>
                            <m:t>θ</m:t>
                          </m:r>
                          <m:r>
                            <a:rPr lang="en-US" altLang="zh-CN" sz="2000" i="1" smtClean="0">
                              <a:latin typeface="Cambria Math" panose="02040503050406030204" pitchFamily="18" charset="0"/>
                            </a:rPr>
                            <m:t>+</m:t>
                          </m:r>
                          <m:r>
                            <m:rPr>
                              <m:sty m:val="p"/>
                            </m:rPr>
                            <a:rPr lang="en-US" altLang="zh-CN" sz="2000" i="1">
                              <a:latin typeface="Cambria Math" panose="02040503050406030204" pitchFamily="18" charset="0"/>
                            </a:rPr>
                            <m:t>kz</m:t>
                          </m:r>
                          <m:r>
                            <m:rPr>
                              <m:sty m:val="p"/>
                            </m:rPr>
                            <a:rPr lang="en-US" altLang="zh-CN" sz="2000" i="1" smtClean="0">
                              <a:latin typeface="Cambria Math" panose="02040503050406030204" pitchFamily="18" charset="0"/>
                            </a:rPr>
                            <m:t>sin</m:t>
                          </m:r>
                          <m:r>
                            <m:rPr>
                              <m:sty m:val="p"/>
                            </m:rPr>
                            <a:rPr lang="en-US" altLang="zh-CN" sz="2000" i="1">
                              <a:latin typeface="Cambria Math" panose="02040503050406030204" pitchFamily="18" charset="0"/>
                            </a:rPr>
                            <m:t>θ</m:t>
                          </m:r>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φ</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11" name="文本框 10">
                <a:extLst>
                  <a:ext uri="{FF2B5EF4-FFF2-40B4-BE49-F238E27FC236}">
                    <a16:creationId xmlns:a16="http://schemas.microsoft.com/office/drawing/2014/main" id="{93197693-8413-4578-80C0-AF99A862AEE8}"/>
                  </a:ext>
                </a:extLst>
              </p:cNvPr>
              <p:cNvSpPr txBox="1">
                <a:spLocks noRot="1" noChangeAspect="1" noMove="1" noResize="1" noEditPoints="1" noAdjustHandles="1" noChangeArrowheads="1" noChangeShapeType="1" noTextEdit="1"/>
              </p:cNvSpPr>
              <p:nvPr/>
            </p:nvSpPr>
            <p:spPr>
              <a:xfrm>
                <a:off x="3592286" y="3405852"/>
                <a:ext cx="3355982" cy="321563"/>
              </a:xfrm>
              <a:prstGeom prst="rect">
                <a:avLst/>
              </a:prstGeom>
              <a:blipFill>
                <a:blip r:embed="rId6"/>
                <a:stretch>
                  <a:fillRect l="-1270" t="-32692" r="-1089" b="-17308"/>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0737F002-5CA9-434E-8747-9DCE8E6503FA}"/>
              </a:ext>
            </a:extLst>
          </p:cNvPr>
          <p:cNvSpPr txBox="1"/>
          <p:nvPr/>
        </p:nvSpPr>
        <p:spPr>
          <a:xfrm>
            <a:off x="1409413" y="3823932"/>
            <a:ext cx="2468193"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反射波复振幅</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C411120-8813-4035-A96A-2BE0F6D5897F}"/>
                  </a:ext>
                </a:extLst>
              </p:cNvPr>
              <p:cNvSpPr txBox="1"/>
              <p:nvPr/>
            </p:nvSpPr>
            <p:spPr>
              <a:xfrm>
                <a:off x="3592285" y="3875800"/>
                <a:ext cx="3219728" cy="3215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𝐸</m:t>
                          </m:r>
                        </m:e>
                      </m:acc>
                      <m:d>
                        <m:dPr>
                          <m:ctrlPr>
                            <a:rPr lang="en-US" altLang="zh-CN" sz="2000" b="0" i="1" smtClean="0">
                              <a:latin typeface="Cambria Math" panose="02040503050406030204" pitchFamily="18" charset="0"/>
                            </a:rPr>
                          </m:ctrlPr>
                        </m:dPr>
                        <m:e>
                          <m:acc>
                            <m:accPr>
                              <m:chr m:val="⃗"/>
                              <m:ctrlPr>
                                <a:rPr lang="en-US" altLang="zh-CN" sz="2000" b="0" i="1" smtClean="0">
                                  <a:latin typeface="Cambria Math" panose="02040503050406030204" pitchFamily="18" charset="0"/>
                                </a:rPr>
                              </m:ctrlPr>
                            </m:accPr>
                            <m:e>
                              <m:r>
                                <a:rPr lang="en-US" altLang="zh-CN" sz="2000" b="0" i="1" smtClean="0">
                                  <a:latin typeface="Cambria Math" panose="02040503050406030204" pitchFamily="18" charset="0"/>
                                </a:rPr>
                                <m:t>𝑟</m:t>
                              </m:r>
                            </m:e>
                          </m:acc>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0</m:t>
                          </m:r>
                        </m:sub>
                      </m:sSub>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𝑒</m:t>
                          </m:r>
                        </m:e>
                        <m:sup>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𝑘𝑥𝑐𝑜𝑠</m:t>
                          </m:r>
                          <m:r>
                            <m:rPr>
                              <m:sty m:val="p"/>
                            </m:rPr>
                            <a:rPr lang="en-US" altLang="zh-CN" sz="2000" i="1">
                              <a:latin typeface="Cambria Math" panose="02040503050406030204" pitchFamily="18" charset="0"/>
                            </a:rPr>
                            <m:t>θ</m:t>
                          </m:r>
                          <m:r>
                            <a:rPr lang="en-US" altLang="zh-CN" sz="2000" i="1" smtClean="0">
                              <a:latin typeface="Cambria Math" panose="02040503050406030204" pitchFamily="18" charset="0"/>
                            </a:rPr>
                            <m:t>+</m:t>
                          </m:r>
                          <m:r>
                            <m:rPr>
                              <m:sty m:val="p"/>
                            </m:rPr>
                            <a:rPr lang="en-US" altLang="zh-CN" sz="2000" i="1">
                              <a:latin typeface="Cambria Math" panose="02040503050406030204" pitchFamily="18" charset="0"/>
                            </a:rPr>
                            <m:t>kz</m:t>
                          </m:r>
                          <m:r>
                            <m:rPr>
                              <m:sty m:val="p"/>
                            </m:rPr>
                            <a:rPr lang="en-US" altLang="zh-CN" sz="2000" i="1" smtClean="0">
                              <a:latin typeface="Cambria Math" panose="02040503050406030204" pitchFamily="18" charset="0"/>
                            </a:rPr>
                            <m:t>sin</m:t>
                          </m:r>
                          <m:r>
                            <m:rPr>
                              <m:sty m:val="p"/>
                            </m:rPr>
                            <a:rPr lang="en-US" altLang="zh-CN" sz="2000" i="1">
                              <a:latin typeface="Cambria Math" panose="02040503050406030204" pitchFamily="18" charset="0"/>
                            </a:rPr>
                            <m:t>θ</m:t>
                          </m:r>
                          <m:r>
                            <a:rPr lang="en-US" altLang="zh-CN" sz="2000" i="1" smtClean="0">
                              <a:latin typeface="Cambria Math" panose="02040503050406030204" pitchFamily="18" charset="0"/>
                            </a:rPr>
                            <m:t>−</m:t>
                          </m:r>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φ</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sup>
                      </m:sSup>
                    </m:oMath>
                  </m:oMathPara>
                </a14:m>
                <a:endParaRPr lang="zh-CN" altLang="en-US" sz="2000" dirty="0"/>
              </a:p>
            </p:txBody>
          </p:sp>
        </mc:Choice>
        <mc:Fallback xmlns="">
          <p:sp>
            <p:nvSpPr>
              <p:cNvPr id="13" name="文本框 12">
                <a:extLst>
                  <a:ext uri="{FF2B5EF4-FFF2-40B4-BE49-F238E27FC236}">
                    <a16:creationId xmlns:a16="http://schemas.microsoft.com/office/drawing/2014/main" id="{CC411120-8813-4035-A96A-2BE0F6D5897F}"/>
                  </a:ext>
                </a:extLst>
              </p:cNvPr>
              <p:cNvSpPr txBox="1">
                <a:spLocks noRot="1" noChangeAspect="1" noMove="1" noResize="1" noEditPoints="1" noAdjustHandles="1" noChangeArrowheads="1" noChangeShapeType="1" noTextEdit="1"/>
              </p:cNvSpPr>
              <p:nvPr/>
            </p:nvSpPr>
            <p:spPr>
              <a:xfrm>
                <a:off x="3592285" y="3875800"/>
                <a:ext cx="3219728" cy="321563"/>
              </a:xfrm>
              <a:prstGeom prst="rect">
                <a:avLst/>
              </a:prstGeom>
              <a:blipFill>
                <a:blip r:embed="rId7"/>
                <a:stretch>
                  <a:fillRect l="-1326" t="-32075" r="-1326" b="-15094"/>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5640D4C4-6D73-4BB6-82BD-4FE5C9145F78}"/>
              </a:ext>
            </a:extLst>
          </p:cNvPr>
          <p:cNvSpPr txBox="1"/>
          <p:nvPr/>
        </p:nvSpPr>
        <p:spPr>
          <a:xfrm>
            <a:off x="1409412" y="4434496"/>
            <a:ext cx="4159489" cy="400110"/>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重叠区复振幅即为两者相加</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F979FE1-85FB-4462-B005-D2F3395DC8AC}"/>
                  </a:ext>
                </a:extLst>
              </p:cNvPr>
              <p:cNvSpPr txBox="1"/>
              <p:nvPr/>
            </p:nvSpPr>
            <p:spPr>
              <a:xfrm>
                <a:off x="1817196" y="5120441"/>
                <a:ext cx="6124754" cy="6431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b="0" i="1" smtClean="0">
                              <a:latin typeface="Cambria Math" panose="02040503050406030204" pitchFamily="18" charset="0"/>
                              <a:ea typeface="Cambria Math" panose="02040503050406030204" pitchFamily="18" charset="0"/>
                            </a:rPr>
                          </m:ctrlPr>
                        </m:accPr>
                        <m:e>
                          <m:r>
                            <a:rPr lang="en-US" altLang="zh-CN" sz="2000" b="0" i="1" smtClean="0">
                              <a:latin typeface="Cambria Math" panose="02040503050406030204" pitchFamily="18" charset="0"/>
                              <a:ea typeface="Cambria Math" panose="02040503050406030204" pitchFamily="18" charset="0"/>
                            </a:rPr>
                            <m:t>𝐸</m:t>
                          </m:r>
                        </m:e>
                      </m:acc>
                      <m:d>
                        <m:dPr>
                          <m:ctrlPr>
                            <a:rPr lang="en-US" altLang="zh-CN" sz="2000" b="0" i="1" smtClean="0">
                              <a:latin typeface="Cambria Math" panose="02040503050406030204" pitchFamily="18" charset="0"/>
                              <a:ea typeface="Cambria Math" panose="02040503050406030204" pitchFamily="18" charset="0"/>
                            </a:rPr>
                          </m:ctrlPr>
                        </m:dPr>
                        <m:e>
                          <m:acc>
                            <m:accPr>
                              <m:chr m:val="⃗"/>
                              <m:ctrlPr>
                                <a:rPr lang="en-US" altLang="zh-CN" sz="2000" b="0" i="1" smtClean="0">
                                  <a:latin typeface="Cambria Math" panose="02040503050406030204" pitchFamily="18" charset="0"/>
                                  <a:ea typeface="Cambria Math" panose="02040503050406030204" pitchFamily="18" charset="0"/>
                                </a:rPr>
                              </m:ctrlPr>
                            </m:accPr>
                            <m:e>
                              <m:r>
                                <a:rPr lang="en-US" altLang="zh-CN" sz="2000" b="0" i="1" smtClean="0">
                                  <a:latin typeface="Cambria Math" panose="02040503050406030204" pitchFamily="18" charset="0"/>
                                  <a:ea typeface="Cambria Math" panose="02040503050406030204" pitchFamily="18" charset="0"/>
                                </a:rPr>
                                <m:t>𝑟</m:t>
                              </m:r>
                            </m:e>
                          </m:acc>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𝐸</m:t>
                          </m:r>
                        </m:e>
                        <m:sub>
                          <m:r>
                            <a:rPr lang="en-US" altLang="zh-CN" sz="2000" b="0" i="1" smtClean="0">
                              <a:latin typeface="Cambria Math" panose="02040503050406030204" pitchFamily="18" charset="0"/>
                              <a:ea typeface="Cambria Math" panose="02040503050406030204" pitchFamily="18" charset="0"/>
                            </a:rPr>
                            <m:t>0</m:t>
                          </m:r>
                        </m:sub>
                      </m:sSub>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𝑒</m:t>
                          </m:r>
                        </m:e>
                        <m:sup>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𝑘𝑥𝑐𝑜𝑠</m:t>
                          </m:r>
                          <m:r>
                            <m:rPr>
                              <m:sty m:val="p"/>
                            </m:rPr>
                            <a:rPr lang="en-US" altLang="zh-CN" sz="2000" i="1">
                              <a:latin typeface="Cambria Math" panose="02040503050406030204" pitchFamily="18" charset="0"/>
                              <a:ea typeface="Cambria Math" panose="02040503050406030204" pitchFamily="18" charset="0"/>
                            </a:rPr>
                            <m:t>θ</m:t>
                          </m:r>
                          <m:r>
                            <a:rPr lang="en-US" altLang="zh-CN" sz="2000" i="1" smtClean="0">
                              <a:latin typeface="Cambria Math" panose="02040503050406030204" pitchFamily="18" charset="0"/>
                              <a:ea typeface="Cambria Math" panose="02040503050406030204" pitchFamily="18" charset="0"/>
                            </a:rPr>
                            <m:t>+</m:t>
                          </m:r>
                          <m:r>
                            <m:rPr>
                              <m:sty m:val="p"/>
                            </m:rPr>
                            <a:rPr lang="en-US" altLang="zh-CN" sz="2000" i="1">
                              <a:latin typeface="Cambria Math" panose="02040503050406030204" pitchFamily="18" charset="0"/>
                              <a:ea typeface="Cambria Math" panose="02040503050406030204" pitchFamily="18" charset="0"/>
                            </a:rPr>
                            <m:t>kz</m:t>
                          </m:r>
                          <m:r>
                            <m:rPr>
                              <m:sty m:val="p"/>
                            </m:rPr>
                            <a:rPr lang="en-US" altLang="zh-CN" sz="2000" i="1" smtClean="0">
                              <a:latin typeface="Cambria Math" panose="02040503050406030204" pitchFamily="18" charset="0"/>
                              <a:ea typeface="Cambria Math" panose="02040503050406030204" pitchFamily="18" charset="0"/>
                            </a:rPr>
                            <m:t>sin</m:t>
                          </m:r>
                          <m:r>
                            <m:rPr>
                              <m:sty m:val="p"/>
                            </m:rPr>
                            <a:rPr lang="en-US" altLang="zh-CN" sz="2000" i="1">
                              <a:latin typeface="Cambria Math" panose="02040503050406030204" pitchFamily="18" charset="0"/>
                              <a:ea typeface="Cambria Math" panose="02040503050406030204" pitchFamily="18" charset="0"/>
                            </a:rPr>
                            <m:t>θ</m:t>
                          </m:r>
                          <m:r>
                            <a:rPr lang="en-US" altLang="zh-CN" sz="2000" i="1" smtClean="0">
                              <a:latin typeface="Cambria Math" panose="02040503050406030204" pitchFamily="18" charset="0"/>
                              <a:ea typeface="Cambria Math" panose="02040503050406030204" pitchFamily="18" charset="0"/>
                            </a:rPr>
                            <m:t>−</m:t>
                          </m:r>
                          <m:sSub>
                            <m:sSubPr>
                              <m:ctrlPr>
                                <a:rPr lang="en-US" altLang="zh-CN" sz="2000" i="1" smtClean="0">
                                  <a:latin typeface="Cambria Math" panose="02040503050406030204" pitchFamily="18" charset="0"/>
                                  <a:ea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φ</m:t>
                              </m:r>
                            </m:e>
                            <m:sub>
                              <m:r>
                                <a:rPr lang="en-US" altLang="zh-CN" sz="2000" b="0" i="1" smtClean="0">
                                  <a:latin typeface="Cambria Math" panose="02040503050406030204" pitchFamily="18" charset="0"/>
                                  <a:ea typeface="Cambria Math" panose="02040503050406030204" pitchFamily="18" charset="0"/>
                                </a:rPr>
                                <m:t>0</m:t>
                              </m:r>
                            </m:sub>
                          </m:sSub>
                          <m:r>
                            <a:rPr lang="en-US" altLang="zh-CN" sz="2000" b="0" i="1" smtClean="0">
                              <a:latin typeface="Cambria Math" panose="02040503050406030204" pitchFamily="18" charset="0"/>
                              <a:ea typeface="Cambria Math" panose="02040503050406030204" pitchFamily="18" charset="0"/>
                            </a:rPr>
                            <m:t>)</m:t>
                          </m:r>
                        </m:sup>
                      </m:sSup>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𝐸</m:t>
                          </m:r>
                        </m:e>
                        <m:sub>
                          <m:r>
                            <a:rPr lang="en-US" altLang="zh-CN" sz="2000" i="1">
                              <a:latin typeface="Cambria Math" panose="02040503050406030204" pitchFamily="18" charset="0"/>
                              <a:ea typeface="Cambria Math" panose="02040503050406030204" pitchFamily="18" charset="0"/>
                            </a:rPr>
                            <m:t>0</m:t>
                          </m:r>
                        </m:sub>
                      </m:sSub>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𝑒</m:t>
                          </m:r>
                        </m:e>
                        <m:sup>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𝑘𝑥𝑐𝑜𝑠</m:t>
                          </m:r>
                          <m:r>
                            <m:rPr>
                              <m:sty m:val="p"/>
                            </m:rPr>
                            <a:rPr lang="en-US" altLang="zh-CN" sz="2000" i="1">
                              <a:latin typeface="Cambria Math" panose="02040503050406030204" pitchFamily="18" charset="0"/>
                              <a:ea typeface="Cambria Math" panose="02040503050406030204" pitchFamily="18" charset="0"/>
                            </a:rPr>
                            <m:t>θ</m:t>
                          </m:r>
                          <m:r>
                            <a:rPr lang="en-US" altLang="zh-CN" sz="2000" i="1">
                              <a:latin typeface="Cambria Math" panose="02040503050406030204" pitchFamily="18" charset="0"/>
                              <a:ea typeface="Cambria Math" panose="02040503050406030204" pitchFamily="18" charset="0"/>
                            </a:rPr>
                            <m:t>+</m:t>
                          </m:r>
                          <m:r>
                            <m:rPr>
                              <m:sty m:val="p"/>
                            </m:rPr>
                            <a:rPr lang="en-US" altLang="zh-CN" sz="2000" i="1">
                              <a:latin typeface="Cambria Math" panose="02040503050406030204" pitchFamily="18" charset="0"/>
                              <a:ea typeface="Cambria Math" panose="02040503050406030204" pitchFamily="18" charset="0"/>
                            </a:rPr>
                            <m:t>kzsinθ</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φ</m:t>
                              </m:r>
                            </m:e>
                            <m:sub>
                              <m:r>
                                <a:rPr lang="en-US" altLang="zh-CN" sz="2000" i="1">
                                  <a:latin typeface="Cambria Math" panose="02040503050406030204" pitchFamily="18" charset="0"/>
                                  <a:ea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sup>
                      </m:sSup>
                    </m:oMath>
                  </m:oMathPara>
                </a14:m>
                <a:endParaRPr lang="en-US" altLang="zh-CN" sz="2000" dirty="0">
                  <a:latin typeface="Cambria Math" panose="02040503050406030204" pitchFamily="18" charset="0"/>
                  <a:ea typeface="Cambria Math" panose="02040503050406030204" pitchFamily="18" charset="0"/>
                </a:endParaRPr>
              </a:p>
              <a:p>
                <a:r>
                  <a:rPr lang="en-US" altLang="zh-CN"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𝐸</m:t>
                        </m:r>
                      </m:e>
                      <m:sub>
                        <m:r>
                          <a:rPr lang="en-US" altLang="zh-CN" sz="2000" i="1">
                            <a:latin typeface="Cambria Math" panose="02040503050406030204" pitchFamily="18" charset="0"/>
                            <a:ea typeface="Cambria Math" panose="02040503050406030204" pitchFamily="18" charset="0"/>
                          </a:rPr>
                          <m:t>0</m:t>
                        </m:r>
                      </m:sub>
                    </m:sSub>
                    <m:r>
                      <m:rPr>
                        <m:sty m:val="p"/>
                      </m:rPr>
                      <a:rPr lang="en-US" altLang="zh-CN" sz="2000" b="0" i="0" smtClean="0">
                        <a:latin typeface="Cambria Math" panose="02040503050406030204" pitchFamily="18" charset="0"/>
                        <a:ea typeface="Cambria Math" panose="02040503050406030204" pitchFamily="18" charset="0"/>
                      </a:rPr>
                      <m:t>cos</m:t>
                    </m:r>
                    <m:r>
                      <a:rPr lang="en-US" altLang="zh-CN" sz="2000" b="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𝑘𝑥𝑐𝑜𝑠</m:t>
                    </m:r>
                    <m:r>
                      <m:rPr>
                        <m:sty m:val="p"/>
                      </m:rPr>
                      <a:rPr lang="en-US" altLang="zh-CN" sz="2000" i="1">
                        <a:latin typeface="Cambria Math" panose="02040503050406030204" pitchFamily="18" charset="0"/>
                        <a:ea typeface="Cambria Math" panose="02040503050406030204" pitchFamily="18" charset="0"/>
                      </a:rPr>
                      <m:t>θ</m:t>
                    </m:r>
                    <m:r>
                      <a:rPr lang="en-US" altLang="zh-CN" sz="2000" b="0" i="1" smtClean="0">
                        <a:latin typeface="Cambria Math" panose="02040503050406030204" pitchFamily="18" charset="0"/>
                        <a:ea typeface="Cambria Math" panose="02040503050406030204" pitchFamily="18" charset="0"/>
                      </a:rPr>
                      <m:t>)</m:t>
                    </m:r>
                    <m:sSup>
                      <m:sSupPr>
                        <m:ctrlPr>
                          <a:rPr lang="en-US" altLang="zh-CN" sz="2000" i="1">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𝑒</m:t>
                        </m:r>
                      </m:e>
                      <m:sup>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m:rPr>
                            <m:sty m:val="p"/>
                          </m:rPr>
                          <a:rPr lang="en-US" altLang="zh-CN" sz="2000" i="1">
                            <a:latin typeface="Cambria Math" panose="02040503050406030204" pitchFamily="18" charset="0"/>
                            <a:ea typeface="Cambria Math" panose="02040503050406030204" pitchFamily="18" charset="0"/>
                          </a:rPr>
                          <m:t>kzsinθ</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m:rPr>
                                <m:sty m:val="p"/>
                              </m:rPr>
                              <a:rPr lang="en-US" altLang="zh-CN" sz="2000" i="1">
                                <a:latin typeface="Cambria Math" panose="02040503050406030204" pitchFamily="18" charset="0"/>
                                <a:ea typeface="Cambria Math" panose="02040503050406030204" pitchFamily="18" charset="0"/>
                              </a:rPr>
                              <m:t>φ</m:t>
                            </m:r>
                          </m:e>
                          <m:sub>
                            <m:r>
                              <a:rPr lang="en-US" altLang="zh-CN" sz="2000" i="1">
                                <a:latin typeface="Cambria Math" panose="02040503050406030204" pitchFamily="18" charset="0"/>
                                <a:ea typeface="Cambria Math" panose="02040503050406030204" pitchFamily="18" charset="0"/>
                              </a:rPr>
                              <m:t>0</m:t>
                            </m:r>
                          </m:sub>
                        </m:sSub>
                        <m:r>
                          <a:rPr lang="en-US" altLang="zh-CN" sz="2000" i="1">
                            <a:latin typeface="Cambria Math" panose="02040503050406030204" pitchFamily="18" charset="0"/>
                            <a:ea typeface="Cambria Math" panose="02040503050406030204" pitchFamily="18" charset="0"/>
                          </a:rPr>
                          <m:t>)</m:t>
                        </m:r>
                      </m:sup>
                    </m:sSup>
                  </m:oMath>
                </a14:m>
                <a:endParaRPr lang="zh-CN" altLang="en-US" sz="2000" dirty="0">
                  <a:latin typeface="Cambria Math" panose="02040503050406030204" pitchFamily="18" charset="0"/>
                </a:endParaRPr>
              </a:p>
            </p:txBody>
          </p:sp>
        </mc:Choice>
        <mc:Fallback xmlns="">
          <p:sp>
            <p:nvSpPr>
              <p:cNvPr id="15" name="文本框 14">
                <a:extLst>
                  <a:ext uri="{FF2B5EF4-FFF2-40B4-BE49-F238E27FC236}">
                    <a16:creationId xmlns:a16="http://schemas.microsoft.com/office/drawing/2014/main" id="{2F979FE1-85FB-4462-B005-D2F3395DC8AC}"/>
                  </a:ext>
                </a:extLst>
              </p:cNvPr>
              <p:cNvSpPr txBox="1">
                <a:spLocks noRot="1" noChangeAspect="1" noMove="1" noResize="1" noEditPoints="1" noAdjustHandles="1" noChangeArrowheads="1" noChangeShapeType="1" noTextEdit="1"/>
              </p:cNvSpPr>
              <p:nvPr/>
            </p:nvSpPr>
            <p:spPr>
              <a:xfrm>
                <a:off x="1817196" y="5120441"/>
                <a:ext cx="6124754" cy="643125"/>
              </a:xfrm>
              <a:prstGeom prst="rect">
                <a:avLst/>
              </a:prstGeom>
              <a:blipFill>
                <a:blip r:embed="rId8"/>
                <a:stretch>
                  <a:fillRect t="-15238" b="-180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915747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602</TotalTime>
  <Words>2626</Words>
  <Application>Microsoft Office PowerPoint</Application>
  <PresentationFormat>全屏显示(4:3)</PresentationFormat>
  <Paragraphs>270</Paragraphs>
  <Slides>21</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等线 Light</vt:lpstr>
      <vt:lpstr>微软雅黑</vt:lpstr>
      <vt:lpstr>Arial</vt:lpstr>
      <vt:lpstr>Calibri</vt:lpstr>
      <vt:lpstr>Calibri Light</vt:lpstr>
      <vt:lpstr>Cambria Math</vt:lpstr>
      <vt:lpstr>Office 主题​​</vt:lpstr>
      <vt:lpstr>2024春-量子物理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nico</dc:creator>
  <cp:lastModifiedBy>nico</cp:lastModifiedBy>
  <cp:revision>63</cp:revision>
  <dcterms:created xsi:type="dcterms:W3CDTF">2024-04-09T09:34:42Z</dcterms:created>
  <dcterms:modified xsi:type="dcterms:W3CDTF">2024-04-12T00:58:58Z</dcterms:modified>
</cp:coreProperties>
</file>