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02" r:id="rId2"/>
    <p:sldId id="268" r:id="rId3"/>
    <p:sldId id="269" r:id="rId4"/>
    <p:sldId id="285" r:id="rId5"/>
    <p:sldId id="286" r:id="rId6"/>
    <p:sldId id="270" r:id="rId7"/>
    <p:sldId id="271" r:id="rId8"/>
    <p:sldId id="273" r:id="rId9"/>
    <p:sldId id="274" r:id="rId10"/>
    <p:sldId id="276" r:id="rId11"/>
    <p:sldId id="277" r:id="rId12"/>
    <p:sldId id="278" r:id="rId13"/>
    <p:sldId id="279" r:id="rId14"/>
    <p:sldId id="287" r:id="rId15"/>
    <p:sldId id="281" r:id="rId16"/>
    <p:sldId id="256" r:id="rId17"/>
    <p:sldId id="289" r:id="rId18"/>
    <p:sldId id="288" r:id="rId19"/>
    <p:sldId id="291" r:id="rId20"/>
    <p:sldId id="293" r:id="rId21"/>
    <p:sldId id="295" r:id="rId22"/>
    <p:sldId id="290" r:id="rId23"/>
    <p:sldId id="259" r:id="rId24"/>
    <p:sldId id="299" r:id="rId25"/>
    <p:sldId id="300" r:id="rId26"/>
    <p:sldId id="261" r:id="rId27"/>
    <p:sldId id="262" r:id="rId28"/>
    <p:sldId id="298" r:id="rId29"/>
    <p:sldId id="301" r:id="rId30"/>
    <p:sldId id="263" r:id="rId31"/>
    <p:sldId id="264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2" autoAdjust="0"/>
    <p:restoredTop sz="90819" autoAdjust="0"/>
  </p:normalViewPr>
  <p:slideViewPr>
    <p:cSldViewPr snapToGrid="0">
      <p:cViewPr varScale="1">
        <p:scale>
          <a:sx n="91" d="100"/>
          <a:sy n="91" d="100"/>
        </p:scale>
        <p:origin x="3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CA827-69EE-4AE6-A989-1BC43F19CD9C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FEDA8-54AA-44D7-8D5E-510587E69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0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28921-0B1B-4C83-A3DA-A68BBABCA1C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402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FEDA8-54AA-44D7-8D5E-510587E69C9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03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32377-3AFC-4445-863C-55AEE3876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858DA2-CEB7-4B5A-9002-1FC234625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42D7E7-6C7F-46AA-B641-F5762CA3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0329-6429-4904-8F73-DAD5CBA413AE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9EC6EF-F803-47DD-AFEA-04E86235F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99A8CD-7692-4E33-A153-08E7D67B1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0C1E-0ABF-4AF8-A622-8A25C4914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308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7EACD-3F60-40BD-89B6-FB3137B6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2A653A-E1B0-4BB6-9814-C705BCEB4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4CA7A1-C864-4714-B80A-4EE3C50F9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0329-6429-4904-8F73-DAD5CBA413AE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471040-5986-43BC-987E-94715822D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17CC18-4917-4CAD-AAC4-BEE8C2F6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0C1E-0ABF-4AF8-A622-8A25C4914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608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CB4FC1-F51A-4F58-AD83-554E78A8C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DCD0E9-54F8-4F98-B413-2A31F879D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90E7B3-D5E2-4FBC-AB8C-010885A4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0329-6429-4904-8F73-DAD5CBA413AE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7208A2-71A8-4292-A158-2D284D65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09D129-1A40-442C-BEBD-8BA90C3F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0C1E-0ABF-4AF8-A622-8A25C4914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85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5711E-3BA5-44C7-B733-0A9B40C73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7E1779-A731-4C9F-8014-AB2EC644E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8B78E9-AD94-4CBD-8572-37FFCF97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0329-6429-4904-8F73-DAD5CBA413AE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4D43A1-C351-4448-89F5-E025DFBF2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8182BE-ED9E-4CC5-BCDC-8E33F230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0C1E-0ABF-4AF8-A622-8A25C4914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84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DB15C-B499-4208-A5A5-62D2C9C99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540B18-143B-43CD-AABD-C0C3BC5D8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90237D-E029-42B7-9D7B-B85BA727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0329-6429-4904-8F73-DAD5CBA413AE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558D1E-B73E-4CD2-BA88-419D66364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F1D6E4-3072-4245-AB18-61ED7727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0C1E-0ABF-4AF8-A622-8A25C4914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74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7BE9D-65F7-4331-9676-5B497EB0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E7CDD1-CDDB-4952-AE31-159F47E49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2B51AF-1C65-4E1D-9364-725982A86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CFAC4D-B5EB-4C97-A9C5-8BA097CC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0329-6429-4904-8F73-DAD5CBA413AE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0A0B16-B021-424D-9EBE-F6051226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D44E5C-8A79-40B6-A162-BBF42009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0C1E-0ABF-4AF8-A622-8A25C4914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20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CD43A-BCAE-4ED3-8DE9-967BE6A8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740481-2CE1-4F59-A6EF-68FC18C08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028FAA-DE9B-4333-A374-4931643E9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2F28EF-DA4C-4CCB-956E-A3C3C2D63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4F0F1B-10CA-4E64-B475-791AE3A8F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922F5B-01E2-4025-AF86-6A902C4C1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0329-6429-4904-8F73-DAD5CBA413AE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E1A16B-933E-4FB0-AA12-EB017333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407A05-1D70-451D-A072-615DFC57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0C1E-0ABF-4AF8-A622-8A25C4914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7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E270C-5D06-4FE0-82FE-CD2D9992C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7FD27A-7F1B-4B69-8AD9-B2F653164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0329-6429-4904-8F73-DAD5CBA413AE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FA035C-0BB8-4253-98A8-598DA612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217161-3011-4FBB-B5BA-4B3007BD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0C1E-0ABF-4AF8-A622-8A25C4914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077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B03265-F4F5-4CA6-93D6-970AD4B86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0329-6429-4904-8F73-DAD5CBA413AE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1BE210-1A40-40AE-B897-137548F37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71E750-1081-45CE-91AE-BCE1A23C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0C1E-0ABF-4AF8-A622-8A25C4914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41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A0A93-CA8C-49E0-A0B9-22AFC9415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085FDF-AFAE-4EF3-B5E8-C76F8DBA2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34FE60-07A9-4B74-9C76-F56165E7D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2AD98E-792E-40E6-B9B9-6CA58618C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0329-6429-4904-8F73-DAD5CBA413AE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3EA02F-DBEC-47A7-B6C5-045175E7F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3BC85F-7D70-47B3-871F-561C4F8B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0C1E-0ABF-4AF8-A622-8A25C4914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804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913F1-FC21-41F4-AC76-882586AB4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720285-6DEC-4516-A7E9-1B42761CA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111EC9-6F49-43A6-AE3E-CD9FAA8FF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801038-766A-4A6E-B3FB-96C2DD6D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0329-6429-4904-8F73-DAD5CBA413AE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E35AA0-B518-42A4-8096-FBC8A8C7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4F06B1-B8AF-4647-AA4F-F7E77B18C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0C1E-0ABF-4AF8-A622-8A25C4914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60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240A2F-B06B-4F7E-87B9-63816EB1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1C3CB7-499E-4070-955F-D1271D605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916DC0-DBD7-44D6-83F7-D28791A04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90329-6429-4904-8F73-DAD5CBA413AE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4076E8-A4A7-4F32-928B-910185179F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32F549-572C-4834-9200-BCBF12B12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20C1E-0ABF-4AF8-A622-8A25C4914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97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532B9-FDE2-4884-B1E0-22B7F59E8D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2024</a:t>
            </a:r>
            <a:r>
              <a:rPr lang="zh-CN" altLang="en-US" dirty="0"/>
              <a:t>春</a:t>
            </a:r>
            <a:r>
              <a:rPr lang="en-US" altLang="zh-CN" dirty="0"/>
              <a:t>-</a:t>
            </a:r>
            <a:r>
              <a:rPr lang="zh-CN" altLang="en-US" dirty="0"/>
              <a:t>量子物理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1ED310-C67F-4187-BFBD-33B56DD0F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第一次习题课</a:t>
            </a:r>
            <a:endParaRPr lang="en-US" altLang="zh-CN" dirty="0"/>
          </a:p>
          <a:p>
            <a:r>
              <a:rPr lang="zh-CN" altLang="en-US" dirty="0"/>
              <a:t>祝圣凯</a:t>
            </a:r>
          </a:p>
        </p:txBody>
      </p:sp>
    </p:spTree>
    <p:extLst>
      <p:ext uri="{BB962C8B-B14F-4D97-AF65-F5344CB8AC3E}">
        <p14:creationId xmlns:p14="http://schemas.microsoft.com/office/powerpoint/2010/main" val="1842812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BA4EBAB-2923-48A8-879E-C23C24C5091E}"/>
                  </a:ext>
                </a:extLst>
              </p:cNvPr>
              <p:cNvSpPr txBox="1"/>
              <p:nvPr/>
            </p:nvSpPr>
            <p:spPr>
              <a:xfrm>
                <a:off x="205740" y="0"/>
                <a:ext cx="11780520" cy="6661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3.4. </a:t>
                </a: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一维空间中粒子的波函数若为</a:t>
                </a:r>
                <a14:m>
                  <m:oMath xmlns:m="http://schemas.openxmlformats.org/officeDocument/2006/math">
                    <m:r>
                      <a:rPr kumimoji="0" lang="zh-CN" altLang="el-GR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𝝍</m:t>
                    </m:r>
                    <m:d>
                      <m:dPr>
                        <m:ctrlPr>
                          <a:rPr kumimoji="0" lang="en-US" altLang="zh-CN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</m:d>
                    <m:r>
                      <a:rPr kumimoji="0" lang="en-US" altLang="zh-C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𝒆</m:t>
                        </m:r>
                      </m:e>
                      <m:sup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𝒙</m:t>
                            </m:r>
                          </m:e>
                        </m:d>
                      </m:sup>
                    </m:sSup>
                    <m:r>
                      <a:rPr kumimoji="0" lang="en-US" altLang="zh-C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,(</m:t>
                    </m:r>
                    <m:r>
                      <a:rPr kumimoji="0" lang="en-US" altLang="zh-C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  <m:r>
                      <a:rPr kumimoji="0" lang="en-US" altLang="zh-C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  <m:r>
                      <a:rPr kumimoji="0" lang="en-US" altLang="zh-C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𝑹</m:t>
                    </m:r>
                    <m:r>
                      <a:rPr kumimoji="0" lang="en-US" altLang="zh-C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    </a:t>
                </a: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（</a:t>
                </a: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1</a:t>
                </a: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）求归一化的波函数；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    </a:t>
                </a: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（</a:t>
                </a: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2</a:t>
                </a: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）求动量表象波函数</a:t>
                </a:r>
                <a14:m>
                  <m:oMath xmlns:m="http://schemas.openxmlformats.org/officeDocument/2006/math">
                    <m:r>
                      <a:rPr kumimoji="0" lang="zh-CN" altLang="el-GR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𝝍</m:t>
                    </m:r>
                    <m:d>
                      <m:dPr>
                        <m:ctrlPr>
                          <a:rPr kumimoji="0" lang="en-US" altLang="zh-CN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𝒑</m:t>
                        </m:r>
                      </m:e>
                    </m:d>
                    <m:r>
                      <a:rPr kumimoji="0" lang="zh-CN" altLang="en-US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。</m:t>
                    </m:r>
                  </m:oMath>
                </a14:m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（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1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）利用几率和为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1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：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nary>
                        <m:nary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b>
                        <m: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−2|</m:t>
                              </m:r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sup>
                          </m:s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𝑑𝑥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所以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=1</m:t>
                    </m:r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，归一化的波函数为：</a:t>
                </a:r>
                <a14:m>
                  <m:oMath xmlns:m="http://schemas.openxmlformats.org/officeDocument/2006/math">
                    <m:r>
                      <a:rPr kumimoji="0" lang="zh-CN" altLang="el-G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𝜓</m:t>
                    </m:r>
                    <m:d>
                      <m:dPr>
                        <m:ctrlP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</m:d>
                    <m:r>
                      <a:rPr kumimoji="0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𝑒</m:t>
                        </m:r>
                      </m:e>
                      <m:sup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kumimoji="0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</m:d>
                      </m:sup>
                    </m:sSup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。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（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2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）直接带入动量表象波函数的计算公式（注意这里是一维，系数里的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3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次方应为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1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次方）：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lv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l-G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𝜓</m:t>
                      </m:r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</m:d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  <m:r>
                                <a:rPr kumimoji="0" lang="zh-CN" alt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𝜋</m:t>
                              </m:r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ħ</m:t>
                              </m:r>
                            </m:e>
                          </m:rad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0" lang="zh-CN" altLang="el-G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𝜓</m:t>
                          </m:r>
                          <m:d>
                            <m:d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ħ</m:t>
                                  </m:r>
                                </m:den>
                              </m:f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𝑝𝑥</m:t>
                              </m:r>
                            </m:sup>
                          </m:s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𝑑𝑥</m:t>
                          </m:r>
                        </m:e>
                      </m:nary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ħ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ℏ</m:t>
                                          </m:r>
                                        </m:den>
                                      </m:f>
                                      <m:r>
                                        <a:rPr lang="en-US" altLang="zh-CN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ℏ</m:t>
                                          </m:r>
                                        </m:den>
                                      </m:f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ħ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+ℏ</m:t>
                              </m:r>
                            </m:den>
                          </m:f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+ℏ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ħ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f>
                        <m:f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ħ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i="0" dirty="0">
                  <a:solidFill>
                    <a:prstClr val="black"/>
                  </a:solidFill>
                  <a:latin typeface="等线" panose="020F0502020204030204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（这个积分应该不难，虽然有</a:t>
                </a:r>
                <a:r>
                  <a:rPr kumimoji="0" lang="en-US" altLang="zh-C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i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，但看成常数后就是一个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e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指数积分，注意绝对值对正负号的改变）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BA4EBAB-2923-48A8-879E-C23C24C50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" y="0"/>
                <a:ext cx="11780520" cy="6661311"/>
              </a:xfrm>
              <a:prstGeom prst="rect">
                <a:avLst/>
              </a:prstGeom>
              <a:blipFill>
                <a:blip r:embed="rId3"/>
                <a:stretch>
                  <a:fillRect l="-466" b="-4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477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256889E-9F4A-4958-B676-CE313C6A24B0}"/>
                  </a:ext>
                </a:extLst>
              </p:cNvPr>
              <p:cNvSpPr txBox="1"/>
              <p:nvPr/>
            </p:nvSpPr>
            <p:spPr>
              <a:xfrm>
                <a:off x="205740" y="98633"/>
                <a:ext cx="11780520" cy="6056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3.6. </a:t>
                </a: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某个时刻一维粒子的波函数（未归一化）是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l-GR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𝝍</m:t>
                      </m:r>
                      <m:d>
                        <m:dPr>
                          <m:ctrlPr>
                            <a:rPr kumimoji="0" lang="en-US" altLang="zh-CN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  <m:r>
                                <a:rPr kumimoji="0" lang="zh-CN" altLang="en-U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，</m:t>
                              </m:r>
                              <m:r>
                                <a:rPr kumimoji="0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  <m:r>
                                <a:rPr kumimoji="0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|&lt;</m:t>
                              </m:r>
                              <m:r>
                                <a:rPr kumimoji="0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e>
                            <m:e>
                              <m:r>
                                <a:rPr kumimoji="0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𝟎</m:t>
                              </m:r>
                              <m:r>
                                <a:rPr kumimoji="0" lang="zh-CN" altLang="en-U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，</m:t>
                              </m:r>
                              <m:r>
                                <a:rPr kumimoji="0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  <m:r>
                                <a:rPr kumimoji="0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|≥</m:t>
                              </m:r>
                              <m:r>
                                <a:rPr kumimoji="0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       </a:t>
                </a: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求</a:t>
                </a:r>
                <a14:m>
                  <m:oMath xmlns:m="http://schemas.openxmlformats.org/officeDocument/2006/math">
                    <m:r>
                      <a:rPr kumimoji="0" lang="zh-CN" alt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∆</m:t>
                    </m:r>
                    <m:r>
                      <a:rPr kumimoji="0" lang="en-US" altLang="zh-C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</m:oMath>
                </a14:m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和</a:t>
                </a:r>
                <a14:m>
                  <m:oMath xmlns:m="http://schemas.openxmlformats.org/officeDocument/2006/math">
                    <m:r>
                      <a:rPr kumimoji="0" lang="zh-CN" alt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∆</m:t>
                    </m:r>
                    <m:r>
                      <a:rPr kumimoji="0" lang="en-US" altLang="zh-C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𝒑</m:t>
                    </m:r>
                  </m:oMath>
                </a14:m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，并检验不确定关系是否成立。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先将波函数归一化：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l-G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𝜓</m:t>
                        </m:r>
                      </m:e>
                      <m:sub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</m:d>
                    <m:r>
                      <a:rPr kumimoji="0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radPr>
                          <m:deg/>
                          <m:e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kumimoji="0" lang="zh-CN" altLang="el-G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𝜓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先计算</a:t>
                </a:r>
                <a14:m>
                  <m:oMath xmlns:m="http://schemas.openxmlformats.org/officeDocument/2006/math">
                    <m:r>
                      <a:rPr kumimoji="0" lang="zh-CN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∆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：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lv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</m:acc>
                      <m:nary>
                        <m:nary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l-G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l-G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b>
                        <m: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p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|</m:t>
                          </m:r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l-G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𝜓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𝑑𝑥</m:t>
                          </m:r>
                        </m:e>
                      </m:nary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b>
                        <m: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num>
                            <m:den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𝑑𝑥</m:t>
                          </m:r>
                        </m:e>
                      </m:nary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lv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nary>
                        <m:nary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l-G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d>
                        <m:d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l-G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kumimoji="0" lang="en-US" altLang="zh-C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b>
                        <m:sup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|</m:t>
                          </m:r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l-G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𝜓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𝑑𝑥</m:t>
                          </m:r>
                        </m:e>
                      </m:nary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kumimoji="0" lang="en-US" altLang="zh-C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∆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̅"/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acc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256889E-9F4A-4958-B676-CE313C6A2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" y="98633"/>
                <a:ext cx="11780520" cy="6056402"/>
              </a:xfrm>
              <a:prstGeom prst="rect">
                <a:avLst/>
              </a:prstGeom>
              <a:blipFill>
                <a:blip r:embed="rId3"/>
                <a:stretch>
                  <a:fillRect l="-4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449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1918D44-2641-4C35-92E4-111516292E42}"/>
                  </a:ext>
                </a:extLst>
              </p:cNvPr>
              <p:cNvSpPr txBox="1"/>
              <p:nvPr/>
            </p:nvSpPr>
            <p:spPr>
              <a:xfrm>
                <a:off x="205740" y="98633"/>
                <a:ext cx="11780520" cy="7020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再计算</a:t>
                </a:r>
                <a14:m>
                  <m:oMath xmlns:m="http://schemas.openxmlformats.org/officeDocument/2006/math">
                    <m:r>
                      <a:rPr kumimoji="0" lang="zh-CN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∆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𝑝</m:t>
                    </m:r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：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lv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</m:acc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l-G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d>
                        <m:d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ħ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d>
                      <m:sSub>
                        <m:sSub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l-G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ħ</m:t>
                          </m:r>
                        </m:e>
                      </m:d>
                      <m:nary>
                        <m:nary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b>
                        <m: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l-G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𝜓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l-G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𝜓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den>
                      </m:f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𝑑𝑥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l-G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𝜓</m:t>
                        </m:r>
                      </m:e>
                      <m:sub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</m:d>
                    <m:r>
                      <a:rPr kumimoji="0" lang="zh-CN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求</m:t>
                    </m:r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导为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δ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函数：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radPr>
                          <m:deg/>
                          <m:e>
                            <m:r>
                              <a:rPr kumimoji="0" lang="en-US" altLang="zh-CN" sz="1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kumimoji="0" lang="en-US" altLang="zh-CN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zh-CN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𝛿</m:t>
                    </m:r>
                    <m:d>
                      <m:dPr>
                        <m:ctrl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+1</m:t>
                        </m:r>
                      </m:e>
                    </m:d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a:rPr kumimoji="0" lang="zh-CN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𝛿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−1))</m:t>
                    </m:r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：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lv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l-G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ħ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l-G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kumimoji="0" lang="en-US" altLang="zh-C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ħ</m:t>
                              </m:r>
                            </m:e>
                          </m:d>
                        </m:e>
                        <m: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nary>
                        <m:nary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b>
                        <m:sup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l-G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𝜓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𝜕</m:t>
                              </m:r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l-G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𝜓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en-US" altLang="zh-C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𝑑𝑥</m:t>
                      </m:r>
                    </m:oMath>
                  </m:oMathPara>
                </a14:m>
                <a:endPara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                                                                                   =−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ħ</m:t>
                              </m:r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b>
                        <m: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l-G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𝜓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zh-CN" alt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  <m: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zh-CN" alt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  <m: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𝑑𝑥</m:t>
                      </m:r>
                    </m:oMath>
                  </m:oMathPara>
                </a14:m>
                <a:endPara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                                                                                   =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ħ</m:t>
                              </m:r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b>
                        <m: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zh-CN" altLang="el-G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  <m: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  <m: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𝑑𝑥</m:t>
                      </m:r>
                    </m:oMath>
                  </m:oMathPara>
                </a14:m>
                <a:endPara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                                                                                   =</m:t>
                      </m:r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ħ</m:t>
                          </m:r>
                        </m:e>
                        <m:sup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zh-CN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𝛿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(0)</m:t>
                      </m:r>
                    </m:oMath>
                  </m:oMathPara>
                </a14:m>
                <a:endPara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用分步积分计算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δ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函数的导数：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kumimoji="0" lang="zh-CN" alt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∞</m:t>
                        </m:r>
                      </m:sub>
                      <m:sup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kumimoji="0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𝛿</m:t>
                            </m:r>
                          </m:e>
                          <m:sup>
                            <m:r>
                              <a:rPr kumimoji="0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kumimoji="0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</m:d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𝑓</m:t>
                        </m:r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  <m:r>
                          <m:rPr>
                            <m:nor/>
                          </m:rPr>
                          <a:rPr kumimoji="0" lang="en-US" altLang="zh-C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a:rPr kumimoji="0" lang="en-US" altLang="zh-C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𝑑𝑥</m:t>
                        </m:r>
                      </m:e>
                    </m:nary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=−</m:t>
                    </m:r>
                    <m:nary>
                      <m:naryPr>
                        <m:ctrlP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∞</m:t>
                        </m:r>
                      </m:sub>
                      <m:sup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∞</m:t>
                        </m:r>
                      </m:sup>
                      <m:e>
                        <m: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𝛿</m:t>
                        </m:r>
                        <m:d>
                          <m:dPr>
                            <m:ctrlPr>
                              <a:rPr kumimoji="0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kumimoji="0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𝑓</m:t>
                            </m:r>
                          </m:e>
                          <m:sup>
                            <m:r>
                              <a:rPr kumimoji="0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kumimoji="0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0" lang="en-US" altLang="zh-C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a:rPr kumimoji="0" lang="en-US" altLang="zh-C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𝑑𝑥</m:t>
                        </m:r>
                      </m:e>
                    </m:nary>
                    <m:r>
                      <a:rPr kumimoji="0" lang="en-US" altLang="zh-CN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=−</m:t>
                    </m:r>
                    <m:sSup>
                      <m:sSupPr>
                        <m:ctrlP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𝑓</m:t>
                        </m:r>
                      </m:e>
                      <m:sup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e>
                    </m:d>
                  </m:oMath>
                </a14:m>
                <a:endPara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∆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𝑝</m:t>
                      </m:r>
                      <m:r>
                        <a:rPr kumimoji="0" lang="en-US" altLang="zh-C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̅"/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acc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ħ</m:t>
                      </m:r>
                      <m:rad>
                        <m:radPr>
                          <m:degHide m:val="on"/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radPr>
                        <m:deg/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𝛿</m:t>
                          </m:r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(0)</m:t>
                          </m:r>
                        </m:e>
                      </m:rad>
                    </m:oMath>
                  </m:oMathPara>
                </a14:m>
                <a:endPara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1918D44-2641-4C35-92E4-111516292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" y="98633"/>
                <a:ext cx="11780520" cy="7020640"/>
              </a:xfrm>
              <a:prstGeom prst="rect">
                <a:avLst/>
              </a:prstGeom>
              <a:blipFill>
                <a:blip r:embed="rId2"/>
                <a:stretch>
                  <a:fillRect l="-4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8330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1918D44-2641-4C35-92E4-111516292E42}"/>
                  </a:ext>
                </a:extLst>
              </p:cNvPr>
              <p:cNvSpPr txBox="1"/>
              <p:nvPr/>
            </p:nvSpPr>
            <p:spPr>
              <a:xfrm>
                <a:off x="214618" y="98633"/>
                <a:ext cx="11780520" cy="2522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由此，可以验证不确定关系：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∆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∆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𝑝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=ħ</m:t>
                      </m:r>
                      <m:rad>
                        <m:radPr>
                          <m:degHide m:val="on"/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𝛿</m:t>
                              </m:r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(0</m:t>
                              </m:r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num>
                            <m:den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den>
                          </m:f>
                        </m:e>
                      </m:rad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&gt;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ħ</m:t>
                          </m:r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等线" panose="02010600030101010101" pitchFamily="2" charset="-122"/>
                    <a:cs typeface="+mn-cs"/>
                  </a:rPr>
                  <a:t>这道题其实有点问题：实际的波函数应该是连续的，不存在不连续的波函数，这里不知道是不是出题人随便写了一个波函数，没有考虑到连续性。就最后的结果而言，出现</a:t>
                </a:r>
                <a14:m>
                  <m:oMath xmlns:m="http://schemas.openxmlformats.org/officeDocument/2006/math">
                    <m:r>
                      <a:rPr kumimoji="0" lang="zh-CN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𝛿</m:t>
                    </m:r>
                    <m:r>
                      <a:rPr kumimoji="0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(0)</m:t>
                    </m:r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等线" panose="02010600030101010101" pitchFamily="2" charset="-122"/>
                    <a:cs typeface="+mn-cs"/>
                  </a:rPr>
                  <a:t>这一项奇怪的数或许就是不连续波函数所导致的。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1918D44-2641-4C35-92E4-111516292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18" y="98633"/>
                <a:ext cx="11780520" cy="2522229"/>
              </a:xfrm>
              <a:prstGeom prst="rect">
                <a:avLst/>
              </a:prstGeom>
              <a:blipFill>
                <a:blip r:embed="rId2"/>
                <a:stretch>
                  <a:fillRect l="-414" b="-28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675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1918D44-2641-4C35-92E4-111516292E42}"/>
                  </a:ext>
                </a:extLst>
              </p:cNvPr>
              <p:cNvSpPr txBox="1"/>
              <p:nvPr/>
            </p:nvSpPr>
            <p:spPr>
              <a:xfrm>
                <a:off x="214618" y="98633"/>
                <a:ext cx="11780520" cy="6550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3.7. </a:t>
                </a: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下列非相对论粒子被限制在宽为 </a:t>
                </a: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L </a:t>
                </a: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的盒子中。利用海森堡不确定关系估算它 们的动能最小值： 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      （</a:t>
                </a: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1</a:t>
                </a: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）电子关在 </a:t>
                </a: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L = 1Å </a:t>
                </a: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的盒子。 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      （</a:t>
                </a: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2</a:t>
                </a: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）中子（质量 </a:t>
                </a: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940MeV · c−2</a:t>
                </a: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）限制在 </a:t>
                </a: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L = 10fm</a:t>
                </a: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（原子核尺寸）的盒子中。 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      （</a:t>
                </a: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3</a:t>
                </a: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）质量 </a:t>
                </a: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10−6g </a:t>
                </a: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的灰尘被关在 </a:t>
                </a: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L = 1µm </a:t>
                </a: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的盒中。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等线" panose="02010600030101010101" pitchFamily="2" charset="-122"/>
                    <a:cs typeface="+mn-cs"/>
                  </a:rPr>
                  <a:t>动能可以由动量表示：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𝐾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Sup>
                            <m:sSubSup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sub>
                            <m:sup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Sup>
                            <m:sSubSup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𝑧</m:t>
                              </m:r>
                            </m:sub>
                            <m:sup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  <a:p>
                <a:pPr lvl="0">
                  <a:defRPr/>
                </a:pPr>
                <a:r>
                  <a:rPr lang="en-US" altLang="zh-CN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3</a:t>
                </a:r>
                <a:r>
                  <a:rPr lang="zh-CN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个方向上的动量平方的平均值相等：</a:t>
                </a:r>
                <a:endParaRPr lang="en-US" altLang="zh-CN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acc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acc>
                            <m:accPr>
                              <m:chr m:val="̅"/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acc>
                        </m:num>
                        <m:den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altLang="zh-CN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而对于束缚粒子，各个方向上动量的平均值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0</a:t>
                </a:r>
                <a:r>
                  <a:rPr lang="zh-CN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，因此，动量平方的均值与动量涨落的平方相等：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p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再利用不确定关系：</a:t>
                </a:r>
                <a:endParaRPr lang="en-US" altLang="zh-CN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acc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acc>
                            <m:accPr>
                              <m:chr m:val="̅"/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acc>
                        </m:num>
                        <m:den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ħ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ħ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因此，分别带入不同的粒子质量，可以算得各自最小的动能：</a:t>
                </a:r>
                <a:endParaRPr lang="en-US" altLang="zh-CN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（</a:t>
                </a:r>
                <a:r>
                  <a:rPr lang="en-US" altLang="zh-CN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zh-CN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4.58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−19</m:t>
                        </m:r>
                      </m:sup>
                    </m:sSup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=2.86 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𝑒𝑉</m:t>
                    </m:r>
                  </m:oMath>
                </a14:m>
                <a:endParaRPr lang="en-US" altLang="zh-CN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（</a:t>
                </a:r>
                <a:r>
                  <a:rPr lang="en-US" altLang="zh-CN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2</a:t>
                </a:r>
                <a:r>
                  <a:rPr lang="zh-CN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2.49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−14</m:t>
                        </m:r>
                      </m:sup>
                    </m:sSup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=1.55</m:t>
                    </m:r>
                    <m:sSup>
                      <m:s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×10</m:t>
                        </m:r>
                      </m:e>
                      <m:sup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𝑒𝑉</m:t>
                    </m:r>
                  </m:oMath>
                </a14:m>
                <a:endParaRPr lang="en-US" altLang="zh-CN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（</a:t>
                </a:r>
                <a:r>
                  <a:rPr lang="en-US" altLang="zh-CN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3</a:t>
                </a:r>
                <a:r>
                  <a:rPr lang="zh-CN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4.17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−48</m:t>
                        </m:r>
                      </m:sup>
                    </m:sSup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=2.60</m:t>
                    </m:r>
                    <m:sSup>
                      <m:s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×10</m:t>
                        </m:r>
                      </m:e>
                      <m:sup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−29</m:t>
                        </m:r>
                      </m:sup>
                    </m:sSup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𝑒𝑉</m:t>
                    </m:r>
                  </m:oMath>
                </a14:m>
                <a:endParaRPr lang="en-US" altLang="zh-CN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1918D44-2641-4C35-92E4-111516292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18" y="98633"/>
                <a:ext cx="11780520" cy="6550255"/>
              </a:xfrm>
              <a:prstGeom prst="rect">
                <a:avLst/>
              </a:prstGeom>
              <a:blipFill>
                <a:blip r:embed="rId2"/>
                <a:stretch>
                  <a:fillRect l="-414" b="-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2529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1918D44-2641-4C35-92E4-111516292E42}"/>
                  </a:ext>
                </a:extLst>
              </p:cNvPr>
              <p:cNvSpPr txBox="1"/>
              <p:nvPr/>
            </p:nvSpPr>
            <p:spPr>
              <a:xfrm>
                <a:off x="205740" y="98633"/>
                <a:ext cx="11780520" cy="3820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1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3.8</a:t>
                </a: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. </a:t>
                </a: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证明若要保证波函数演化过程中始终保证满足归一化条件，则定态波函数的对应的本征值必为实数。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等线" panose="02010600030101010101" pitchFamily="2" charset="-122"/>
                    <a:cs typeface="+mn-cs"/>
                  </a:rPr>
                  <a:t>设定态波函数的本征值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𝐸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𝑎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𝑖𝑏</m:t>
                    </m:r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等线" panose="02010600030101010101" pitchFamily="2" charset="-122"/>
                    <a:cs typeface="+mn-cs"/>
                  </a:rPr>
                  <a:t>，则写出波函数含时演化的表示形式：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  <a:p>
                <a:pPr lv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zh-CN" altLang="el-G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𝜓</m:t>
                      </m:r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zh-CN" altLang="el-G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𝜓</m:t>
                      </m:r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f>
                            <m:f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𝐸</m:t>
                              </m:r>
                            </m:num>
                            <m:den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ħ</m:t>
                              </m:r>
                            </m:den>
                          </m:f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sup>
                      </m:sSup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lang="zh-CN" altLang="el-G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𝑖𝑏</m:t>
                              </m:r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ħ</m:t>
                              </m:r>
                            </m:den>
                          </m:f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等线" panose="02010600030101010101" pitchFamily="2" charset="-122"/>
                    <a:cs typeface="+mn-cs"/>
                  </a:rPr>
                  <a:t>满足归一化条件，即需要几率密度和一直为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等线" panose="02010600030101010101" pitchFamily="2" charset="-122"/>
                    <a:cs typeface="+mn-cs"/>
                  </a:rPr>
                  <a:t>1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等线" panose="02010600030101010101" pitchFamily="2" charset="-122"/>
                    <a:cs typeface="+mn-cs"/>
                  </a:rPr>
                  <a:t>，也即几率密度和对时间的导数应为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等线" panose="02010600030101010101" pitchFamily="2" charset="-122"/>
                    <a:cs typeface="+mn-cs"/>
                  </a:rPr>
                  <a:t>0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等线" panose="02010600030101010101" pitchFamily="2" charset="-122"/>
                    <a:cs typeface="+mn-cs"/>
                  </a:rPr>
                  <a:t>：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|</m:t>
                          </m:r>
                          <m:r>
                            <a:rPr kumimoji="0" lang="zh-CN" altLang="el-G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𝜓</m:t>
                          </m:r>
                          <m:d>
                            <m:d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</m:nary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|</m:t>
                          </m:r>
                          <m:r>
                            <a:rPr kumimoji="0" lang="zh-CN" altLang="el-G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𝜓</m:t>
                          </m:r>
                          <m:d>
                            <m:d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</m:nary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den>
                      </m:f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𝑏𝑡</m:t>
                              </m:r>
                            </m:num>
                            <m:den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ħ</m:t>
                              </m:r>
                            </m:den>
                          </m:f>
                        </m:sup>
                      </m:sSup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等线" panose="02010600030101010101" pitchFamily="2" charset="-122"/>
                    <a:cs typeface="+mn-cs"/>
                  </a:rPr>
                  <a:t>有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等线" panose="02010600030101010101" pitchFamily="2" charset="-122"/>
                    <a:cs typeface="+mn-cs"/>
                  </a:rPr>
                  <a:t>b=0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等线" panose="02010600030101010101" pitchFamily="2" charset="-122"/>
                    <a:cs typeface="+mn-cs"/>
                  </a:rPr>
                  <a:t>，所以本征值必须为实数。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1918D44-2641-4C35-92E4-111516292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" y="98633"/>
                <a:ext cx="11780520" cy="3820405"/>
              </a:xfrm>
              <a:prstGeom prst="rect">
                <a:avLst/>
              </a:prstGeom>
              <a:blipFill>
                <a:blip r:embed="rId2"/>
                <a:stretch>
                  <a:fillRect l="-466" b="-2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060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9698240-8C23-4D5A-9CDD-2C029DE66CF2}"/>
                  </a:ext>
                </a:extLst>
              </p:cNvPr>
              <p:cNvSpPr txBox="1"/>
              <p:nvPr/>
            </p:nvSpPr>
            <p:spPr>
              <a:xfrm>
                <a:off x="347708" y="97639"/>
                <a:ext cx="11496583" cy="4730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b="1" dirty="0"/>
                  <a:t>3.12.</a:t>
                </a:r>
                <a:r>
                  <a:rPr lang="zh-CN" altLang="en-US" b="1" dirty="0"/>
                  <a:t>一维无限深势阱中粒子的初始波函数为两个定态的叠加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𝝍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) ∼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b="1" dirty="0"/>
                  <a:t>a. </a:t>
                </a:r>
                <a:r>
                  <a:rPr lang="zh-CN" altLang="en-US" b="1" dirty="0"/>
                  <a:t>归一化上述波函数；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a.</a:t>
                </a:r>
                <a:r>
                  <a:rPr lang="zh-CN" altLang="en-US" dirty="0"/>
                  <a:t>求概率密度积分为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就行，我们设系数为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所以，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波函数为：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9698240-8C23-4D5A-9CDD-2C029DE66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08" y="97639"/>
                <a:ext cx="11496583" cy="4730206"/>
              </a:xfrm>
              <a:prstGeom prst="rect">
                <a:avLst/>
              </a:prstGeom>
              <a:blipFill>
                <a:blip r:embed="rId2"/>
                <a:stretch>
                  <a:fillRect l="-4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958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9698240-8C23-4D5A-9CDD-2C029DE66CF2}"/>
                  </a:ext>
                </a:extLst>
              </p:cNvPr>
              <p:cNvSpPr txBox="1"/>
              <p:nvPr/>
            </p:nvSpPr>
            <p:spPr>
              <a:xfrm>
                <a:off x="347708" y="97639"/>
                <a:ext cx="11496583" cy="6990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b="1" dirty="0"/>
                  <a:t>3.12.</a:t>
                </a:r>
                <a:r>
                  <a:rPr lang="zh-CN" altLang="en-US" b="1" dirty="0"/>
                  <a:t>一维无限深势阱中粒子的初始波函数为两个定态的叠加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𝝍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) ∼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b="1" dirty="0"/>
                  <a:t>b. </a:t>
                </a:r>
                <a:r>
                  <a:rPr lang="zh-CN" altLang="en-US" b="1" dirty="0"/>
                  <a:t>求时间演化状态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𝝍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/>
                  <a:t>，并计算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𝝍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b="1" dirty="0"/>
                  <a:t>；</a:t>
                </a:r>
                <a:endParaRPr lang="en-US" altLang="zh-CN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b.</a:t>
                </a:r>
                <a:r>
                  <a:rPr lang="zh-CN" altLang="en-US" dirty="0"/>
                  <a:t>利用本征波函数可以写出系统的波函数演化：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/ħ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b="0" dirty="0"/>
                  <a:t>回顾一维无限深势阱的能级与波函数公式：</a:t>
                </a:r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den>
                          </m:f>
                        </m:e>
                      </m:rad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b="0" dirty="0"/>
                  <a:t>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/ℏ=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en-US" b="0" dirty="0"/>
                  <a:t>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/ℏ=4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en-US" b="0" dirty="0"/>
                  <a:t>，根据</a:t>
                </a:r>
                <a:r>
                  <a:rPr lang="en-US" altLang="zh-CN" b="0" dirty="0"/>
                  <a:t>a</a:t>
                </a:r>
                <a:r>
                  <a:rPr lang="zh-CN" altLang="en-US" b="0" dirty="0"/>
                  <a:t>题结果，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b="0" dirty="0"/>
                  <a:t>代入得：</a:t>
                </a:r>
                <a:endParaRPr lang="en-US" altLang="zh-CN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⁡(3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9698240-8C23-4D5A-9CDD-2C029DE66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08" y="97639"/>
                <a:ext cx="11496583" cy="6990440"/>
              </a:xfrm>
              <a:prstGeom prst="rect">
                <a:avLst/>
              </a:prstGeom>
              <a:blipFill>
                <a:blip r:embed="rId2"/>
                <a:stretch>
                  <a:fillRect l="-4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0875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A8E59EB-98CB-4CEC-ABB3-5F804F6F341B}"/>
                  </a:ext>
                </a:extLst>
              </p:cNvPr>
              <p:cNvSpPr/>
              <p:nvPr/>
            </p:nvSpPr>
            <p:spPr>
              <a:xfrm>
                <a:off x="6636544" y="964405"/>
                <a:ext cx="5386387" cy="24645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⁡(3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den>
                          </m:f>
                        </m:e>
                      </m:rad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pPr algn="ctr"/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A8E59EB-98CB-4CEC-ABB3-5F804F6F34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544" y="964405"/>
                <a:ext cx="5386387" cy="24645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9698240-8C23-4D5A-9CDD-2C029DE66CF2}"/>
                  </a:ext>
                </a:extLst>
              </p:cNvPr>
              <p:cNvSpPr txBox="1"/>
              <p:nvPr/>
            </p:nvSpPr>
            <p:spPr>
              <a:xfrm>
                <a:off x="347708" y="0"/>
                <a:ext cx="11496583" cy="677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b="1" dirty="0"/>
                  <a:t>3.12.</a:t>
                </a:r>
                <a:r>
                  <a:rPr lang="zh-CN" altLang="en-US" b="1" dirty="0"/>
                  <a:t>一维无限深势阱中粒子的初始波函数为两个定态的叠加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𝝍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) ∼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1" dirty="0"/>
              </a:p>
              <a:p>
                <a:r>
                  <a:rPr lang="en-US" altLang="zh-CN" b="1" dirty="0"/>
                  <a:t>c. </a:t>
                </a:r>
                <a:r>
                  <a:rPr lang="zh-CN" altLang="en-US" b="1" dirty="0"/>
                  <a:t>计算算符平均值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⟩ , 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"/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 ⟨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⟩ ,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"/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p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zh-CN" altLang="en-US" b="1" dirty="0"/>
                  <a:t>；</a:t>
                </a:r>
                <a:br>
                  <a:rPr lang="zh-CN" altLang="en-US" b="1" dirty="0"/>
                </a:br>
                <a:r>
                  <a:rPr lang="en-US" altLang="zh-CN" dirty="0"/>
                  <a:t>c.</a:t>
                </a:r>
                <a:r>
                  <a:rPr lang="zh-CN" altLang="en-US" dirty="0"/>
                  <a:t> 根据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求出来的波函数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来计算各个量的均值：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⁡(3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nary>
                        <m:nary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nary>
                        <m:nary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f>
                        <m:f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nary>
                        <m:nary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⁡(3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=0+0+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⁡(3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nary>
                        <m:nary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nary>
                        <m:nary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𝑐𝑜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𝑐𝑜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𝑥𝑐𝑜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den>
                                  </m:f>
                                  <m: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subHide m:val="on"/>
                                  <m:supHide m:val="on"/>
                                  <m:ctrlP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𝑐𝑜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den>
                                      </m:f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Sup>
                        <m:sSubSup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den>
                                      </m:f>
                                      <m:r>
                                        <a:rPr lang="en-US" altLang="zh-CN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func>
                                        <m:funcPr>
                                          <m:ctrlPr>
                                            <a:rPr lang="en-US" altLang="zh-CN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zh-CN" b="0" i="1" smtClean="0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𝜋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𝐷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n-US" altLang="zh-CN" b="0" i="1" smtClean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⁡(3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9698240-8C23-4D5A-9CDD-2C029DE66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08" y="0"/>
                <a:ext cx="11496583" cy="6771982"/>
              </a:xfrm>
              <a:prstGeom prst="rect">
                <a:avLst/>
              </a:prstGeom>
              <a:blipFill>
                <a:blip r:embed="rId3"/>
                <a:stretch>
                  <a:fillRect l="-4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120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9698240-8C23-4D5A-9CDD-2C029DE66CF2}"/>
                  </a:ext>
                </a:extLst>
              </p:cNvPr>
              <p:cNvSpPr txBox="1"/>
              <p:nvPr/>
            </p:nvSpPr>
            <p:spPr>
              <a:xfrm>
                <a:off x="347708" y="0"/>
                <a:ext cx="11496583" cy="6467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b="1" dirty="0"/>
                  <a:t>3.12.</a:t>
                </a:r>
                <a:r>
                  <a:rPr lang="zh-CN" altLang="en-US" b="1" dirty="0"/>
                  <a:t>一维无限深势阱中粒子的初始波函数为两个定态的叠加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𝝍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) ∼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b="1" dirty="0"/>
                  <a:t>c. </a:t>
                </a:r>
                <a:r>
                  <a:rPr lang="zh-CN" altLang="en-US" b="1" dirty="0"/>
                  <a:t>计算算符平均值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⟩ , 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"/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 ⟨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⟩ ,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"/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p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zh-CN" altLang="en-US" b="1" dirty="0"/>
                  <a:t>；</a:t>
                </a:r>
                <a:br>
                  <a:rPr lang="zh-CN" altLang="en-US" b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  <m:oMath xmlns:m="http://schemas.openxmlformats.org/officeDocument/2006/math"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⁡(3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nary>
                        <m:nary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nary>
                        <m:nary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f>
                        <m:f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nary>
                        <m:nary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⁡(3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nary>
                        <m:nary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nary>
                        <m:nary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−6)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24×4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9698240-8C23-4D5A-9CDD-2C029DE66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08" y="0"/>
                <a:ext cx="11496583" cy="6467989"/>
              </a:xfrm>
              <a:prstGeom prst="rect">
                <a:avLst/>
              </a:prstGeom>
              <a:blipFill>
                <a:blip r:embed="rId2"/>
                <a:stretch>
                  <a:fillRect l="-4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5072022-644D-4475-92B8-C1E05CF732EC}"/>
                  </a:ext>
                </a:extLst>
              </p:cNvPr>
              <p:cNvSpPr/>
              <p:nvPr/>
            </p:nvSpPr>
            <p:spPr>
              <a:xfrm>
                <a:off x="7698950" y="390011"/>
                <a:ext cx="4338345" cy="21917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160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⁡(3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den>
                          </m:f>
                        </m:e>
                      </m:rad>
                      <m:func>
                        <m:func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600" dirty="0"/>
              </a:p>
              <a:p>
                <a:pPr algn="ctr"/>
                <a:endParaRPr lang="zh-CN" altLang="en-US" sz="16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5072022-644D-4475-92B8-C1E05CF73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950" y="390011"/>
                <a:ext cx="4338345" cy="21917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3340A75-453B-490B-9F16-4380F1E7FA12}"/>
                  </a:ext>
                </a:extLst>
              </p:cNvPr>
              <p:cNvSpPr/>
              <p:nvPr/>
            </p:nvSpPr>
            <p:spPr>
              <a:xfrm>
                <a:off x="7698950" y="2736221"/>
                <a:ext cx="4242904" cy="17066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num>
                          <m:den>
                            <m:r>
                              <a:rPr lang="en-US" altLang="zh-CN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altLang="zh-CN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num>
                          <m:den>
                            <m:r>
                              <a:rPr lang="en-US" altLang="zh-CN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𝑐𝑜𝑠</m:t>
                        </m:r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den>
                                </m:f>
                                <m:r>
                                  <a:rPr lang="en-US" altLang="zh-CN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altLang="zh-CN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−6</m:t>
                            </m:r>
                          </m:e>
                        </m:d>
                      </m:num>
                      <m:den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1600" dirty="0">
                    <a:solidFill>
                      <a:schemeClr val="bg1"/>
                    </a:solidFill>
                  </a:rPr>
                  <a:t>奇数</a:t>
                </a:r>
                <a:endParaRPr lang="en-US" altLang="zh-CN" sz="1600" dirty="0">
                  <a:solidFill>
                    <a:schemeClr val="bg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num>
                          <m:den>
                            <m:r>
                              <a:rPr lang="en-US" altLang="zh-CN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altLang="zh-CN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num>
                          <m:den>
                            <m:r>
                              <a:rPr lang="en-US" altLang="zh-CN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𝑠𝑖𝑛</m:t>
                        </m:r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den>
                                </m:f>
                                <m:r>
                                  <a:rPr lang="en-US" altLang="zh-CN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zh-CN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−6</m:t>
                            </m:r>
                          </m:e>
                        </m:d>
                      </m:num>
                      <m:den>
                        <m: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1600" dirty="0">
                    <a:solidFill>
                      <a:schemeClr val="bg1"/>
                    </a:solidFill>
                  </a:rPr>
                  <a:t>偶数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3340A75-453B-490B-9F16-4380F1E7FA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950" y="2736221"/>
                <a:ext cx="4242904" cy="17066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44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2AB413E-2497-4AEC-A74F-945AB88D611E}"/>
                  </a:ext>
                </a:extLst>
              </p:cNvPr>
              <p:cNvSpPr txBox="1"/>
              <p:nvPr/>
            </p:nvSpPr>
            <p:spPr>
              <a:xfrm>
                <a:off x="205740" y="187300"/>
                <a:ext cx="11780520" cy="6404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2.1. </a:t>
                </a: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已知氢原子的电离能为 </a:t>
                </a: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13.6eV</a:t>
                </a: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，求 </a:t>
                </a: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B</a:t>
                </a:r>
                <a:r>
                  <a:rPr kumimoji="0" lang="en-US" altLang="zh-CN" sz="1800" b="1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4+</a:t>
                </a: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离子从 </a:t>
                </a:r>
                <a:r>
                  <a:rPr kumimoji="0" lang="en-US" altLang="zh-CN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n </a:t>
                </a: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= 2 </a:t>
                </a: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能级跃迁到基态的辐射能量、波长。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:b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</a:br>
                <a:r>
                  <a:rPr lang="en-US" altLang="zh-CN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	</a:t>
                </a:r>
                <a:r>
                  <a:rPr lang="zh-CN" altLang="en-US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根据玻尔能级公式：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=−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h𝑐𝑅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𝑍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b="0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	</a:t>
                </a:r>
                <a:r>
                  <a:rPr lang="zh-CN" altLang="en-US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氢原子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𝑍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=1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，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电离能（将氢原子的电子从基态激发到脱离原子，）</a:t>
                </a:r>
                <a:r>
                  <a:rPr lang="zh-CN" altLang="en-US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：</a:t>
                </a:r>
                <a:endParaRPr lang="en-US" altLang="zh-CN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0−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h𝑐𝑅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=13.6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𝑒𝑉</m:t>
                      </m:r>
                    </m:oMath>
                  </m:oMathPara>
                </a14:m>
                <a:endParaRPr lang="en-US" altLang="zh-CN" b="0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prstClr val="black"/>
                    </a:solidFill>
                  </a:rPr>
                  <a:t>	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硼作为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IIIA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族元素，质子数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Z=5 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，共有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5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个电子，因此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B</a:t>
                </a:r>
                <a:r>
                  <a:rPr lang="en-US" altLang="zh-CN" baseline="30000" dirty="0">
                    <a:solidFill>
                      <a:prstClr val="black"/>
                    </a:solidFill>
                  </a:rPr>
                  <a:t>4+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离子带有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1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个电子，为类氢离子。</a:t>
                </a:r>
                <a:endParaRPr lang="en-US" altLang="zh-CN" dirty="0">
                  <a:solidFill>
                    <a:prstClr val="black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prstClr val="black"/>
                    </a:solidFill>
                  </a:rPr>
                  <a:t>	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辐射能量为两个能级的能量差：</a:t>
                </a:r>
                <a:endParaRPr lang="en-US" altLang="zh-CN" dirty="0">
                  <a:solidFill>
                    <a:prstClr val="black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h𝑐𝑅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h𝑐𝑅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=−13.6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𝑒𝑉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=255 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𝑒𝑉</m:t>
                      </m:r>
                    </m:oMath>
                  </m:oMathPara>
                </a14:m>
                <a:endParaRPr lang="en-US" altLang="zh-CN" dirty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en-US" altLang="zh-CN" dirty="0">
                    <a:solidFill>
                      <a:prstClr val="black"/>
                    </a:solidFill>
                  </a:rPr>
                  <a:t>	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其跃迁辐射的波长为：</a:t>
                </a:r>
                <a:endParaRPr lang="en-US" altLang="zh-CN" dirty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l-GR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h𝑐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=4.87 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𝑛𝑚</m:t>
                      </m:r>
                    </m:oMath>
                  </m:oMathPara>
                </a14:m>
                <a:endParaRPr lang="en-US" altLang="zh-CN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2AB413E-2497-4AEC-A74F-945AB88D6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" y="187300"/>
                <a:ext cx="11780520" cy="6404510"/>
              </a:xfrm>
              <a:prstGeom prst="rect">
                <a:avLst/>
              </a:prstGeom>
              <a:blipFill>
                <a:blip r:embed="rId2"/>
                <a:stretch>
                  <a:fillRect l="-4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38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9698240-8C23-4D5A-9CDD-2C029DE66CF2}"/>
                  </a:ext>
                </a:extLst>
              </p:cNvPr>
              <p:cNvSpPr txBox="1"/>
              <p:nvPr/>
            </p:nvSpPr>
            <p:spPr>
              <a:xfrm>
                <a:off x="347708" y="0"/>
                <a:ext cx="10052719" cy="6163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d>
                        <m:d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nary>
                        <m:nary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US" altLang="zh-CN" dirty="0"/>
                            <m:t> </m:t>
                          </m:r>
                        </m:e>
                      </m:nary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nary>
                        <m:nary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den>
                                      </m:f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den>
                                  </m:f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den>
                                      </m:f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i="0">
                                              <a:latin typeface="Cambria Math" panose="02040503050406030204" pitchFamily="18" charset="0"/>
                                            </a:rPr>
                                            <m:t>π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i="0">
                                              <a:latin typeface="Cambria Math" panose="02040503050406030204" pitchFamily="18" charset="0"/>
                                            </a:rPr>
                                            <m:t>D</m:t>
                                          </m:r>
                                        </m:den>
                                      </m:f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</m:d>
                                </m:e>
                              </m:func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nary>
                        <m:nary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nary>
                        <m:nary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nary>
                        <m:nary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nary>
                            <m:nary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altLang="zh-C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nary>
                            <m:nary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den>
                                      </m:f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den>
                                      </m:f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−8ℏ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⁡(3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altLang="zh-CN" dirty="0">
                    <a:solidFill>
                      <a:prstClr val="black"/>
                    </a:solidFill>
                  </a:rPr>
                </a:br>
                <a:br>
                  <a:rPr lang="en-US" altLang="zh-CN" b="0" dirty="0">
                    <a:solidFill>
                      <a:prstClr val="black"/>
                    </a:solidFill>
                  </a:rPr>
                </a:br>
                <a:endParaRPr lang="en-US" altLang="zh-CN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9698240-8C23-4D5A-9CDD-2C029DE66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08" y="0"/>
                <a:ext cx="10052719" cy="61637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EA60102-30AB-4BB4-A23F-41D93E8FEFAB}"/>
                  </a:ext>
                </a:extLst>
              </p:cNvPr>
              <p:cNvSpPr/>
              <p:nvPr/>
            </p:nvSpPr>
            <p:spPr>
              <a:xfrm>
                <a:off x="7474558" y="5053631"/>
                <a:ext cx="4369734" cy="14588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den>
                          </m:f>
                        </m:e>
                      </m:rad>
                      <m:func>
                        <m:func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600" dirty="0"/>
              </a:p>
              <a:p>
                <a:pPr algn="ctr"/>
                <a:endParaRPr lang="zh-CN" altLang="en-US" sz="16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EA60102-30AB-4BB4-A23F-41D93E8FE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558" y="5053631"/>
                <a:ext cx="4369734" cy="14588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888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9698240-8C23-4D5A-9CDD-2C029DE66CF2}"/>
                  </a:ext>
                </a:extLst>
              </p:cNvPr>
              <p:cNvSpPr txBox="1"/>
              <p:nvPr/>
            </p:nvSpPr>
            <p:spPr>
              <a:xfrm>
                <a:off x="347708" y="0"/>
                <a:ext cx="11496583" cy="6175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US" altLang="zh-CN" dirty="0"/>
                            <m:t> </m:t>
                          </m:r>
                        </m:e>
                      </m:nary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nary>
                        <m:nary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den>
                                      </m:f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den>
                                  </m:f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den>
                                      </m:f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i="0">
                                              <a:latin typeface="Cambria Math" panose="02040503050406030204" pitchFamily="18" charset="0"/>
                                            </a:rPr>
                                            <m:t>π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i="0">
                                              <a:latin typeface="Cambria Math" panose="02040503050406030204" pitchFamily="18" charset="0"/>
                                            </a:rPr>
                                            <m:t>D</m:t>
                                          </m:r>
                                        </m:den>
                                      </m:f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</m:d>
                                </m:e>
                              </m:func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nary>
                        <m:nary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nary>
                        <m:nary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nary>
                        <m:nary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den>
                                      </m:f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den>
                                      </m:f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  <m:nary>
                            <m:nary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den>
                                      </m:f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en-US" altLang="zh-CN" dirty="0">
                    <a:solidFill>
                      <a:prstClr val="black"/>
                    </a:solidFill>
                  </a:rPr>
                </a:br>
                <a:br>
                  <a:rPr lang="en-US" altLang="zh-CN" b="0" dirty="0">
                    <a:solidFill>
                      <a:prstClr val="black"/>
                    </a:solidFill>
                  </a:rPr>
                </a:br>
                <a:endParaRPr lang="en-US" altLang="zh-CN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9698240-8C23-4D5A-9CDD-2C029DE66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08" y="0"/>
                <a:ext cx="11496583" cy="61753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5EBA377-389C-4767-A860-0CCF55C4C4CF}"/>
                  </a:ext>
                </a:extLst>
              </p:cNvPr>
              <p:cNvSpPr/>
              <p:nvPr/>
            </p:nvSpPr>
            <p:spPr>
              <a:xfrm>
                <a:off x="7474558" y="5053631"/>
                <a:ext cx="4369734" cy="14588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den>
                          </m:f>
                        </m:e>
                      </m:rad>
                      <m:func>
                        <m:func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600" dirty="0"/>
              </a:p>
              <a:p>
                <a:pPr algn="ctr"/>
                <a:endParaRPr lang="zh-CN" altLang="en-US" sz="16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5EBA377-389C-4767-A860-0CCF55C4C4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558" y="5053631"/>
                <a:ext cx="4369734" cy="14588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676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9698240-8C23-4D5A-9CDD-2C029DE66CF2}"/>
                  </a:ext>
                </a:extLst>
              </p:cNvPr>
              <p:cNvSpPr txBox="1"/>
              <p:nvPr/>
            </p:nvSpPr>
            <p:spPr>
              <a:xfrm>
                <a:off x="347708" y="97639"/>
                <a:ext cx="11496583" cy="6282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b="1" dirty="0"/>
                  <a:t>3.12.</a:t>
                </a:r>
                <a:r>
                  <a:rPr lang="zh-CN" altLang="en-US" b="1" dirty="0"/>
                  <a:t>一维无限深势阱中粒子的初始波函数为两个定态的叠加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𝝍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) ∼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zh-CN" altLang="en-US" b="1" dirty="0"/>
                </a:br>
                <a:r>
                  <a:rPr lang="en-US" altLang="zh-CN" b="1" dirty="0"/>
                  <a:t>d. </a:t>
                </a:r>
                <a:r>
                  <a:rPr lang="zh-CN" altLang="en-US" b="1" dirty="0"/>
                  <a:t>计算系统能量的平均值。如果测量粒子的能量，则得到什么结果，相应的几率是多少？ </a:t>
                </a:r>
                <a:endParaRPr lang="en-US" altLang="zh-CN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d.</a:t>
                </a:r>
                <a:br>
                  <a:rPr lang="zh-CN" altLang="en-US" b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b="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zh-CN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另一种理解：</a:t>
                </a:r>
                <a:endParaRPr lang="en-US" altLang="zh-CN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测量能量，态会塌缩到能量的本征态，即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或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，概率分别为：</a:t>
                </a:r>
                <a:endParaRPr lang="en-US" altLang="zh-CN" b="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b="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测量得到的能量分别为：</a:t>
                </a:r>
                <a:endParaRPr lang="en-US" altLang="zh-CN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能量均值：</a:t>
                </a:r>
                <a:endParaRPr lang="en-US" altLang="zh-CN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9698240-8C23-4D5A-9CDD-2C029DE66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08" y="97639"/>
                <a:ext cx="11496583" cy="6282361"/>
              </a:xfrm>
              <a:prstGeom prst="rect">
                <a:avLst/>
              </a:prstGeom>
              <a:blipFill>
                <a:blip r:embed="rId2"/>
                <a:stretch>
                  <a:fillRect l="-4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1080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638D8E-B66A-4CCE-852A-B25E0CB3B628}"/>
                  </a:ext>
                </a:extLst>
              </p:cNvPr>
              <p:cNvSpPr txBox="1"/>
              <p:nvPr/>
            </p:nvSpPr>
            <p:spPr>
              <a:xfrm>
                <a:off x="347708" y="301841"/>
                <a:ext cx="11496583" cy="5956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b="1" dirty="0"/>
                  <a:t>3.13.</a:t>
                </a:r>
                <a:r>
                  <a:rPr lang="zh-CN" altLang="en-US" b="1" dirty="0"/>
                  <a:t>一维无限深势阱中，若假定势能函数取值范围为 </a:t>
                </a:r>
                <a:r>
                  <a:rPr lang="en-US" altLang="zh-CN" b="1" dirty="0"/>
                  <a:t>[0</a:t>
                </a:r>
                <a:r>
                  <a:rPr lang="en-US" altLang="zh-CN" b="1" i="1" dirty="0"/>
                  <a:t>, a</a:t>
                </a:r>
                <a:r>
                  <a:rPr lang="en-US" altLang="zh-CN" b="1" dirty="0"/>
                  <a:t>]</a:t>
                </a:r>
                <a:r>
                  <a:rPr lang="zh-CN" altLang="en-US" b="1" dirty="0"/>
                  <a:t>，试证明定态波函数为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</m:e>
                      </m:rad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𝐬𝐢𝐧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/>
                  <a:t>若此时粒子的初始波函数形式为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𝚿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𝒔𝒊</m:t>
                    </m:r>
                    <m:sSup>
                      <m:sSup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𝒂𝒙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/>
                  <a:t>，试求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b="1" dirty="0"/>
                  <a:t>及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𝚿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/>
                  <a:t>，并计算平均值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⟩ </m:t>
                    </m:r>
                  </m:oMath>
                </a14:m>
                <a:r>
                  <a:rPr lang="zh-CN" altLang="en-US" b="1" dirty="0"/>
                  <a:t>。 </a:t>
                </a:r>
                <a:br>
                  <a:rPr lang="zh-CN" altLang="en-US" dirty="0"/>
                </a:b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根据定态薛定谔方程：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∈[0,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+∞,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&lt;0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先考虑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&lt;0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情况，因为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/>
                  <a:t>有限制值，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只能有：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&lt;0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638D8E-B66A-4CCE-852A-B25E0CB3B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08" y="301841"/>
                <a:ext cx="11496583" cy="5956054"/>
              </a:xfrm>
              <a:prstGeom prst="rect">
                <a:avLst/>
              </a:prstGeom>
              <a:blipFill>
                <a:blip r:embed="rId2"/>
                <a:stretch>
                  <a:fillRect l="-4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9662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638D8E-B66A-4CCE-852A-B25E0CB3B628}"/>
                  </a:ext>
                </a:extLst>
              </p:cNvPr>
              <p:cNvSpPr txBox="1"/>
              <p:nvPr/>
            </p:nvSpPr>
            <p:spPr>
              <a:xfrm>
                <a:off x="347708" y="301841"/>
                <a:ext cx="11496583" cy="6129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根据定态薛定谔方程：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∈[0,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+∞,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&lt;0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再考虑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情况，记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𝑚𝐸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/ℏ</m:t>
                    </m:r>
                  </m:oMath>
                </a14:m>
                <a:r>
                  <a:rPr lang="zh-CN" altLang="en-US" dirty="0"/>
                  <a:t>，薛定谔方程变为：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其通解为：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由波函数处处连续，有边界条件：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𝑘𝑎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638D8E-B66A-4CCE-852A-B25E0CB3B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08" y="301841"/>
                <a:ext cx="11496583" cy="6129627"/>
              </a:xfrm>
              <a:prstGeom prst="rect">
                <a:avLst/>
              </a:prstGeom>
              <a:blipFill>
                <a:blip r:embed="rId2"/>
                <a:stretch>
                  <a:fillRect l="-4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311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638D8E-B66A-4CCE-852A-B25E0CB3B628}"/>
                  </a:ext>
                </a:extLst>
              </p:cNvPr>
              <p:cNvSpPr txBox="1"/>
              <p:nvPr/>
            </p:nvSpPr>
            <p:spPr>
              <a:xfrm>
                <a:off x="347708" y="301841"/>
                <a:ext cx="11496583" cy="5449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其通解为：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由波函数处处连续，有边界条件：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𝑘𝑎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求得：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再由归一化条件得：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rad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综上：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rad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638D8E-B66A-4CCE-852A-B25E0CB3B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08" y="301841"/>
                <a:ext cx="11496583" cy="5449890"/>
              </a:xfrm>
              <a:prstGeom prst="rect">
                <a:avLst/>
              </a:prstGeom>
              <a:blipFill>
                <a:blip r:embed="rId2"/>
                <a:stretch>
                  <a:fillRect l="-4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892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B5151C-32FD-436E-971B-D20D8DAD20D1}"/>
              </a:ext>
            </a:extLst>
          </p:cNvPr>
          <p:cNvSpPr txBox="1"/>
          <p:nvPr/>
        </p:nvSpPr>
        <p:spPr>
          <a:xfrm>
            <a:off x="310494" y="159884"/>
            <a:ext cx="11496583" cy="6282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接下来我们将题目中给出的波函数展开，并对应上面求出来的本征波函数：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然后归一化，求得</a:t>
            </a:r>
            <a:r>
              <a:rPr lang="en-US" altLang="zh-CN" dirty="0"/>
              <a:t>A</a:t>
            </a:r>
            <a:r>
              <a:rPr lang="zh-CN" altLang="en-US" dirty="0"/>
              <a:t>的值：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因此可以得到波函数的演化公式：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其中，                        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D73263-5C33-41F6-8E0D-A4F3F5595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272" y="777838"/>
            <a:ext cx="4072190" cy="18786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CABA267-C68C-447B-8065-00CD91276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577" y="3429000"/>
            <a:ext cx="4832909" cy="6535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57C3D54-BCD1-434E-9A2C-F5E2677746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675" y="4946003"/>
            <a:ext cx="4950974" cy="6330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96AFD8E-1696-4F01-AF37-3C62A6C377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78" y="6438627"/>
            <a:ext cx="1547835" cy="32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30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F934ECD-E9C0-4910-8E8D-250AA6BAAAEF}"/>
              </a:ext>
            </a:extLst>
          </p:cNvPr>
          <p:cNvSpPr txBox="1"/>
          <p:nvPr/>
        </p:nvSpPr>
        <p:spPr>
          <a:xfrm>
            <a:off x="310494" y="159884"/>
            <a:ext cx="11496583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后面求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p</a:t>
            </a:r>
            <a:r>
              <a:rPr lang="zh-CN" altLang="en-US" dirty="0"/>
              <a:t>的均值也比较简单：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36FD11-375B-4F08-B49B-C671AFCD8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652" y="793073"/>
            <a:ext cx="4277125" cy="134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50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F934ECD-E9C0-4910-8E8D-250AA6BAAAEF}"/>
                  </a:ext>
                </a:extLst>
              </p:cNvPr>
              <p:cNvSpPr txBox="1"/>
              <p:nvPr/>
            </p:nvSpPr>
            <p:spPr>
              <a:xfrm>
                <a:off x="310494" y="159884"/>
                <a:ext cx="11496583" cy="6438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b="1" dirty="0"/>
                  <a:t>3.14.</a:t>
                </a:r>
                <a:r>
                  <a:rPr lang="zh-CN" altLang="en-US" b="1" dirty="0"/>
                  <a:t>一个质量为 </a:t>
                </a:r>
                <a:r>
                  <a:rPr lang="en-US" altLang="zh-CN" b="1" i="1" dirty="0"/>
                  <a:t>m </a:t>
                </a:r>
                <a:r>
                  <a:rPr lang="zh-CN" altLang="en-US" b="1" dirty="0"/>
                  <a:t>的粒子处在一维无限深势阱的基态上。若势阱的宽度突然增加一倍，由原来的 </a:t>
                </a:r>
                <a:r>
                  <a:rPr lang="en-US" altLang="zh-CN" b="1" i="1" dirty="0"/>
                  <a:t>a </a:t>
                </a:r>
                <a:r>
                  <a:rPr lang="zh-CN" altLang="en-US" b="1" dirty="0"/>
                  <a:t>突变到 </a:t>
                </a:r>
                <a:r>
                  <a:rPr lang="en-US" altLang="zh-CN" b="1" dirty="0"/>
                  <a:t>2</a:t>
                </a:r>
                <a:r>
                  <a:rPr lang="en-US" altLang="zh-CN" b="1" i="1" dirty="0"/>
                  <a:t>a</a:t>
                </a:r>
                <a:r>
                  <a:rPr lang="zh-CN" altLang="en-US" b="1" dirty="0"/>
                  <a:t>，假定波函数没有受到干扰，问：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b="1" dirty="0"/>
                  <a:t>a. </a:t>
                </a:r>
                <a:r>
                  <a:rPr lang="zh-CN" altLang="en-US" b="1" dirty="0"/>
                  <a:t>测量粒子的能量，得到的最有可能的结果是多少？相应的概率是多少？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b="1" dirty="0"/>
                  <a:t>b. </a:t>
                </a:r>
                <a:r>
                  <a:rPr lang="zh-CN" altLang="en-US" b="1" dirty="0"/>
                  <a:t>粒子能量的测量平均值是多少？ </a:t>
                </a:r>
                <a:br>
                  <a:rPr lang="zh-CN" altLang="en-US" dirty="0"/>
                </a:b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这个题首先需要明确一个点：系统的波函数没有变化，但是本征波函数发生了改变，因此系统从原来的定态变为了变化后本征态的一个叠加态上。所以我们需要用现在的本征波函数来展开系统的波函数，首先就需要计算展开后的系数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突变到</a:t>
                </a:r>
                <a:r>
                  <a:rPr lang="en-US" altLang="zh-CN" dirty="0"/>
                  <a:t>2a</a:t>
                </a:r>
                <a:r>
                  <a:rPr lang="zh-CN" altLang="en-US" dirty="0"/>
                  <a:t>，则现在的本征波函数表示为：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ra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突变前的波函数为：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ra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F934ECD-E9C0-4910-8E8D-250AA6BAA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94" y="159884"/>
                <a:ext cx="11496583" cy="6438044"/>
              </a:xfrm>
              <a:prstGeom prst="rect">
                <a:avLst/>
              </a:prstGeom>
              <a:blipFill>
                <a:blip r:embed="rId2"/>
                <a:stretch>
                  <a:fillRect l="-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456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F934ECD-E9C0-4910-8E8D-250AA6BAAAEF}"/>
                  </a:ext>
                </a:extLst>
              </p:cNvPr>
              <p:cNvSpPr txBox="1"/>
              <p:nvPr/>
            </p:nvSpPr>
            <p:spPr>
              <a:xfrm>
                <a:off x="310494" y="159884"/>
                <a:ext cx="11496583" cy="5221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latin typeface="Cambria Math" panose="02040503050406030204" pitchFamily="18" charset="0"/>
                  </a:rPr>
                  <a:t>补充？：展开系数的计算方法：</a:t>
                </a:r>
                <a:endParaRPr lang="en-US" altLang="zh-CN" b="1" dirty="0">
                  <a:latin typeface="Cambria Math" panose="02040503050406030204" pitchFamily="18" charset="0"/>
                </a:endParaRPr>
              </a:p>
              <a:p>
                <a:endParaRPr lang="en-US" altLang="zh-CN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已知波函数可以用本征态展开：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/ħ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groupCh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zh-CN" altLang="en-US" b="0" dirty="0">
                    <a:latin typeface="Cambria Math" panose="02040503050406030204" pitchFamily="18" charset="0"/>
                  </a:rPr>
                  <a:t>因为本征态正交归一：</a:t>
                </a: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m:rPr>
                              <m:nor/>
                            </m:rPr>
                            <a:rPr lang="en-US" altLang="zh-CN" dirty="0"/>
                            <m:t> 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dirty="0"/>
                  <a:t>所以，有如下关系：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m:rPr>
                              <m:nor/>
                            </m:rPr>
                            <a:rPr lang="en-US" altLang="zh-CN" dirty="0"/>
                            <m:t> 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nary>
                            <m:nary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F934ECD-E9C0-4910-8E8D-250AA6BAA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94" y="159884"/>
                <a:ext cx="11496583" cy="5221622"/>
              </a:xfrm>
              <a:prstGeom prst="rect">
                <a:avLst/>
              </a:prstGeom>
              <a:blipFill>
                <a:blip r:embed="rId2"/>
                <a:stretch>
                  <a:fillRect l="-477" t="-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59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640302B-480F-4C5A-A659-8FD7436A7D16}"/>
                  </a:ext>
                </a:extLst>
              </p:cNvPr>
              <p:cNvSpPr txBox="1"/>
              <p:nvPr/>
            </p:nvSpPr>
            <p:spPr>
              <a:xfrm>
                <a:off x="205740" y="169545"/>
                <a:ext cx="11780520" cy="5101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en-US" altLang="zh-CN" b="1" dirty="0">
                    <a:solidFill>
                      <a:prstClr val="black"/>
                    </a:solidFill>
                  </a:rPr>
                  <a:t>2.2. </a:t>
                </a:r>
                <a:r>
                  <a:rPr lang="zh-CN" altLang="en-US" b="1" dirty="0">
                    <a:solidFill>
                      <a:prstClr val="black"/>
                    </a:solidFill>
                  </a:rPr>
                  <a:t>某种类氢离子的光谱中，已知属于同一线系的三条谱线波长为 </a:t>
                </a:r>
                <a:r>
                  <a:rPr lang="en-US" altLang="zh-CN" b="1" dirty="0">
                    <a:solidFill>
                      <a:prstClr val="black"/>
                    </a:solidFill>
                  </a:rPr>
                  <a:t>99.2nm</a:t>
                </a:r>
                <a:r>
                  <a:rPr lang="zh-CN" altLang="en-US" b="1" dirty="0">
                    <a:solidFill>
                      <a:prstClr val="black"/>
                    </a:solidFill>
                  </a:rPr>
                  <a:t>、</a:t>
                </a:r>
                <a:r>
                  <a:rPr lang="en-US" altLang="zh-CN" b="1" dirty="0">
                    <a:solidFill>
                      <a:prstClr val="black"/>
                    </a:solidFill>
                  </a:rPr>
                  <a:t>108.5nm </a:t>
                </a:r>
                <a:r>
                  <a:rPr lang="zh-CN" altLang="en-US" b="1" dirty="0">
                    <a:solidFill>
                      <a:prstClr val="black"/>
                    </a:solidFill>
                  </a:rPr>
                  <a:t>和 </a:t>
                </a:r>
                <a:r>
                  <a:rPr lang="en-US" altLang="zh-CN" b="1" dirty="0">
                    <a:solidFill>
                      <a:prstClr val="black"/>
                    </a:solidFill>
                  </a:rPr>
                  <a:t>121.5nm</a:t>
                </a:r>
                <a:r>
                  <a:rPr lang="zh-CN" altLang="en-US" b="1" dirty="0">
                    <a:solidFill>
                      <a:prstClr val="black"/>
                    </a:solidFill>
                  </a:rPr>
                  <a:t>。可以预言还有哪些光谱线？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光谱线系：即从不同轨道态跃迁到同一轨道态的一系列光谱线，其跃迁公式为：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0" lang="el-GR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λ</m:t>
                          </m:r>
                        </m:den>
                      </m:f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𝑍</m:t>
                          </m:r>
                        </m:e>
                        <m: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f>
                            <m:f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 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𝑚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&lt;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l-GR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λ</m:t>
                              </m:r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𝑚</m:t>
                              </m:r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(1−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假设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Z/m=1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，则带入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3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组波长后可以分别算得对应的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n/m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值为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3.5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、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2.5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、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2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。因此取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m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为偶数可以满足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n/m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的比值：例如取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m=2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，则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n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对应值为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7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、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5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、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4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。我们如果改变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n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的取值，则可算出对应的同线系的波长。当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n=3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、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6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、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8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时，对应的波长为：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164.1 nm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、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102.6 nm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、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97.2 nm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。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640302B-480F-4C5A-A659-8FD7436A7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" y="169545"/>
                <a:ext cx="11780520" cy="5101076"/>
              </a:xfrm>
              <a:prstGeom prst="rect">
                <a:avLst/>
              </a:prstGeom>
              <a:blipFill>
                <a:blip r:embed="rId2"/>
                <a:stretch>
                  <a:fillRect l="-466" r="-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438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0B05DBF-ED63-4047-9A0E-4C538BCBA1D9}"/>
              </a:ext>
            </a:extLst>
          </p:cNvPr>
          <p:cNvGrpSpPr/>
          <p:nvPr/>
        </p:nvGrpSpPr>
        <p:grpSpPr>
          <a:xfrm>
            <a:off x="288047" y="324906"/>
            <a:ext cx="11496583" cy="6282617"/>
            <a:chOff x="262647" y="79942"/>
            <a:chExt cx="11496583" cy="6282617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8746EAF3-CB0A-4872-81E1-F08D26E57F3C}"/>
                </a:ext>
              </a:extLst>
            </p:cNvPr>
            <p:cNvSpPr txBox="1"/>
            <p:nvPr/>
          </p:nvSpPr>
          <p:spPr>
            <a:xfrm>
              <a:off x="262647" y="79942"/>
              <a:ext cx="11496583" cy="628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/>
                <a:t>计算展开系数：</a:t>
              </a:r>
              <a:endParaRPr lang="en-US" altLang="zh-CN" dirty="0"/>
            </a:p>
            <a:p>
              <a:pPr>
                <a:lnSpc>
                  <a:spcPct val="150000"/>
                </a:lnSpc>
              </a:pPr>
              <a:endParaRPr lang="en-US" altLang="zh-CN" dirty="0"/>
            </a:p>
            <a:p>
              <a:pPr>
                <a:lnSpc>
                  <a:spcPct val="150000"/>
                </a:lnSpc>
              </a:pPr>
              <a:endParaRPr lang="en-US" altLang="zh-CN" dirty="0"/>
            </a:p>
            <a:p>
              <a:pPr>
                <a:lnSpc>
                  <a:spcPct val="150000"/>
                </a:lnSpc>
              </a:pPr>
              <a:endParaRPr lang="en-US" altLang="zh-CN" dirty="0"/>
            </a:p>
            <a:p>
              <a:pPr>
                <a:lnSpc>
                  <a:spcPct val="150000"/>
                </a:lnSpc>
              </a:pPr>
              <a:endParaRPr lang="en-US" altLang="zh-CN" dirty="0"/>
            </a:p>
            <a:p>
              <a:pPr>
                <a:lnSpc>
                  <a:spcPct val="150000"/>
                </a:lnSpc>
              </a:pPr>
              <a:endParaRPr lang="en-US" altLang="zh-CN" dirty="0"/>
            </a:p>
            <a:p>
              <a:pPr>
                <a:lnSpc>
                  <a:spcPct val="150000"/>
                </a:lnSpc>
              </a:pPr>
              <a:endParaRPr lang="en-US" altLang="zh-CN" dirty="0"/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下面需要分情况讨论一下：</a:t>
              </a:r>
              <a:endParaRPr lang="en-US" altLang="zh-CN" dirty="0"/>
            </a:p>
            <a:p>
              <a:pPr>
                <a:lnSpc>
                  <a:spcPct val="150000"/>
                </a:lnSpc>
              </a:pPr>
              <a:endParaRPr lang="en-US" altLang="zh-CN" dirty="0"/>
            </a:p>
            <a:p>
              <a:pPr>
                <a:lnSpc>
                  <a:spcPct val="150000"/>
                </a:lnSpc>
              </a:pPr>
              <a:endParaRPr lang="en-US" altLang="zh-CN" dirty="0"/>
            </a:p>
            <a:p>
              <a:pPr>
                <a:lnSpc>
                  <a:spcPct val="150000"/>
                </a:lnSpc>
              </a:pPr>
              <a:endParaRPr lang="en-US" altLang="zh-CN" dirty="0"/>
            </a:p>
            <a:p>
              <a:pPr>
                <a:lnSpc>
                  <a:spcPct val="150000"/>
                </a:lnSpc>
              </a:pPr>
              <a:endParaRPr lang="en-US" altLang="zh-CN" dirty="0"/>
            </a:p>
            <a:p>
              <a:pPr>
                <a:lnSpc>
                  <a:spcPct val="150000"/>
                </a:lnSpc>
              </a:pPr>
              <a:endParaRPr lang="en-US" altLang="zh-CN" dirty="0"/>
            </a:p>
            <a:p>
              <a:pPr>
                <a:lnSpc>
                  <a:spcPct val="150000"/>
                </a:lnSpc>
              </a:pPr>
              <a:endParaRPr lang="en-US" altLang="zh-CN" dirty="0"/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n=2</a:t>
              </a:r>
              <a:r>
                <a:rPr lang="zh-CN" altLang="en-US" dirty="0"/>
                <a:t>时，系数最大，其对应的概率为</a:t>
              </a:r>
              <a:r>
                <a:rPr lang="en-US" altLang="zh-CN" dirty="0"/>
                <a:t>1/2</a:t>
              </a:r>
              <a:r>
                <a:rPr lang="zh-CN" altLang="en-US" dirty="0"/>
                <a:t>，能量为                 。</a:t>
              </a:r>
              <a:endParaRPr lang="en-US" altLang="zh-CN" dirty="0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BB3D97B-6827-4832-B4BC-8D7ADDCD1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7559" y="308377"/>
              <a:ext cx="5466758" cy="2658526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356D830-8478-4601-A971-BACC24505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509" y="3603019"/>
              <a:ext cx="7068182" cy="2123424"/>
            </a:xfrm>
            <a:prstGeom prst="rect">
              <a:avLst/>
            </a:prstGeom>
          </p:spPr>
        </p:pic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3C19713A-14AE-4153-A40F-B42AA744A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455" y="6220011"/>
            <a:ext cx="1021766" cy="37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76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228A82C-850A-4F66-A394-997FE3CE6566}"/>
              </a:ext>
            </a:extLst>
          </p:cNvPr>
          <p:cNvSpPr txBox="1"/>
          <p:nvPr/>
        </p:nvSpPr>
        <p:spPr>
          <a:xfrm>
            <a:off x="262648" y="287691"/>
            <a:ext cx="11496583" cy="2958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求系统的平均能量，可以直接利用当前的波函数：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8023C8-DE9C-4A4F-A1DD-2249813AF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871" y="912824"/>
            <a:ext cx="5259287" cy="216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5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640302B-480F-4C5A-A659-8FD7436A7D16}"/>
                  </a:ext>
                </a:extLst>
              </p:cNvPr>
              <p:cNvSpPr txBox="1"/>
              <p:nvPr/>
            </p:nvSpPr>
            <p:spPr>
              <a:xfrm>
                <a:off x="205739" y="169545"/>
                <a:ext cx="11809207" cy="3968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dirty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zh-CN" altLang="en-US" dirty="0">
                    <a:solidFill>
                      <a:prstClr val="black"/>
                    </a:solidFill>
                  </a:rPr>
                  <a:t>代入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=1.0967758×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=99.2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108.5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和</m:t>
                    </m:r>
                    <m:r>
                      <a:rPr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121.5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endParaRPr lang="en-US" altLang="zh-CN" dirty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=0.9191163008,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0.8403349036,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0.7504225271</m:t>
                      </m:r>
                    </m:oMath>
                  </m:oMathPara>
                </a14:m>
                <a:endParaRPr lang="en-US" altLang="zh-CN" dirty="0">
                  <a:solidFill>
                    <a:prstClr val="black"/>
                  </a:solidFill>
                </a:endParaRPr>
              </a:p>
              <a:p>
                <a:pPr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≤1.088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</a:rPr>
                  <a:t>，尝试后选择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Z/m=1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：</a:t>
                </a:r>
                <a:endParaRPr lang="en-US" altLang="zh-CN" b="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endParaRPr lang="en-US" altLang="zh-CN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640302B-480F-4C5A-A659-8FD7436A7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39" y="169545"/>
                <a:ext cx="11809207" cy="3968009"/>
              </a:xfrm>
              <a:prstGeom prst="rect">
                <a:avLst/>
              </a:prstGeom>
              <a:blipFill>
                <a:blip r:embed="rId2"/>
                <a:stretch>
                  <a:fillRect l="-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944979B-D6DF-4781-AE3C-DA15ABBBFED6}"/>
                  </a:ext>
                </a:extLst>
              </p:cNvPr>
              <p:cNvSpPr/>
              <p:nvPr/>
            </p:nvSpPr>
            <p:spPr>
              <a:xfrm>
                <a:off x="452717" y="3767142"/>
                <a:ext cx="4220136" cy="24030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=1: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dirty="0"/>
                      <m:t>3.5162, 2.5026, 2.0017</m:t>
                    </m:r>
                  </m:oMath>
                </a14:m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1.1394, 1.1251, 1.1095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=1.0553, 1.0502, 1.0445</m:t>
                    </m:r>
                  </m:oMath>
                </a14:m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=1.3002, 1.2634, 1.2249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944979B-D6DF-4781-AE3C-DA15ABBBFE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17" y="3767142"/>
                <a:ext cx="4220136" cy="2403094"/>
              </a:xfrm>
              <a:prstGeom prst="rect">
                <a:avLst/>
              </a:prstGeom>
              <a:blipFill>
                <a:blip r:embed="rId3"/>
                <a:stretch>
                  <a:fillRect l="-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895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640302B-480F-4C5A-A659-8FD7436A7D16}"/>
                  </a:ext>
                </a:extLst>
              </p:cNvPr>
              <p:cNvSpPr txBox="1"/>
              <p:nvPr/>
            </p:nvSpPr>
            <p:spPr>
              <a:xfrm>
                <a:off x="205740" y="169545"/>
                <a:ext cx="11780520" cy="2272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50000"/>
                  </a:lnSpc>
                  <a:defRPr/>
                </a:pPr>
                <a:r>
                  <a:rPr lang="en-US" altLang="zh-CN" b="1" dirty="0">
                    <a:solidFill>
                      <a:prstClr val="black"/>
                    </a:solidFill>
                  </a:rPr>
                  <a:t>2.4. </a:t>
                </a:r>
                <a:r>
                  <a:rPr lang="zh-CN" altLang="en-US" b="1" dirty="0">
                    <a:solidFill>
                      <a:prstClr val="black"/>
                    </a:solidFill>
                  </a:rPr>
                  <a:t>要使处于基态的氢原子受激发后，能发射莱曼系最长波长的谱线，则至少需向氢原子提供多少能量？ </a:t>
                </a:r>
                <a:endParaRPr lang="en-US" altLang="zh-CN" b="1" dirty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endParaRPr lang="en-US" altLang="zh-CN" dirty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zh-CN" altLang="en-US" dirty="0">
                    <a:solidFill>
                      <a:prstClr val="black"/>
                    </a:solidFill>
                  </a:rPr>
                  <a:t>莱曼系谱线对应跃迁至基态的谱线系，其最小的能量对应从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n=2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激发态跃迁至基态的能量：</a:t>
                </a:r>
                <a:endParaRPr lang="en-US" altLang="zh-CN" dirty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=−13.6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𝑒𝑉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=10.2 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𝑒𝑉</m:t>
                      </m:r>
                    </m:oMath>
                  </m:oMathPara>
                </a14:m>
                <a:endParaRPr lang="en-US" altLang="zh-CN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640302B-480F-4C5A-A659-8FD7436A7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" y="169545"/>
                <a:ext cx="11780520" cy="2272353"/>
              </a:xfrm>
              <a:prstGeom prst="rect">
                <a:avLst/>
              </a:prstGeom>
              <a:blipFill>
                <a:blip r:embed="rId2"/>
                <a:stretch>
                  <a:fillRect l="-4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5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A3206FD-A94F-4F50-A586-188773A01E59}"/>
                  </a:ext>
                </a:extLst>
              </p:cNvPr>
              <p:cNvSpPr txBox="1"/>
              <p:nvPr/>
            </p:nvSpPr>
            <p:spPr>
              <a:xfrm>
                <a:off x="205740" y="98633"/>
                <a:ext cx="11780520" cy="6660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2.6. </a:t>
                </a: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设氢原子原来是静止的。当氢原子从𝑛 </a:t>
                </a: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= 4</a:t>
                </a: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的态跃迁到基态时，给出原子的反冲速度、发射光子的波长，并与不考虑反冲时的光子波长对比。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:b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</a:b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根据跃迁公式可以得从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n=4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跃迁至基态释放的能量：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∆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𝐸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=−13.6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𝑒𝑉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×</m:t>
                      </m:r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f>
                            <m:f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=12.75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𝑒𝑉</m:t>
                      </m:r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考虑反冲，设原子反冲速度为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v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，光子波长为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λ</m:t>
                    </m:r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，由能量守恒定律得：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∆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𝐸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h𝑐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0" lang="el-GR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λ</m:t>
                          </m:r>
                        </m:den>
                      </m:f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</m:sub>
                      </m:sSub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e>
                        <m: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h𝑐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0" lang="el-GR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λ</m:t>
                          </m:r>
                        </m:den>
                      </m:f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又由动量守恒定律：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𝑚𝑣</m:t>
                      </m:r>
                      <m:r>
                        <a:rPr kumimoji="0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𝐸</m:t>
                          </m:r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联立两式可得：原子反冲速度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v=4.07 m/s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，光子波长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λ</m:t>
                    </m:r>
                  </m:oMath>
                </a14:m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=97.2425105 nm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。如果不考虑反冲，则：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l-GR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λ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h𝑐</m:t>
                          </m:r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∆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𝐸</m:t>
                          </m:r>
                        </m:den>
                      </m:f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=97.2425086 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𝑛𝑚</m:t>
                      </m:r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几乎没有太大的差别。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A3206FD-A94F-4F50-A586-188773A01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" y="98633"/>
                <a:ext cx="11780520" cy="6660734"/>
              </a:xfrm>
              <a:prstGeom prst="rect">
                <a:avLst/>
              </a:prstGeom>
              <a:blipFill>
                <a:blip r:embed="rId2"/>
                <a:stretch>
                  <a:fillRect l="-466" b="-4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75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AC102B1-DF41-4AC5-8D83-6CC42D2C4B0B}"/>
                  </a:ext>
                </a:extLst>
              </p:cNvPr>
              <p:cNvSpPr txBox="1"/>
              <p:nvPr/>
            </p:nvSpPr>
            <p:spPr>
              <a:xfrm>
                <a:off x="205740" y="98633"/>
                <a:ext cx="11780520" cy="5125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3.1. </a:t>
                </a: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当电子的德布罗意波长与可见光波长 </a:t>
                </a: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(</a:t>
                </a:r>
                <a:r>
                  <a:rPr kumimoji="0" lang="en-US" altLang="zh-CN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λ </a:t>
                </a: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= 550</a:t>
                </a:r>
                <a:r>
                  <a:rPr kumimoji="0" lang="en-US" altLang="zh-CN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nm</a:t>
                </a: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) </a:t>
                </a: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相同时，求它的动能是多少电子伏。 </a:t>
                </a:r>
                <a:b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</a:b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德布罗意物质波关系：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𝑝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0" lang="el-GR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λ</m:t>
                          </m:r>
                        </m:den>
                      </m:f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电子的动能可以由动量表示：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𝐾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𝑒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l-GR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λ</m:t>
                              </m:r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=4.98 </m:t>
                      </m:r>
                      <m:r>
                        <a:rPr kumimoji="0" lang="zh-CN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𝜇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𝑒𝑉</m:t>
                      </m:r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为什么不考虑相对论效应？根据相对论效应下的动量公式：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𝑝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𝑚𝑣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den>
                      </m:f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0" lang="el-GR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λ</m:t>
                          </m:r>
                        </m:den>
                      </m:f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求得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=1322.5 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𝑚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/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zh-CN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，</m:t>
                    </m:r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远远低于光速。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AC102B1-DF41-4AC5-8D83-6CC42D2C4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" y="98633"/>
                <a:ext cx="11780520" cy="5125377"/>
              </a:xfrm>
              <a:prstGeom prst="rect">
                <a:avLst/>
              </a:prstGeom>
              <a:blipFill>
                <a:blip r:embed="rId2"/>
                <a:stretch>
                  <a:fillRect l="-466" b="-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559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E117B13-B983-4617-82BE-DB19F6C22910}"/>
                  </a:ext>
                </a:extLst>
              </p:cNvPr>
              <p:cNvSpPr txBox="1"/>
              <p:nvPr/>
            </p:nvSpPr>
            <p:spPr>
              <a:xfrm>
                <a:off x="205740" y="98633"/>
                <a:ext cx="11780520" cy="6028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3.2. </a:t>
                </a: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显微镜可以分辨的最小尺寸，约为光波的波长。电子显微镜的电子束能量为 </a:t>
                </a: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50keV</a:t>
                </a: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，计算这种电子显微镜的最高分辨本领。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根据题目条件，本题需要求解电子的波长。电子束能量即为电子的动能，因此再根据德布罗意物质波关系，可以求得电子的波长：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altLang="zh-C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λ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den>
                      </m:f>
                      <m:r>
                        <a:rPr kumimoji="0" lang="en-US" altLang="zh-C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  <m:rad>
                            <m:radPr>
                              <m:degHide m:val="on"/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𝑚𝑣</m:t>
                          </m:r>
                        </m:den>
                      </m:f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为什么要考虑相对论效应？根据质能公式：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lv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𝐾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求得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=0.4127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𝑐</m:t>
                    </m:r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，接近一半的光速，肯定需要考虑相对论效应。所以，最后可以得到电子波长为：</a:t>
                </a:r>
                <a:r>
                  <a:rPr kumimoji="0" lang="el-GR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λ</m:t>
                    </m:r>
                    <m:r>
                      <a:rPr kumimoji="0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5.355 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𝑝𝑚</m:t>
                    </m:r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。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E117B13-B983-4617-82BE-DB19F6C22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" y="98633"/>
                <a:ext cx="11780520" cy="6028638"/>
              </a:xfrm>
              <a:prstGeom prst="rect">
                <a:avLst/>
              </a:prstGeom>
              <a:blipFill>
                <a:blip r:embed="rId2"/>
                <a:stretch>
                  <a:fillRect l="-4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461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2512AA0-9610-47F2-905F-78859F5DB3D4}"/>
                  </a:ext>
                </a:extLst>
              </p:cNvPr>
              <p:cNvSpPr txBox="1"/>
              <p:nvPr/>
            </p:nvSpPr>
            <p:spPr>
              <a:xfrm>
                <a:off x="205740" y="98633"/>
                <a:ext cx="11780520" cy="6284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3.3. </a:t>
                </a: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设一个二维量子系统在𝑡 </a:t>
                </a: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= 0</a:t>
                </a: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时的波函数为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l-GR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𝝍</m:t>
                      </m:r>
                      <m:d>
                        <m:dPr>
                          <m:ctrlP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𝒕</m:t>
                          </m:r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𝟎</m:t>
                          </m:r>
                        </m:e>
                      </m:d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𝒊𝒚</m:t>
                          </m:r>
                        </m:e>
                      </m:d>
                      <m:func>
                        <m:funcPr>
                          <m:ctrlP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r>
                            <a:rPr kumimoji="0" lang="en-US" altLang="zh-CN" sz="1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kumimoji="0" lang="en-US" altLang="zh-CN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altLang="zh-CN" sz="18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zh-CN" sz="18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kumimoji="0" lang="en-US" altLang="zh-CN" sz="18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kumimoji="0" lang="en-US" altLang="zh-CN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kumimoji="0" lang="en-US" altLang="zh-CN" sz="18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zh-CN" sz="18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kumimoji="0" lang="en-US" altLang="zh-CN" sz="18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   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𝒙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𝒚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∈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𝑹</m:t>
                      </m:r>
                    </m:oMath>
                  </m:oMathPara>
                </a14:m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       </a:t>
                </a: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求几率密度。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几率密度表示为波函数的平方，但需要注意归一化：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𝑝</m:t>
                      </m:r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</m:d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|</m:t>
                      </m:r>
                      <m:r>
                        <a:rPr kumimoji="0" lang="zh-CN" altLang="el-GR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𝜓</m:t>
                      </m:r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=0</m:t>
                          </m:r>
                        </m:e>
                      </m:d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|</m:t>
                          </m:r>
                        </m:e>
                        <m: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  <m: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  <m:func>
                        <m:func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kumimoji="0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kumimoji="0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kumimoji="0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又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lv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1=</m:t>
                      </m:r>
                      <m:nary>
                        <m:naryPr>
                          <m:chr m:val="∬"/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b>
                        <m:sup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p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𝑑𝑥𝑑𝑦</m:t>
                          </m:r>
                        </m:e>
                      </m:nary>
                    </m:oMath>
                    <m:oMath xmlns:m="http://schemas.openxmlformats.org/officeDocument/2006/math">
                      <m:groupChr>
                        <m:groupChrPr>
                          <m:chr m:val="⇔"/>
                          <m:vertJc m:val="bot"/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</m:t>
                          </m:r>
                          <m:r>
                            <m:rPr>
                              <m:sty m:val="p"/>
                            </m:r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cos</m:t>
                          </m:r>
                          <m:d>
                            <m:d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𝜃</m:t>
                              </m:r>
                            </m:e>
                          </m:d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 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𝑟𝑠𝑖𝑛</m:t>
                          </m:r>
                          <m:d>
                            <m:d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𝜃</m:t>
                              </m:r>
                            </m:e>
                          </m:d>
                        </m:e>
                      </m:groupCh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nary>
                        <m:nary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  <m: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𝜋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altLang="zh-CN" sz="18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kumimoji="0" lang="en-US" altLang="zh-CN" sz="1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n-US" altLang="zh-CN" sz="1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kumimoji="0" lang="en-US" altLang="zh-CN" sz="1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𝑑</m:t>
                              </m:r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𝜃</m:t>
                              </m:r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𝑑𝑟</m:t>
                              </m:r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𝜋</m:t>
                      </m:r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求得：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𝜋</m:t>
                        </m:r>
                      </m:den>
                    </m:f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，所以几率密度为：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𝑝</m:t>
                    </m:r>
                    <m:d>
                      <m:dPr>
                        <m:ctrlP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</m:e>
                    </m:d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𝜋</m:t>
                        </m:r>
                      </m:den>
                    </m:f>
                    <m:r>
                      <a:rPr kumimoji="0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sSup>
                      <m:sSupPr>
                        <m:ctrlP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p>
                      <m:sSupPr>
                        <m:ctrlP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</m:e>
                      <m:sup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  <m:func>
                      <m:funcPr>
                        <m:ctrlP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altLang="zh-CN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0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−2</m:t>
                            </m:r>
                            <m:d>
                              <m:dPr>
                                <m:ctrlPr>
                                  <a:rPr kumimoji="0" lang="en-US" altLang="zh-CN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0" lang="en-US" altLang="zh-CN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。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2512AA0-9610-47F2-905F-78859F5DB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" y="98633"/>
                <a:ext cx="11780520" cy="6284606"/>
              </a:xfrm>
              <a:prstGeom prst="rect">
                <a:avLst/>
              </a:prstGeom>
              <a:blipFill>
                <a:blip r:embed="rId2"/>
                <a:stretch>
                  <a:fillRect l="-4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22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12171</TotalTime>
  <Words>2248</Words>
  <Application>Microsoft Office PowerPoint</Application>
  <PresentationFormat>宽屏</PresentationFormat>
  <Paragraphs>250</Paragraphs>
  <Slides>31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等线</vt:lpstr>
      <vt:lpstr>等线 Light</vt:lpstr>
      <vt:lpstr>Arial</vt:lpstr>
      <vt:lpstr>Cambria Math</vt:lpstr>
      <vt:lpstr>Office 主题​​</vt:lpstr>
      <vt:lpstr>2024春-量子物理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Quantum</dc:creator>
  <cp:lastModifiedBy>kkooxx</cp:lastModifiedBy>
  <cp:revision>108</cp:revision>
  <dcterms:created xsi:type="dcterms:W3CDTF">2023-06-12T01:59:12Z</dcterms:created>
  <dcterms:modified xsi:type="dcterms:W3CDTF">2024-04-12T03:33:23Z</dcterms:modified>
</cp:coreProperties>
</file>