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1000" r:id="rId2"/>
    <p:sldId id="1483" r:id="rId3"/>
    <p:sldId id="1488" r:id="rId4"/>
    <p:sldId id="1484" r:id="rId5"/>
    <p:sldId id="1485" r:id="rId6"/>
    <p:sldId id="1487" r:id="rId7"/>
    <p:sldId id="1486" r:id="rId8"/>
    <p:sldId id="1477" r:id="rId9"/>
  </p:sldIdLst>
  <p:sldSz cx="9144000" cy="6858000" type="screen4x3"/>
  <p:notesSz cx="6888163" cy="100203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92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>
          <p15:clr>
            <a:srgbClr val="A4A3A4"/>
          </p15:clr>
        </p15:guide>
        <p15:guide id="2" pos="217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BBD"/>
    <a:srgbClr val="FF9900"/>
    <a:srgbClr val="CC6600"/>
    <a:srgbClr val="FF66FF"/>
    <a:srgbClr val="FF99FF"/>
    <a:srgbClr val="336600"/>
    <a:srgbClr val="003300"/>
    <a:srgbClr val="FA821E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0" autoAdjust="0"/>
    <p:restoredTop sz="52349" autoAdjust="0"/>
  </p:normalViewPr>
  <p:slideViewPr>
    <p:cSldViewPr>
      <p:cViewPr varScale="1">
        <p:scale>
          <a:sx n="118" d="100"/>
          <a:sy n="118" d="100"/>
        </p:scale>
        <p:origin x="1464" y="84"/>
      </p:cViewPr>
      <p:guideLst>
        <p:guide orient="horz" pos="3929"/>
        <p:guide pos="52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3156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pPr>
              <a:defRPr/>
            </a:pPr>
            <a:fld id="{A07B9087-79E6-4861-966B-DB0AD8003A2D}" type="datetimeFigureOut">
              <a:rPr lang="en-US"/>
              <a:pPr>
                <a:defRPr/>
              </a:pPr>
              <a:t>1/23/2017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pPr>
              <a:defRPr/>
            </a:pPr>
            <a:fld id="{FB1E1899-20F4-4A50-BB8B-5EC89E4D73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651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2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085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9325"/>
            <a:ext cx="5510213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C291F52E-180F-4BF8-88D7-B3DDCEAB137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977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malto.com/schema/sps/v1" TargetMode="External"/><Relationship Id="rId7" Type="http://schemas.openxmlformats.org/officeDocument/2006/relationships/hyperlink" Target="http://www.gemalto.com/schema/sps%20spsCommands.xsd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gemalto.com/gsepml/v1%20../gsepml.xsd" TargetMode="External"/><Relationship Id="rId5" Type="http://schemas.openxmlformats.org/officeDocument/2006/relationships/hyperlink" Target="http://www.w3.org/2001/XMLSchema-instance" TargetMode="External"/><Relationship Id="rId4" Type="http://schemas.openxmlformats.org/officeDocument/2006/relationships/hyperlink" Target="http://www.gemalto.com/schema/p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6D373D-82CE-4D8E-BADB-367FFFA4E5B8}" type="slidenum">
              <a:rPr lang="fr-FR" smtClean="0"/>
              <a:pPr/>
              <a:t>1</a:t>
            </a:fld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79921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91F52E-180F-4BF8-88D7-B3DDCEAB137E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934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     &lt;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gsepml:ExecuteProvisioningSet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 </a:t>
            </a:r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                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xmlns:sps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</a:t>
            </a:r>
            <a:r>
              <a:rPr lang="en-US" sz="1200" i="1" u="sng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3"/>
              </a:rPr>
              <a:t>http://www.gemalto.com/schema/sps/v1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 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                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xmlns:lpm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</a:t>
            </a:r>
            <a:r>
              <a:rPr lang="en-US" sz="1200" i="1" u="sng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4"/>
              </a:rPr>
              <a:t>http://www.gemalto.com/schema/pm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 </a:t>
            </a:r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                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xmlns:xsi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</a:t>
            </a:r>
            <a:r>
              <a:rPr lang="en-US" sz="1200" i="1" u="sng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5"/>
              </a:rPr>
              <a:t>http://www.w3.org/2001/XMLSchema-instance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 </a:t>
            </a:r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                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xsi:schemaLocation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6"/>
              </a:rPr>
              <a:t>“</a:t>
            </a:r>
            <a:endParaRPr lang="en-US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2"/>
            <a:r>
              <a:rPr lang="en-US" sz="1200" i="1" u="sng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6"/>
              </a:rPr>
              <a:t>http://www.gemalto.com/schema/gsepml/v1 ../gsepml.xsd</a:t>
            </a:r>
            <a:endParaRPr lang="en-US" sz="1200" i="1" u="sng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u="sng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6"/>
              </a:rPr>
              <a:t>http://www.gemalto.com/schema/pm ../pmBatchFile.xsd</a:t>
            </a:r>
            <a:endParaRPr lang="en-US" sz="1200" i="1" u="sng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2"/>
            <a:r>
              <a:rPr lang="en-US" sz="1200" i="1" u="sng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7"/>
              </a:rPr>
              <a:t>http://www.gemalto.com/schema/sps/v1 ../spsBatchFile-v1.0.xsd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  </a:t>
            </a:r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                 timestamp="2001-12-17T09:30:47Z"  version="1.0.0"&gt;</a:t>
            </a:r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1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     &lt;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sps:Order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transactionId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="Trans9911111111“</a:t>
            </a:r>
            <a:r>
              <a:rPr lang="en-US" sz="900" i="1" dirty="0" smtClean="0"/>
              <a:t>&gt;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900" i="1" baseline="0" dirty="0" smtClean="0"/>
              <a:t>         </a:t>
            </a:r>
            <a:r>
              <a:rPr lang="fr-FR" sz="900" i="1" dirty="0" smtClean="0"/>
              <a:t>&lt;</a:t>
            </a:r>
            <a:r>
              <a:rPr lang="fr-FR" sz="900" i="1" dirty="0" err="1" smtClean="0"/>
              <a:t>sps:CreateSubscription</a:t>
            </a:r>
            <a:r>
              <a:rPr lang="fr-FR" sz="900" i="1" dirty="0" smtClean="0"/>
              <a:t>&gt;</a:t>
            </a:r>
          </a:p>
          <a:p>
            <a:pPr>
              <a:buNone/>
            </a:pPr>
            <a:r>
              <a:rPr lang="en-US" sz="900" i="1" dirty="0" smtClean="0"/>
              <a:t>	&lt;</a:t>
            </a:r>
            <a:r>
              <a:rPr lang="en-US" sz="900" i="1" dirty="0" err="1" smtClean="0"/>
              <a:t>sps:SubscriptionIdentifier</a:t>
            </a:r>
            <a:r>
              <a:rPr lang="en-US" sz="900" i="1" dirty="0" smtClean="0"/>
              <a:t>&gt;</a:t>
            </a:r>
            <a:endParaRPr lang="fr-FR" sz="900" i="1" dirty="0" smtClean="0"/>
          </a:p>
          <a:p>
            <a:pPr>
              <a:buNone/>
            </a:pPr>
            <a:r>
              <a:rPr lang="en-US" sz="900" i="1" dirty="0" smtClean="0"/>
              <a:t>	    &lt;</a:t>
            </a:r>
            <a:r>
              <a:rPr lang="en-US" sz="900" i="1" dirty="0" err="1" smtClean="0"/>
              <a:t>sps:msisdn</a:t>
            </a:r>
            <a:r>
              <a:rPr lang="en-US" sz="900" i="1" dirty="0" smtClean="0"/>
              <a:t>&gt;</a:t>
            </a:r>
            <a:r>
              <a:rPr lang="fr-FR" sz="9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0612131313</a:t>
            </a:r>
            <a:r>
              <a:rPr lang="en-US" sz="900" i="1" dirty="0" smtClean="0"/>
              <a:t>&lt;/</a:t>
            </a:r>
            <a:r>
              <a:rPr lang="en-US" sz="900" i="1" dirty="0" err="1" smtClean="0"/>
              <a:t>sps:msisdn</a:t>
            </a:r>
            <a:r>
              <a:rPr lang="en-US" sz="900" i="1" dirty="0" smtClean="0"/>
              <a:t>&gt;</a:t>
            </a:r>
            <a:endParaRPr lang="fr-FR" sz="900" i="1" dirty="0" smtClean="0"/>
          </a:p>
          <a:p>
            <a:pPr>
              <a:buNone/>
            </a:pPr>
            <a:r>
              <a:rPr lang="en-US" sz="900" i="1" dirty="0" smtClean="0"/>
              <a:t>	    &lt;</a:t>
            </a:r>
            <a:r>
              <a:rPr lang="en-US" sz="900" i="1" dirty="0" err="1" smtClean="0"/>
              <a:t>sps:iccid</a:t>
            </a:r>
            <a:r>
              <a:rPr lang="en-US" sz="900" i="1" dirty="0" smtClean="0"/>
              <a:t>&gt;</a:t>
            </a:r>
            <a:r>
              <a:rPr lang="fr-FR" sz="9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99492011110000000</a:t>
            </a:r>
            <a:r>
              <a:rPr lang="en-US" sz="900" i="1" dirty="0" smtClean="0"/>
              <a:t>&lt;/</a:t>
            </a:r>
            <a:r>
              <a:rPr lang="en-US" sz="900" i="1" dirty="0" err="1" smtClean="0"/>
              <a:t>sps:iccid</a:t>
            </a:r>
            <a:r>
              <a:rPr lang="en-US" sz="900" i="1" dirty="0" smtClean="0"/>
              <a:t>&gt;</a:t>
            </a:r>
            <a:endParaRPr lang="fr-FR" sz="900" i="1" dirty="0" smtClean="0"/>
          </a:p>
          <a:p>
            <a:pPr>
              <a:buNone/>
            </a:pPr>
            <a:r>
              <a:rPr lang="en-US" sz="900" i="1" dirty="0" smtClean="0"/>
              <a:t>	    </a:t>
            </a:r>
            <a:r>
              <a:rPr lang="fr-FR" sz="900" i="1" dirty="0" smtClean="0"/>
              <a:t>&lt;</a:t>
            </a:r>
            <a:r>
              <a:rPr lang="fr-FR" sz="900" i="1" dirty="0" err="1" smtClean="0"/>
              <a:t>sps:imsi</a:t>
            </a:r>
            <a:r>
              <a:rPr lang="fr-FR" sz="900" i="1" dirty="0" smtClean="0"/>
              <a:t>&gt;</a:t>
            </a:r>
            <a:r>
              <a:rPr lang="fr-FR" sz="9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00894922220000000</a:t>
            </a:r>
            <a:r>
              <a:rPr lang="fr-FR" sz="900" i="1" dirty="0" smtClean="0"/>
              <a:t>&lt;/</a:t>
            </a:r>
            <a:r>
              <a:rPr lang="fr-FR" sz="900" i="1" dirty="0" err="1" smtClean="0"/>
              <a:t>sps:imsi</a:t>
            </a:r>
            <a:r>
              <a:rPr lang="fr-FR" sz="900" i="1" dirty="0" smtClean="0"/>
              <a:t>&gt;</a:t>
            </a:r>
          </a:p>
          <a:p>
            <a:pPr>
              <a:buNone/>
            </a:pPr>
            <a:r>
              <a:rPr lang="fr-FR" sz="900" i="1" dirty="0" smtClean="0"/>
              <a:t>	&lt;/</a:t>
            </a:r>
            <a:r>
              <a:rPr lang="fr-FR" sz="900" i="1" dirty="0" err="1" smtClean="0"/>
              <a:t>sps:SubscriptionIdentifier</a:t>
            </a:r>
            <a:r>
              <a:rPr lang="fr-FR" sz="900" i="1" dirty="0" smtClean="0"/>
              <a:t>&gt;</a:t>
            </a:r>
          </a:p>
          <a:p>
            <a:pPr>
              <a:buNone/>
            </a:pPr>
            <a:endParaRPr lang="fr-FR" sz="9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2">
              <a:buNone/>
            </a:pP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sps:elements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&lt;</a:t>
            </a:r>
            <a:r>
              <a:rPr lang="en-US" sz="1200" i="1" dirty="0" err="1" smtClean="0"/>
              <a:t>sps:cardProfile</a:t>
            </a:r>
            <a:r>
              <a:rPr lang="en-US" sz="1200" i="1" dirty="0" smtClean="0"/>
              <a:t>&gt;GXX_v3.2_128K&lt;/</a:t>
            </a:r>
            <a:r>
              <a:rPr lang="en-US" sz="1200" i="1" dirty="0" err="1" smtClean="0"/>
              <a:t>sps:cardProfile</a:t>
            </a:r>
            <a:r>
              <a:rPr lang="en-US" sz="1200" i="1" dirty="0" smtClean="0"/>
              <a:t>&gt;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&lt;</a:t>
            </a:r>
            <a:r>
              <a:rPr lang="en-US" sz="1200" i="1" dirty="0" err="1" smtClean="0"/>
              <a:t>sps:cardAdditionalInfo</a:t>
            </a:r>
            <a:r>
              <a:rPr lang="en-US" sz="1200" i="1" dirty="0" smtClean="0"/>
              <a:t>&gt;4367547687587,84648767765&lt;/</a:t>
            </a:r>
            <a:r>
              <a:rPr lang="en-US" sz="1200" i="1" dirty="0" err="1" smtClean="0"/>
              <a:t>sps:cardAdditionalInfo</a:t>
            </a:r>
            <a:r>
              <a:rPr lang="en-US" sz="1200" i="1" dirty="0" smtClean="0"/>
              <a:t>&gt;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sps:subscriptionState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&gt;CREATED&lt;/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sps:subscriptionState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sps:ese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cud=“564375347654” 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imei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=“76548765998”/&gt;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sps:smc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cplc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=“14321543245454”/&gt;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sps:mobileEquipment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imei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“97689654337567” model=“”N309 manufacturer=“”Samsung/&gt;</a:t>
            </a:r>
          </a:p>
          <a:p>
            <a:pPr lvl="3"/>
            <a:endParaRPr lang="en-US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3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&lt;!–-------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 sends this section to SE-KMS --------- -&gt;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sps:Ota-security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4"/>
            <a:r>
              <a:rPr lang="en-US" sz="1200" b="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&lt;![CDATA[</a:t>
            </a:r>
            <a:endParaRPr lang="fr-FR" sz="1200" b="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5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MBCard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serialNumber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="99492011110000000"&gt;</a:t>
            </a:r>
          </a:p>
          <a:p>
            <a:pPr lvl="6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SecurityDomain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securityDomainID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="A000000018434D08090A0B0C000000"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defaultSyncID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="default"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implicitRcAlgoNumber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="6"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proprietaryRcAlgoNumber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="6" &gt;</a:t>
            </a:r>
          </a:p>
          <a:p>
            <a:pPr lvl="7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Sync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value="0000000000"/&gt;</a:t>
            </a:r>
          </a:p>
          <a:p>
            <a:pPr lvl="7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&lt;Keyset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versionNumber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="1"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syncID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="Domain1KeySet1"&gt;</a:t>
            </a:r>
          </a:p>
          <a:p>
            <a:pPr lvl="8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Sync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value="0000000001"/&gt;</a:t>
            </a:r>
          </a:p>
          <a:p>
            <a:pPr lvl="8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Kic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value="000102030405060708090A0B0C0D0E0F"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algoNumber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="12"/&gt; </a:t>
            </a:r>
          </a:p>
          <a:p>
            <a:pPr lvl="8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&lt;Kid value="000102030405060708090A0B0C0D0E0F"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algoNumber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="3"/&gt; </a:t>
            </a:r>
          </a:p>
          <a:p>
            <a:pPr lvl="7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Keyset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7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&lt;Keyset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versionNumber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="2"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syncID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="Domain1KeySet2" &gt;</a:t>
            </a:r>
          </a:p>
          <a:p>
            <a:pPr lvl="8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Sync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value="0000000001"/&gt;</a:t>
            </a:r>
          </a:p>
          <a:p>
            <a:pPr lvl="8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Kic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value="000102030405060708090A0B0C0D0E0F"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algoNumber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="12"/&gt; </a:t>
            </a:r>
          </a:p>
          <a:p>
            <a:pPr lvl="8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&lt;Kid value="000102030405060708090A0B0C0D0E0F"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algoNumber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="3"/&gt; </a:t>
            </a:r>
          </a:p>
          <a:p>
            <a:pPr lvl="7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Keyset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6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SecurityDomain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5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MBCard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]]&gt;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sps:Ota-security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sps:SubscribeTo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2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sps:Capabilities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&lt;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sps:Capability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key="Prepaid" value="false"/&gt;</a:t>
            </a:r>
          </a:p>
          <a:p>
            <a:pPr lvl="3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&lt;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sps:Capability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key="Postpaid" value="true"/&gt;</a:t>
            </a:r>
          </a:p>
          <a:p>
            <a:pPr lvl="2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sps:Capabilities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2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sps:SubscribedOptions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2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SubscribedOption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name="SFR family" state="ACTIVATED"/&gt;</a:t>
            </a:r>
          </a:p>
          <a:p>
            <a:pPr lvl="2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sps:SubscribedOptions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2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sps:SubscribeTo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sps:elements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2"/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2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&lt;!–-------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 sends this section to LPM --------- -&gt;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lpm:CreateSubscription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iccid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=«99492011110000000»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imsi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=«00894922220000000»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msisdn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=«0612131313»</a:t>
            </a:r>
          </a:p>
          <a:p>
            <a:pPr lvl="3"/>
            <a:r>
              <a:rPr lang="en-US" sz="900" i="1" dirty="0" err="1" smtClean="0"/>
              <a:t>initalState</a:t>
            </a:r>
            <a:r>
              <a:rPr lang="en-US" sz="900" i="1" dirty="0" smtClean="0"/>
              <a:t>=“ACTIVE”  </a:t>
            </a:r>
            <a:r>
              <a:rPr lang="en-US" sz="900" i="1" dirty="0" err="1" smtClean="0"/>
              <a:t>imei</a:t>
            </a:r>
            <a:r>
              <a:rPr lang="en-US" sz="900" i="1" dirty="0" smtClean="0"/>
              <a:t>=“?”  </a:t>
            </a:r>
            <a:r>
              <a:rPr lang="en-US" sz="900" i="1" dirty="0" err="1" smtClean="0"/>
              <a:t>groupId</a:t>
            </a:r>
            <a:r>
              <a:rPr lang="en-US" sz="900" i="1" dirty="0" smtClean="0"/>
              <a:t>=“?” </a:t>
            </a:r>
            <a:r>
              <a:rPr lang="en-US" sz="900" i="1" dirty="0" err="1" smtClean="0"/>
              <a:t>communicationProtocol</a:t>
            </a:r>
            <a:r>
              <a:rPr lang="en-US" sz="900" i="1" dirty="0" smtClean="0"/>
              <a:t>=“?” </a:t>
            </a:r>
            <a:r>
              <a:rPr lang="en-US" sz="900" i="1" dirty="0" err="1" smtClean="0"/>
              <a:t>serviceExceutionProtocol</a:t>
            </a:r>
            <a:r>
              <a:rPr lang="en-US" sz="900" i="1" dirty="0" smtClean="0"/>
              <a:t>=“?”</a:t>
            </a:r>
            <a:r>
              <a:rPr lang="en-US" sz="900" i="1" baseline="0" dirty="0" smtClean="0"/>
              <a:t> </a:t>
            </a:r>
            <a:r>
              <a:rPr lang="en-US" sz="900" i="1" dirty="0" smtClean="0"/>
              <a:t>&gt;</a:t>
            </a:r>
          </a:p>
          <a:p>
            <a:pPr lvl="2"/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1"/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       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lpm:ExecScript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public class UpdateHPLMN2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public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void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script ()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{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// variables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definitions</a:t>
            </a:r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short MF = 0x3F00;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short DFGSM = 0x7F20;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short HPLMN = 0x6F31;    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//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Selection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du fichier HPLMN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selectById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(MF);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selectById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(DFGSM);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selectById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(HPLMN);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		    </a:t>
            </a:r>
          </a:p>
          <a:p>
            <a:pPr lvl="4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updateBinary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((short)0, new byte[] {(byte)0x0B});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}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   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lpm:ExecScript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</a:t>
            </a:r>
          </a:p>
          <a:p>
            <a:pPr lvl="2"/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1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lpm:ServiceContent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lpm:Portal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5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lpm:Perso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label="test"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majorVersion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="1"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minorVersion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="0"/&gt;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lpm:Portal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1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   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lpm:ServiceContent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2"/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2"/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2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lpm:Handset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Model manufacturer="LG" name="U300"/&gt;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lpm:SubscriptionList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lpm:Subscription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service="EMAIL"&gt;&lt;/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lpm:Subscription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lpm:SubscriptionList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lpm:ServiceConfigurations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lpm:Service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type="EMAI" 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configured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true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lpm:GenericParameters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="email_vd2" /&gt;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lpm:UserDependentParameters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lpm:characteristic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type="APPLICATION"&gt;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lpm:characteristic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type="APPADDR"&gt;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lpm:characteristic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type="PORT"&gt;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="PORTNBR«  value="587"/&gt;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lpm:characteristic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="ADDR" value="smtp.mail.yahoo.fr"/&gt;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lpm:characteristic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lpm:characteristic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type="APPAUTH"&gt;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="AAUTHTYPE" value="None"/&gt;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="AAUTHNAME" value="benoit"/&gt;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="AAUTHSECRET" value="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lpm:characteristic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="TO-NAPID" value="NAP2"/&gt;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="TO-NAPID" value="NAP1"/&gt;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="PROVIDER-ID" value="PROVIDER1"/&gt;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="NAME" value="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ben_gemalto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="RT-ADDR" value="ben_gemalto@yahoo.fr"/&gt;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="FROM" value="ben_gemalto@yahoo.fr"/&gt;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="TO-NAPID" value="NAP3"/&gt;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="APPID" value="25"/&gt;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lpm:characteristic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lpm:UserDependentParameters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lpm:Service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lpm:ServiceConfigurations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lpm:Handset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2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lpm:CreateSubscription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&gt;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sps:CreateSubscription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1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 &lt;/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sps:Order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     &lt;/S:Body&gt;</a:t>
            </a:r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&lt;/S:Envelope&gt;</a:t>
            </a:r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91F52E-180F-4BF8-88D7-B3DDCEAB137E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183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page_couv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301875"/>
            <a:ext cx="8640763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Documents and Settings\Administrateur\Bureau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15888"/>
            <a:ext cx="237648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51275" y="2852738"/>
            <a:ext cx="4695825" cy="3384550"/>
          </a:xfrm>
        </p:spPr>
        <p:txBody>
          <a:bodyPr/>
          <a:lstStyle>
            <a:lvl1pPr marL="0" indent="0" algn="r">
              <a:buFont typeface="Wingdings 2" pitchFamily="18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Add a subtitle, name &amp; dates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755650" y="1268413"/>
            <a:ext cx="7993063" cy="1008062"/>
          </a:xfrm>
        </p:spPr>
        <p:txBody>
          <a:bodyPr anchor="t"/>
          <a:lstStyle>
            <a:lvl1pPr>
              <a:defRPr>
                <a:solidFill>
                  <a:srgbClr val="857364"/>
                </a:solidFill>
              </a:defRPr>
            </a:lvl1pPr>
          </a:lstStyle>
          <a:p>
            <a:r>
              <a:rPr lang="en-US"/>
              <a:t>Add title here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15C95-9250-4B65-990B-32A1F25623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81700" y="401638"/>
            <a:ext cx="1812925" cy="5691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8163" y="401638"/>
            <a:ext cx="5291137" cy="5691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1A0AE-804C-4371-A07A-86ECC0E8D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122BF-7BF8-427C-B7B6-420941420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C3ECD-6A7F-4610-9738-58E5BCF325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0575" y="1446213"/>
            <a:ext cx="3425825" cy="4646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8800" y="1446213"/>
            <a:ext cx="3425825" cy="4646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2438E-ADFD-4F7D-A155-154F5102C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372A5-F15D-4191-ADB2-AB3B33553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0492E-9E3B-45AD-AC36-93945E4BD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B6940-9932-4C6A-A98D-F83AF131B3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6453A-97E1-4B6F-AD89-9E946F201A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B7709-1B9F-42D6-AFA3-44B29327E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pied_pa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919788"/>
            <a:ext cx="9144000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401638"/>
            <a:ext cx="6913562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Add title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582025" y="6411913"/>
            <a:ext cx="5619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53FA8BE-A6AB-4A8D-B6CB-A679B6862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51275" y="6481763"/>
            <a:ext cx="4337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rgbClr val="857364"/>
                </a:solidFill>
              </a:defRPr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39975" y="6481763"/>
            <a:ext cx="14398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rgbClr val="857364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0575" y="1446213"/>
            <a:ext cx="7004050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Add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98" r:id="rId1"/>
    <p:sldLayoutId id="2147484999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Wingdings 2" pitchFamily="18" charset="2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Symbol" pitchFamily="18" charset="2"/>
        <a:buChar char="·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Symbol" pitchFamily="18" charset="2"/>
        <a:buChar char="·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OSMSR Code: P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51275" y="2852738"/>
            <a:ext cx="4695825" cy="2659062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842125" y="5565775"/>
            <a:ext cx="2001838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>
              <a:spcBef>
                <a:spcPct val="20000"/>
              </a:spcBef>
              <a:buClr>
                <a:srgbClr val="FF6600"/>
              </a:buClr>
              <a:buFont typeface="Wingdings" pitchFamily="2" charset="2"/>
              <a:buNone/>
            </a:pPr>
            <a:r>
              <a:rPr lang="fr-FR" sz="1600" dirty="0" smtClean="0">
                <a:solidFill>
                  <a:schemeClr val="bg1"/>
                </a:solidFill>
              </a:rPr>
              <a:t>Date</a:t>
            </a:r>
            <a:endParaRPr lang="fr-FR" sz="1600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  <a:buClr>
                <a:srgbClr val="FF6600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By Who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8162" y="401638"/>
            <a:ext cx="7634237" cy="550862"/>
          </a:xfrm>
        </p:spPr>
        <p:txBody>
          <a:bodyPr/>
          <a:lstStyle/>
          <a:p>
            <a:r>
              <a:rPr lang="en-US" sz="2400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4646612"/>
          </a:xfrm>
        </p:spPr>
        <p:txBody>
          <a:bodyPr/>
          <a:lstStyle/>
          <a:p>
            <a:r>
              <a:rPr lang="en-US" dirty="0" smtClean="0"/>
              <a:t>Transaction</a:t>
            </a:r>
          </a:p>
          <a:p>
            <a:r>
              <a:rPr lang="en-US" dirty="0" smtClean="0"/>
              <a:t>Method with too many parameters</a:t>
            </a:r>
          </a:p>
          <a:p>
            <a:r>
              <a:rPr lang="en-US" dirty="0" smtClean="0"/>
              <a:t>MDC</a:t>
            </a:r>
          </a:p>
          <a:p>
            <a:r>
              <a:rPr lang="en-US" dirty="0" smtClean="0"/>
              <a:t>NGM Counter and validation</a:t>
            </a:r>
          </a:p>
          <a:p>
            <a:endParaRPr lang="en-US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E5F03D-E4FB-4D20-ADDD-2FFC593848C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Gemalto Private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–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com.gemalto.osmsr.provisioning.clustering.SmsrSingletonProvisioningService.ProvisioningFileScanTimer.timerExpired(Timer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com.gemalto.osmsr.service.impl.EisService.validateECASDAndStoreEIS4SrChange(</a:t>
            </a:r>
            <a:r>
              <a:rPr lang="en-US" dirty="0" err="1"/>
              <a:t>EISType</a:t>
            </a:r>
            <a:r>
              <a:rPr lang="en-US" dirty="0"/>
              <a:t>, String, </a:t>
            </a:r>
            <a:r>
              <a:rPr lang="en-US" dirty="0" err="1"/>
              <a:t>boolean</a:t>
            </a:r>
            <a:r>
              <a:rPr lang="en-US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8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–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62</a:t>
            </a:r>
            <a:r>
              <a:rPr lang="en-US" dirty="0" smtClean="0"/>
              <a:t> </a:t>
            </a:r>
            <a:r>
              <a:rPr lang="en-US" dirty="0" err="1"/>
              <a:t>TransactionAttributeType.</a:t>
            </a:r>
            <a:r>
              <a:rPr lang="en-US" b="1" i="1" dirty="0" err="1"/>
              <a:t>REQUIRES_NEW</a:t>
            </a:r>
            <a:endParaRPr lang="en-US" dirty="0" smtClean="0"/>
          </a:p>
          <a:p>
            <a:pPr lvl="1"/>
            <a:r>
              <a:rPr lang="en-US" dirty="0" err="1" smtClean="0"/>
              <a:t>ProvisionTaskGenerationServiceBean.generateProvisioningTask</a:t>
            </a:r>
            <a:r>
              <a:rPr lang="en-US" dirty="0" smtClean="0"/>
              <a:t>(String)</a:t>
            </a:r>
          </a:p>
          <a:p>
            <a:pPr lvl="2"/>
            <a:r>
              <a:rPr lang="en-US" dirty="0"/>
              <a:t>provisionTaskGenerationService.generateProvisioningTaskInNewTransaction(</a:t>
            </a:r>
            <a:r>
              <a:rPr lang="en-US" dirty="0" err="1"/>
              <a:t>batchFile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ProcessControllerBean.cancelUseCase</a:t>
            </a:r>
            <a:r>
              <a:rPr lang="en-US" dirty="0" smtClean="0"/>
              <a:t>(Long)</a:t>
            </a:r>
          </a:p>
          <a:p>
            <a:pPr lvl="2"/>
            <a:r>
              <a:rPr lang="en-US" dirty="0" smtClean="0"/>
              <a:t>Not necessary </a:t>
            </a:r>
            <a:r>
              <a:rPr lang="en-US" dirty="0"/>
              <a:t>to start a new </a:t>
            </a:r>
            <a:r>
              <a:rPr lang="en-US" dirty="0" smtClean="0"/>
              <a:t>one, </a:t>
            </a:r>
            <a:r>
              <a:rPr lang="en-US" dirty="0" err="1" smtClean="0"/>
              <a:t>UseCaseUIService.cancelOperation</a:t>
            </a:r>
            <a:r>
              <a:rPr lang="en-US" dirty="0" smtClean="0"/>
              <a:t>(Long) already start one</a:t>
            </a:r>
          </a:p>
          <a:p>
            <a:pPr lvl="2"/>
            <a:endParaRPr lang="en-US" dirty="0"/>
          </a:p>
          <a:p>
            <a:r>
              <a:rPr lang="en-US" dirty="0" err="1" smtClean="0"/>
              <a:t>TransactionAttributeType.</a:t>
            </a:r>
            <a:r>
              <a:rPr lang="en-US" b="1" i="1" dirty="0" err="1" smtClean="0"/>
              <a:t>NOT_SUPPORTED</a:t>
            </a:r>
            <a:endParaRPr lang="en-US" b="1" i="1" dirty="0" smtClean="0"/>
          </a:p>
          <a:p>
            <a:pPr lvl="1"/>
            <a:r>
              <a:rPr lang="en-US" dirty="0"/>
              <a:t>com.gemalto.osmsr.core.control.impl.ProcessControllerBean.cleanStuckUseCases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Maybe </a:t>
            </a:r>
            <a:r>
              <a:rPr lang="en-US" dirty="0"/>
              <a:t>‘</a:t>
            </a:r>
            <a:r>
              <a:rPr lang="en-US" dirty="0" err="1" smtClean="0"/>
              <a:t>TransactionAttributeType.Never</a:t>
            </a:r>
            <a:r>
              <a:rPr lang="en-US" dirty="0" smtClean="0"/>
              <a:t>’.</a:t>
            </a:r>
          </a:p>
          <a:p>
            <a:endParaRPr lang="en-US" dirty="0" smtClean="0"/>
          </a:p>
          <a:p>
            <a:r>
              <a:rPr lang="en-US" dirty="0" err="1" smtClean="0"/>
              <a:t>com.gemalto.osmsr.provisioning.file.impl.FileSystemManagerBean</a:t>
            </a:r>
            <a:endParaRPr lang="en-US" dirty="0" smtClean="0"/>
          </a:p>
          <a:p>
            <a:pPr lvl="1"/>
            <a:r>
              <a:rPr lang="en-US" dirty="0" smtClean="0"/>
              <a:t>No Transaction needed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SingletonService</a:t>
            </a:r>
            <a:r>
              <a:rPr lang="en-US" dirty="0" smtClean="0"/>
              <a:t> won’t start a transaction</a:t>
            </a:r>
          </a:p>
          <a:p>
            <a:pPr lvl="1"/>
            <a:r>
              <a:rPr lang="en-US" dirty="0"/>
              <a:t>com.gemalto.osmsr.provisioning.clustering.SmsrSingletonProvisioningService.ProvisioningFileScanTimer.timerExpired(Timer)</a:t>
            </a:r>
          </a:p>
          <a:p>
            <a:endParaRPr lang="en-US" dirty="0" smtClean="0"/>
          </a:p>
          <a:p>
            <a:r>
              <a:rPr lang="en-US" dirty="0" err="1" smtClean="0"/>
              <a:t>ViewController</a:t>
            </a:r>
            <a:r>
              <a:rPr lang="en-US" dirty="0" smtClean="0"/>
              <a:t> won’t start a transaction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7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with too many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better no more than 4</a:t>
            </a:r>
          </a:p>
          <a:p>
            <a:pPr lvl="1"/>
            <a:r>
              <a:rPr lang="en-US" dirty="0" smtClean="0"/>
              <a:t>EisHandler.toES7EISTypeVO(</a:t>
            </a:r>
            <a:r>
              <a:rPr lang="en-US" dirty="0" err="1" smtClean="0"/>
              <a:t>Hashtable</a:t>
            </a:r>
            <a:r>
              <a:rPr lang="en-US" dirty="0" smtClean="0"/>
              <a:t>&lt;String</a:t>
            </a:r>
            <a:r>
              <a:rPr lang="en-US" dirty="0"/>
              <a:t>, String&gt;, </a:t>
            </a:r>
            <a:r>
              <a:rPr lang="en-US" dirty="0" err="1"/>
              <a:t>ISecurityServiceLocal</a:t>
            </a:r>
            <a:r>
              <a:rPr lang="en-US" dirty="0"/>
              <a:t>, </a:t>
            </a:r>
            <a:r>
              <a:rPr lang="en-US" dirty="0" err="1"/>
              <a:t>IEmbeddedCardCRUDLocal</a:t>
            </a:r>
            <a:r>
              <a:rPr lang="en-US" dirty="0"/>
              <a:t>, </a:t>
            </a:r>
            <a:r>
              <a:rPr lang="en-US" dirty="0" err="1"/>
              <a:t>IOrganizationTrigramsCRUDLocal</a:t>
            </a:r>
            <a:r>
              <a:rPr lang="en-US" dirty="0"/>
              <a:t>, </a:t>
            </a:r>
            <a:r>
              <a:rPr lang="en-US" dirty="0" err="1"/>
              <a:t>IEuiccPropertyServiceLocal</a:t>
            </a:r>
            <a:r>
              <a:rPr lang="en-US" dirty="0"/>
              <a:t>, </a:t>
            </a:r>
            <a:r>
              <a:rPr lang="en-US" dirty="0" err="1"/>
              <a:t>IOperationHistoryCRUDLocal</a:t>
            </a:r>
            <a:r>
              <a:rPr lang="en-US" dirty="0"/>
              <a:t>, </a:t>
            </a:r>
            <a:r>
              <a:rPr lang="en-US" dirty="0" err="1"/>
              <a:t>IEmbeddedCardHistoryCRUDLocal</a:t>
            </a:r>
            <a:r>
              <a:rPr lang="en-US" dirty="0"/>
              <a:t>, </a:t>
            </a:r>
            <a:r>
              <a:rPr lang="en-US" dirty="0" err="1"/>
              <a:t>IConfigurationManagerLocal</a:t>
            </a:r>
            <a:r>
              <a:rPr lang="en-US" dirty="0"/>
              <a:t>)</a:t>
            </a:r>
          </a:p>
          <a:p>
            <a:r>
              <a:rPr lang="en-US" dirty="0" smtClean="0"/>
              <a:t>How to reduce the number of parameters</a:t>
            </a:r>
          </a:p>
          <a:p>
            <a:pPr lvl="1"/>
            <a:r>
              <a:rPr lang="en-US" dirty="0" smtClean="0"/>
              <a:t>For constructor, think about ‘Builder’</a:t>
            </a:r>
          </a:p>
          <a:p>
            <a:pPr lvl="1"/>
            <a:r>
              <a:rPr lang="en-US" dirty="0" smtClean="0"/>
              <a:t>Split one method into many</a:t>
            </a:r>
          </a:p>
          <a:p>
            <a:pPr lvl="1"/>
            <a:r>
              <a:rPr lang="en-US" dirty="0" smtClean="0"/>
              <a:t>Create helper class: </a:t>
            </a:r>
            <a:r>
              <a:rPr lang="en-US" dirty="0" err="1" smtClean="0"/>
              <a:t>XXXContext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3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4" y="1446213"/>
            <a:ext cx="7597849" cy="464661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com.gemalto.osmsr.service.v31.interceptors.WSIncomingInterceptor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objectNames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strike="sngStrike" dirty="0" smtClean="0"/>
              <a:t>com.gemalto.osmsr.component.ats.api.interceptor.AuditInterceptor</a:t>
            </a:r>
          </a:p>
          <a:p>
            <a:endParaRPr lang="en-US" dirty="0" smtClean="0"/>
          </a:p>
          <a:p>
            <a:r>
              <a:rPr lang="en-US" dirty="0" err="1" smtClean="0"/>
              <a:t>com.gemalto.osmsr.core.interceptors.UseCaseFinishedInterceptor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AbstractUseCasePerformInterceptor.objectNames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r>
              <a:rPr lang="en-US" dirty="0" err="1" smtClean="0"/>
              <a:t>com.gemalto.osmsr.core.interceptors.UseCaseStartedInterceptor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AbstractUseCasePerformInterceptor.objectNames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com.gemalto.osmsr.monitoring.interceptors.ProvisionCounterInterceptor</a:t>
            </a:r>
          </a:p>
          <a:p>
            <a:endParaRPr lang="en-US" dirty="0" smtClean="0"/>
          </a:p>
          <a:p>
            <a:r>
              <a:rPr lang="en-US" dirty="0" err="1" smtClean="0"/>
              <a:t>com.gemalto.osmsr.monitoring.interceptors.WSOutgoingInterceptor</a:t>
            </a:r>
            <a:endParaRPr lang="en-US" dirty="0" smtClean="0"/>
          </a:p>
          <a:p>
            <a:pPr lvl="1"/>
            <a:r>
              <a:rPr lang="en-US" dirty="0">
                <a:solidFill>
                  <a:srgbClr val="FF0000"/>
                </a:solidFill>
              </a:rPr>
              <a:t>es3ObjectNames, es4ObjectNames, es4ExtObjectNames, es4EvoObjectNames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err="1"/>
              <a:t>com.gemalto.common.tools.interceptor.ApiLoggerInterceptor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1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5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8162" y="188640"/>
            <a:ext cx="8066286" cy="550862"/>
          </a:xfrm>
        </p:spPr>
        <p:txBody>
          <a:bodyPr/>
          <a:lstStyle/>
          <a:p>
            <a:r>
              <a:rPr lang="en-US" sz="2400" dirty="0"/>
              <a:t>NGM Counter and validation</a:t>
            </a:r>
            <a:endParaRPr lang="en-US" sz="2400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76064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com.gemalto.osmsr.service.v31.interceptors.WSIncomingInterceptor, which used to count WS invocation/WS invocation succeeded/WS invocation failed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For new method need to be monitor:</a:t>
            </a:r>
          </a:p>
          <a:p>
            <a:pPr lvl="2"/>
            <a:r>
              <a:rPr lang="en-US" dirty="0"/>
              <a:t>add interceptor to the WS that the method belong to, if needed.</a:t>
            </a:r>
          </a:p>
          <a:p>
            <a:pPr lvl="2"/>
            <a:r>
              <a:rPr lang="en-US" dirty="0" err="1"/>
              <a:t>Init</a:t>
            </a:r>
            <a:r>
              <a:rPr lang="en-US" dirty="0"/>
              <a:t> the </a:t>
            </a:r>
            <a:r>
              <a:rPr lang="en-US" dirty="0" err="1"/>
              <a:t>WSIncomingInterceptor.objectNames</a:t>
            </a:r>
            <a:r>
              <a:rPr lang="en-US" dirty="0"/>
              <a:t>: key à method name, value à object name;</a:t>
            </a:r>
          </a:p>
          <a:p>
            <a:pPr lvl="2"/>
            <a:r>
              <a:rPr lang="en-US" dirty="0"/>
              <a:t>Register </a:t>
            </a:r>
            <a:r>
              <a:rPr lang="en-US" dirty="0" err="1"/>
              <a:t>Mbean</a:t>
            </a:r>
            <a:r>
              <a:rPr lang="en-US" dirty="0"/>
              <a:t> service with the object name in </a:t>
            </a:r>
            <a:r>
              <a:rPr lang="en-US" dirty="0" err="1" smtClean="0"/>
              <a:t>com.gemalto.osmsr.monitoring.jmx.MBeanRegister.mbeansCache</a:t>
            </a:r>
            <a:endParaRPr lang="en-US" dirty="0" smtClean="0"/>
          </a:p>
          <a:p>
            <a:endParaRPr lang="en-US" dirty="0"/>
          </a:p>
          <a:p>
            <a:pPr lvl="0"/>
            <a:r>
              <a:rPr lang="en-US" dirty="0"/>
              <a:t>com.gemalto.osmsr.core.interceptors.AbstractUseCasePerformInterceptor, which used to monitor Use Case succeeded or not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For use cases need to be monitor:</a:t>
            </a:r>
          </a:p>
          <a:p>
            <a:pPr lvl="2"/>
            <a:r>
              <a:rPr lang="en-US" dirty="0" err="1"/>
              <a:t>com.gemalto.osmsr.core.interceptors.UseCaseStartedInterceptor</a:t>
            </a:r>
            <a:r>
              <a:rPr lang="en-US" dirty="0"/>
              <a:t>, annotate it to the ‘process controller’, for the moment, SR only have one ‘process controller’: </a:t>
            </a:r>
            <a:r>
              <a:rPr lang="en-US" dirty="0" err="1"/>
              <a:t>com.gemalto.osmsr.core.control.impl.ProcessControllerBean</a:t>
            </a:r>
            <a:endParaRPr lang="en-US" dirty="0"/>
          </a:p>
          <a:p>
            <a:pPr lvl="2"/>
            <a:r>
              <a:rPr lang="en-US" dirty="0" err="1"/>
              <a:t>com.gemalto.osmsr.core.interceptors.UseCaseFinishedInterceptor</a:t>
            </a:r>
            <a:r>
              <a:rPr lang="en-US" dirty="0"/>
              <a:t>, annotate it to ‘</a:t>
            </a:r>
            <a:r>
              <a:rPr lang="en-US" dirty="0" err="1"/>
              <a:t>IBusinessManager</a:t>
            </a:r>
            <a:r>
              <a:rPr lang="en-US" dirty="0"/>
              <a:t>’</a:t>
            </a:r>
          </a:p>
          <a:p>
            <a:pPr lvl="2"/>
            <a:r>
              <a:rPr lang="en-US" dirty="0" err="1"/>
              <a:t>init</a:t>
            </a:r>
            <a:r>
              <a:rPr lang="en-US" dirty="0"/>
              <a:t> the com.gemalto.osmsr.core.interceptors.AbstractUseCasePerformInterceptor.objectNames</a:t>
            </a:r>
          </a:p>
          <a:p>
            <a:pPr lvl="2"/>
            <a:r>
              <a:rPr lang="en-US" dirty="0"/>
              <a:t>register </a:t>
            </a:r>
            <a:r>
              <a:rPr lang="en-US" dirty="0" err="1"/>
              <a:t>MBean</a:t>
            </a:r>
            <a:r>
              <a:rPr lang="en-US" dirty="0"/>
              <a:t> service in </a:t>
            </a:r>
            <a:r>
              <a:rPr lang="en-US" dirty="0" err="1" smtClean="0"/>
              <a:t>com.gemalto.osmsr.monitoring.jmx.MBeanRegister.mbeansCache</a:t>
            </a:r>
            <a:endParaRPr lang="en-US" dirty="0" smtClean="0"/>
          </a:p>
          <a:p>
            <a:endParaRPr lang="en-US" dirty="0"/>
          </a:p>
          <a:p>
            <a:pPr lvl="0"/>
            <a:r>
              <a:rPr lang="en-US" dirty="0" err="1"/>
              <a:t>com.gemalto.osmsr.systest.business.JMXCounterTestSuite</a:t>
            </a:r>
            <a:r>
              <a:rPr lang="en-US" dirty="0"/>
              <a:t>, which used to do system test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E5F03D-E4FB-4D20-ADDD-2FFC593848C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Gemalto Private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owerpoint gemalto">
  <a:themeElements>
    <a:clrScheme name="Template powerpoint gemalto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Template powerpoint gemal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powerpoint gemalto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302297</TotalTime>
  <Words>304</Words>
  <Application>Microsoft Office PowerPoint</Application>
  <PresentationFormat>On-screen Show (4:3)</PresentationFormat>
  <Paragraphs>218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Symbol</vt:lpstr>
      <vt:lpstr>Wingdings</vt:lpstr>
      <vt:lpstr>Wingdings 2</vt:lpstr>
      <vt:lpstr>Template powerpoint gemalto</vt:lpstr>
      <vt:lpstr>OSMSR Code: P</vt:lpstr>
      <vt:lpstr>Agenda</vt:lpstr>
      <vt:lpstr>Transaction – 1</vt:lpstr>
      <vt:lpstr>Transaction – 2</vt:lpstr>
      <vt:lpstr>Method with too many parameters</vt:lpstr>
      <vt:lpstr>Interceptor</vt:lpstr>
      <vt:lpstr>MDC</vt:lpstr>
      <vt:lpstr>NGM Counter and validation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Votre nom d'utilisateur</dc:creator>
  <cp:lastModifiedBy>user</cp:lastModifiedBy>
  <cp:revision>3770</cp:revision>
  <dcterms:created xsi:type="dcterms:W3CDTF">2010-10-19T16:15:59Z</dcterms:created>
  <dcterms:modified xsi:type="dcterms:W3CDTF">2017-01-23T09:04:27Z</dcterms:modified>
</cp:coreProperties>
</file>