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77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523" autoAdjust="0"/>
  </p:normalViewPr>
  <p:slideViewPr>
    <p:cSldViewPr>
      <p:cViewPr varScale="1">
        <p:scale>
          <a:sx n="97" d="100"/>
          <a:sy n="97" d="100"/>
        </p:scale>
        <p:origin x="11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19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302A7-8594-484F-B726-A0F71F65036D}" type="datetimeFigureOut">
              <a:rPr lang="zh-CN" altLang="en-US" smtClean="0"/>
              <a:pPr/>
              <a:t>2017/1/20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2647A-4CC7-4B98-997B-B495D0CD5D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12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8A0BA-708B-4B98-852A-71DC09C17B9A}" type="datetimeFigureOut">
              <a:rPr lang="zh-CN" altLang="en-US" smtClean="0"/>
              <a:pPr/>
              <a:t>2017/1/20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BB8A4-BEC6-4942-9910-EEBD28E3DAB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38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6581-C842-49D0-AB93-D089A5BA37C7}" type="datetime1">
              <a:rPr lang="zh-CN" altLang="en-US" smtClean="0"/>
              <a:pPr/>
              <a:t>2017/1/20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1BA-1B2E-4425-B18A-43269697AD3D}" type="datetime1">
              <a:rPr lang="zh-CN" altLang="en-US" smtClean="0"/>
              <a:pPr/>
              <a:t>2017/1/20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20F5A-7510-46CC-AA86-3124215E8D22}" type="datetime1">
              <a:rPr lang="zh-CN" altLang="en-US" smtClean="0"/>
              <a:pPr/>
              <a:t>2017/1/20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Tahoma" pitchFamily="34" charset="0"/>
                <a:ea typeface="Batang" pitchFamily="18" charset="-127"/>
                <a:cs typeface="Tahoma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>
            <a:lvl1pPr>
              <a:buFont typeface="Wingdings" pitchFamily="2" charset="2"/>
              <a:buChar char="ü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2017/1/20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09C5-9A07-431C-A613-704709B1F7E2}" type="datetime1">
              <a:rPr lang="zh-CN" altLang="en-US" smtClean="0"/>
              <a:pPr/>
              <a:t>2017/1/20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B1C6-3ABD-4489-8AE2-134FC68E6291}" type="datetime1">
              <a:rPr lang="zh-CN" altLang="en-US" smtClean="0"/>
              <a:pPr/>
              <a:t>2017/1/20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688F-5B34-48E1-B87F-DEEE44579934}" type="datetime1">
              <a:rPr lang="zh-CN" altLang="en-US" smtClean="0"/>
              <a:pPr/>
              <a:t>2017/1/20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93655-0C55-4EBC-9662-DF4B811530CC}" type="datetime1">
              <a:rPr lang="zh-CN" altLang="en-US" smtClean="0"/>
              <a:pPr/>
              <a:t>2017/1/20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92C-9441-4593-BA63-8806E2668D59}" type="datetime1">
              <a:rPr lang="zh-CN" altLang="en-US" smtClean="0"/>
              <a:pPr/>
              <a:t>2017/1/20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2DFAC-E1C2-4166-88BF-52A1C1D21E8D}" type="datetime1">
              <a:rPr lang="zh-CN" altLang="en-US" smtClean="0"/>
              <a:pPr/>
              <a:t>2017/1/20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4DE7-673F-4F05-9AEF-EE5581AABA64}" type="datetime1">
              <a:rPr lang="zh-CN" altLang="en-US" smtClean="0"/>
              <a:pPr/>
              <a:t>2017/1/20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B0F0"/>
                </a:solidFill>
              </a:defRPr>
            </a:lvl1pPr>
          </a:lstStyle>
          <a:p>
            <a:fld id="{7BDB4ED8-B771-44BC-BE60-EE283D0BE87C}" type="datetime1">
              <a:rPr lang="zh-CN" altLang="en-US" smtClean="0"/>
              <a:pPr/>
              <a:t>2017/1/20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7030A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ü"/>
        <a:defRPr sz="2800" kern="1200">
          <a:solidFill>
            <a:srgbClr val="7030A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rgbClr val="7030A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7030A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rgbClr val="7030A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rgbClr val="7030A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Knowledge for </a:t>
            </a:r>
            <a:r>
              <a:rPr lang="en-US" altLang="zh-CN" dirty="0" smtClean="0">
                <a:solidFill>
                  <a:schemeClr val="tx1"/>
                </a:solidFill>
              </a:rPr>
              <a:t>CSS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--By Shengli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BEE7-1600-4E86-851F-873E5728A0D8}" type="datetime1">
              <a:rPr lang="zh-CN" altLang="en-US" smtClean="0"/>
              <a:pPr/>
              <a:t>2017/1/20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zh-CN" altLang="en-US" dirty="0"/>
              <a:t>基</a:t>
            </a:r>
            <a:r>
              <a:rPr lang="zh-CN" altLang="en-US" dirty="0" smtClean="0"/>
              <a:t>础语法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规则由两个主要的部分构成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</a:t>
            </a:r>
            <a:r>
              <a:rPr lang="zh-CN" altLang="en-US" dirty="0"/>
              <a:t>择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</a:t>
            </a:r>
            <a:r>
              <a:rPr lang="zh-CN" altLang="en-US" dirty="0"/>
              <a:t>及一条或多条声</a:t>
            </a:r>
            <a:r>
              <a:rPr lang="zh-CN" altLang="en-US" dirty="0" smtClean="0"/>
              <a:t>明</a:t>
            </a:r>
            <a:endParaRPr lang="en-US" altLang="zh-CN" dirty="0" smtClean="0"/>
          </a:p>
          <a:p>
            <a:pPr lvl="2"/>
            <a:r>
              <a:rPr lang="zh-CN" altLang="en-US" dirty="0"/>
              <a:t>每条声明由一个属性和一个值组</a:t>
            </a:r>
            <a:r>
              <a:rPr lang="zh-CN" altLang="en-US" dirty="0" smtClean="0"/>
              <a:t>成</a:t>
            </a:r>
            <a:endParaRPr lang="en-US" altLang="zh-CN" dirty="0" smtClean="0"/>
          </a:p>
          <a:p>
            <a:pPr lvl="2"/>
            <a:r>
              <a:rPr lang="en-US" altLang="zh-CN" dirty="0"/>
              <a:t>selector {property: value}</a:t>
            </a:r>
            <a:endParaRPr lang="en-US" altLang="zh-CN" dirty="0" smtClean="0"/>
          </a:p>
          <a:p>
            <a:pPr lvl="1"/>
            <a:r>
              <a:rPr lang="en-US" dirty="0"/>
              <a:t>selector {declaration1; declaration2; ... </a:t>
            </a:r>
            <a:r>
              <a:rPr lang="en-US" dirty="0" err="1" smtClean="0"/>
              <a:t>declarationN</a:t>
            </a:r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2017/1/20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2</a:t>
            </a:fld>
            <a:endParaRPr lang="zh-CN" altLang="en-US"/>
          </a:p>
        </p:txBody>
      </p:sp>
      <p:pic>
        <p:nvPicPr>
          <p:cNvPr id="2053" name="Picture 5" descr="CSS 语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077072"/>
            <a:ext cx="3324225" cy="113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196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</a:t>
            </a:r>
            <a:r>
              <a:rPr lang="zh-CN" altLang="en-US" dirty="0" smtClean="0"/>
              <a:t>高级语</a:t>
            </a:r>
            <a:r>
              <a:rPr lang="zh-CN" altLang="en-US" dirty="0"/>
              <a:t>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选择器分组</a:t>
            </a:r>
            <a:endParaRPr lang="en-US" altLang="zh-CN" dirty="0" smtClean="0"/>
          </a:p>
          <a:p>
            <a:pPr lvl="1"/>
            <a:endParaRPr lang="en-US" dirty="0"/>
          </a:p>
          <a:p>
            <a:r>
              <a:rPr lang="zh-CN" altLang="en-US" dirty="0" smtClean="0"/>
              <a:t>继承</a:t>
            </a:r>
            <a:endParaRPr lang="en-US" altLang="zh-CN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2017/1/20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71600" y="1734289"/>
            <a:ext cx="417646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h1,h2,h3,h4,h5,h6 { color: green; }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71600" y="2590055"/>
            <a:ext cx="157447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body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 smtClean="0">
                <a:latin typeface="Arial Unicode MS" panose="020B0604020202020204" pitchFamily="34" charset="-122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font-family: Verdana,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latin typeface="Arial Unicode MS" panose="020B0604020202020204" pitchFamily="34" charset="-122"/>
              </a:rPr>
              <a:t> </a:t>
            </a:r>
            <a:r>
              <a:rPr lang="en-US" altLang="en-US" sz="1000" dirty="0" smtClean="0">
                <a:latin typeface="Arial Unicode MS" panose="020B0604020202020204" pitchFamily="34" charset="-122"/>
              </a:rPr>
              <a:t>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sans-serif;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p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 smtClean="0">
                <a:latin typeface="Arial Unicode MS" panose="020B0604020202020204" pitchFamily="34" charset="-122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font-family: Times,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latin typeface="Arial Unicode MS" panose="020B0604020202020204" pitchFamily="34" charset="-122"/>
              </a:rPr>
              <a:t> </a:t>
            </a:r>
            <a:r>
              <a:rPr lang="en-US" altLang="en-US" sz="1000" dirty="0" smtClean="0">
                <a:latin typeface="Arial Unicode MS" panose="020B0604020202020204" pitchFamily="34" charset="-122"/>
              </a:rPr>
              <a:t>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"Times New Roman",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latin typeface="Arial Unicode MS" panose="020B0604020202020204" pitchFamily="34" charset="-122"/>
              </a:rPr>
              <a:t> </a:t>
            </a:r>
            <a:r>
              <a:rPr lang="en-US" altLang="en-US" sz="1000" dirty="0" smtClean="0">
                <a:latin typeface="Arial Unicode MS" panose="020B0604020202020204" pitchFamily="34" charset="-122"/>
              </a:rPr>
              <a:t>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serif;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}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448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zh-CN" altLang="en-US" dirty="0" smtClean="0"/>
              <a:t>选择器 </a:t>
            </a:r>
            <a:r>
              <a:rPr lang="en-US" altLang="zh-CN" dirty="0" smtClean="0"/>
              <a:t>–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元素</a:t>
            </a:r>
            <a:r>
              <a:rPr lang="en-US" altLang="zh-CN" b="1" dirty="0" smtClean="0"/>
              <a:t>(</a:t>
            </a:r>
            <a:r>
              <a:rPr lang="zh-CN" altLang="en-US" b="1" dirty="0"/>
              <a:t>类型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选</a:t>
            </a:r>
            <a:r>
              <a:rPr lang="zh-CN" altLang="en-US" b="1" dirty="0"/>
              <a:t>择</a:t>
            </a:r>
            <a:r>
              <a:rPr lang="zh-CN" altLang="en-US" b="1" dirty="0" smtClean="0"/>
              <a:t>器</a:t>
            </a:r>
            <a:r>
              <a:rPr lang="en-US" altLang="zh-CN" b="1" dirty="0"/>
              <a:t>(type selector)</a:t>
            </a:r>
            <a:endParaRPr lang="zh-CN" altLang="en-US" b="1" dirty="0"/>
          </a:p>
          <a:p>
            <a:pPr lvl="1"/>
            <a:endParaRPr lang="en-US" altLang="zh-CN" b="1" dirty="0" smtClean="0"/>
          </a:p>
          <a:p>
            <a:r>
              <a:rPr lang="zh-CN" altLang="en-US" b="1" dirty="0"/>
              <a:t>选</a:t>
            </a:r>
            <a:r>
              <a:rPr lang="zh-CN" altLang="en-US" b="1" dirty="0" smtClean="0"/>
              <a:t>择器分组</a:t>
            </a:r>
            <a:endParaRPr lang="en-US" altLang="zh-CN" b="1" dirty="0" smtClean="0"/>
          </a:p>
          <a:p>
            <a:pPr lvl="1"/>
            <a:endParaRPr lang="en-US" altLang="zh-CN" b="1" dirty="0" smtClean="0"/>
          </a:p>
          <a:p>
            <a:r>
              <a:rPr lang="zh-CN" altLang="en-US" b="1" dirty="0" smtClean="0"/>
              <a:t>类选</a:t>
            </a:r>
            <a:r>
              <a:rPr lang="zh-CN" altLang="en-US" b="1" dirty="0"/>
              <a:t>择</a:t>
            </a:r>
            <a:r>
              <a:rPr lang="zh-CN" altLang="en-US" b="1" dirty="0" smtClean="0"/>
              <a:t>器</a:t>
            </a:r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r>
              <a:rPr lang="en-US" altLang="zh-CN" b="1" dirty="0" smtClean="0"/>
              <a:t>Id </a:t>
            </a:r>
            <a:r>
              <a:rPr lang="zh-CN" altLang="en-US" b="1" dirty="0" smtClean="0"/>
              <a:t>选择器</a:t>
            </a:r>
            <a:endParaRPr lang="en-US" altLang="zh-CN" b="1" dirty="0" smtClean="0"/>
          </a:p>
          <a:p>
            <a:pPr lvl="1"/>
            <a:endParaRPr lang="en-US" altLang="zh-CN" b="1" dirty="0" smtClean="0"/>
          </a:p>
          <a:p>
            <a:r>
              <a:rPr lang="zh-CN" altLang="en-US" b="1" dirty="0" smtClean="0"/>
              <a:t>属性选择器</a:t>
            </a:r>
            <a:r>
              <a:rPr lang="en-US" altLang="zh-CN" b="1" dirty="0" smtClean="0"/>
              <a:t>(CSS2)</a:t>
            </a:r>
          </a:p>
          <a:p>
            <a:pPr lvl="1"/>
            <a:endParaRPr lang="zh-CN" alt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2017/1/20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27584" y="1734289"/>
            <a:ext cx="302433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latin typeface="Arial Unicode MS" panose="020B0604020202020204" pitchFamily="34" charset="-122"/>
              </a:rPr>
              <a:t>p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{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color:black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;}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27584" y="2735325"/>
            <a:ext cx="417646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h1,h2,h3,h4,h5,h6 { color: green; }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21355" y="3594588"/>
            <a:ext cx="374441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latin typeface="Arial Unicode MS" panose="020B0604020202020204" pitchFamily="34" charset="-122"/>
              </a:rPr>
              <a:t>&lt;p class="important"&gt; This paragraph is very important. &lt;/p&gt;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Arial Unicode MS" panose="020B0604020202020204" pitchFamily="34" charset="-122"/>
              </a:rPr>
              <a:t>.important {</a:t>
            </a:r>
            <a:r>
              <a:rPr lang="en-US" altLang="en-US" sz="1000" dirty="0" err="1">
                <a:latin typeface="Arial Unicode MS" panose="020B0604020202020204" pitchFamily="34" charset="-122"/>
              </a:rPr>
              <a:t>color:red</a:t>
            </a:r>
            <a:r>
              <a:rPr lang="en-US" altLang="en-US" sz="1000" dirty="0">
                <a:latin typeface="Arial Unicode MS" panose="020B0604020202020204" pitchFamily="34" charset="-122"/>
              </a:rPr>
              <a:t>;}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dirty="0">
              <a:latin typeface="Arial Unicode MS" panose="020B0604020202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Arial Unicode MS" panose="020B0604020202020204" pitchFamily="34" charset="-122"/>
              </a:rPr>
              <a:t>h1.important {</a:t>
            </a:r>
            <a:r>
              <a:rPr lang="en-US" altLang="en-US" sz="1000" dirty="0" err="1">
                <a:latin typeface="Arial Unicode MS" panose="020B0604020202020204" pitchFamily="34" charset="-122"/>
              </a:rPr>
              <a:t>color:blue</a:t>
            </a:r>
            <a:r>
              <a:rPr lang="en-US" altLang="en-US" sz="1000" dirty="0">
                <a:latin typeface="Arial Unicode MS" panose="020B0604020202020204" pitchFamily="34" charset="-122"/>
              </a:rPr>
              <a:t>;}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30490" y="5051280"/>
            <a:ext cx="31726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&lt;p id="intro"&gt;This is a paragraph of introduction.&lt;/p&gt;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Arial Unicode MS" panose="020B0604020202020204" pitchFamily="34" charset="-122"/>
              </a:rPr>
              <a:t> #intro {</a:t>
            </a:r>
            <a:r>
              <a:rPr lang="en-US" altLang="en-US" sz="1000" dirty="0" err="1">
                <a:latin typeface="Arial Unicode MS" panose="020B0604020202020204" pitchFamily="34" charset="-122"/>
              </a:rPr>
              <a:t>font-weight:bold</a:t>
            </a:r>
            <a:r>
              <a:rPr lang="en-US" altLang="en-US" sz="1000" dirty="0">
                <a:latin typeface="Arial Unicode MS" panose="020B0604020202020204" pitchFamily="34" charset="-122"/>
              </a:rPr>
              <a:t>;}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830490" y="6063352"/>
            <a:ext cx="12170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a[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href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] {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color:red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;}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35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</a:t>
            </a:r>
            <a:r>
              <a:rPr lang="zh-CN" altLang="en-US" dirty="0"/>
              <a:t>选择</a:t>
            </a:r>
            <a:r>
              <a:rPr lang="zh-CN" altLang="en-US" dirty="0" smtClean="0"/>
              <a:t>器 </a:t>
            </a:r>
            <a:r>
              <a:rPr lang="en-US" altLang="zh-CN" dirty="0" smtClean="0"/>
              <a:t>–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后代选择器（</a:t>
            </a:r>
            <a:r>
              <a:rPr lang="en-US" b="1" dirty="0"/>
              <a:t>descendant </a:t>
            </a:r>
            <a:r>
              <a:rPr lang="en-US" b="1" dirty="0" smtClean="0"/>
              <a:t>selector</a:t>
            </a:r>
            <a:r>
              <a:rPr lang="zh-CN" altLang="en-US" b="1" dirty="0"/>
              <a:t>）</a:t>
            </a:r>
            <a:endParaRPr lang="en-US" b="1" dirty="0" smtClean="0"/>
          </a:p>
          <a:p>
            <a:pPr lvl="1"/>
            <a:r>
              <a:rPr lang="zh-CN" altLang="en-US" dirty="0"/>
              <a:t>两个元素之间的层次间隔可以是无限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lvl="1"/>
            <a:endParaRPr lang="en-US" dirty="0" smtClean="0"/>
          </a:p>
          <a:p>
            <a:r>
              <a:rPr lang="zh-CN" altLang="en-US" dirty="0" smtClean="0"/>
              <a:t>子元素选择器（</a:t>
            </a:r>
            <a:r>
              <a:rPr lang="en-US" b="1" dirty="0" smtClean="0"/>
              <a:t>Child selectors</a:t>
            </a:r>
            <a:r>
              <a:rPr lang="zh-CN" altLang="en-US" b="1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b="1" dirty="0"/>
              <a:t>与后代选择器相比，子元素选择</a:t>
            </a:r>
            <a:r>
              <a:rPr lang="zh-CN" altLang="en-US" b="1" dirty="0" smtClean="0"/>
              <a:t>器只</a:t>
            </a:r>
            <a:r>
              <a:rPr lang="zh-CN" altLang="en-US" b="1" dirty="0"/>
              <a:t>能选择作为某元素子元素的元</a:t>
            </a:r>
            <a:r>
              <a:rPr lang="zh-CN" altLang="en-US" b="1" dirty="0" smtClean="0"/>
              <a:t>素</a:t>
            </a:r>
            <a:endParaRPr lang="en-US" altLang="zh-CN" b="1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2017/1/20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59632" y="2132856"/>
            <a:ext cx="118654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err="1" smtClean="0">
                <a:latin typeface="Arial Unicode MS" panose="020B0604020202020204" pitchFamily="34" charset="-122"/>
              </a:rPr>
              <a:t>ul</a:t>
            </a:r>
            <a:r>
              <a:rPr lang="en-US" altLang="en-US" sz="1000" dirty="0" smtClean="0">
                <a:latin typeface="Arial Unicode MS" panose="020B0604020202020204" pitchFamily="34" charset="-122"/>
              </a:rPr>
              <a:t> </a:t>
            </a:r>
            <a:r>
              <a:rPr lang="en-US" altLang="en-US" sz="1000" dirty="0" err="1">
                <a:latin typeface="Arial Unicode MS" panose="020B0604020202020204" pitchFamily="34" charset="-122"/>
              </a:rPr>
              <a:t>em</a:t>
            </a:r>
            <a:r>
              <a:rPr lang="en-US" altLang="en-US" sz="1000" dirty="0">
                <a:latin typeface="Arial Unicode MS" panose="020B0604020202020204" pitchFamily="34" charset="-122"/>
              </a:rPr>
              <a:t> {</a:t>
            </a:r>
            <a:r>
              <a:rPr lang="en-US" altLang="en-US" sz="1000" dirty="0" err="1">
                <a:latin typeface="Arial Unicode MS" panose="020B0604020202020204" pitchFamily="34" charset="-122"/>
              </a:rPr>
              <a:t>color:red</a:t>
            </a:r>
            <a:r>
              <a:rPr lang="en-US" altLang="en-US" sz="1000" dirty="0">
                <a:latin typeface="Arial Unicode MS" panose="020B0604020202020204" pitchFamily="34" charset="-122"/>
              </a:rPr>
              <a:t>;}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332656"/>
            <a:ext cx="2341841" cy="21703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936961"/>
            <a:ext cx="48387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415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</a:t>
            </a:r>
            <a:r>
              <a:rPr lang="zh-CN" altLang="en-US" dirty="0"/>
              <a:t>选择器 </a:t>
            </a:r>
            <a:r>
              <a:rPr lang="en-US" altLang="zh-CN" dirty="0"/>
              <a:t>– </a:t>
            </a:r>
            <a:r>
              <a:rPr lang="en-US" altLang="zh-CN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相邻兄</a:t>
            </a:r>
            <a:r>
              <a:rPr lang="zh-CN" altLang="en-US" b="1" dirty="0" smtClean="0"/>
              <a:t>弟选</a:t>
            </a:r>
            <a:r>
              <a:rPr lang="zh-CN" altLang="en-US" b="1" dirty="0"/>
              <a:t>择</a:t>
            </a:r>
            <a:r>
              <a:rPr lang="zh-CN" altLang="en-US" b="1" dirty="0" smtClean="0"/>
              <a:t>器</a:t>
            </a:r>
            <a:r>
              <a:rPr lang="zh-CN" altLang="en-US" b="1" dirty="0"/>
              <a:t> </a:t>
            </a:r>
            <a:r>
              <a:rPr lang="en-US" altLang="zh-CN" b="1" dirty="0" smtClean="0"/>
              <a:t>(</a:t>
            </a:r>
            <a:r>
              <a:rPr lang="en-US" b="1" dirty="0" smtClean="0"/>
              <a:t>Adjacent </a:t>
            </a:r>
            <a:r>
              <a:rPr lang="en-US" b="1" dirty="0"/>
              <a:t>sibling </a:t>
            </a:r>
            <a:r>
              <a:rPr lang="en-US" b="1" dirty="0" smtClean="0"/>
              <a:t>selector)</a:t>
            </a:r>
          </a:p>
          <a:p>
            <a:pPr lvl="1"/>
            <a:r>
              <a:rPr lang="zh-CN" altLang="en-US" dirty="0"/>
              <a:t>选择紧接在另一元素后的元素，且二者有相同父元</a:t>
            </a:r>
            <a:r>
              <a:rPr lang="zh-CN" altLang="en-US" dirty="0" smtClean="0"/>
              <a:t>素</a:t>
            </a:r>
            <a:endParaRPr lang="en-US" dirty="0"/>
          </a:p>
          <a:p>
            <a:pPr lvl="1"/>
            <a:r>
              <a:rPr lang="zh-CN" altLang="en-US" dirty="0"/>
              <a:t>相邻兄弟选择器使用了加号（</a:t>
            </a:r>
            <a:r>
              <a:rPr lang="en-US" altLang="zh-CN" dirty="0"/>
              <a:t>+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2017/1/20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912269"/>
            <a:ext cx="2066925" cy="2219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3140968"/>
            <a:ext cx="1285875" cy="1619250"/>
          </a:xfrm>
          <a:prstGeom prst="rect">
            <a:avLst/>
          </a:prstGeom>
          <a:solidFill>
            <a:schemeClr val="tx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</p:spTree>
    <p:extLst>
      <p:ext uri="{BB962C8B-B14F-4D97-AF65-F5344CB8AC3E}">
        <p14:creationId xmlns:p14="http://schemas.microsoft.com/office/powerpoint/2010/main" val="3802748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</a:t>
            </a:r>
            <a:r>
              <a:rPr lang="zh-CN" altLang="en-US" dirty="0"/>
              <a:t>选择器 </a:t>
            </a:r>
            <a:r>
              <a:rPr lang="en-US" altLang="zh-CN" dirty="0"/>
              <a:t>– </a:t>
            </a:r>
            <a:r>
              <a:rPr lang="en-US" altLang="zh-CN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CSS </a:t>
            </a:r>
            <a:r>
              <a:rPr lang="zh-CN" altLang="en-US" b="1" dirty="0"/>
              <a:t>伪类 </a:t>
            </a:r>
            <a:r>
              <a:rPr lang="en-US" altLang="zh-CN" b="1" dirty="0"/>
              <a:t>(</a:t>
            </a:r>
            <a:r>
              <a:rPr lang="en-US" b="1" dirty="0"/>
              <a:t>Pseudo-classes</a:t>
            </a:r>
            <a:r>
              <a:rPr lang="en-US" b="1" dirty="0" smtClean="0"/>
              <a:t>)</a:t>
            </a:r>
          </a:p>
          <a:p>
            <a:pPr lvl="1"/>
            <a:r>
              <a:rPr lang="en-US" dirty="0"/>
              <a:t>http://www.w3school.com.cn/css/css_pseudo_classes.asp</a:t>
            </a:r>
          </a:p>
          <a:p>
            <a:endParaRPr lang="en-US" dirty="0" smtClean="0"/>
          </a:p>
          <a:p>
            <a:r>
              <a:rPr lang="en-US" b="1" dirty="0"/>
              <a:t>CSS </a:t>
            </a:r>
            <a:r>
              <a:rPr lang="zh-CN" altLang="en-US" b="1" dirty="0"/>
              <a:t>伪元素 </a:t>
            </a:r>
            <a:r>
              <a:rPr lang="en-US" altLang="zh-CN" b="1" dirty="0"/>
              <a:t>(</a:t>
            </a:r>
            <a:r>
              <a:rPr lang="en-US" b="1" dirty="0"/>
              <a:t>Pseudo-elements)</a:t>
            </a:r>
          </a:p>
          <a:p>
            <a:pPr lvl="1"/>
            <a:r>
              <a:rPr lang="en-US" dirty="0"/>
              <a:t>http://www.w3school.com.cn/css/css_pseudo_elements.asp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2017/1/20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816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Box </a:t>
            </a:r>
            <a:r>
              <a:rPr lang="en-US" dirty="0" smtClean="0"/>
              <a:t>Model </a:t>
            </a:r>
            <a:r>
              <a:rPr lang="en-US" b="0" dirty="0" smtClean="0">
                <a:latin typeface="Poor Richard" panose="02080502050505020702" pitchFamily="18" charset="0"/>
              </a:rPr>
              <a:t>(</a:t>
            </a:r>
            <a:r>
              <a:rPr lang="zh-CN" altLang="en-US" b="0" dirty="0" smtClean="0"/>
              <a:t>框</a:t>
            </a:r>
            <a:r>
              <a:rPr lang="zh-CN" altLang="en-US" b="0" dirty="0"/>
              <a:t>模</a:t>
            </a:r>
            <a:r>
              <a:rPr lang="zh-CN" altLang="en-US" b="0" dirty="0" smtClean="0"/>
              <a:t>型</a:t>
            </a:r>
            <a:r>
              <a:rPr lang="en-US" altLang="zh-CN" b="0" dirty="0" smtClean="0">
                <a:latin typeface="Poor Richard" panose="02080502050505020702" pitchFamily="18" charset="0"/>
              </a:rPr>
              <a:t>)</a:t>
            </a:r>
            <a:endParaRPr lang="en-US" b="0" dirty="0">
              <a:latin typeface="Poor Richard" panose="02080502050505020702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2017/1/20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35" y="922770"/>
            <a:ext cx="4762500" cy="4762500"/>
          </a:xfrm>
          <a:prstGeom prst="rect">
            <a:avLst/>
          </a:prstGeom>
        </p:spPr>
      </p:pic>
      <p:pic>
        <p:nvPicPr>
          <p:cNvPr id="1026" name="Picture 2" descr="CSS 框模型实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888" y="1196752"/>
            <a:ext cx="3248025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465888" y="4581128"/>
            <a:ext cx="32209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#box {</a:t>
            </a:r>
          </a:p>
          <a:p>
            <a:r>
              <a:rPr lang="en-US" sz="1400" dirty="0"/>
              <a:t>  width: 70px;</a:t>
            </a:r>
          </a:p>
          <a:p>
            <a:r>
              <a:rPr lang="en-US" sz="1400" dirty="0"/>
              <a:t>  margin: 10px;</a:t>
            </a:r>
          </a:p>
          <a:p>
            <a:r>
              <a:rPr lang="en-US" sz="1400" dirty="0"/>
              <a:t>  padding: 5px;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0334232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815</TotalTime>
  <Words>414</Words>
  <Application>Microsoft Office PowerPoint</Application>
  <PresentationFormat>On-screen Show (4:3)</PresentationFormat>
  <Paragraphs>83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 Unicode MS</vt:lpstr>
      <vt:lpstr>Batang</vt:lpstr>
      <vt:lpstr>宋体</vt:lpstr>
      <vt:lpstr>Arial</vt:lpstr>
      <vt:lpstr>Calibri</vt:lpstr>
      <vt:lpstr>Poor Richard</vt:lpstr>
      <vt:lpstr>Tahoma</vt:lpstr>
      <vt:lpstr>Wingdings</vt:lpstr>
      <vt:lpstr>自定义设计方案</vt:lpstr>
      <vt:lpstr>Knowledge for CSS</vt:lpstr>
      <vt:lpstr>CSS 基础语法</vt:lpstr>
      <vt:lpstr>CSS 高级语法</vt:lpstr>
      <vt:lpstr>CSS 选择器 – 1</vt:lpstr>
      <vt:lpstr>CSS 选择器 – 2</vt:lpstr>
      <vt:lpstr>CSS 选择器 – 3</vt:lpstr>
      <vt:lpstr>CSS 选择器 – 4</vt:lpstr>
      <vt:lpstr>CSS Box Model (框模型)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sony</dc:creator>
  <cp:lastModifiedBy>user</cp:lastModifiedBy>
  <cp:revision>70</cp:revision>
  <dcterms:created xsi:type="dcterms:W3CDTF">2014-06-21T03:33:12Z</dcterms:created>
  <dcterms:modified xsi:type="dcterms:W3CDTF">2017-01-20T09:21:10Z</dcterms:modified>
</cp:coreProperties>
</file>