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1000" r:id="rId2"/>
    <p:sldId id="1483" r:id="rId3"/>
    <p:sldId id="1477" r:id="rId4"/>
    <p:sldId id="1486" r:id="rId5"/>
    <p:sldId id="1484" r:id="rId6"/>
  </p:sldIdLst>
  <p:sldSz cx="9144000" cy="6858000" type="screen4x3"/>
  <p:notesSz cx="6888163" cy="100203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2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>
          <p15:clr>
            <a:srgbClr val="A4A3A4"/>
          </p15:clr>
        </p15:guide>
        <p15:guide id="2" pos="217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BBD"/>
    <a:srgbClr val="FF9900"/>
    <a:srgbClr val="CC6600"/>
    <a:srgbClr val="FF66FF"/>
    <a:srgbClr val="FF99FF"/>
    <a:srgbClr val="336600"/>
    <a:srgbClr val="003300"/>
    <a:srgbClr val="FA821E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52349" autoAdjust="0"/>
  </p:normalViewPr>
  <p:slideViewPr>
    <p:cSldViewPr>
      <p:cViewPr varScale="1">
        <p:scale>
          <a:sx n="118" d="100"/>
          <a:sy n="118" d="100"/>
        </p:scale>
        <p:origin x="1464" y="84"/>
      </p:cViewPr>
      <p:guideLst>
        <p:guide orient="horz" pos="3929"/>
        <p:guide pos="5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pPr>
              <a:defRPr/>
            </a:pPr>
            <a:fld id="{A07B9087-79E6-4861-966B-DB0AD8003A2D}" type="datetimeFigureOut">
              <a:rPr lang="en-US"/>
              <a:pPr>
                <a:defRPr/>
              </a:pPr>
              <a:t>6/30/2016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pPr>
              <a:defRPr/>
            </a:pPr>
            <a:fld id="{FB1E1899-20F4-4A50-BB8B-5EC89E4D73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51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29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085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59325"/>
            <a:ext cx="5510213" cy="451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291F52E-180F-4BF8-88D7-B3DDCEAB137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malto.com/schema/sps/v1" TargetMode="External"/><Relationship Id="rId7" Type="http://schemas.openxmlformats.org/officeDocument/2006/relationships/hyperlink" Target="http://www.gemalto.com/schema/sps%20spsCommands.xs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gemalto.com/gsepml/v1%20../gsepml.xsd" TargetMode="External"/><Relationship Id="rId5" Type="http://schemas.openxmlformats.org/officeDocument/2006/relationships/hyperlink" Target="http://www.w3.org/2001/XMLSchema-instance" TargetMode="External"/><Relationship Id="rId4" Type="http://schemas.openxmlformats.org/officeDocument/2006/relationships/hyperlink" Target="http://www.gemalto.com/schema/p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1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22777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8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gsepml:ExecuteProvisioningSet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xmlns:sps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http://www.gemalto.com/schema/sps/v1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xmlns:lpm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4"/>
              </a:rPr>
              <a:t>http://www.gemalto.com/schema/pm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xmlns:xsi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5"/>
              </a:rPr>
              <a:t>http://www.w3.org/2001/XMLSchema-instance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xsi:schemaLocation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“</a:t>
            </a: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http://www.gemalto.com/schema/gsepml/v1 ../gsepml.xsd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6"/>
              </a:rPr>
              <a:t>http://www.gemalto.com/schema/pm ../pmBatchFile.xsd</a:t>
            </a:r>
            <a:endParaRPr lang="en-US" sz="1200" i="1" u="sng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u="sng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7"/>
              </a:rPr>
              <a:t>http://www.gemalto.com/schema/sps/v1 ../spsBatchFile-v1.0.xsd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  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             timestamp="2001-12-17T09:30:47Z"  version="1.0.0"&gt;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transactionId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="Trans9911111111“</a:t>
            </a:r>
            <a:r>
              <a:rPr lang="en-US" sz="900" i="1" dirty="0" smtClean="0"/>
              <a:t>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900" i="1" baseline="0" dirty="0" smtClean="0"/>
              <a:t>     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sps:CreateSubscription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en-US" sz="900" i="1" dirty="0" smtClean="0"/>
              <a:t>	&lt;</a:t>
            </a:r>
            <a:r>
              <a:rPr lang="en-US" sz="900" i="1" dirty="0" err="1" smtClean="0"/>
              <a:t>sps:SubscriptionIdentifier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0612131313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sps:msisdn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&lt;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99492011110000000</a:t>
            </a:r>
            <a:r>
              <a:rPr lang="en-US" sz="900" i="1" dirty="0" smtClean="0"/>
              <a:t>&lt;/</a:t>
            </a:r>
            <a:r>
              <a:rPr lang="en-US" sz="900" i="1" dirty="0" err="1" smtClean="0"/>
              <a:t>sps:iccid</a:t>
            </a:r>
            <a:r>
              <a:rPr lang="en-US" sz="900" i="1" dirty="0" smtClean="0"/>
              <a:t>&gt;</a:t>
            </a:r>
            <a:endParaRPr lang="fr-FR" sz="900" i="1" dirty="0" smtClean="0"/>
          </a:p>
          <a:p>
            <a:pPr>
              <a:buNone/>
            </a:pPr>
            <a:r>
              <a:rPr lang="en-US" sz="900" i="1" dirty="0" smtClean="0"/>
              <a:t>	    </a:t>
            </a:r>
            <a:r>
              <a:rPr lang="fr-FR" sz="900" i="1" dirty="0" smtClean="0"/>
              <a:t>&lt;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  <a:r>
              <a:rPr lang="fr-FR" sz="9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00894922220000000</a:t>
            </a:r>
            <a:r>
              <a:rPr lang="fr-FR" sz="900" i="1" dirty="0" smtClean="0"/>
              <a:t>&lt;/</a:t>
            </a:r>
            <a:r>
              <a:rPr lang="fr-FR" sz="900" i="1" dirty="0" err="1" smtClean="0"/>
              <a:t>sps:imsi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r>
              <a:rPr lang="fr-FR" sz="900" i="1" dirty="0" smtClean="0"/>
              <a:t>	&lt;/</a:t>
            </a:r>
            <a:r>
              <a:rPr lang="fr-FR" sz="900" i="1" dirty="0" err="1" smtClean="0"/>
              <a:t>sps:SubscriptionIdentifier</a:t>
            </a:r>
            <a:r>
              <a:rPr lang="fr-FR" sz="900" i="1" dirty="0" smtClean="0"/>
              <a:t>&gt;</a:t>
            </a:r>
          </a:p>
          <a:p>
            <a:pPr>
              <a:buNone/>
            </a:pPr>
            <a:endParaRPr lang="fr-FR" sz="9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>
              <a:buNone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&gt;GXX_v3.2_128K&lt;/</a:t>
            </a:r>
            <a:r>
              <a:rPr lang="en-US" sz="1200" i="1" dirty="0" err="1" smtClean="0"/>
              <a:t>sps:cardProfile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&lt;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&gt;4367547687587,84648767765&lt;/</a:t>
            </a:r>
            <a:r>
              <a:rPr lang="en-US" sz="1200" i="1" dirty="0" err="1" smtClean="0"/>
              <a:t>sps:cardAdditionalInfo</a:t>
            </a:r>
            <a:r>
              <a:rPr lang="en-US" sz="1200" i="1" dirty="0" smtClean="0"/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&gt;CREATED&lt;/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sps:subscriptionState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sps:ese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cud=“564375347654”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=“76548765998”/&gt;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sps:smc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cplc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=“14321543245454”/&gt;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sps:mobileEquipment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imei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“97689654337567” model=“”N309 manufacturer=“”Samsung/&gt;</a:t>
            </a:r>
          </a:p>
          <a:p>
            <a:pPr lvl="3"/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SE-KMS --------- -&gt;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en-US" sz="1200" b="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&lt;![CDATA[</a:t>
            </a:r>
            <a:endParaRPr lang="fr-FR" sz="1200" b="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serialNumber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="99492011110000000"&gt;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="A000000018434D08090A0B0C000000"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defaultSyncID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="default"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implicitRcAlgoNumber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proprietaryRcAlgoNumber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="6" &gt;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value="0000000000"/&gt;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="Domain1KeySet1"&gt;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7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&lt;Keyset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versionNumber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="2"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syncID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="Domain1KeySet2" &gt;</a:t>
            </a:r>
          </a:p>
          <a:p>
            <a:pPr lvl="8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Sync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value="0000000001"/&gt;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Kic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="12"/&gt; </a:t>
            </a:r>
          </a:p>
          <a:p>
            <a:pPr lvl="8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&lt;Kid value="000102030405060708090A0B0C0D0E0F"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algoNumber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="3"/&gt; </a:t>
            </a:r>
          </a:p>
          <a:p>
            <a:pPr lvl="7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Keyset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6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SecurityDomain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MBCard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]]&gt;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sps:Ota-security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key="Prepaid" value="false"/&gt;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key="Postpaid" value="true"/&gt;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sps:Capabilities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SubscribedOption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name="SFR family" state="ACTIVATED"/&gt;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sps:SubscribedOptions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sps:SubscribeTo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sps:elements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&lt;!–-------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 sends this section to LPM --------- -&gt;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iccid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=«99492011110000000»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imsi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=«00894922220000000»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msisdn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=«0612131313»</a:t>
            </a:r>
          </a:p>
          <a:p>
            <a:pPr lvl="3"/>
            <a:r>
              <a:rPr lang="en-US" sz="900" i="1" dirty="0" err="1" smtClean="0"/>
              <a:t>initalState</a:t>
            </a:r>
            <a:r>
              <a:rPr lang="en-US" sz="900" i="1" dirty="0" smtClean="0"/>
              <a:t>=“ACTIVE”  </a:t>
            </a:r>
            <a:r>
              <a:rPr lang="en-US" sz="900" i="1" dirty="0" err="1" smtClean="0"/>
              <a:t>imei</a:t>
            </a:r>
            <a:r>
              <a:rPr lang="en-US" sz="900" i="1" dirty="0" smtClean="0"/>
              <a:t>=“?”  </a:t>
            </a:r>
            <a:r>
              <a:rPr lang="en-US" sz="900" i="1" dirty="0" err="1" smtClean="0"/>
              <a:t>groupId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communicationProtocol</a:t>
            </a:r>
            <a:r>
              <a:rPr lang="en-US" sz="900" i="1" dirty="0" smtClean="0"/>
              <a:t>=“?” </a:t>
            </a:r>
            <a:r>
              <a:rPr lang="en-US" sz="900" i="1" dirty="0" err="1" smtClean="0"/>
              <a:t>serviceExceutionProtocol</a:t>
            </a:r>
            <a:r>
              <a:rPr lang="en-US" sz="900" i="1" dirty="0" smtClean="0"/>
              <a:t>=“?”</a:t>
            </a:r>
            <a:r>
              <a:rPr lang="en-US" sz="900" i="1" baseline="0" dirty="0" smtClean="0"/>
              <a:t> </a:t>
            </a:r>
            <a:r>
              <a:rPr lang="en-US" sz="900" i="1" dirty="0" smtClean="0"/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public class UpdateHPLMN2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public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void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script ()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{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variables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definitions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MF = 0x3F00;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DFGSM = 0x7F20;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short HPLMN = 0x6F31;    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//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du fichier HPLMN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(MF);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(DFGSM);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selectById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(HPLMN);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		    </a:t>
            </a:r>
          </a:p>
          <a:p>
            <a:pPr lvl="4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updateBinary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((short)0, new byte[] {(byte)0x0B});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}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}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lpm:ExecScript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5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lpm:Perso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label="test"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majorVersion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="1"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minorVersion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="0"/&gt;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lpm:Portal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	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lpm:ServiceContent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: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Model manufacturer="LG" name="U300"/&gt;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service="EMAIL"&gt;&lt;/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lpm:SubscriptionList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type="EMAI" 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configured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true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lpm:GenericParameters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="email_vd2" /&gt;</a:t>
            </a:r>
          </a:p>
          <a:p>
            <a:pPr lvl="4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type="APPLICATION"&gt;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type="APPADDR"&gt;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type="PORT"&gt;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="PORTNBR«  value="587"/&gt;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="ADDR" value="smtp.mail.yahoo.fr"/&gt;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type="APPAUTH"&gt;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="AAUTHTYPE" value="None"/&gt;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="AAUTHNAME" value="benoit"/&gt;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="AAUTHSECRET"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value="NAP2"/&gt;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="PROVIDER-ID" value="PROVIDER1"/&gt;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="NAME" value="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ben_gemalto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="RT-ADDR"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="FROM" value="ben_gemalto@yahoo.fr"/&gt;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="TO-NAPID" value="NAP3"/&gt;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    &lt;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lpm:parm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name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="APPID" value="25"/&gt;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lpm:characteristic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lpm:UserDependentParameters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lpm:ServiceConfigurations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3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lpm:Handset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2"/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lpm:CreateSubscription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&gt;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     &lt;/</a:t>
            </a:r>
            <a:r>
              <a:rPr lang="fr-FR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sps:CreateSubscription</a:t>
            </a:r>
            <a:r>
              <a:rPr lang="fr-FR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</a:p>
          <a:p>
            <a:pPr lvl="1"/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&lt;/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sps:Order</a:t>
            </a:r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     &lt;/S:Body&gt;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i="1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&lt;/S:Envelope&gt;</a:t>
            </a:r>
            <a:endParaRPr lang="fr-FR" sz="1200" i="1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1F52E-180F-4BF8-88D7-B3DDCEAB137E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50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D373D-82CE-4D8E-BADB-367FFFA4E5B8}" type="slidenum">
              <a:rPr lang="fr-FR" smtClean="0"/>
              <a:pPr/>
              <a:t>4</a:t>
            </a:fld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191117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Add a subtitle, name &amp; dates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15C95-9250-4B65-990B-32A1F2562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1A0AE-804C-4371-A07A-86ECC0E8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122BF-7BF8-427C-B7B6-420941420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C3ECD-6A7F-4610-9738-58E5BCF32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2438E-ADFD-4F7D-A155-154F5102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372A5-F15D-4191-ADB2-AB3B3355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0492E-9E3B-45AD-AC36-93945E4BD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B6940-9932-4C6A-A98D-F83AF131B3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6453A-97E1-4B6F-AD89-9E946F201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B7709-1B9F-42D6-AFA3-44B29327E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3FA8BE-A6AB-4A8D-B6CB-A679B6862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r>
              <a:rPr lang="en-US"/>
              <a:t>Gemalto Private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8" r:id="rId1"/>
    <p:sldLayoutId id="2147484999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Wingdings 2" pitchFamily="18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Symbol" pitchFamily="18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UMI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应用建模实践过程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2016</a:t>
            </a:r>
            <a:r>
              <a:rPr lang="en-US" altLang="zh-CN" sz="1600" dirty="0" smtClean="0">
                <a:solidFill>
                  <a:schemeClr val="bg1"/>
                </a:solidFill>
              </a:rPr>
              <a:t>-06-30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</a:t>
            </a:r>
            <a:r>
              <a:rPr lang="en-US" altLang="zh-CN" sz="1600" dirty="0" smtClean="0">
                <a:solidFill>
                  <a:schemeClr val="bg1"/>
                </a:solidFill>
              </a:rPr>
              <a:t>Li Shengli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401638"/>
            <a:ext cx="7634237" cy="550862"/>
          </a:xfrm>
        </p:spPr>
        <p:txBody>
          <a:bodyPr/>
          <a:lstStyle/>
          <a:p>
            <a:r>
              <a:rPr lang="en-US" sz="2400" dirty="0" smtClean="0"/>
              <a:t>Agenda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4646612"/>
          </a:xfrm>
        </p:spPr>
        <p:txBody>
          <a:bodyPr/>
          <a:lstStyle/>
          <a:p>
            <a:r>
              <a:rPr lang="en-US" dirty="0" smtClean="0"/>
              <a:t>…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8162" y="188640"/>
            <a:ext cx="8066286" cy="550862"/>
          </a:xfrm>
        </p:spPr>
        <p:txBody>
          <a:bodyPr/>
          <a:lstStyle/>
          <a:p>
            <a:r>
              <a:rPr lang="en-US" sz="2400" dirty="0" smtClean="0"/>
              <a:t>Title/Topic1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23528" y="692696"/>
            <a:ext cx="8568952" cy="5760640"/>
          </a:xfrm>
        </p:spPr>
        <p:txBody>
          <a:bodyPr/>
          <a:lstStyle/>
          <a:p>
            <a:r>
              <a:rPr lang="en-US" dirty="0" smtClean="0"/>
              <a:t>Content1</a:t>
            </a:r>
          </a:p>
          <a:p>
            <a:pPr lvl="1"/>
            <a:r>
              <a:rPr lang="en-US" dirty="0" smtClean="0"/>
              <a:t>Content1.1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Content2</a:t>
            </a:r>
          </a:p>
          <a:p>
            <a:pPr lvl="1"/>
            <a:r>
              <a:rPr lang="en-US" dirty="0" smtClean="0"/>
              <a:t>Content2.1</a:t>
            </a:r>
          </a:p>
          <a:p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E5F03D-E4FB-4D20-ADDD-2FFC593848C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Gemalto Private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UMI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</a:rPr>
              <a:t>应用建模实践过程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2659062"/>
          </a:xfrm>
        </p:spPr>
        <p:txBody>
          <a:bodyPr/>
          <a:lstStyle/>
          <a:p>
            <a:pPr eaLnBrk="1" hangingPunct="1"/>
            <a:r>
              <a:rPr lang="zh-CN" altLang="en-US" dirty="0"/>
              <a:t>模</a:t>
            </a:r>
            <a:r>
              <a:rPr lang="zh-CN" altLang="en-US" dirty="0" smtClean="0"/>
              <a:t>型内容的组织和</a:t>
            </a:r>
            <a:r>
              <a:rPr lang="en-US" altLang="zh-CN" dirty="0" smtClean="0"/>
              <a:t>UML</a:t>
            </a:r>
            <a:r>
              <a:rPr lang="zh-CN" altLang="en-US" dirty="0" smtClean="0"/>
              <a:t>表述</a:t>
            </a:r>
            <a:endParaRPr lang="en-US" dirty="0" smtClean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842125" y="5565775"/>
            <a:ext cx="2001838" cy="9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fr-FR" sz="1600" dirty="0" smtClean="0">
                <a:solidFill>
                  <a:schemeClr val="bg1"/>
                </a:solidFill>
              </a:rPr>
              <a:t>2016</a:t>
            </a:r>
            <a:r>
              <a:rPr lang="en-US" altLang="zh-CN" sz="1600" dirty="0" smtClean="0">
                <a:solidFill>
                  <a:schemeClr val="bg1"/>
                </a:solidFill>
              </a:rPr>
              <a:t>-06-30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  <a:buClr>
                <a:srgbClr val="FF6600"/>
              </a:buClr>
              <a:buFont typeface="Wingdings" pitchFamily="2" charset="2"/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By </a:t>
            </a:r>
            <a:r>
              <a:rPr lang="en-US" altLang="zh-CN" sz="1600" dirty="0" smtClean="0">
                <a:solidFill>
                  <a:schemeClr val="bg1"/>
                </a:solidFill>
              </a:rPr>
              <a:t>Li Shengli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4" y="1446213"/>
            <a:ext cx="7397751" cy="464661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要</a:t>
            </a:r>
            <a:r>
              <a:rPr lang="zh-CN" altLang="en-US" dirty="0" smtClean="0"/>
              <a:t>素</a:t>
            </a:r>
            <a:r>
              <a:rPr lang="en-US" altLang="zh-CN" dirty="0" smtClean="0"/>
              <a:t>(Things)</a:t>
            </a:r>
          </a:p>
          <a:p>
            <a:pPr lvl="1"/>
            <a:r>
              <a:rPr lang="zh-CN" altLang="en-US" dirty="0" smtClean="0"/>
              <a:t>表述结构的要素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 Case; Class; Interface; Collaboration(</a:t>
            </a:r>
            <a:r>
              <a:rPr lang="zh-CN" altLang="en-US" dirty="0" smtClean="0"/>
              <a:t>协作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表</a:t>
            </a:r>
            <a:r>
              <a:rPr lang="zh-CN" altLang="en-US" dirty="0" smtClean="0"/>
              <a:t>述行为的要素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Interaction(</a:t>
            </a:r>
            <a:r>
              <a:rPr lang="zh-CN" altLang="en-US" dirty="0" smtClean="0"/>
              <a:t>交互</a:t>
            </a:r>
            <a:r>
              <a:rPr lang="en-US" altLang="zh-CN" dirty="0" smtClean="0"/>
              <a:t>); State Machine(</a:t>
            </a:r>
            <a:r>
              <a:rPr lang="zh-CN" altLang="en-US" dirty="0" smtClean="0"/>
              <a:t>状态机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于组织的要素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Package</a:t>
            </a:r>
          </a:p>
          <a:p>
            <a:pPr lvl="1"/>
            <a:r>
              <a:rPr lang="zh-CN" altLang="en-US" dirty="0"/>
              <a:t>用</a:t>
            </a:r>
            <a:r>
              <a:rPr lang="zh-CN" altLang="en-US" dirty="0" smtClean="0"/>
              <a:t>作辅助说明的要素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Notes</a:t>
            </a:r>
          </a:p>
          <a:p>
            <a:r>
              <a:rPr lang="zh-CN" altLang="en-US" dirty="0"/>
              <a:t>关</a:t>
            </a:r>
            <a:r>
              <a:rPr lang="zh-CN" altLang="en-US" dirty="0" smtClean="0"/>
              <a:t>系</a:t>
            </a:r>
            <a:r>
              <a:rPr lang="en-US" altLang="zh-CN" dirty="0" smtClean="0"/>
              <a:t>(Relationships)</a:t>
            </a:r>
          </a:p>
          <a:p>
            <a:pPr lvl="1"/>
            <a:r>
              <a:rPr lang="zh-CN" altLang="en-US" dirty="0"/>
              <a:t>关</a:t>
            </a:r>
            <a:r>
              <a:rPr lang="zh-CN" altLang="en-US" dirty="0" smtClean="0"/>
              <a:t>联关系</a:t>
            </a:r>
            <a:r>
              <a:rPr lang="en-US" altLang="zh-CN" dirty="0" smtClean="0"/>
              <a:t>(Association)</a:t>
            </a:r>
          </a:p>
          <a:p>
            <a:pPr lvl="2"/>
            <a:r>
              <a:rPr lang="zh-CN" altLang="en-US" dirty="0"/>
              <a:t>表</a:t>
            </a:r>
            <a:r>
              <a:rPr lang="zh-CN" altLang="en-US" dirty="0" smtClean="0"/>
              <a:t>达两个类的实例之间存在连接</a:t>
            </a:r>
            <a:endParaRPr lang="en-US" altLang="zh-CN" dirty="0" smtClean="0"/>
          </a:p>
          <a:p>
            <a:pPr lvl="2"/>
            <a:r>
              <a:rPr lang="zh-CN" altLang="en-US" dirty="0"/>
              <a:t>聚</a:t>
            </a:r>
            <a:r>
              <a:rPr lang="zh-CN" altLang="en-US" dirty="0" smtClean="0"/>
              <a:t>合关系</a:t>
            </a:r>
            <a:r>
              <a:rPr lang="en-US" altLang="zh-CN" dirty="0" smtClean="0"/>
              <a:t>(Aggregation)</a:t>
            </a:r>
            <a:r>
              <a:rPr lang="zh-CN" altLang="en-US" dirty="0" smtClean="0"/>
              <a:t>和组合关系</a:t>
            </a:r>
            <a:r>
              <a:rPr lang="en-US" altLang="zh-CN" dirty="0" smtClean="0"/>
              <a:t>(Composition)</a:t>
            </a:r>
            <a:r>
              <a:rPr lang="zh-CN" altLang="en-US" dirty="0" smtClean="0"/>
              <a:t>是关联关系的强化形式</a:t>
            </a:r>
            <a:endParaRPr lang="en-US" altLang="zh-CN" dirty="0" smtClean="0"/>
          </a:p>
          <a:p>
            <a:pPr lvl="1"/>
            <a:r>
              <a:rPr lang="zh-CN" altLang="en-US" dirty="0"/>
              <a:t>依</a:t>
            </a:r>
            <a:r>
              <a:rPr lang="zh-CN" altLang="en-US" dirty="0" smtClean="0"/>
              <a:t>赖关系</a:t>
            </a:r>
            <a:r>
              <a:rPr lang="en-US" altLang="zh-CN" dirty="0" smtClean="0"/>
              <a:t>(Dependency)</a:t>
            </a:r>
          </a:p>
          <a:p>
            <a:pPr lvl="2"/>
            <a:r>
              <a:rPr lang="zh-CN" altLang="en-US" dirty="0"/>
              <a:t>依</a:t>
            </a:r>
            <a:r>
              <a:rPr lang="zh-CN" altLang="en-US" dirty="0" smtClean="0"/>
              <a:t>赖者“使用”被依赖者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泛化关系</a:t>
            </a:r>
            <a:r>
              <a:rPr lang="en-US" altLang="zh-CN" dirty="0" smtClean="0"/>
              <a:t>(Generalization)</a:t>
            </a:r>
          </a:p>
          <a:p>
            <a:pPr lvl="2"/>
            <a:r>
              <a:rPr lang="zh-CN" altLang="en-US" dirty="0"/>
              <a:t>表</a:t>
            </a:r>
            <a:r>
              <a:rPr lang="zh-CN" altLang="en-US" dirty="0" smtClean="0"/>
              <a:t>达“特殊的”是“一般的”一种</a:t>
            </a:r>
            <a:endParaRPr lang="en-US" altLang="zh-CN" dirty="0" smtClean="0"/>
          </a:p>
          <a:p>
            <a:pPr lvl="1"/>
            <a:r>
              <a:rPr lang="zh-CN" altLang="en-US" dirty="0"/>
              <a:t>实</a:t>
            </a:r>
            <a:r>
              <a:rPr lang="zh-CN" altLang="en-US" dirty="0" smtClean="0"/>
              <a:t>现关系</a:t>
            </a:r>
            <a:r>
              <a:rPr lang="en-US" altLang="zh-CN" dirty="0" smtClean="0"/>
              <a:t>(Realization)</a:t>
            </a:r>
          </a:p>
          <a:p>
            <a:pPr lvl="2"/>
            <a:r>
              <a:rPr lang="zh-CN" altLang="en-US" dirty="0" smtClean="0"/>
              <a:t>“被实现者”是对要求的说明，“实现者”是针对要求的解决方案</a:t>
            </a:r>
            <a:endParaRPr lang="en-US" altLang="zh-CN" dirty="0" smtClean="0"/>
          </a:p>
          <a:p>
            <a:r>
              <a:rPr lang="zh-CN" altLang="en-US" dirty="0" smtClean="0"/>
              <a:t>图</a:t>
            </a:r>
            <a:r>
              <a:rPr lang="en-US" altLang="zh-CN" dirty="0" smtClean="0"/>
              <a:t>(Diagrams)</a:t>
            </a:r>
          </a:p>
          <a:p>
            <a:pPr lvl="1"/>
            <a:r>
              <a:rPr lang="zh-CN" altLang="en-US" dirty="0"/>
              <a:t>静</a:t>
            </a:r>
            <a:r>
              <a:rPr lang="zh-CN" altLang="en-US" dirty="0" smtClean="0"/>
              <a:t>态图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Use Case Diagram; Class Diagram; Object Diagram; Component Diagram; Deployment Diagram</a:t>
            </a:r>
          </a:p>
          <a:p>
            <a:pPr lvl="1"/>
            <a:r>
              <a:rPr lang="zh-CN" altLang="en-US" dirty="0"/>
              <a:t>动</a:t>
            </a:r>
            <a:r>
              <a:rPr lang="zh-CN" altLang="en-US" dirty="0" smtClean="0"/>
              <a:t>态图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Sequence Diagram; Collaboration Diagram; Interaction Diagram; </a:t>
            </a:r>
            <a:r>
              <a:rPr lang="en-US" altLang="zh-CN" dirty="0" err="1" smtClean="0"/>
              <a:t>Statechart</a:t>
            </a:r>
            <a:r>
              <a:rPr lang="en-US" altLang="zh-CN" dirty="0" smtClean="0"/>
              <a:t> Diagram; 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22BF-7BF8-427C-B7B6-4209414200B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Gemalto Private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713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owerpoint gemalto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312939</TotalTime>
  <Words>291</Words>
  <Application>Microsoft Office PowerPoint</Application>
  <PresentationFormat>On-screen Show (4:3)</PresentationFormat>
  <Paragraphs>182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Symbol</vt:lpstr>
      <vt:lpstr>Wingdings</vt:lpstr>
      <vt:lpstr>Wingdings 2</vt:lpstr>
      <vt:lpstr>Template powerpoint gemalto</vt:lpstr>
      <vt:lpstr>UMI应用建模实践过程</vt:lpstr>
      <vt:lpstr>Agenda</vt:lpstr>
      <vt:lpstr>Title/Topic1</vt:lpstr>
      <vt:lpstr>UMI应用建模实践过程</vt:lpstr>
      <vt:lpstr>基本内容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Votre nom d'utilisateur</dc:creator>
  <cp:lastModifiedBy>user</cp:lastModifiedBy>
  <cp:revision>3757</cp:revision>
  <dcterms:created xsi:type="dcterms:W3CDTF">2010-10-19T16:15:59Z</dcterms:created>
  <dcterms:modified xsi:type="dcterms:W3CDTF">2016-07-08T06:30:40Z</dcterms:modified>
</cp:coreProperties>
</file>