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5"/>
  </p:notesMasterIdLst>
  <p:handoutMasterIdLst>
    <p:handoutMasterId r:id="rId26"/>
  </p:handoutMasterIdLst>
  <p:sldIdLst>
    <p:sldId id="1000" r:id="rId2"/>
    <p:sldId id="1484" r:id="rId3"/>
    <p:sldId id="1504" r:id="rId4"/>
    <p:sldId id="1487" r:id="rId5"/>
    <p:sldId id="1486" r:id="rId6"/>
    <p:sldId id="1488" r:id="rId7"/>
    <p:sldId id="1489" r:id="rId8"/>
    <p:sldId id="1490" r:id="rId9"/>
    <p:sldId id="1491" r:id="rId10"/>
    <p:sldId id="1492" r:id="rId11"/>
    <p:sldId id="1493" r:id="rId12"/>
    <p:sldId id="1494" r:id="rId13"/>
    <p:sldId id="1495" r:id="rId14"/>
    <p:sldId id="1496" r:id="rId15"/>
    <p:sldId id="1497" r:id="rId16"/>
    <p:sldId id="1498" r:id="rId17"/>
    <p:sldId id="1503" r:id="rId18"/>
    <p:sldId id="1499" r:id="rId19"/>
    <p:sldId id="1500" r:id="rId20"/>
    <p:sldId id="1501" r:id="rId21"/>
    <p:sldId id="1502" r:id="rId22"/>
    <p:sldId id="1485" r:id="rId23"/>
    <p:sldId id="1505" r:id="rId24"/>
  </p:sldIdLst>
  <p:sldSz cx="9144000" cy="6858000" type="screen4x3"/>
  <p:notesSz cx="6888163" cy="100203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929">
          <p15:clr>
            <a:srgbClr val="A4A3A4"/>
          </p15:clr>
        </p15:guide>
        <p15:guide id="2" pos="521">
          <p15:clr>
            <a:srgbClr val="A4A3A4"/>
          </p15:clr>
        </p15:guide>
      </p15:sldGuideLst>
    </p:ext>
    <p:ext uri="{2D200454-40CA-4A62-9FC3-DE9A4176ACB9}">
      <p15:notesGuideLst xmlns:p15="http://schemas.microsoft.com/office/powerpoint/2012/main">
        <p15:guide id="1" orient="horz" pos="3156">
          <p15:clr>
            <a:srgbClr val="A4A3A4"/>
          </p15:clr>
        </p15:guide>
        <p15:guide id="2" pos="21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BBD"/>
    <a:srgbClr val="FF9900"/>
    <a:srgbClr val="CC6600"/>
    <a:srgbClr val="FF66FF"/>
    <a:srgbClr val="FF99FF"/>
    <a:srgbClr val="336600"/>
    <a:srgbClr val="003300"/>
    <a:srgbClr val="FA821E"/>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0" autoAdjust="0"/>
    <p:restoredTop sz="85714" autoAdjust="0"/>
  </p:normalViewPr>
  <p:slideViewPr>
    <p:cSldViewPr>
      <p:cViewPr varScale="1">
        <p:scale>
          <a:sx n="101" d="100"/>
          <a:sy n="101" d="100"/>
        </p:scale>
        <p:origin x="1974" y="72"/>
      </p:cViewPr>
      <p:guideLst>
        <p:guide orient="horz" pos="3929"/>
        <p:guide pos="521"/>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90" y="-72"/>
      </p:cViewPr>
      <p:guideLst>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500" cy="501650"/>
          </a:xfrm>
          <a:prstGeom prst="rect">
            <a:avLst/>
          </a:prstGeom>
        </p:spPr>
        <p:txBody>
          <a:bodyPr vert="horz" lIns="96616" tIns="48308" rIns="96616" bIns="48308" rtlCol="0"/>
          <a:lstStyle>
            <a:lvl1pPr algn="l">
              <a:defRPr sz="1300"/>
            </a:lvl1pPr>
          </a:lstStyle>
          <a:p>
            <a:pPr>
              <a:defRPr/>
            </a:pPr>
            <a:endParaRPr lang="en-GB"/>
          </a:p>
        </p:txBody>
      </p:sp>
      <p:sp>
        <p:nvSpPr>
          <p:cNvPr id="3" name="Date Placeholder 2"/>
          <p:cNvSpPr>
            <a:spLocks noGrp="1"/>
          </p:cNvSpPr>
          <p:nvPr>
            <p:ph type="dt" sz="quarter" idx="1"/>
          </p:nvPr>
        </p:nvSpPr>
        <p:spPr>
          <a:xfrm>
            <a:off x="3902075" y="0"/>
            <a:ext cx="2984500" cy="501650"/>
          </a:xfrm>
          <a:prstGeom prst="rect">
            <a:avLst/>
          </a:prstGeom>
        </p:spPr>
        <p:txBody>
          <a:bodyPr vert="horz" lIns="96616" tIns="48308" rIns="96616" bIns="48308" rtlCol="0"/>
          <a:lstStyle>
            <a:lvl1pPr algn="r">
              <a:defRPr sz="1300"/>
            </a:lvl1pPr>
          </a:lstStyle>
          <a:p>
            <a:pPr>
              <a:defRPr/>
            </a:pPr>
            <a:fld id="{A07B9087-79E6-4861-966B-DB0AD8003A2D}" type="datetimeFigureOut">
              <a:rPr lang="en-US"/>
              <a:pPr>
                <a:defRPr/>
              </a:pPr>
              <a:t>3/27/2017</a:t>
            </a:fld>
            <a:endParaRPr lang="en-GB"/>
          </a:p>
        </p:txBody>
      </p:sp>
      <p:sp>
        <p:nvSpPr>
          <p:cNvPr id="4" name="Footer Placeholder 3"/>
          <p:cNvSpPr>
            <a:spLocks noGrp="1"/>
          </p:cNvSpPr>
          <p:nvPr>
            <p:ph type="ftr" sz="quarter" idx="2"/>
          </p:nvPr>
        </p:nvSpPr>
        <p:spPr>
          <a:xfrm>
            <a:off x="0" y="9517063"/>
            <a:ext cx="2984500" cy="501650"/>
          </a:xfrm>
          <a:prstGeom prst="rect">
            <a:avLst/>
          </a:prstGeom>
        </p:spPr>
        <p:txBody>
          <a:bodyPr vert="horz" lIns="96616" tIns="48308" rIns="96616" bIns="48308" rtlCol="0" anchor="b"/>
          <a:lstStyle>
            <a:lvl1pPr algn="l">
              <a:defRPr sz="1300"/>
            </a:lvl1pPr>
          </a:lstStyle>
          <a:p>
            <a:pPr>
              <a:defRPr/>
            </a:pPr>
            <a:endParaRPr lang="en-GB"/>
          </a:p>
        </p:txBody>
      </p:sp>
      <p:sp>
        <p:nvSpPr>
          <p:cNvPr id="5" name="Slide Number Placeholder 4"/>
          <p:cNvSpPr>
            <a:spLocks noGrp="1"/>
          </p:cNvSpPr>
          <p:nvPr>
            <p:ph type="sldNum" sz="quarter" idx="3"/>
          </p:nvPr>
        </p:nvSpPr>
        <p:spPr>
          <a:xfrm>
            <a:off x="3902075" y="9517063"/>
            <a:ext cx="2984500" cy="501650"/>
          </a:xfrm>
          <a:prstGeom prst="rect">
            <a:avLst/>
          </a:prstGeom>
        </p:spPr>
        <p:txBody>
          <a:bodyPr vert="horz" lIns="96616" tIns="48308" rIns="96616" bIns="48308" rtlCol="0" anchor="b"/>
          <a:lstStyle>
            <a:lvl1pPr algn="r">
              <a:defRPr sz="1300"/>
            </a:lvl1pPr>
          </a:lstStyle>
          <a:p>
            <a:pPr>
              <a:defRPr/>
            </a:pPr>
            <a:fld id="{FB1E1899-20F4-4A50-BB8B-5EC89E4D730C}" type="slidenum">
              <a:rPr lang="en-GB"/>
              <a:pPr>
                <a:defRPr/>
              </a:pPr>
              <a:t>‹#›</a:t>
            </a:fld>
            <a:endParaRPr lang="en-GB"/>
          </a:p>
        </p:txBody>
      </p:sp>
    </p:spTree>
    <p:extLst>
      <p:ext uri="{BB962C8B-B14F-4D97-AF65-F5344CB8AC3E}">
        <p14:creationId xmlns:p14="http://schemas.microsoft.com/office/powerpoint/2010/main" val="2437995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84500" cy="501650"/>
          </a:xfrm>
          <a:prstGeom prst="rect">
            <a:avLst/>
          </a:prstGeom>
          <a:noFill/>
          <a:ln w="9525">
            <a:noFill/>
            <a:miter lim="800000"/>
            <a:headEnd/>
            <a:tailEnd/>
          </a:ln>
          <a:effectLst/>
        </p:spPr>
        <p:txBody>
          <a:bodyPr vert="horz" wrap="square" lIns="96616" tIns="48308" rIns="96616" bIns="48308" numCol="1" anchor="t" anchorCtr="0" compatLnSpc="1">
            <a:prstTxWarp prst="textNoShape">
              <a:avLst/>
            </a:prstTxWarp>
          </a:bodyPr>
          <a:lstStyle>
            <a:lvl1pPr>
              <a:defRPr sz="1300"/>
            </a:lvl1pPr>
          </a:lstStyle>
          <a:p>
            <a:pPr>
              <a:defRPr/>
            </a:pPr>
            <a:endParaRPr lang="fr-FR"/>
          </a:p>
        </p:txBody>
      </p:sp>
      <p:sp>
        <p:nvSpPr>
          <p:cNvPr id="11267" name="Rectangle 3"/>
          <p:cNvSpPr>
            <a:spLocks noGrp="1" noChangeArrowheads="1"/>
          </p:cNvSpPr>
          <p:nvPr>
            <p:ph type="dt" idx="1"/>
          </p:nvPr>
        </p:nvSpPr>
        <p:spPr bwMode="auto">
          <a:xfrm>
            <a:off x="3902075" y="0"/>
            <a:ext cx="2984500" cy="501650"/>
          </a:xfrm>
          <a:prstGeom prst="rect">
            <a:avLst/>
          </a:prstGeom>
          <a:noFill/>
          <a:ln w="9525">
            <a:noFill/>
            <a:miter lim="800000"/>
            <a:headEnd/>
            <a:tailEnd/>
          </a:ln>
          <a:effectLst/>
        </p:spPr>
        <p:txBody>
          <a:bodyPr vert="horz" wrap="square" lIns="96616" tIns="48308" rIns="96616" bIns="48308" numCol="1" anchor="t" anchorCtr="0" compatLnSpc="1">
            <a:prstTxWarp prst="textNoShape">
              <a:avLst/>
            </a:prstTxWarp>
          </a:bodyPr>
          <a:lstStyle>
            <a:lvl1pPr algn="r">
              <a:defRPr sz="1300"/>
            </a:lvl1pPr>
          </a:lstStyle>
          <a:p>
            <a:pPr>
              <a:defRPr/>
            </a:pPr>
            <a:endParaRPr lang="fr-FR"/>
          </a:p>
        </p:txBody>
      </p:sp>
      <p:sp>
        <p:nvSpPr>
          <p:cNvPr id="82948" name="Rectangle 4"/>
          <p:cNvSpPr>
            <a:spLocks noGrp="1" noRot="1" noChangeAspect="1" noChangeArrowheads="1" noTextEdit="1"/>
          </p:cNvSpPr>
          <p:nvPr>
            <p:ph type="sldImg" idx="2"/>
          </p:nvPr>
        </p:nvSpPr>
        <p:spPr bwMode="auto">
          <a:xfrm>
            <a:off x="939800" y="750888"/>
            <a:ext cx="5008563" cy="3757612"/>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688975" y="4759325"/>
            <a:ext cx="5510213" cy="4510088"/>
          </a:xfrm>
          <a:prstGeom prst="rect">
            <a:avLst/>
          </a:prstGeom>
          <a:noFill/>
          <a:ln w="9525">
            <a:noFill/>
            <a:miter lim="800000"/>
            <a:headEnd/>
            <a:tailEnd/>
          </a:ln>
          <a:effectLst/>
        </p:spPr>
        <p:txBody>
          <a:bodyPr vert="horz" wrap="square" lIns="96616" tIns="48308" rIns="96616" bIns="48308"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11270" name="Rectangle 6"/>
          <p:cNvSpPr>
            <a:spLocks noGrp="1" noChangeArrowheads="1"/>
          </p:cNvSpPr>
          <p:nvPr>
            <p:ph type="ftr" sz="quarter" idx="4"/>
          </p:nvPr>
        </p:nvSpPr>
        <p:spPr bwMode="auto">
          <a:xfrm>
            <a:off x="0" y="9517063"/>
            <a:ext cx="2984500" cy="501650"/>
          </a:xfrm>
          <a:prstGeom prst="rect">
            <a:avLst/>
          </a:prstGeom>
          <a:noFill/>
          <a:ln w="9525">
            <a:noFill/>
            <a:miter lim="800000"/>
            <a:headEnd/>
            <a:tailEnd/>
          </a:ln>
          <a:effectLst/>
        </p:spPr>
        <p:txBody>
          <a:bodyPr vert="horz" wrap="square" lIns="96616" tIns="48308" rIns="96616" bIns="48308" numCol="1" anchor="b" anchorCtr="0" compatLnSpc="1">
            <a:prstTxWarp prst="textNoShape">
              <a:avLst/>
            </a:prstTxWarp>
          </a:bodyPr>
          <a:lstStyle>
            <a:lvl1pPr>
              <a:defRPr sz="1300"/>
            </a:lvl1pPr>
          </a:lstStyle>
          <a:p>
            <a:pPr>
              <a:defRPr/>
            </a:pPr>
            <a:endParaRPr lang="fr-FR"/>
          </a:p>
        </p:txBody>
      </p:sp>
      <p:sp>
        <p:nvSpPr>
          <p:cNvPr id="11271" name="Rectangle 7"/>
          <p:cNvSpPr>
            <a:spLocks noGrp="1" noChangeArrowheads="1"/>
          </p:cNvSpPr>
          <p:nvPr>
            <p:ph type="sldNum" sz="quarter" idx="5"/>
          </p:nvPr>
        </p:nvSpPr>
        <p:spPr bwMode="auto">
          <a:xfrm>
            <a:off x="3902075" y="9517063"/>
            <a:ext cx="2984500" cy="501650"/>
          </a:xfrm>
          <a:prstGeom prst="rect">
            <a:avLst/>
          </a:prstGeom>
          <a:noFill/>
          <a:ln w="9525">
            <a:noFill/>
            <a:miter lim="800000"/>
            <a:headEnd/>
            <a:tailEnd/>
          </a:ln>
          <a:effectLst/>
        </p:spPr>
        <p:txBody>
          <a:bodyPr vert="horz" wrap="square" lIns="96616" tIns="48308" rIns="96616" bIns="48308" numCol="1" anchor="b" anchorCtr="0" compatLnSpc="1">
            <a:prstTxWarp prst="textNoShape">
              <a:avLst/>
            </a:prstTxWarp>
          </a:bodyPr>
          <a:lstStyle>
            <a:lvl1pPr algn="r">
              <a:defRPr sz="1300"/>
            </a:lvl1pPr>
          </a:lstStyle>
          <a:p>
            <a:pPr>
              <a:defRPr/>
            </a:pPr>
            <a:fld id="{C291F52E-180F-4BF8-88D7-B3DDCEAB137E}" type="slidenum">
              <a:rPr lang="fr-FR"/>
              <a:pPr>
                <a:defRPr/>
              </a:pPr>
              <a:t>‹#›</a:t>
            </a:fld>
            <a:endParaRPr lang="fr-FR"/>
          </a:p>
        </p:txBody>
      </p:sp>
    </p:spTree>
    <p:extLst>
      <p:ext uri="{BB962C8B-B14F-4D97-AF65-F5344CB8AC3E}">
        <p14:creationId xmlns:p14="http://schemas.microsoft.com/office/powerpoint/2010/main" val="16103401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oracle.com/cd/E13222_01/wls/docs81/jms/implement.html#1022906"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docs.oracle.com/cd/E13222_01/wls/docs81/jms/implement.html#1064694"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endParaRPr lang="en-US" dirty="0" smtClean="0"/>
          </a:p>
        </p:txBody>
      </p:sp>
      <p:sp>
        <p:nvSpPr>
          <p:cNvPr id="83972" name="Slide Number Placeholder 3"/>
          <p:cNvSpPr>
            <a:spLocks noGrp="1"/>
          </p:cNvSpPr>
          <p:nvPr>
            <p:ph type="sldNum" sz="quarter" idx="5"/>
          </p:nvPr>
        </p:nvSpPr>
        <p:spPr>
          <a:noFill/>
        </p:spPr>
        <p:txBody>
          <a:bodyPr/>
          <a:lstStyle/>
          <a:p>
            <a:fld id="{866D373D-82CE-4D8E-BADB-367FFFA4E5B8}" type="slidenum">
              <a:rPr lang="fr-FR" smtClean="0"/>
              <a:pPr/>
              <a:t>1</a:t>
            </a:fld>
            <a:endParaRPr lang="fr-FR" dirty="0" smtClean="0"/>
          </a:p>
        </p:txBody>
      </p:sp>
    </p:spTree>
    <p:extLst>
      <p:ext uri="{BB962C8B-B14F-4D97-AF65-F5344CB8AC3E}">
        <p14:creationId xmlns:p14="http://schemas.microsoft.com/office/powerpoint/2010/main" val="3658574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persistence.xml</a:t>
            </a:r>
            <a:r>
              <a:rPr lang="en-US" baseline="0" dirty="0" smtClean="0"/>
              <a:t> : </a:t>
            </a:r>
          </a:p>
          <a:p>
            <a:r>
              <a:rPr lang="en-US" baseline="0" dirty="0" smtClean="0"/>
              <a:t>	</a:t>
            </a:r>
            <a:r>
              <a:rPr lang="en-US" sz="1200" kern="1200" dirty="0" smtClean="0">
                <a:solidFill>
                  <a:schemeClr val="tx1"/>
                </a:solidFill>
                <a:latin typeface="Arial" charset="0"/>
                <a:ea typeface="+mn-ea"/>
                <a:cs typeface="+mn-cs"/>
              </a:rPr>
              <a:t>&lt;</a:t>
            </a:r>
            <a:r>
              <a:rPr lang="en-US" sz="1200" kern="1200" dirty="0" err="1" smtClean="0">
                <a:solidFill>
                  <a:schemeClr val="tx1"/>
                </a:solidFill>
                <a:latin typeface="Arial" charset="0"/>
                <a:ea typeface="+mn-ea"/>
                <a:cs typeface="+mn-cs"/>
              </a:rPr>
              <a:t>jta</a:t>
            </a:r>
            <a:r>
              <a:rPr lang="en-US" sz="1200" kern="1200" dirty="0" smtClean="0">
                <a:solidFill>
                  <a:schemeClr val="tx1"/>
                </a:solidFill>
                <a:latin typeface="Arial" charset="0"/>
                <a:ea typeface="+mn-ea"/>
                <a:cs typeface="+mn-cs"/>
              </a:rPr>
              <a:t>-data-source&gt;gemalto_xa_failover.ds&lt;/</a:t>
            </a:r>
            <a:r>
              <a:rPr lang="en-US" sz="1200" kern="1200" dirty="0" err="1" smtClean="0">
                <a:solidFill>
                  <a:schemeClr val="tx1"/>
                </a:solidFill>
                <a:latin typeface="Arial" charset="0"/>
                <a:ea typeface="+mn-ea"/>
                <a:cs typeface="+mn-cs"/>
              </a:rPr>
              <a:t>jta</a:t>
            </a:r>
            <a:r>
              <a:rPr lang="en-US" sz="1200" kern="1200" dirty="0" smtClean="0">
                <a:solidFill>
                  <a:schemeClr val="tx1"/>
                </a:solidFill>
                <a:latin typeface="Arial" charset="0"/>
                <a:ea typeface="+mn-ea"/>
                <a:cs typeface="+mn-cs"/>
              </a:rPr>
              <a:t>-data-source&gt;</a:t>
            </a:r>
          </a:p>
          <a:p>
            <a:endParaRPr lang="en-US" sz="1200" kern="1200" dirty="0" smtClean="0">
              <a:solidFill>
                <a:schemeClr val="tx1"/>
              </a:solidFill>
              <a:latin typeface="Arial" charset="0"/>
              <a:ea typeface="+mn-ea"/>
              <a:cs typeface="+mn-cs"/>
            </a:endParaRPr>
          </a:p>
          <a:p>
            <a:r>
              <a:rPr lang="en-US" dirty="0" smtClean="0"/>
              <a:t>JMS Configuration:</a:t>
            </a:r>
            <a:r>
              <a:rPr lang="en-US" baseline="0" dirty="0" smtClean="0"/>
              <a:t> </a:t>
            </a:r>
            <a:r>
              <a:rPr lang="en-US" dirty="0" smtClean="0"/>
              <a:t>https://docs.oracle.com/cd/E13222_01/wls/docs81/jms/fund.html#1023885</a:t>
            </a:r>
            <a:endParaRPr lang="en-US" dirty="0"/>
          </a:p>
        </p:txBody>
      </p:sp>
      <p:sp>
        <p:nvSpPr>
          <p:cNvPr id="4" name="Slide Number Placeholder 3"/>
          <p:cNvSpPr>
            <a:spLocks noGrp="1"/>
          </p:cNvSpPr>
          <p:nvPr>
            <p:ph type="sldNum" sz="quarter" idx="10"/>
          </p:nvPr>
        </p:nvSpPr>
        <p:spPr/>
        <p:txBody>
          <a:bodyPr/>
          <a:lstStyle/>
          <a:p>
            <a:pPr>
              <a:defRPr/>
            </a:pPr>
            <a:fld id="{C291F52E-180F-4BF8-88D7-B3DDCEAB137E}" type="slidenum">
              <a:rPr lang="fr-FR" smtClean="0"/>
              <a:pPr>
                <a:defRPr/>
              </a:pPr>
              <a:t>16</a:t>
            </a:fld>
            <a:endParaRPr lang="fr-FR"/>
          </a:p>
        </p:txBody>
      </p:sp>
    </p:spTree>
    <p:extLst>
      <p:ext uri="{BB962C8B-B14F-4D97-AF65-F5344CB8AC3E}">
        <p14:creationId xmlns:p14="http://schemas.microsoft.com/office/powerpoint/2010/main" val="1804335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Arial" charset="0"/>
                <a:ea typeface="+mn-ea"/>
                <a:cs typeface="+mn-cs"/>
              </a:rPr>
              <a:t>Step 1: Set Up JMS Application, Creating Non-Transacted Session</a:t>
            </a:r>
          </a:p>
          <a:p>
            <a:r>
              <a:rPr lang="en-US" sz="1200" kern="1200" dirty="0" smtClean="0">
                <a:solidFill>
                  <a:schemeClr val="tx1"/>
                </a:solidFill>
                <a:effectLst/>
                <a:latin typeface="Arial" charset="0"/>
                <a:ea typeface="+mn-ea"/>
                <a:cs typeface="+mn-cs"/>
              </a:rPr>
              <a:t>Set up the JMS application as described in </a:t>
            </a:r>
            <a:r>
              <a:rPr lang="en-US" sz="1200" u="none" strike="noStrike" kern="1200" dirty="0" smtClean="0">
                <a:solidFill>
                  <a:schemeClr val="tx1"/>
                </a:solidFill>
                <a:effectLst/>
                <a:latin typeface="Arial" charset="0"/>
                <a:ea typeface="+mn-ea"/>
                <a:cs typeface="+mn-cs"/>
                <a:hlinkClick r:id="rId3"/>
              </a:rPr>
              <a:t>Setting Up a JMS Application</a:t>
            </a:r>
            <a:r>
              <a:rPr lang="en-US" sz="1200" kern="1200" dirty="0" smtClean="0">
                <a:solidFill>
                  <a:schemeClr val="tx1"/>
                </a:solidFill>
                <a:effectLst/>
                <a:latin typeface="Arial" charset="0"/>
                <a:ea typeface="+mn-ea"/>
                <a:cs typeface="+mn-cs"/>
              </a:rPr>
              <a:t>, however, when creating sessions, as described in </a:t>
            </a:r>
            <a:r>
              <a:rPr lang="en-US" sz="1200" u="none" strike="noStrike" kern="1200" dirty="0" smtClean="0">
                <a:solidFill>
                  <a:schemeClr val="tx1"/>
                </a:solidFill>
                <a:effectLst/>
                <a:latin typeface="Arial" charset="0"/>
                <a:ea typeface="+mn-ea"/>
                <a:cs typeface="+mn-cs"/>
                <a:hlinkClick r:id="rId4"/>
              </a:rPr>
              <a:t>Step 3: Create a Session Using the Connection</a:t>
            </a:r>
            <a:r>
              <a:rPr lang="en-US" sz="1200" kern="1200" dirty="0" smtClean="0">
                <a:solidFill>
                  <a:schemeClr val="tx1"/>
                </a:solidFill>
                <a:effectLst/>
                <a:latin typeface="Arial" charset="0"/>
                <a:ea typeface="+mn-ea"/>
                <a:cs typeface="+mn-cs"/>
              </a:rPr>
              <a:t>, specify that the session is to be non-transacted by setting the transacted </a:t>
            </a:r>
            <a:r>
              <a:rPr lang="en-US" sz="1200" kern="1200" dirty="0" err="1" smtClean="0">
                <a:solidFill>
                  <a:schemeClr val="tx1"/>
                </a:solidFill>
                <a:effectLst/>
                <a:latin typeface="Arial" charset="0"/>
                <a:ea typeface="+mn-ea"/>
                <a:cs typeface="+mn-cs"/>
              </a:rPr>
              <a:t>boolean</a:t>
            </a:r>
            <a:r>
              <a:rPr lang="en-US" sz="1200" kern="1200" dirty="0" smtClean="0">
                <a:solidFill>
                  <a:schemeClr val="tx1"/>
                </a:solidFill>
                <a:effectLst/>
                <a:latin typeface="Arial" charset="0"/>
                <a:ea typeface="+mn-ea"/>
                <a:cs typeface="+mn-cs"/>
              </a:rPr>
              <a:t> value to false. </a:t>
            </a:r>
          </a:p>
          <a:p>
            <a:r>
              <a:rPr lang="en-US" sz="1200" kern="1200" dirty="0" smtClean="0">
                <a:solidFill>
                  <a:schemeClr val="tx1"/>
                </a:solidFill>
                <a:effectLst/>
                <a:latin typeface="Arial" charset="0"/>
                <a:ea typeface="+mn-ea"/>
                <a:cs typeface="+mn-cs"/>
              </a:rPr>
              <a:t>For example, the following methods illustrate how to create a non-transacted session for the PTP and Pub/sub messaging models, respectively. </a:t>
            </a:r>
          </a:p>
          <a:p>
            <a:r>
              <a:rPr lang="en-US" sz="1200" kern="1200" dirty="0" err="1" smtClean="0">
                <a:solidFill>
                  <a:schemeClr val="tx1"/>
                </a:solidFill>
                <a:effectLst/>
                <a:latin typeface="Arial" charset="0"/>
                <a:ea typeface="+mn-ea"/>
                <a:cs typeface="+mn-cs"/>
              </a:rPr>
              <a:t>qsession</a:t>
            </a:r>
            <a:r>
              <a:rPr lang="en-US" sz="1200" kern="1200" dirty="0" smtClean="0">
                <a:solidFill>
                  <a:schemeClr val="tx1"/>
                </a:solidFill>
                <a:effectLst/>
                <a:latin typeface="Arial" charset="0"/>
                <a:ea typeface="+mn-ea"/>
                <a:cs typeface="+mn-cs"/>
              </a:rPr>
              <a:t> = </a:t>
            </a:r>
            <a:r>
              <a:rPr lang="en-US" sz="1200" kern="1200" dirty="0" err="1" smtClean="0">
                <a:solidFill>
                  <a:schemeClr val="tx1"/>
                </a:solidFill>
                <a:effectLst/>
                <a:latin typeface="Arial" charset="0"/>
                <a:ea typeface="+mn-ea"/>
                <a:cs typeface="+mn-cs"/>
              </a:rPr>
              <a:t>qcon.createQueueSession</a:t>
            </a:r>
            <a:r>
              <a:rPr lang="en-US" sz="1200" kern="1200" dirty="0" smtClean="0">
                <a:solidFill>
                  <a:schemeClr val="tx1"/>
                </a:solidFill>
                <a:effectLst/>
                <a:latin typeface="Arial" charset="0"/>
                <a:ea typeface="+mn-ea"/>
                <a:cs typeface="+mn-cs"/>
              </a:rPr>
              <a:t>(</a:t>
            </a:r>
            <a:br>
              <a:rPr lang="en-US" sz="1200" kern="1200" dirty="0" smtClean="0">
                <a:solidFill>
                  <a:schemeClr val="tx1"/>
                </a:solidFill>
                <a:effectLst/>
                <a:latin typeface="Arial" charset="0"/>
                <a:ea typeface="+mn-ea"/>
                <a:cs typeface="+mn-cs"/>
              </a:rPr>
            </a:br>
            <a:r>
              <a:rPr lang="en-US" sz="1200" kern="1200" dirty="0" smtClean="0">
                <a:solidFill>
                  <a:schemeClr val="tx1"/>
                </a:solidFill>
                <a:effectLst/>
                <a:latin typeface="Arial" charset="0"/>
                <a:ea typeface="+mn-ea"/>
                <a:cs typeface="+mn-cs"/>
              </a:rPr>
              <a:t>false,</a:t>
            </a:r>
            <a:br>
              <a:rPr lang="en-US" sz="1200" kern="1200" dirty="0" smtClean="0">
                <a:solidFill>
                  <a:schemeClr val="tx1"/>
                </a:solidFill>
                <a:effectLst/>
                <a:latin typeface="Arial" charset="0"/>
                <a:ea typeface="+mn-ea"/>
                <a:cs typeface="+mn-cs"/>
              </a:rPr>
            </a:br>
            <a:r>
              <a:rPr lang="en-US" sz="1200" kern="1200" dirty="0" err="1" smtClean="0">
                <a:solidFill>
                  <a:schemeClr val="tx1"/>
                </a:solidFill>
                <a:effectLst/>
                <a:latin typeface="Arial" charset="0"/>
                <a:ea typeface="+mn-ea"/>
                <a:cs typeface="+mn-cs"/>
              </a:rPr>
              <a:t>Session.AUTO_ACKNOWLEDGE</a:t>
            </a:r>
            <a:r>
              <a:rPr lang="en-US" sz="1200" kern="1200" dirty="0" smtClean="0">
                <a:solidFill>
                  <a:schemeClr val="tx1"/>
                </a:solidFill>
                <a:effectLst/>
                <a:latin typeface="Arial" charset="0"/>
                <a:ea typeface="+mn-ea"/>
                <a:cs typeface="+mn-cs"/>
              </a:rPr>
              <a:t/>
            </a:r>
            <a:br>
              <a:rPr lang="en-US" sz="1200" kern="1200" dirty="0" smtClean="0">
                <a:solidFill>
                  <a:schemeClr val="tx1"/>
                </a:solidFill>
                <a:effectLst/>
                <a:latin typeface="Arial" charset="0"/>
                <a:ea typeface="+mn-ea"/>
                <a:cs typeface="+mn-cs"/>
              </a:rPr>
            </a:b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tsession</a:t>
            </a:r>
            <a:r>
              <a:rPr lang="en-US" sz="1200" kern="1200" dirty="0" smtClean="0">
                <a:solidFill>
                  <a:schemeClr val="tx1"/>
                </a:solidFill>
                <a:effectLst/>
                <a:latin typeface="Arial" charset="0"/>
                <a:ea typeface="+mn-ea"/>
                <a:cs typeface="+mn-cs"/>
              </a:rPr>
              <a:t> = </a:t>
            </a:r>
            <a:r>
              <a:rPr lang="en-US" sz="1200" kern="1200" dirty="0" err="1" smtClean="0">
                <a:solidFill>
                  <a:schemeClr val="tx1"/>
                </a:solidFill>
                <a:effectLst/>
                <a:latin typeface="Arial" charset="0"/>
                <a:ea typeface="+mn-ea"/>
                <a:cs typeface="+mn-cs"/>
              </a:rPr>
              <a:t>tcon.createTopicSession</a:t>
            </a:r>
            <a:r>
              <a:rPr lang="en-US" sz="1200" kern="1200" dirty="0" smtClean="0">
                <a:solidFill>
                  <a:schemeClr val="tx1"/>
                </a:solidFill>
                <a:effectLst/>
                <a:latin typeface="Arial" charset="0"/>
                <a:ea typeface="+mn-ea"/>
                <a:cs typeface="+mn-cs"/>
              </a:rPr>
              <a:t>(</a:t>
            </a:r>
            <a:br>
              <a:rPr lang="en-US" sz="1200" kern="1200" dirty="0" smtClean="0">
                <a:solidFill>
                  <a:schemeClr val="tx1"/>
                </a:solidFill>
                <a:effectLst/>
                <a:latin typeface="Arial" charset="0"/>
                <a:ea typeface="+mn-ea"/>
                <a:cs typeface="+mn-cs"/>
              </a:rPr>
            </a:br>
            <a:r>
              <a:rPr lang="en-US" sz="1200" kern="1200" dirty="0" smtClean="0">
                <a:solidFill>
                  <a:schemeClr val="tx1"/>
                </a:solidFill>
                <a:effectLst/>
                <a:latin typeface="Arial" charset="0"/>
                <a:ea typeface="+mn-ea"/>
                <a:cs typeface="+mn-cs"/>
              </a:rPr>
              <a:t>false, </a:t>
            </a:r>
            <a:br>
              <a:rPr lang="en-US" sz="1200" kern="1200" dirty="0" smtClean="0">
                <a:solidFill>
                  <a:schemeClr val="tx1"/>
                </a:solidFill>
                <a:effectLst/>
                <a:latin typeface="Arial" charset="0"/>
                <a:ea typeface="+mn-ea"/>
                <a:cs typeface="+mn-cs"/>
              </a:rPr>
            </a:br>
            <a:r>
              <a:rPr lang="en-US" sz="1200" kern="1200" dirty="0" err="1" smtClean="0">
                <a:solidFill>
                  <a:schemeClr val="tx1"/>
                </a:solidFill>
                <a:effectLst/>
                <a:latin typeface="Arial" charset="0"/>
                <a:ea typeface="+mn-ea"/>
                <a:cs typeface="+mn-cs"/>
              </a:rPr>
              <a:t>Session.AUTO_ACKNOWLEDGE</a:t>
            </a:r>
            <a:r>
              <a:rPr lang="en-US" sz="1200" kern="1200" dirty="0" smtClean="0">
                <a:solidFill>
                  <a:schemeClr val="tx1"/>
                </a:solidFill>
                <a:effectLst/>
                <a:latin typeface="Arial" charset="0"/>
                <a:ea typeface="+mn-ea"/>
                <a:cs typeface="+mn-cs"/>
              </a:rPr>
              <a:t/>
            </a:r>
            <a:br>
              <a:rPr lang="en-US" sz="1200" kern="1200" dirty="0" smtClean="0">
                <a:solidFill>
                  <a:schemeClr val="tx1"/>
                </a:solidFill>
                <a:effectLst/>
                <a:latin typeface="Arial" charset="0"/>
                <a:ea typeface="+mn-ea"/>
                <a:cs typeface="+mn-cs"/>
              </a:rPr>
            </a:br>
            <a:r>
              <a:rPr lang="en-US" sz="1200" kern="1200" dirty="0" smtClean="0">
                <a:solidFill>
                  <a:schemeClr val="tx1"/>
                </a:solidFill>
                <a:effectLst/>
                <a:latin typeface="Arial" charset="0"/>
                <a:ea typeface="+mn-ea"/>
                <a:cs typeface="+mn-cs"/>
              </a:rPr>
              <a:t>);</a:t>
            </a:r>
            <a:r>
              <a:rPr lang="en-US" sz="1200" b="1" kern="1200" dirty="0" smtClean="0">
                <a:solidFill>
                  <a:schemeClr val="tx1"/>
                </a:solidFill>
                <a:effectLst/>
                <a:latin typeface="Arial" charset="0"/>
                <a:ea typeface="+mn-ea"/>
                <a:cs typeface="+mn-cs"/>
              </a:rPr>
              <a:t>Note: </a:t>
            </a:r>
            <a:r>
              <a:rPr lang="en-US" sz="1200" kern="1200" dirty="0" smtClean="0">
                <a:solidFill>
                  <a:schemeClr val="tx1"/>
                </a:solidFill>
                <a:effectLst/>
                <a:latin typeface="Arial" charset="0"/>
                <a:ea typeface="+mn-ea"/>
                <a:cs typeface="+mn-cs"/>
              </a:rPr>
              <a:t>When a user transaction is active, the acknowledge mode is ignored. </a:t>
            </a:r>
          </a:p>
          <a:p>
            <a:r>
              <a:rPr lang="en-US" sz="1200" b="0" kern="1200" dirty="0" smtClean="0">
                <a:solidFill>
                  <a:schemeClr val="tx1"/>
                </a:solidFill>
                <a:effectLst/>
                <a:latin typeface="Arial" charset="0"/>
                <a:ea typeface="+mn-ea"/>
                <a:cs typeface="+mn-cs"/>
              </a:rPr>
              <a:t>Step 2: Look Up User Transaction in JNDI</a:t>
            </a:r>
          </a:p>
          <a:p>
            <a:r>
              <a:rPr lang="en-US" sz="1200" kern="1200" dirty="0" smtClean="0">
                <a:solidFill>
                  <a:schemeClr val="tx1"/>
                </a:solidFill>
                <a:effectLst/>
                <a:latin typeface="Arial" charset="0"/>
                <a:ea typeface="+mn-ea"/>
                <a:cs typeface="+mn-cs"/>
              </a:rPr>
              <a:t>The application uses JNDI to return an object reference to the </a:t>
            </a:r>
            <a:r>
              <a:rPr lang="en-US" sz="1200" kern="1200" dirty="0" err="1" smtClean="0">
                <a:solidFill>
                  <a:schemeClr val="tx1"/>
                </a:solidFill>
                <a:effectLst/>
                <a:latin typeface="Arial" charset="0"/>
                <a:ea typeface="+mn-ea"/>
                <a:cs typeface="+mn-cs"/>
              </a:rPr>
              <a:t>UserTransaction</a:t>
            </a:r>
            <a:r>
              <a:rPr lang="en-US" sz="1200" kern="1200" dirty="0" smtClean="0">
                <a:solidFill>
                  <a:schemeClr val="tx1"/>
                </a:solidFill>
                <a:effectLst/>
                <a:latin typeface="Arial" charset="0"/>
                <a:ea typeface="+mn-ea"/>
                <a:cs typeface="+mn-cs"/>
              </a:rPr>
              <a:t> object for the WebLogic Server domain. </a:t>
            </a:r>
          </a:p>
          <a:p>
            <a:r>
              <a:rPr lang="en-US" sz="1200" kern="1200" dirty="0" smtClean="0">
                <a:solidFill>
                  <a:schemeClr val="tx1"/>
                </a:solidFill>
                <a:effectLst/>
                <a:latin typeface="Arial" charset="0"/>
                <a:ea typeface="+mn-ea"/>
                <a:cs typeface="+mn-cs"/>
              </a:rPr>
              <a:t>You can look up the </a:t>
            </a:r>
            <a:r>
              <a:rPr lang="en-US" sz="1200" kern="1200" dirty="0" err="1" smtClean="0">
                <a:solidFill>
                  <a:schemeClr val="tx1"/>
                </a:solidFill>
                <a:effectLst/>
                <a:latin typeface="Arial" charset="0"/>
                <a:ea typeface="+mn-ea"/>
                <a:cs typeface="+mn-cs"/>
              </a:rPr>
              <a:t>UserTransaction</a:t>
            </a:r>
            <a:r>
              <a:rPr lang="en-US" sz="1200" kern="1200" dirty="0" smtClean="0">
                <a:solidFill>
                  <a:schemeClr val="tx1"/>
                </a:solidFill>
                <a:effectLst/>
                <a:latin typeface="Arial" charset="0"/>
                <a:ea typeface="+mn-ea"/>
                <a:cs typeface="+mn-cs"/>
              </a:rPr>
              <a:t> object by establishing a JNDI context (context) and executing the following code, for example:</a:t>
            </a:r>
          </a:p>
          <a:p>
            <a:r>
              <a:rPr lang="en-US" sz="1200" kern="1200" dirty="0" err="1" smtClean="0">
                <a:solidFill>
                  <a:schemeClr val="tx1"/>
                </a:solidFill>
                <a:effectLst/>
                <a:latin typeface="Arial" charset="0"/>
                <a:ea typeface="+mn-ea"/>
                <a:cs typeface="+mn-cs"/>
              </a:rPr>
              <a:t>UserTransaction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xact</a:t>
            </a:r>
            <a:r>
              <a:rPr lang="en-US" sz="1200" kern="1200" dirty="0" smtClean="0">
                <a:solidFill>
                  <a:schemeClr val="tx1"/>
                </a:solidFill>
                <a:effectLst/>
                <a:latin typeface="Arial" charset="0"/>
                <a:ea typeface="+mn-ea"/>
                <a:cs typeface="+mn-cs"/>
              </a:rPr>
              <a:t> = </a:t>
            </a:r>
            <a:r>
              <a:rPr lang="en-US" sz="1200" kern="1200" dirty="0" err="1" smtClean="0">
                <a:solidFill>
                  <a:schemeClr val="tx1"/>
                </a:solidFill>
                <a:effectLst/>
                <a:latin typeface="Arial" charset="0"/>
                <a:ea typeface="+mn-ea"/>
                <a:cs typeface="+mn-cs"/>
              </a:rPr>
              <a:t>ctx.lookup</a:t>
            </a:r>
            <a:r>
              <a:rPr lang="en-US" sz="1200" kern="1200" dirty="0" smtClean="0">
                <a:solidFill>
                  <a:schemeClr val="tx1"/>
                </a:solidFill>
                <a:effectLst/>
                <a:latin typeface="Arial" charset="0"/>
                <a:ea typeface="+mn-ea"/>
                <a:cs typeface="+mn-cs"/>
              </a:rPr>
              <a:t>("</a:t>
            </a:r>
            <a:r>
              <a:rPr lang="en-US" sz="1200" kern="1200" dirty="0" err="1" smtClean="0">
                <a:solidFill>
                  <a:schemeClr val="tx1"/>
                </a:solidFill>
                <a:effectLst/>
                <a:latin typeface="Arial" charset="0"/>
                <a:ea typeface="+mn-ea"/>
                <a:cs typeface="+mn-cs"/>
              </a:rPr>
              <a:t>javax.transaction.UserTransaction</a:t>
            </a:r>
            <a:r>
              <a:rPr lang="en-US" sz="1200" kern="1200" dirty="0" smtClean="0">
                <a:solidFill>
                  <a:schemeClr val="tx1"/>
                </a:solidFill>
                <a:effectLst/>
                <a:latin typeface="Arial" charset="0"/>
                <a:ea typeface="+mn-ea"/>
                <a:cs typeface="+mn-cs"/>
              </a:rPr>
              <a:t>");</a:t>
            </a:r>
            <a:r>
              <a:rPr lang="en-US" sz="1200" b="0" kern="1200" dirty="0" smtClean="0">
                <a:solidFill>
                  <a:schemeClr val="tx1"/>
                </a:solidFill>
                <a:effectLst/>
                <a:latin typeface="Arial" charset="0"/>
                <a:ea typeface="+mn-ea"/>
                <a:cs typeface="+mn-cs"/>
              </a:rPr>
              <a:t>Step 3: Start the JTA User Transaction</a:t>
            </a:r>
          </a:p>
          <a:p>
            <a:r>
              <a:rPr lang="en-US" sz="1200" kern="1200" dirty="0" smtClean="0">
                <a:solidFill>
                  <a:schemeClr val="tx1"/>
                </a:solidFill>
                <a:effectLst/>
                <a:latin typeface="Arial" charset="0"/>
                <a:ea typeface="+mn-ea"/>
                <a:cs typeface="+mn-cs"/>
              </a:rPr>
              <a:t>Start the JTA user transaction using the </a:t>
            </a:r>
            <a:r>
              <a:rPr lang="en-US" sz="1200" kern="1200" dirty="0" err="1" smtClean="0">
                <a:solidFill>
                  <a:schemeClr val="tx1"/>
                </a:solidFill>
                <a:effectLst/>
                <a:latin typeface="Arial" charset="0"/>
                <a:ea typeface="+mn-ea"/>
                <a:cs typeface="+mn-cs"/>
              </a:rPr>
              <a:t>UserTransaction.begin</a:t>
            </a:r>
            <a:r>
              <a:rPr lang="en-US" sz="1200" kern="1200" dirty="0" smtClean="0">
                <a:solidFill>
                  <a:schemeClr val="tx1"/>
                </a:solidFill>
                <a:effectLst/>
                <a:latin typeface="Arial" charset="0"/>
                <a:ea typeface="+mn-ea"/>
                <a:cs typeface="+mn-cs"/>
              </a:rPr>
              <a:t>() method. For example:</a:t>
            </a:r>
          </a:p>
          <a:p>
            <a:r>
              <a:rPr lang="en-US" sz="1200" kern="1200" dirty="0" err="1" smtClean="0">
                <a:solidFill>
                  <a:schemeClr val="tx1"/>
                </a:solidFill>
                <a:effectLst/>
                <a:latin typeface="Arial" charset="0"/>
                <a:ea typeface="+mn-ea"/>
                <a:cs typeface="+mn-cs"/>
              </a:rPr>
              <a:t>xact.begin</a:t>
            </a:r>
            <a:r>
              <a:rPr lang="en-US" sz="1200" kern="1200" dirty="0" smtClean="0">
                <a:solidFill>
                  <a:schemeClr val="tx1"/>
                </a:solidFill>
                <a:effectLst/>
                <a:latin typeface="Arial" charset="0"/>
                <a:ea typeface="+mn-ea"/>
                <a:cs typeface="+mn-cs"/>
              </a:rPr>
              <a:t>();</a:t>
            </a:r>
            <a:r>
              <a:rPr lang="en-US" sz="1200" b="0" kern="1200" dirty="0" smtClean="0">
                <a:solidFill>
                  <a:schemeClr val="tx1"/>
                </a:solidFill>
                <a:effectLst/>
                <a:latin typeface="Arial" charset="0"/>
                <a:ea typeface="+mn-ea"/>
                <a:cs typeface="+mn-cs"/>
              </a:rPr>
              <a:t>Step 4: Perform Desired Operations</a:t>
            </a:r>
          </a:p>
          <a:p>
            <a:r>
              <a:rPr lang="en-US" sz="1200" kern="1200" dirty="0" smtClean="0">
                <a:solidFill>
                  <a:schemeClr val="tx1"/>
                </a:solidFill>
                <a:effectLst/>
                <a:latin typeface="Arial" charset="0"/>
                <a:ea typeface="+mn-ea"/>
                <a:cs typeface="+mn-cs"/>
              </a:rPr>
              <a:t>Perform the desired operations associated with the current transaction.</a:t>
            </a:r>
          </a:p>
          <a:p>
            <a:r>
              <a:rPr lang="en-US" sz="1200" b="0" kern="1200" dirty="0" smtClean="0">
                <a:solidFill>
                  <a:schemeClr val="tx1"/>
                </a:solidFill>
                <a:effectLst/>
                <a:latin typeface="Arial" charset="0"/>
                <a:ea typeface="+mn-ea"/>
                <a:cs typeface="+mn-cs"/>
              </a:rPr>
              <a:t>Step 5: Commit or Roll Back the JTA User Transaction</a:t>
            </a:r>
          </a:p>
          <a:p>
            <a:r>
              <a:rPr lang="en-US" sz="1200" kern="1200" dirty="0" smtClean="0">
                <a:solidFill>
                  <a:schemeClr val="tx1"/>
                </a:solidFill>
                <a:effectLst/>
                <a:latin typeface="Arial" charset="0"/>
                <a:ea typeface="+mn-ea"/>
                <a:cs typeface="+mn-cs"/>
              </a:rPr>
              <a:t>Once you have performed the desired operations, execute one of the following commit() or rollback() methods on the </a:t>
            </a:r>
            <a:r>
              <a:rPr lang="en-US" sz="1200" kern="1200" dirty="0" err="1" smtClean="0">
                <a:solidFill>
                  <a:schemeClr val="tx1"/>
                </a:solidFill>
                <a:effectLst/>
                <a:latin typeface="Arial" charset="0"/>
                <a:ea typeface="+mn-ea"/>
                <a:cs typeface="+mn-cs"/>
              </a:rPr>
              <a:t>UserTransaction</a:t>
            </a:r>
            <a:r>
              <a:rPr lang="en-US" sz="1200" kern="1200" dirty="0" smtClean="0">
                <a:solidFill>
                  <a:schemeClr val="tx1"/>
                </a:solidFill>
                <a:effectLst/>
                <a:latin typeface="Arial" charset="0"/>
                <a:ea typeface="+mn-ea"/>
                <a:cs typeface="+mn-cs"/>
              </a:rPr>
              <a:t> object to commit or roll back the JTA user transaction.</a:t>
            </a:r>
          </a:p>
          <a:p>
            <a:r>
              <a:rPr lang="en-US" sz="1200" kern="1200" dirty="0" smtClean="0">
                <a:solidFill>
                  <a:schemeClr val="tx1"/>
                </a:solidFill>
                <a:effectLst/>
                <a:latin typeface="Arial" charset="0"/>
                <a:ea typeface="+mn-ea"/>
                <a:cs typeface="+mn-cs"/>
              </a:rPr>
              <a:t>To commit the transaction, execute the following commit() method:</a:t>
            </a:r>
          </a:p>
          <a:p>
            <a:r>
              <a:rPr lang="en-US" sz="1200" kern="1200" dirty="0" err="1" smtClean="0">
                <a:solidFill>
                  <a:schemeClr val="tx1"/>
                </a:solidFill>
                <a:effectLst/>
                <a:latin typeface="Arial" charset="0"/>
                <a:ea typeface="+mn-ea"/>
                <a:cs typeface="+mn-cs"/>
              </a:rPr>
              <a:t>xact.commit</a:t>
            </a:r>
            <a:r>
              <a:rPr lang="en-US" sz="1200" kern="1200" dirty="0" smtClean="0">
                <a:solidFill>
                  <a:schemeClr val="tx1"/>
                </a:solidFill>
                <a:effectLst/>
                <a:latin typeface="Arial" charset="0"/>
                <a:ea typeface="+mn-ea"/>
                <a:cs typeface="+mn-cs"/>
              </a:rPr>
              <a:t>();The commit() method causes WebLogic Server to call the Transaction Manager to complete the transaction, and commit all operations performed during the current transaction. The Transaction Manager is responsible for coordinating with the resource managers to update any databases. </a:t>
            </a:r>
          </a:p>
          <a:p>
            <a:r>
              <a:rPr lang="en-US" sz="1200" kern="1200" dirty="0" smtClean="0">
                <a:solidFill>
                  <a:schemeClr val="tx1"/>
                </a:solidFill>
                <a:effectLst/>
                <a:latin typeface="Arial" charset="0"/>
                <a:ea typeface="+mn-ea"/>
                <a:cs typeface="+mn-cs"/>
              </a:rPr>
              <a:t>To roll back the transaction, execute the following rollback() method:</a:t>
            </a:r>
          </a:p>
          <a:p>
            <a:r>
              <a:rPr lang="en-US" sz="1200" kern="1200" dirty="0" err="1" smtClean="0">
                <a:solidFill>
                  <a:schemeClr val="tx1"/>
                </a:solidFill>
                <a:effectLst/>
                <a:latin typeface="Arial" charset="0"/>
                <a:ea typeface="+mn-ea"/>
                <a:cs typeface="+mn-cs"/>
              </a:rPr>
              <a:t>xact.rollback</a:t>
            </a:r>
            <a:r>
              <a:rPr lang="en-US" sz="1200" kern="1200" dirty="0" smtClean="0">
                <a:solidFill>
                  <a:schemeClr val="tx1"/>
                </a:solidFill>
                <a:effectLst/>
                <a:latin typeface="Arial" charset="0"/>
                <a:ea typeface="+mn-ea"/>
                <a:cs typeface="+mn-cs"/>
              </a:rPr>
              <a:t>();The rollback() method causes WebLogic Server to call the Transaction Manager to cancel the transaction, and roll back all operations performed during the current transactions.</a:t>
            </a:r>
          </a:p>
          <a:p>
            <a:r>
              <a:rPr lang="en-US" sz="1200" kern="1200" dirty="0" smtClean="0">
                <a:solidFill>
                  <a:schemeClr val="tx1"/>
                </a:solidFill>
                <a:effectLst/>
                <a:latin typeface="Arial" charset="0"/>
                <a:ea typeface="+mn-ea"/>
                <a:cs typeface="+mn-cs"/>
              </a:rPr>
              <a:t>Once you call the commit() or rollback() method, you can optionally start another transaction by calling </a:t>
            </a:r>
            <a:r>
              <a:rPr lang="en-US" sz="1200" kern="1200" dirty="0" err="1" smtClean="0">
                <a:solidFill>
                  <a:schemeClr val="tx1"/>
                </a:solidFill>
                <a:effectLst/>
                <a:latin typeface="Arial" charset="0"/>
                <a:ea typeface="+mn-ea"/>
                <a:cs typeface="+mn-cs"/>
              </a:rPr>
              <a:t>xact.begin</a:t>
            </a:r>
            <a:r>
              <a:rPr lang="en-US" sz="1200" kern="1200" dirty="0" smtClean="0">
                <a:solidFill>
                  <a:schemeClr val="tx1"/>
                </a:solidFill>
                <a:effectLst/>
                <a:latin typeface="Arial" charset="0"/>
                <a:ea typeface="+mn-ea"/>
                <a:cs typeface="+mn-cs"/>
              </a:rPr>
              <a:t>(). </a:t>
            </a:r>
          </a:p>
          <a:p>
            <a:endParaRPr lang="en-US" dirty="0"/>
          </a:p>
        </p:txBody>
      </p:sp>
      <p:sp>
        <p:nvSpPr>
          <p:cNvPr id="4" name="Slide Number Placeholder 3"/>
          <p:cNvSpPr>
            <a:spLocks noGrp="1"/>
          </p:cNvSpPr>
          <p:nvPr>
            <p:ph type="sldNum" sz="quarter" idx="10"/>
          </p:nvPr>
        </p:nvSpPr>
        <p:spPr/>
        <p:txBody>
          <a:bodyPr/>
          <a:lstStyle/>
          <a:p>
            <a:pPr>
              <a:defRPr/>
            </a:pPr>
            <a:fld id="{C291F52E-180F-4BF8-88D7-B3DDCEAB137E}" type="slidenum">
              <a:rPr lang="fr-FR" smtClean="0"/>
              <a:pPr>
                <a:defRPr/>
              </a:pPr>
              <a:t>17</a:t>
            </a:fld>
            <a:endParaRPr lang="fr-FR"/>
          </a:p>
        </p:txBody>
      </p:sp>
    </p:spTree>
    <p:extLst>
      <p:ext uri="{BB962C8B-B14F-4D97-AF65-F5344CB8AC3E}">
        <p14:creationId xmlns:p14="http://schemas.microsoft.com/office/powerpoint/2010/main" val="24548191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descr="page_couv"/>
          <p:cNvPicPr>
            <a:picLocks noChangeAspect="1" noChangeArrowheads="1"/>
          </p:cNvPicPr>
          <p:nvPr userDrawn="1"/>
        </p:nvPicPr>
        <p:blipFill>
          <a:blip r:embed="rId2" cstate="print"/>
          <a:srcRect/>
          <a:stretch>
            <a:fillRect/>
          </a:stretch>
        </p:blipFill>
        <p:spPr bwMode="auto">
          <a:xfrm>
            <a:off x="250825" y="2301875"/>
            <a:ext cx="8640763" cy="4311650"/>
          </a:xfrm>
          <a:prstGeom prst="rect">
            <a:avLst/>
          </a:prstGeom>
          <a:noFill/>
          <a:ln w="9525">
            <a:noFill/>
            <a:miter lim="800000"/>
            <a:headEnd/>
            <a:tailEnd/>
          </a:ln>
        </p:spPr>
      </p:pic>
      <p:pic>
        <p:nvPicPr>
          <p:cNvPr id="5" name="Picture 2" descr="C:\Documents and Settings\Administrateur\Bureau\logo.jpg"/>
          <p:cNvPicPr>
            <a:picLocks noChangeAspect="1" noChangeArrowheads="1"/>
          </p:cNvPicPr>
          <p:nvPr/>
        </p:nvPicPr>
        <p:blipFill>
          <a:blip r:embed="rId3" cstate="print"/>
          <a:srcRect/>
          <a:stretch>
            <a:fillRect/>
          </a:stretch>
        </p:blipFill>
        <p:spPr bwMode="auto">
          <a:xfrm>
            <a:off x="179388" y="115888"/>
            <a:ext cx="2376487" cy="827087"/>
          </a:xfrm>
          <a:prstGeom prst="rect">
            <a:avLst/>
          </a:prstGeom>
          <a:noFill/>
          <a:ln w="9525">
            <a:noFill/>
            <a:miter lim="800000"/>
            <a:headEnd/>
            <a:tailEnd/>
          </a:ln>
        </p:spPr>
      </p:pic>
      <p:sp>
        <p:nvSpPr>
          <p:cNvPr id="5126" name="Rectangle 6"/>
          <p:cNvSpPr>
            <a:spLocks noGrp="1" noChangeArrowheads="1"/>
          </p:cNvSpPr>
          <p:nvPr>
            <p:ph type="subTitle" idx="1"/>
          </p:nvPr>
        </p:nvSpPr>
        <p:spPr>
          <a:xfrm>
            <a:off x="3851275" y="2852738"/>
            <a:ext cx="4695825" cy="3384550"/>
          </a:xfrm>
        </p:spPr>
        <p:txBody>
          <a:bodyPr/>
          <a:lstStyle>
            <a:lvl1pPr marL="0" indent="0" algn="r">
              <a:buFont typeface="Wingdings 2" pitchFamily="18" charset="2"/>
              <a:buNone/>
              <a:defRPr sz="2400">
                <a:solidFill>
                  <a:schemeClr val="bg1"/>
                </a:solidFill>
              </a:defRPr>
            </a:lvl1pPr>
          </a:lstStyle>
          <a:p>
            <a:r>
              <a:rPr lang="en-US"/>
              <a:t>Add a subtitle, name &amp; dates</a:t>
            </a:r>
          </a:p>
        </p:txBody>
      </p:sp>
      <p:sp>
        <p:nvSpPr>
          <p:cNvPr id="5131" name="Rectangle 11"/>
          <p:cNvSpPr>
            <a:spLocks noGrp="1" noChangeArrowheads="1"/>
          </p:cNvSpPr>
          <p:nvPr>
            <p:ph type="ctrTitle" sz="quarter"/>
          </p:nvPr>
        </p:nvSpPr>
        <p:spPr>
          <a:xfrm>
            <a:off x="755650" y="1268413"/>
            <a:ext cx="7993063" cy="1008062"/>
          </a:xfrm>
        </p:spPr>
        <p:txBody>
          <a:bodyPr anchor="t"/>
          <a:lstStyle>
            <a:lvl1pPr>
              <a:defRPr>
                <a:solidFill>
                  <a:srgbClr val="857364"/>
                </a:solidFill>
              </a:defRPr>
            </a:lvl1pPr>
          </a:lstStyle>
          <a:p>
            <a:r>
              <a:rPr lang="en-US"/>
              <a:t>Add title here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Espace réservé du numéro de diapositive 3"/>
          <p:cNvSpPr>
            <a:spLocks noGrp="1"/>
          </p:cNvSpPr>
          <p:nvPr>
            <p:ph type="sldNum" sz="quarter" idx="10"/>
          </p:nvPr>
        </p:nvSpPr>
        <p:spPr/>
        <p:txBody>
          <a:bodyPr/>
          <a:lstStyle>
            <a:lvl1pPr>
              <a:defRPr/>
            </a:lvl1pPr>
          </a:lstStyle>
          <a:p>
            <a:pPr>
              <a:defRPr/>
            </a:pPr>
            <a:fld id="{1A915C95-9250-4B65-990B-32A1F2562362}" type="slidenum">
              <a:rPr lang="en-US"/>
              <a:pPr>
                <a:defRPr/>
              </a:pPr>
              <a:t>‹#›</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6"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81700" y="401638"/>
            <a:ext cx="1812925" cy="569118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8163" y="401638"/>
            <a:ext cx="5291137" cy="56911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Espace réservé du numéro de diapositive 3"/>
          <p:cNvSpPr>
            <a:spLocks noGrp="1"/>
          </p:cNvSpPr>
          <p:nvPr>
            <p:ph type="sldNum" sz="quarter" idx="10"/>
          </p:nvPr>
        </p:nvSpPr>
        <p:spPr/>
        <p:txBody>
          <a:bodyPr/>
          <a:lstStyle>
            <a:lvl1pPr>
              <a:defRPr/>
            </a:lvl1pPr>
          </a:lstStyle>
          <a:p>
            <a:pPr>
              <a:defRPr/>
            </a:pPr>
            <a:fld id="{5881A0AE-804C-4371-A07A-86ECC0E8DBA6}" type="slidenum">
              <a:rPr lang="en-US"/>
              <a:pPr>
                <a:defRPr/>
              </a:pPr>
              <a:t>‹#›</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6"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pPr>
              <a:defRPr/>
            </a:pPr>
            <a:fld id="{924122BF-7BF8-427C-B7B6-4209414200B1}"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Gemalto Private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Espace réservé du numéro de diapositive 3"/>
          <p:cNvSpPr>
            <a:spLocks noGrp="1"/>
          </p:cNvSpPr>
          <p:nvPr>
            <p:ph type="sldNum" sz="quarter" idx="10"/>
          </p:nvPr>
        </p:nvSpPr>
        <p:spPr/>
        <p:txBody>
          <a:bodyPr/>
          <a:lstStyle>
            <a:lvl1pPr>
              <a:defRPr/>
            </a:lvl1pPr>
          </a:lstStyle>
          <a:p>
            <a:pPr>
              <a:defRPr/>
            </a:pPr>
            <a:fld id="{A3AC3ECD-6A7F-4610-9738-58E5BCF32582}" type="slidenum">
              <a:rPr lang="en-US"/>
              <a:pPr>
                <a:defRPr/>
              </a:pPr>
              <a:t>‹#›</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6"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790575" y="1446213"/>
            <a:ext cx="3425825" cy="4646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368800" y="1446213"/>
            <a:ext cx="3425825" cy="4646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Espace réservé du numéro de diapositive 3"/>
          <p:cNvSpPr>
            <a:spLocks noGrp="1"/>
          </p:cNvSpPr>
          <p:nvPr>
            <p:ph type="sldNum" sz="quarter" idx="10"/>
          </p:nvPr>
        </p:nvSpPr>
        <p:spPr/>
        <p:txBody>
          <a:bodyPr/>
          <a:lstStyle>
            <a:lvl1pPr>
              <a:defRPr/>
            </a:lvl1pPr>
          </a:lstStyle>
          <a:p>
            <a:pPr>
              <a:defRPr/>
            </a:pPr>
            <a:fld id="{B2F2438E-ADFD-4F7D-A155-154F5102C4E1}" type="slidenum">
              <a:rPr lang="en-US"/>
              <a:pPr>
                <a:defRPr/>
              </a:pPr>
              <a:t>‹#›</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7"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Espace réservé du numéro de diapositive 3"/>
          <p:cNvSpPr>
            <a:spLocks noGrp="1"/>
          </p:cNvSpPr>
          <p:nvPr>
            <p:ph type="sldNum" sz="quarter" idx="10"/>
          </p:nvPr>
        </p:nvSpPr>
        <p:spPr/>
        <p:txBody>
          <a:bodyPr/>
          <a:lstStyle>
            <a:lvl1pPr>
              <a:defRPr/>
            </a:lvl1pPr>
          </a:lstStyle>
          <a:p>
            <a:pPr>
              <a:defRPr/>
            </a:pPr>
            <a:fld id="{C9D372A5-F15D-4191-ADB2-AB3B33553989}" type="slidenum">
              <a:rPr lang="en-US"/>
              <a:pPr>
                <a:defRPr/>
              </a:pPr>
              <a:t>‹#›</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9"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Espace réservé du numéro de diapositive 3"/>
          <p:cNvSpPr>
            <a:spLocks noGrp="1"/>
          </p:cNvSpPr>
          <p:nvPr>
            <p:ph type="sldNum" sz="quarter" idx="10"/>
          </p:nvPr>
        </p:nvSpPr>
        <p:spPr/>
        <p:txBody>
          <a:bodyPr/>
          <a:lstStyle>
            <a:lvl1pPr>
              <a:defRPr/>
            </a:lvl1pPr>
          </a:lstStyle>
          <a:p>
            <a:pPr>
              <a:defRPr/>
            </a:pPr>
            <a:fld id="{1D60492E-9E3B-45AD-AC36-93945E4BD88C}" type="slidenum">
              <a:rPr lang="en-US"/>
              <a:pPr>
                <a:defRPr/>
              </a:pPr>
              <a:t>‹#›</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5"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Espace réservé du numéro de diapositive 3"/>
          <p:cNvSpPr>
            <a:spLocks noGrp="1"/>
          </p:cNvSpPr>
          <p:nvPr>
            <p:ph type="sldNum" sz="quarter" idx="10"/>
          </p:nvPr>
        </p:nvSpPr>
        <p:spPr/>
        <p:txBody>
          <a:bodyPr/>
          <a:lstStyle>
            <a:lvl1pPr>
              <a:defRPr/>
            </a:lvl1pPr>
          </a:lstStyle>
          <a:p>
            <a:pPr>
              <a:defRPr/>
            </a:pPr>
            <a:fld id="{FB0B6940-9932-4C6A-A98D-F83AF131B306}" type="slidenum">
              <a:rPr lang="en-US"/>
              <a:pPr>
                <a:defRPr/>
              </a:pPr>
              <a:t>‹#›</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4"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u numéro de diapositive 3"/>
          <p:cNvSpPr>
            <a:spLocks noGrp="1"/>
          </p:cNvSpPr>
          <p:nvPr>
            <p:ph type="sldNum" sz="quarter" idx="10"/>
          </p:nvPr>
        </p:nvSpPr>
        <p:spPr/>
        <p:txBody>
          <a:bodyPr/>
          <a:lstStyle>
            <a:lvl1pPr>
              <a:defRPr/>
            </a:lvl1pPr>
          </a:lstStyle>
          <a:p>
            <a:pPr>
              <a:defRPr/>
            </a:pPr>
            <a:fld id="{3A96453A-97E1-4B6F-AD89-9E946F201A38}" type="slidenum">
              <a:rPr lang="en-US"/>
              <a:pPr>
                <a:defRPr/>
              </a:pPr>
              <a:t>‹#›</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7"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u numéro de diapositive 3"/>
          <p:cNvSpPr>
            <a:spLocks noGrp="1"/>
          </p:cNvSpPr>
          <p:nvPr>
            <p:ph type="sldNum" sz="quarter" idx="10"/>
          </p:nvPr>
        </p:nvSpPr>
        <p:spPr/>
        <p:txBody>
          <a:bodyPr/>
          <a:lstStyle>
            <a:lvl1pPr>
              <a:defRPr/>
            </a:lvl1pPr>
          </a:lstStyle>
          <a:p>
            <a:pPr>
              <a:defRPr/>
            </a:pPr>
            <a:fld id="{0FCB7709-1B9F-42D6-AFA3-44B29327E2C3}" type="slidenum">
              <a:rPr lang="en-US"/>
              <a:pPr>
                <a:defRPr/>
              </a:pPr>
              <a:t>‹#›</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7"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2" descr="pied_page"/>
          <p:cNvPicPr>
            <a:picLocks noChangeAspect="1" noChangeArrowheads="1"/>
          </p:cNvPicPr>
          <p:nvPr/>
        </p:nvPicPr>
        <p:blipFill>
          <a:blip r:embed="rId13" cstate="print"/>
          <a:srcRect/>
          <a:stretch>
            <a:fillRect/>
          </a:stretch>
        </p:blipFill>
        <p:spPr bwMode="auto">
          <a:xfrm>
            <a:off x="0" y="5919788"/>
            <a:ext cx="9144000" cy="957262"/>
          </a:xfrm>
          <a:prstGeom prst="rect">
            <a:avLst/>
          </a:prstGeom>
          <a:noFill/>
          <a:ln w="9525">
            <a:noFill/>
            <a:miter lim="800000"/>
            <a:headEnd/>
            <a:tailEnd/>
          </a:ln>
        </p:spPr>
      </p:pic>
      <p:sp>
        <p:nvSpPr>
          <p:cNvPr id="1027" name="Rectangle 3"/>
          <p:cNvSpPr>
            <a:spLocks noGrp="1" noChangeArrowheads="1"/>
          </p:cNvSpPr>
          <p:nvPr>
            <p:ph type="title"/>
          </p:nvPr>
        </p:nvSpPr>
        <p:spPr bwMode="auto">
          <a:xfrm>
            <a:off x="538163" y="401638"/>
            <a:ext cx="6913562" cy="5508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Add title</a:t>
            </a:r>
          </a:p>
        </p:txBody>
      </p:sp>
      <p:sp>
        <p:nvSpPr>
          <p:cNvPr id="4" name="Espace réservé du numéro de diapositive 3"/>
          <p:cNvSpPr>
            <a:spLocks noGrp="1"/>
          </p:cNvSpPr>
          <p:nvPr>
            <p:ph type="sldNum" sz="quarter" idx="4"/>
          </p:nvPr>
        </p:nvSpPr>
        <p:spPr>
          <a:xfrm>
            <a:off x="8582025" y="6411913"/>
            <a:ext cx="561975" cy="365125"/>
          </a:xfrm>
          <a:prstGeom prst="rect">
            <a:avLst/>
          </a:prstGeom>
        </p:spPr>
        <p:txBody>
          <a:bodyPr vert="horz" wrap="square" lIns="91440" tIns="45720" rIns="91440" bIns="45720" numCol="1" anchor="ctr" anchorCtr="0" compatLnSpc="1">
            <a:prstTxWarp prst="textNoShape">
              <a:avLst/>
            </a:prstTxWarp>
          </a:bodyPr>
          <a:lstStyle>
            <a:lvl1pPr>
              <a:defRPr sz="1600" b="1">
                <a:solidFill>
                  <a:schemeClr val="bg1"/>
                </a:solidFill>
              </a:defRPr>
            </a:lvl1pPr>
          </a:lstStyle>
          <a:p>
            <a:pPr>
              <a:defRPr/>
            </a:pPr>
            <a:fld id="{B53FA8BE-A6AB-4A8D-B6CB-A679B686280F}" type="slidenum">
              <a:rPr lang="en-US"/>
              <a:pPr>
                <a:defRPr/>
              </a:pPr>
              <a:t>‹#›</a:t>
            </a:fld>
            <a:endParaRPr lang="en-US"/>
          </a:p>
        </p:txBody>
      </p:sp>
      <p:sp>
        <p:nvSpPr>
          <p:cNvPr id="4101" name="Rectangle 5"/>
          <p:cNvSpPr>
            <a:spLocks noGrp="1" noChangeArrowheads="1"/>
          </p:cNvSpPr>
          <p:nvPr>
            <p:ph type="ftr" sz="quarter" idx="3"/>
          </p:nvPr>
        </p:nvSpPr>
        <p:spPr bwMode="auto">
          <a:xfrm>
            <a:off x="3851275" y="6481763"/>
            <a:ext cx="43370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a:solidFill>
                  <a:srgbClr val="857364"/>
                </a:solidFill>
              </a:defRPr>
            </a:lvl1pPr>
          </a:lstStyle>
          <a:p>
            <a:pPr>
              <a:defRPr/>
            </a:pPr>
            <a:r>
              <a:rPr lang="en-US"/>
              <a:t>Gemalto Private</a:t>
            </a:r>
          </a:p>
        </p:txBody>
      </p:sp>
      <p:sp>
        <p:nvSpPr>
          <p:cNvPr id="4102" name="Rectangle 6"/>
          <p:cNvSpPr>
            <a:spLocks noGrp="1" noChangeArrowheads="1"/>
          </p:cNvSpPr>
          <p:nvPr>
            <p:ph type="dt" sz="half" idx="2"/>
          </p:nvPr>
        </p:nvSpPr>
        <p:spPr bwMode="auto">
          <a:xfrm>
            <a:off x="2339975" y="6481763"/>
            <a:ext cx="143986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a:solidFill>
                  <a:srgbClr val="857364"/>
                </a:solidFill>
              </a:defRPr>
            </a:lvl1pPr>
          </a:lstStyle>
          <a:p>
            <a:pPr>
              <a:defRPr/>
            </a:pPr>
            <a:endParaRPr lang="en-GB"/>
          </a:p>
        </p:txBody>
      </p:sp>
      <p:sp>
        <p:nvSpPr>
          <p:cNvPr id="1031" name="Rectangle 7"/>
          <p:cNvSpPr>
            <a:spLocks noGrp="1" noChangeArrowheads="1"/>
          </p:cNvSpPr>
          <p:nvPr>
            <p:ph type="body" idx="1"/>
          </p:nvPr>
        </p:nvSpPr>
        <p:spPr bwMode="auto">
          <a:xfrm>
            <a:off x="790575" y="1446213"/>
            <a:ext cx="7004050" cy="4646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Add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998" r:id="rId1"/>
    <p:sldLayoutId id="2147484999" r:id="rId2"/>
    <p:sldLayoutId id="2147484989" r:id="rId3"/>
    <p:sldLayoutId id="2147484990" r:id="rId4"/>
    <p:sldLayoutId id="2147484991" r:id="rId5"/>
    <p:sldLayoutId id="2147484992" r:id="rId6"/>
    <p:sldLayoutId id="2147484993" r:id="rId7"/>
    <p:sldLayoutId id="2147484994" r:id="rId8"/>
    <p:sldLayoutId id="2147484995" r:id="rId9"/>
    <p:sldLayoutId id="2147484996" r:id="rId10"/>
    <p:sldLayoutId id="2147484997" r:id="rId11"/>
  </p:sldLayoutIdLst>
  <p:hf hdr="0" dt="0"/>
  <p:txStyles>
    <p:titleStyle>
      <a:lvl1pPr algn="l" rtl="0" eaLnBrk="0" fontAlgn="base" hangingPunct="0">
        <a:spcBef>
          <a:spcPct val="0"/>
        </a:spcBef>
        <a:spcAft>
          <a:spcPct val="0"/>
        </a:spcAft>
        <a:defRPr sz="2800" b="1">
          <a:solidFill>
            <a:srgbClr val="EE7F00"/>
          </a:solidFill>
          <a:latin typeface="+mj-lt"/>
          <a:ea typeface="+mj-ea"/>
          <a:cs typeface="+mj-cs"/>
        </a:defRPr>
      </a:lvl1pPr>
      <a:lvl2pPr algn="l" rtl="0" eaLnBrk="0" fontAlgn="base" hangingPunct="0">
        <a:spcBef>
          <a:spcPct val="0"/>
        </a:spcBef>
        <a:spcAft>
          <a:spcPct val="0"/>
        </a:spcAft>
        <a:defRPr sz="2800" b="1">
          <a:solidFill>
            <a:srgbClr val="EE7F00"/>
          </a:solidFill>
          <a:latin typeface="Arial" charset="0"/>
        </a:defRPr>
      </a:lvl2pPr>
      <a:lvl3pPr algn="l" rtl="0" eaLnBrk="0" fontAlgn="base" hangingPunct="0">
        <a:spcBef>
          <a:spcPct val="0"/>
        </a:spcBef>
        <a:spcAft>
          <a:spcPct val="0"/>
        </a:spcAft>
        <a:defRPr sz="2800" b="1">
          <a:solidFill>
            <a:srgbClr val="EE7F00"/>
          </a:solidFill>
          <a:latin typeface="Arial" charset="0"/>
        </a:defRPr>
      </a:lvl3pPr>
      <a:lvl4pPr algn="l" rtl="0" eaLnBrk="0" fontAlgn="base" hangingPunct="0">
        <a:spcBef>
          <a:spcPct val="0"/>
        </a:spcBef>
        <a:spcAft>
          <a:spcPct val="0"/>
        </a:spcAft>
        <a:defRPr sz="2800" b="1">
          <a:solidFill>
            <a:srgbClr val="EE7F00"/>
          </a:solidFill>
          <a:latin typeface="Arial" charset="0"/>
        </a:defRPr>
      </a:lvl4pPr>
      <a:lvl5pPr algn="l" rtl="0" eaLnBrk="0" fontAlgn="base" hangingPunct="0">
        <a:spcBef>
          <a:spcPct val="0"/>
        </a:spcBef>
        <a:spcAft>
          <a:spcPct val="0"/>
        </a:spcAft>
        <a:defRPr sz="2800" b="1">
          <a:solidFill>
            <a:srgbClr val="EE7F00"/>
          </a:solidFill>
          <a:latin typeface="Arial" charset="0"/>
        </a:defRPr>
      </a:lvl5pPr>
      <a:lvl6pPr marL="457200" algn="l" rtl="0" fontAlgn="base">
        <a:spcBef>
          <a:spcPct val="0"/>
        </a:spcBef>
        <a:spcAft>
          <a:spcPct val="0"/>
        </a:spcAft>
        <a:defRPr sz="2800" b="1">
          <a:solidFill>
            <a:srgbClr val="EE7F00"/>
          </a:solidFill>
          <a:latin typeface="Arial" charset="0"/>
        </a:defRPr>
      </a:lvl6pPr>
      <a:lvl7pPr marL="914400" algn="l" rtl="0" fontAlgn="base">
        <a:spcBef>
          <a:spcPct val="0"/>
        </a:spcBef>
        <a:spcAft>
          <a:spcPct val="0"/>
        </a:spcAft>
        <a:defRPr sz="2800" b="1">
          <a:solidFill>
            <a:srgbClr val="EE7F00"/>
          </a:solidFill>
          <a:latin typeface="Arial" charset="0"/>
        </a:defRPr>
      </a:lvl7pPr>
      <a:lvl8pPr marL="1371600" algn="l" rtl="0" fontAlgn="base">
        <a:spcBef>
          <a:spcPct val="0"/>
        </a:spcBef>
        <a:spcAft>
          <a:spcPct val="0"/>
        </a:spcAft>
        <a:defRPr sz="2800" b="1">
          <a:solidFill>
            <a:srgbClr val="EE7F00"/>
          </a:solidFill>
          <a:latin typeface="Arial" charset="0"/>
        </a:defRPr>
      </a:lvl8pPr>
      <a:lvl9pPr marL="1828800" algn="l" rtl="0" fontAlgn="base">
        <a:spcBef>
          <a:spcPct val="0"/>
        </a:spcBef>
        <a:spcAft>
          <a:spcPct val="0"/>
        </a:spcAft>
        <a:defRPr sz="2800" b="1">
          <a:solidFill>
            <a:srgbClr val="EE7F00"/>
          </a:solidFill>
          <a:latin typeface="Arial" charset="0"/>
        </a:defRPr>
      </a:lvl9pPr>
    </p:titleStyle>
    <p:bodyStyle>
      <a:lvl1pPr marL="342900" indent="-342900" algn="l" rtl="0" eaLnBrk="0" fontAlgn="base" hangingPunct="0">
        <a:spcBef>
          <a:spcPct val="20000"/>
        </a:spcBef>
        <a:spcAft>
          <a:spcPct val="0"/>
        </a:spcAft>
        <a:buClr>
          <a:srgbClr val="EE7F00"/>
        </a:buClr>
        <a:buFont typeface="Wingdings 2" pitchFamily="18" charset="2"/>
        <a:buBlip>
          <a:blip r:embed="rId14"/>
        </a:buBlip>
        <a:defRPr sz="2000">
          <a:solidFill>
            <a:schemeClr val="tx1"/>
          </a:solidFill>
          <a:latin typeface="+mn-lt"/>
          <a:ea typeface="+mn-ea"/>
          <a:cs typeface="+mn-cs"/>
        </a:defRPr>
      </a:lvl1pPr>
      <a:lvl2pPr marL="742950" indent="-285750" algn="just" rtl="0" eaLnBrk="0" fontAlgn="base" hangingPunct="0">
        <a:spcBef>
          <a:spcPct val="20000"/>
        </a:spcBef>
        <a:spcAft>
          <a:spcPct val="0"/>
        </a:spcAft>
        <a:buClr>
          <a:srgbClr val="EE7F00"/>
        </a:buClr>
        <a:buFont typeface="Symbol" pitchFamily="18" charset="2"/>
        <a:buChar char="·"/>
        <a:defRPr sz="1600">
          <a:solidFill>
            <a:schemeClr val="tx1"/>
          </a:solidFill>
          <a:latin typeface="+mn-lt"/>
        </a:defRPr>
      </a:lvl2pPr>
      <a:lvl3pPr marL="1143000" indent="-228600" algn="l" rtl="0" eaLnBrk="0" fontAlgn="base" hangingPunct="0">
        <a:spcBef>
          <a:spcPct val="20000"/>
        </a:spcBef>
        <a:spcAft>
          <a:spcPct val="0"/>
        </a:spcAft>
        <a:buClr>
          <a:srgbClr val="EE7F00"/>
        </a:buClr>
        <a:buFont typeface="Symbol" pitchFamily="18" charset="2"/>
        <a:buChar char="·"/>
        <a:defRPr sz="1400">
          <a:solidFill>
            <a:schemeClr val="tx1"/>
          </a:solidFill>
          <a:latin typeface="+mn-lt"/>
        </a:defRPr>
      </a:lvl3pPr>
      <a:lvl4pPr marL="1600200" indent="-228600" algn="l" rtl="0" eaLnBrk="0" fontAlgn="base" hangingPunct="0">
        <a:spcBef>
          <a:spcPct val="20000"/>
        </a:spcBef>
        <a:spcAft>
          <a:spcPct val="0"/>
        </a:spcAft>
        <a:buClr>
          <a:srgbClr val="EE7F00"/>
        </a:buClr>
        <a:buFont typeface="Arial" charset="0"/>
        <a:buChar char="–"/>
        <a:defRPr sz="1200">
          <a:solidFill>
            <a:schemeClr val="tx1"/>
          </a:solidFill>
          <a:latin typeface="+mn-lt"/>
        </a:defRPr>
      </a:lvl4pPr>
      <a:lvl5pPr marL="2057400" indent="-228600" algn="l" rtl="0" eaLnBrk="0" fontAlgn="base" hangingPunct="0">
        <a:spcBef>
          <a:spcPct val="20000"/>
        </a:spcBef>
        <a:spcAft>
          <a:spcPct val="0"/>
        </a:spcAft>
        <a:buClr>
          <a:srgbClr val="EE7F00"/>
        </a:buClr>
        <a:buFont typeface="Arial" charset="0"/>
        <a:buChar char="–"/>
        <a:defRPr sz="1200">
          <a:solidFill>
            <a:schemeClr val="tx1"/>
          </a:solidFill>
          <a:latin typeface="+mn-lt"/>
        </a:defRPr>
      </a:lvl5pPr>
      <a:lvl6pPr marL="2514600" indent="-228600" algn="l" rtl="0" fontAlgn="base">
        <a:spcBef>
          <a:spcPct val="20000"/>
        </a:spcBef>
        <a:spcAft>
          <a:spcPct val="0"/>
        </a:spcAft>
        <a:buClr>
          <a:srgbClr val="EE7F00"/>
        </a:buClr>
        <a:buFont typeface="Arial" charset="0"/>
        <a:buChar char="–"/>
        <a:defRPr sz="1200">
          <a:solidFill>
            <a:schemeClr val="tx1"/>
          </a:solidFill>
          <a:latin typeface="+mn-lt"/>
        </a:defRPr>
      </a:lvl6pPr>
      <a:lvl7pPr marL="2971800" indent="-228600" algn="l" rtl="0" fontAlgn="base">
        <a:spcBef>
          <a:spcPct val="20000"/>
        </a:spcBef>
        <a:spcAft>
          <a:spcPct val="0"/>
        </a:spcAft>
        <a:buClr>
          <a:srgbClr val="EE7F00"/>
        </a:buClr>
        <a:buFont typeface="Arial" charset="0"/>
        <a:buChar char="–"/>
        <a:defRPr sz="1200">
          <a:solidFill>
            <a:schemeClr val="tx1"/>
          </a:solidFill>
          <a:latin typeface="+mn-lt"/>
        </a:defRPr>
      </a:lvl7pPr>
      <a:lvl8pPr marL="3429000" indent="-228600" algn="l" rtl="0" fontAlgn="base">
        <a:spcBef>
          <a:spcPct val="20000"/>
        </a:spcBef>
        <a:spcAft>
          <a:spcPct val="0"/>
        </a:spcAft>
        <a:buClr>
          <a:srgbClr val="EE7F00"/>
        </a:buClr>
        <a:buFont typeface="Arial" charset="0"/>
        <a:buChar char="–"/>
        <a:defRPr sz="1200">
          <a:solidFill>
            <a:schemeClr val="tx1"/>
          </a:solidFill>
          <a:latin typeface="+mn-lt"/>
        </a:defRPr>
      </a:lvl8pPr>
      <a:lvl9pPr marL="3886200" indent="-228600" algn="l" rtl="0" fontAlgn="base">
        <a:spcBef>
          <a:spcPct val="20000"/>
        </a:spcBef>
        <a:spcAft>
          <a:spcPct val="0"/>
        </a:spcAft>
        <a:buClr>
          <a:srgbClr val="EE7F00"/>
        </a:buClr>
        <a:buFont typeface="Arial"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sz="quarter"/>
          </p:nvPr>
        </p:nvSpPr>
        <p:spPr/>
        <p:txBody>
          <a:bodyPr/>
          <a:lstStyle/>
          <a:p>
            <a:r>
              <a:rPr lang="en-US" sz="2400" dirty="0" smtClean="0">
                <a:solidFill>
                  <a:schemeClr val="bg1">
                    <a:lumMod val="50000"/>
                  </a:schemeClr>
                </a:solidFill>
              </a:rPr>
              <a:t>Java Transaction Design Strategies</a:t>
            </a:r>
          </a:p>
        </p:txBody>
      </p:sp>
      <p:sp>
        <p:nvSpPr>
          <p:cNvPr id="3" name="Rectangle 6"/>
          <p:cNvSpPr>
            <a:spLocks noGrp="1" noChangeArrowheads="1"/>
          </p:cNvSpPr>
          <p:nvPr>
            <p:ph type="subTitle" idx="1"/>
          </p:nvPr>
        </p:nvSpPr>
        <p:spPr>
          <a:xfrm>
            <a:off x="3851275" y="2852738"/>
            <a:ext cx="4695825" cy="2659062"/>
          </a:xfrm>
        </p:spPr>
        <p:txBody>
          <a:bodyPr/>
          <a:lstStyle/>
          <a:p>
            <a:pPr eaLnBrk="1" hangingPunct="1"/>
            <a:endParaRPr lang="en-US" dirty="0" smtClean="0"/>
          </a:p>
        </p:txBody>
      </p:sp>
      <p:sp>
        <p:nvSpPr>
          <p:cNvPr id="4" name="Rectangle 6"/>
          <p:cNvSpPr>
            <a:spLocks noChangeArrowheads="1"/>
          </p:cNvSpPr>
          <p:nvPr/>
        </p:nvSpPr>
        <p:spPr bwMode="auto">
          <a:xfrm>
            <a:off x="6842125" y="5565775"/>
            <a:ext cx="2001838" cy="992188"/>
          </a:xfrm>
          <a:prstGeom prst="rect">
            <a:avLst/>
          </a:prstGeom>
          <a:noFill/>
          <a:ln w="9525">
            <a:noFill/>
            <a:miter lim="800000"/>
            <a:headEnd/>
            <a:tailEnd/>
          </a:ln>
        </p:spPr>
        <p:txBody>
          <a:bodyPr lIns="0"/>
          <a:lstStyle/>
          <a:p>
            <a:pPr>
              <a:spcBef>
                <a:spcPct val="20000"/>
              </a:spcBef>
              <a:buClr>
                <a:srgbClr val="FF6600"/>
              </a:buClr>
              <a:buFont typeface="Wingdings" pitchFamily="2" charset="2"/>
              <a:buNone/>
            </a:pPr>
            <a:r>
              <a:rPr lang="fr-FR" sz="1600" dirty="0" smtClean="0">
                <a:solidFill>
                  <a:schemeClr val="bg1"/>
                </a:solidFill>
              </a:rPr>
              <a:t>2016-04-26</a:t>
            </a:r>
            <a:endParaRPr lang="fr-FR" sz="1600" dirty="0">
              <a:solidFill>
                <a:schemeClr val="bg1"/>
              </a:solidFill>
            </a:endParaRPr>
          </a:p>
          <a:p>
            <a:pPr>
              <a:spcBef>
                <a:spcPct val="20000"/>
              </a:spcBef>
              <a:buClr>
                <a:srgbClr val="FF6600"/>
              </a:buClr>
              <a:buFont typeface="Wingdings" pitchFamily="2" charset="2"/>
              <a:buNone/>
            </a:pPr>
            <a:r>
              <a:rPr lang="en-US" sz="1600" dirty="0" smtClean="0">
                <a:solidFill>
                  <a:schemeClr val="bg1"/>
                </a:solidFill>
              </a:rPr>
              <a:t>By Shengli</a:t>
            </a:r>
            <a:endParaRPr lang="fr-FR" sz="16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pic>
        <p:nvPicPr>
          <p:cNvPr id="6" name="Picture 5"/>
          <p:cNvPicPr>
            <a:picLocks noChangeAspect="1"/>
          </p:cNvPicPr>
          <p:nvPr/>
        </p:nvPicPr>
        <p:blipFill>
          <a:blip r:embed="rId2"/>
          <a:stretch>
            <a:fillRect/>
          </a:stretch>
        </p:blipFill>
        <p:spPr>
          <a:xfrm>
            <a:off x="539552" y="332656"/>
            <a:ext cx="3629025" cy="5000625"/>
          </a:xfrm>
          <a:prstGeom prst="rect">
            <a:avLst/>
          </a:prstGeom>
        </p:spPr>
      </p:pic>
      <p:sp>
        <p:nvSpPr>
          <p:cNvPr id="7" name="TextBox 6"/>
          <p:cNvSpPr txBox="1"/>
          <p:nvPr/>
        </p:nvSpPr>
        <p:spPr>
          <a:xfrm>
            <a:off x="611560" y="5445224"/>
            <a:ext cx="3600400" cy="369332"/>
          </a:xfrm>
          <a:prstGeom prst="rect">
            <a:avLst/>
          </a:prstGeom>
          <a:noFill/>
        </p:spPr>
        <p:txBody>
          <a:bodyPr wrap="square" rtlCol="0">
            <a:spAutoFit/>
          </a:bodyPr>
          <a:lstStyle/>
          <a:p>
            <a:pPr marL="0" lvl="1"/>
            <a:r>
              <a:rPr lang="en-US" dirty="0" smtClean="0">
                <a:solidFill>
                  <a:srgbClr val="0070C0"/>
                </a:solidFill>
                <a:sym typeface="Wingdings" panose="05000000000000000000" pitchFamily="2" charset="2"/>
              </a:rPr>
              <a:t>TransactionReadUncommitted</a:t>
            </a:r>
            <a:endParaRPr lang="en-US" dirty="0">
              <a:solidFill>
                <a:srgbClr val="0070C0"/>
              </a:solidFill>
              <a:sym typeface="Wingdings" panose="05000000000000000000" pitchFamily="2" charset="2"/>
            </a:endParaRPr>
          </a:p>
        </p:txBody>
      </p:sp>
      <p:sp>
        <p:nvSpPr>
          <p:cNvPr id="8" name="Rectangle 7"/>
          <p:cNvSpPr/>
          <p:nvPr/>
        </p:nvSpPr>
        <p:spPr>
          <a:xfrm>
            <a:off x="445852" y="332656"/>
            <a:ext cx="3816424" cy="576064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767534" y="335444"/>
            <a:ext cx="3816424" cy="576064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4848200" y="406074"/>
            <a:ext cx="3655092" cy="4927207"/>
          </a:xfrm>
          <a:prstGeom prst="rect">
            <a:avLst/>
          </a:prstGeom>
        </p:spPr>
      </p:pic>
      <p:sp>
        <p:nvSpPr>
          <p:cNvPr id="11" name="TextBox 10"/>
          <p:cNvSpPr txBox="1"/>
          <p:nvPr/>
        </p:nvSpPr>
        <p:spPr>
          <a:xfrm>
            <a:off x="5076056" y="5464444"/>
            <a:ext cx="3600400" cy="369332"/>
          </a:xfrm>
          <a:prstGeom prst="rect">
            <a:avLst/>
          </a:prstGeom>
          <a:noFill/>
        </p:spPr>
        <p:txBody>
          <a:bodyPr wrap="square" rtlCol="0">
            <a:spAutoFit/>
          </a:bodyPr>
          <a:lstStyle/>
          <a:p>
            <a:pPr marL="0" lvl="1"/>
            <a:r>
              <a:rPr lang="en-US" dirty="0">
                <a:solidFill>
                  <a:srgbClr val="0070C0"/>
                </a:solidFill>
                <a:sym typeface="Wingdings" panose="05000000000000000000" pitchFamily="2" charset="2"/>
              </a:rPr>
              <a:t>TransactionReadCommitted</a:t>
            </a:r>
          </a:p>
        </p:txBody>
      </p:sp>
    </p:spTree>
    <p:extLst>
      <p:ext uri="{BB962C8B-B14F-4D97-AF65-F5344CB8AC3E}">
        <p14:creationId xmlns:p14="http://schemas.microsoft.com/office/powerpoint/2010/main" val="2138425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
        <p:nvSpPr>
          <p:cNvPr id="7" name="TextBox 6"/>
          <p:cNvSpPr txBox="1"/>
          <p:nvPr/>
        </p:nvSpPr>
        <p:spPr>
          <a:xfrm>
            <a:off x="611560" y="5445224"/>
            <a:ext cx="3600400" cy="369332"/>
          </a:xfrm>
          <a:prstGeom prst="rect">
            <a:avLst/>
          </a:prstGeom>
          <a:noFill/>
        </p:spPr>
        <p:txBody>
          <a:bodyPr wrap="square" rtlCol="0">
            <a:spAutoFit/>
          </a:bodyPr>
          <a:lstStyle/>
          <a:p>
            <a:pPr marL="0" lvl="1"/>
            <a:r>
              <a:rPr lang="en-US" dirty="0">
                <a:solidFill>
                  <a:srgbClr val="0070C0"/>
                </a:solidFill>
                <a:sym typeface="Wingdings" panose="05000000000000000000" pitchFamily="2" charset="2"/>
              </a:rPr>
              <a:t>TransactionRepeatableRead</a:t>
            </a:r>
          </a:p>
        </p:txBody>
      </p:sp>
      <p:sp>
        <p:nvSpPr>
          <p:cNvPr id="8" name="Rectangle 7"/>
          <p:cNvSpPr/>
          <p:nvPr/>
        </p:nvSpPr>
        <p:spPr>
          <a:xfrm>
            <a:off x="445852" y="332656"/>
            <a:ext cx="3816424" cy="576064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767534" y="335444"/>
            <a:ext cx="3816424" cy="576064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076056" y="5464444"/>
            <a:ext cx="3600400" cy="369332"/>
          </a:xfrm>
          <a:prstGeom prst="rect">
            <a:avLst/>
          </a:prstGeom>
          <a:noFill/>
        </p:spPr>
        <p:txBody>
          <a:bodyPr wrap="square" rtlCol="0">
            <a:spAutoFit/>
          </a:bodyPr>
          <a:lstStyle/>
          <a:p>
            <a:pPr marL="0" lvl="1"/>
            <a:r>
              <a:rPr lang="en-US" dirty="0">
                <a:solidFill>
                  <a:srgbClr val="0070C0"/>
                </a:solidFill>
                <a:sym typeface="Wingdings" panose="05000000000000000000" pitchFamily="2" charset="2"/>
              </a:rPr>
              <a:t>TransactionSerializable</a:t>
            </a:r>
          </a:p>
        </p:txBody>
      </p:sp>
      <p:pic>
        <p:nvPicPr>
          <p:cNvPr id="2" name="Picture 1"/>
          <p:cNvPicPr>
            <a:picLocks noChangeAspect="1"/>
          </p:cNvPicPr>
          <p:nvPr/>
        </p:nvPicPr>
        <p:blipFill>
          <a:blip r:embed="rId2"/>
          <a:stretch>
            <a:fillRect/>
          </a:stretch>
        </p:blipFill>
        <p:spPr>
          <a:xfrm>
            <a:off x="572405" y="413625"/>
            <a:ext cx="3563318" cy="4985046"/>
          </a:xfrm>
          <a:prstGeom prst="rect">
            <a:avLst/>
          </a:prstGeom>
        </p:spPr>
      </p:pic>
      <p:pic>
        <p:nvPicPr>
          <p:cNvPr id="3" name="Picture 2"/>
          <p:cNvPicPr>
            <a:picLocks noChangeAspect="1"/>
          </p:cNvPicPr>
          <p:nvPr/>
        </p:nvPicPr>
        <p:blipFill>
          <a:blip r:embed="rId3"/>
          <a:stretch>
            <a:fillRect/>
          </a:stretch>
        </p:blipFill>
        <p:spPr>
          <a:xfrm>
            <a:off x="4870758" y="462986"/>
            <a:ext cx="3609975" cy="4886325"/>
          </a:xfrm>
          <a:prstGeom prst="rect">
            <a:avLst/>
          </a:prstGeom>
        </p:spPr>
      </p:pic>
    </p:spTree>
    <p:extLst>
      <p:ext uri="{BB962C8B-B14F-4D97-AF65-F5344CB8AC3E}">
        <p14:creationId xmlns:p14="http://schemas.microsoft.com/office/powerpoint/2010/main" val="4163864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 Transaction Processing</a:t>
            </a:r>
            <a:endParaRPr lang="en-US" dirty="0"/>
          </a:p>
        </p:txBody>
      </p:sp>
      <p:sp>
        <p:nvSpPr>
          <p:cNvPr id="3" name="Content Placeholder 2"/>
          <p:cNvSpPr>
            <a:spLocks noGrp="1"/>
          </p:cNvSpPr>
          <p:nvPr>
            <p:ph idx="1"/>
          </p:nvPr>
        </p:nvSpPr>
        <p:spPr>
          <a:xfrm>
            <a:off x="790574" y="1446213"/>
            <a:ext cx="8245921" cy="4646612"/>
          </a:xfrm>
        </p:spPr>
        <p:txBody>
          <a:bodyPr>
            <a:normAutofit lnSpcReduction="10000"/>
          </a:bodyPr>
          <a:lstStyle/>
          <a:p>
            <a:r>
              <a:rPr lang="en-US" dirty="0" smtClean="0"/>
              <a:t>XA(</a:t>
            </a:r>
            <a:r>
              <a:rPr lang="en-US" dirty="0" err="1" smtClean="0"/>
              <a:t>eXtended</a:t>
            </a:r>
            <a:r>
              <a:rPr lang="en-US" dirty="0" smtClean="0"/>
              <a:t> </a:t>
            </a:r>
            <a:r>
              <a:rPr lang="en-US" dirty="0"/>
              <a:t>Architecture)</a:t>
            </a:r>
            <a:r>
              <a:rPr lang="en-US" dirty="0" smtClean="0"/>
              <a:t> Transaction</a:t>
            </a:r>
          </a:p>
          <a:p>
            <a:endParaRPr lang="en-US" dirty="0"/>
          </a:p>
          <a:p>
            <a:r>
              <a:rPr lang="en-US" dirty="0" smtClean="0"/>
              <a:t>Two-Phase Commit</a:t>
            </a:r>
          </a:p>
          <a:p>
            <a:pPr lvl="1"/>
            <a:r>
              <a:rPr lang="en-US" dirty="0" smtClean="0"/>
              <a:t>The Prepare Phase and the Commit Phase</a:t>
            </a:r>
          </a:p>
          <a:p>
            <a:pPr lvl="1"/>
            <a:r>
              <a:rPr lang="en-US" dirty="0" smtClean="0"/>
              <a:t>Multi-thread the polling process in Phase 1 and commit process in Phase 2</a:t>
            </a:r>
          </a:p>
          <a:p>
            <a:endParaRPr lang="en-US" dirty="0"/>
          </a:p>
          <a:p>
            <a:r>
              <a:rPr lang="en-US" dirty="0" smtClean="0"/>
              <a:t>Last Participant Support</a:t>
            </a:r>
          </a:p>
          <a:p>
            <a:pPr lvl="1"/>
            <a:r>
              <a:rPr lang="en-US" dirty="0" smtClean="0"/>
              <a:t>AKA. Last Resource Commit Optimization</a:t>
            </a:r>
          </a:p>
          <a:p>
            <a:pPr lvl="1"/>
            <a:r>
              <a:rPr lang="en-US" dirty="0" smtClean="0"/>
              <a:t>Allows a resource that not under XA to participate in the global transaction</a:t>
            </a:r>
          </a:p>
          <a:p>
            <a:pPr lvl="1"/>
            <a:r>
              <a:rPr lang="en-US" dirty="0" smtClean="0"/>
              <a:t>A request will be sent to the non-XA participant once the results (ready or not ready) from XA participants are returned and tallied the transaction manager; the outcome will direct the rest of the two-phase commit process</a:t>
            </a:r>
          </a:p>
          <a:p>
            <a:endParaRPr lang="en-US" dirty="0"/>
          </a:p>
          <a:p>
            <a:r>
              <a:rPr lang="en-US" dirty="0" smtClean="0"/>
              <a:t>One-Phase Commit Optimization</a:t>
            </a:r>
          </a:p>
          <a:p>
            <a:pPr lvl="1"/>
            <a:r>
              <a:rPr lang="en-US" dirty="0" smtClean="0"/>
              <a:t>Phase one will be bypassed</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3815486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Heuristic Exception Processing</a:t>
            </a:r>
            <a:endParaRPr lang="en-US" dirty="0"/>
          </a:p>
        </p:txBody>
      </p:sp>
      <p:sp>
        <p:nvSpPr>
          <p:cNvPr id="3" name="Content Placeholder 2"/>
          <p:cNvSpPr>
            <a:spLocks noGrp="1"/>
          </p:cNvSpPr>
          <p:nvPr>
            <p:ph idx="1"/>
          </p:nvPr>
        </p:nvSpPr>
        <p:spPr>
          <a:xfrm>
            <a:off x="790574" y="1446213"/>
            <a:ext cx="8245921" cy="4646612"/>
          </a:xfrm>
        </p:spPr>
        <p:txBody>
          <a:bodyPr/>
          <a:lstStyle/>
          <a:p>
            <a:r>
              <a:rPr lang="en-US" dirty="0" smtClean="0"/>
              <a:t>Only occur under XA during the two-phase commit process</a:t>
            </a:r>
          </a:p>
          <a:p>
            <a:endParaRPr lang="en-US" dirty="0"/>
          </a:p>
          <a:p>
            <a:r>
              <a:rPr lang="en-US" dirty="0" smtClean="0"/>
              <a:t>The source of the problem</a:t>
            </a:r>
          </a:p>
          <a:p>
            <a:pPr lvl="1"/>
            <a:r>
              <a:rPr lang="en-US" dirty="0" smtClean="0"/>
              <a:t>Transaction timeout</a:t>
            </a:r>
          </a:p>
          <a:p>
            <a:pPr lvl="1"/>
            <a:r>
              <a:rPr lang="en-US" dirty="0" smtClean="0"/>
              <a:t>Resource locking</a:t>
            </a:r>
          </a:p>
          <a:p>
            <a:pPr lvl="1"/>
            <a:r>
              <a:rPr lang="en-US" dirty="0" smtClean="0"/>
              <a:t>Resource overloading</a:t>
            </a:r>
          </a:p>
          <a:p>
            <a:pPr lvl="1"/>
            <a:r>
              <a:rPr lang="en-US" dirty="0" smtClean="0"/>
              <a:t>Network latency or network problems</a:t>
            </a:r>
          </a:p>
          <a:p>
            <a:endParaRPr lang="en-US" dirty="0"/>
          </a:p>
          <a:p>
            <a:r>
              <a:rPr lang="en-US" dirty="0" smtClean="0"/>
              <a:t>JTA Heuristic Exceptions</a:t>
            </a:r>
          </a:p>
          <a:p>
            <a:pPr lvl="1"/>
            <a:r>
              <a:rPr lang="en-US" dirty="0" err="1" smtClean="0"/>
              <a:t>HeuristicRollbackException</a:t>
            </a:r>
            <a:endParaRPr lang="en-US" dirty="0" smtClean="0"/>
          </a:p>
          <a:p>
            <a:pPr lvl="1"/>
            <a:r>
              <a:rPr lang="en-US" dirty="0" err="1" smtClean="0"/>
              <a:t>HeuristicCommitException</a:t>
            </a:r>
            <a:endParaRPr lang="en-US" dirty="0" smtClean="0"/>
          </a:p>
          <a:p>
            <a:pPr lvl="1"/>
            <a:r>
              <a:rPr lang="en-US" dirty="0" err="1" smtClean="0"/>
              <a:t>HeuristicMixedException</a:t>
            </a:r>
            <a:endParaRPr lang="en-US" dirty="0" smtClean="0"/>
          </a:p>
          <a:p>
            <a:pPr lvl="1"/>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3585564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62" y="401638"/>
            <a:ext cx="7418213" cy="550862"/>
          </a:xfrm>
        </p:spPr>
        <p:txBody>
          <a:bodyPr/>
          <a:lstStyle/>
          <a:p>
            <a:r>
              <a:rPr lang="en-US" dirty="0" err="1" smtClean="0"/>
              <a:t>HeuristicRollbackException</a:t>
            </a:r>
            <a:r>
              <a:rPr lang="en-US" dirty="0" smtClean="0"/>
              <a:t> during commit operation</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pic>
        <p:nvPicPr>
          <p:cNvPr id="6" name="Picture 5"/>
          <p:cNvPicPr>
            <a:picLocks noChangeAspect="1"/>
          </p:cNvPicPr>
          <p:nvPr/>
        </p:nvPicPr>
        <p:blipFill>
          <a:blip r:embed="rId2"/>
          <a:stretch>
            <a:fillRect/>
          </a:stretch>
        </p:blipFill>
        <p:spPr>
          <a:xfrm>
            <a:off x="683568" y="1303402"/>
            <a:ext cx="3867075" cy="2006698"/>
          </a:xfrm>
          <a:prstGeom prst="rect">
            <a:avLst/>
          </a:prstGeom>
        </p:spPr>
      </p:pic>
      <p:pic>
        <p:nvPicPr>
          <p:cNvPr id="7" name="Picture 6"/>
          <p:cNvPicPr>
            <a:picLocks noChangeAspect="1"/>
          </p:cNvPicPr>
          <p:nvPr/>
        </p:nvPicPr>
        <p:blipFill>
          <a:blip r:embed="rId3"/>
          <a:stretch>
            <a:fillRect/>
          </a:stretch>
        </p:blipFill>
        <p:spPr>
          <a:xfrm>
            <a:off x="4932039" y="1340768"/>
            <a:ext cx="4154963" cy="1800200"/>
          </a:xfrm>
          <a:prstGeom prst="rect">
            <a:avLst/>
          </a:prstGeom>
        </p:spPr>
      </p:pic>
      <p:pic>
        <p:nvPicPr>
          <p:cNvPr id="8" name="Picture 7"/>
          <p:cNvPicPr>
            <a:picLocks noChangeAspect="1"/>
          </p:cNvPicPr>
          <p:nvPr/>
        </p:nvPicPr>
        <p:blipFill>
          <a:blip r:embed="rId4"/>
          <a:stretch>
            <a:fillRect/>
          </a:stretch>
        </p:blipFill>
        <p:spPr>
          <a:xfrm>
            <a:off x="755576" y="3808482"/>
            <a:ext cx="3950266" cy="2068790"/>
          </a:xfrm>
          <a:prstGeom prst="rect">
            <a:avLst/>
          </a:prstGeom>
        </p:spPr>
      </p:pic>
      <p:sp>
        <p:nvSpPr>
          <p:cNvPr id="9" name="Rounded Rectangular Callout 8"/>
          <p:cNvSpPr/>
          <p:nvPr/>
        </p:nvSpPr>
        <p:spPr>
          <a:xfrm>
            <a:off x="5868144" y="4077072"/>
            <a:ext cx="2520280" cy="1080120"/>
          </a:xfrm>
          <a:prstGeom prst="wedgeRoundRectCallout">
            <a:avLst>
              <a:gd name="adj1" fmla="val 41135"/>
              <a:gd name="adj2" fmla="val -161505"/>
              <a:gd name="adj3" fmla="val 16667"/>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All</a:t>
            </a:r>
            <a:r>
              <a:rPr lang="en-US" dirty="0" smtClean="0">
                <a:solidFill>
                  <a:schemeClr val="tx1"/>
                </a:solidFill>
              </a:rPr>
              <a:t> the </a:t>
            </a:r>
            <a:r>
              <a:rPr lang="en-US" dirty="0">
                <a:solidFill>
                  <a:schemeClr val="tx1"/>
                </a:solidFill>
              </a:rPr>
              <a:t>R</a:t>
            </a:r>
            <a:r>
              <a:rPr lang="en-US" dirty="0" smtClean="0">
                <a:solidFill>
                  <a:schemeClr val="tx1"/>
                </a:solidFill>
              </a:rPr>
              <a:t>esource Managers rolled back their work</a:t>
            </a:r>
            <a:endParaRPr lang="en-US" dirty="0">
              <a:solidFill>
                <a:schemeClr val="tx1"/>
              </a:solidFill>
            </a:endParaRPr>
          </a:p>
        </p:txBody>
      </p:sp>
    </p:spTree>
    <p:extLst>
      <p:ext uri="{BB962C8B-B14F-4D97-AF65-F5344CB8AC3E}">
        <p14:creationId xmlns:p14="http://schemas.microsoft.com/office/powerpoint/2010/main" val="1818674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HeuristicMixedException</a:t>
            </a:r>
            <a:r>
              <a:rPr lang="en-US" dirty="0"/>
              <a:t> during commit operation</a:t>
            </a:r>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pic>
        <p:nvPicPr>
          <p:cNvPr id="6" name="Picture 5"/>
          <p:cNvPicPr>
            <a:picLocks noChangeAspect="1"/>
          </p:cNvPicPr>
          <p:nvPr/>
        </p:nvPicPr>
        <p:blipFill>
          <a:blip r:embed="rId2"/>
          <a:stretch>
            <a:fillRect/>
          </a:stretch>
        </p:blipFill>
        <p:spPr>
          <a:xfrm>
            <a:off x="683568" y="1303402"/>
            <a:ext cx="3867075" cy="2006698"/>
          </a:xfrm>
          <a:prstGeom prst="rect">
            <a:avLst/>
          </a:prstGeom>
        </p:spPr>
      </p:pic>
      <p:pic>
        <p:nvPicPr>
          <p:cNvPr id="10" name="Picture 9"/>
          <p:cNvPicPr>
            <a:picLocks noChangeAspect="1"/>
          </p:cNvPicPr>
          <p:nvPr/>
        </p:nvPicPr>
        <p:blipFill>
          <a:blip r:embed="rId3"/>
          <a:stretch>
            <a:fillRect/>
          </a:stretch>
        </p:blipFill>
        <p:spPr>
          <a:xfrm>
            <a:off x="4703600" y="1303402"/>
            <a:ext cx="4319576" cy="1959266"/>
          </a:xfrm>
          <a:prstGeom prst="rect">
            <a:avLst/>
          </a:prstGeom>
        </p:spPr>
      </p:pic>
      <p:sp>
        <p:nvSpPr>
          <p:cNvPr id="9" name="Rounded Rectangular Callout 8"/>
          <p:cNvSpPr/>
          <p:nvPr/>
        </p:nvSpPr>
        <p:spPr>
          <a:xfrm>
            <a:off x="5436096" y="4077072"/>
            <a:ext cx="2520280" cy="1080120"/>
          </a:xfrm>
          <a:prstGeom prst="wedgeRoundRectCallout">
            <a:avLst>
              <a:gd name="adj1" fmla="val 62326"/>
              <a:gd name="adj2" fmla="val -145023"/>
              <a:gd name="adj3" fmla="val 16667"/>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Some</a:t>
            </a:r>
            <a:r>
              <a:rPr lang="en-US" dirty="0" smtClean="0">
                <a:solidFill>
                  <a:schemeClr val="tx1"/>
                </a:solidFill>
              </a:rPr>
              <a:t>  of the </a:t>
            </a:r>
            <a:r>
              <a:rPr lang="en-US" dirty="0">
                <a:solidFill>
                  <a:schemeClr val="tx1"/>
                </a:solidFill>
              </a:rPr>
              <a:t>R</a:t>
            </a:r>
            <a:r>
              <a:rPr lang="en-US" dirty="0" smtClean="0">
                <a:solidFill>
                  <a:schemeClr val="tx1"/>
                </a:solidFill>
              </a:rPr>
              <a:t>esource Managers rolled back their work</a:t>
            </a:r>
            <a:endParaRPr lang="en-US" dirty="0">
              <a:solidFill>
                <a:schemeClr val="tx1"/>
              </a:solidFill>
            </a:endParaRPr>
          </a:p>
        </p:txBody>
      </p:sp>
      <p:pic>
        <p:nvPicPr>
          <p:cNvPr id="11" name="Picture 10"/>
          <p:cNvPicPr>
            <a:picLocks noChangeAspect="1"/>
          </p:cNvPicPr>
          <p:nvPr/>
        </p:nvPicPr>
        <p:blipFill>
          <a:blip r:embed="rId4"/>
          <a:stretch>
            <a:fillRect/>
          </a:stretch>
        </p:blipFill>
        <p:spPr>
          <a:xfrm>
            <a:off x="683568" y="3869016"/>
            <a:ext cx="4032448" cy="2033871"/>
          </a:xfrm>
          <a:prstGeom prst="rect">
            <a:avLst/>
          </a:prstGeom>
        </p:spPr>
      </p:pic>
    </p:spTree>
    <p:extLst>
      <p:ext uri="{BB962C8B-B14F-4D97-AF65-F5344CB8AC3E}">
        <p14:creationId xmlns:p14="http://schemas.microsoft.com/office/powerpoint/2010/main" val="1322997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XA	</a:t>
            </a:r>
            <a:endParaRPr lang="en-US" dirty="0"/>
          </a:p>
        </p:txBody>
      </p:sp>
      <p:sp>
        <p:nvSpPr>
          <p:cNvPr id="3" name="Content Placeholder 2"/>
          <p:cNvSpPr>
            <a:spLocks noGrp="1"/>
          </p:cNvSpPr>
          <p:nvPr>
            <p:ph idx="1"/>
          </p:nvPr>
        </p:nvSpPr>
        <p:spPr>
          <a:xfrm>
            <a:off x="790574" y="1446213"/>
            <a:ext cx="7885881" cy="4646612"/>
          </a:xfrm>
        </p:spPr>
        <p:txBody>
          <a:bodyPr/>
          <a:lstStyle/>
          <a:p>
            <a:r>
              <a:rPr lang="en-US" dirty="0" smtClean="0"/>
              <a:t>For JMS</a:t>
            </a:r>
          </a:p>
          <a:p>
            <a:pPr lvl="1"/>
            <a:r>
              <a:rPr lang="en-US" dirty="0" smtClean="0"/>
              <a:t>In </a:t>
            </a:r>
            <a:r>
              <a:rPr lang="en-US" dirty="0"/>
              <a:t>W</a:t>
            </a:r>
            <a:r>
              <a:rPr lang="en-US" dirty="0" smtClean="0"/>
              <a:t>eblogic, go to administrative console under Services | JMS Modules | </a:t>
            </a:r>
            <a:r>
              <a:rPr lang="en-US" dirty="0" err="1" smtClean="0"/>
              <a:t>XXX_Module</a:t>
            </a:r>
            <a:r>
              <a:rPr lang="en-US" dirty="0" smtClean="0"/>
              <a:t> | YYY Connection Factory, Transactions tab, labeled ‘XA Connection Factory Enabled’. </a:t>
            </a:r>
          </a:p>
          <a:p>
            <a:endParaRPr lang="en-US" dirty="0"/>
          </a:p>
          <a:p>
            <a:endParaRPr lang="en-US" dirty="0" smtClean="0"/>
          </a:p>
          <a:p>
            <a:pPr marL="0" indent="0">
              <a:buNone/>
            </a:pPr>
            <a:endParaRPr lang="en-US" dirty="0" smtClean="0"/>
          </a:p>
          <a:p>
            <a:r>
              <a:rPr lang="en-US" dirty="0" smtClean="0"/>
              <a:t>For Database</a:t>
            </a:r>
          </a:p>
          <a:p>
            <a:pPr lvl="1"/>
            <a:r>
              <a:rPr lang="en-US" dirty="0" smtClean="0"/>
              <a:t>Use the XA database driver</a:t>
            </a:r>
          </a:p>
          <a:p>
            <a:pPr lvl="2"/>
            <a:r>
              <a:rPr lang="en-US" dirty="0" smtClean="0"/>
              <a:t>gemalto_xa_failover.ds</a:t>
            </a:r>
          </a:p>
          <a:p>
            <a:pPr lvl="1"/>
            <a:r>
              <a:rPr lang="en-US" dirty="0" smtClean="0"/>
              <a:t>Errors might be experienced</a:t>
            </a:r>
          </a:p>
          <a:p>
            <a:pPr lvl="2"/>
            <a:r>
              <a:rPr lang="en-US" dirty="0" smtClean="0"/>
              <a:t>Local transaction errors or Nested transaction errors</a:t>
            </a:r>
          </a:p>
          <a:p>
            <a:pPr lvl="2"/>
            <a:r>
              <a:rPr lang="en-US" dirty="0" smtClean="0"/>
              <a:t>Occur when start a new transaction while an XA global transaction is already there</a:t>
            </a:r>
          </a:p>
          <a:p>
            <a:pPr lvl="2"/>
            <a:r>
              <a:rPr lang="en-US" dirty="0" smtClean="0"/>
              <a:t>DDL statement is encountered in the Stored Procedure</a:t>
            </a:r>
          </a:p>
          <a:p>
            <a:pPr lvl="3"/>
            <a:r>
              <a:rPr lang="en-US" dirty="0" smtClean="0"/>
              <a:t>ORA-02089: COMMIT is not allowed in a subordinate session</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pic>
        <p:nvPicPr>
          <p:cNvPr id="6" name="Picture 5"/>
          <p:cNvPicPr>
            <a:picLocks noChangeAspect="1"/>
          </p:cNvPicPr>
          <p:nvPr/>
        </p:nvPicPr>
        <p:blipFill>
          <a:blip r:embed="rId3"/>
          <a:stretch>
            <a:fillRect/>
          </a:stretch>
        </p:blipFill>
        <p:spPr>
          <a:xfrm>
            <a:off x="4427984" y="2354444"/>
            <a:ext cx="3921038" cy="2513029"/>
          </a:xfrm>
          <a:prstGeom prst="rect">
            <a:avLst/>
          </a:prstGeom>
        </p:spPr>
      </p:pic>
    </p:spTree>
    <p:extLst>
      <p:ext uri="{BB962C8B-B14F-4D97-AF65-F5344CB8AC3E}">
        <p14:creationId xmlns:p14="http://schemas.microsoft.com/office/powerpoint/2010/main" val="33776188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WebLogic JMS XA</a:t>
            </a:r>
            <a:endParaRPr lang="en-US" dirty="0"/>
          </a:p>
        </p:txBody>
      </p:sp>
      <p:sp>
        <p:nvSpPr>
          <p:cNvPr id="3" name="Content Placeholder 2"/>
          <p:cNvSpPr>
            <a:spLocks noGrp="1"/>
          </p:cNvSpPr>
          <p:nvPr>
            <p:ph idx="1"/>
          </p:nvPr>
        </p:nvSpPr>
        <p:spPr/>
        <p:txBody>
          <a:bodyPr/>
          <a:lstStyle/>
          <a:p>
            <a:r>
              <a:rPr lang="en-US" dirty="0"/>
              <a:t>https://docs.oracle.com/cd/E13222_01/wls/docs81/jms/trans.html#1025537</a:t>
            </a:r>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8162" y="2348880"/>
            <a:ext cx="2428875" cy="3228975"/>
          </a:xfrm>
          <a:prstGeom prst="rect">
            <a:avLst/>
          </a:prstGeom>
        </p:spPr>
      </p:pic>
    </p:spTree>
    <p:extLst>
      <p:ext uri="{BB962C8B-B14F-4D97-AF65-F5344CB8AC3E}">
        <p14:creationId xmlns:p14="http://schemas.microsoft.com/office/powerpoint/2010/main" val="135976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Design Patterns</a:t>
            </a:r>
            <a:endParaRPr lang="en-US" dirty="0"/>
          </a:p>
        </p:txBody>
      </p:sp>
      <p:sp>
        <p:nvSpPr>
          <p:cNvPr id="3" name="Content Placeholder 2"/>
          <p:cNvSpPr>
            <a:spLocks noGrp="1"/>
          </p:cNvSpPr>
          <p:nvPr>
            <p:ph idx="1"/>
          </p:nvPr>
        </p:nvSpPr>
        <p:spPr>
          <a:xfrm>
            <a:off x="790574" y="1446213"/>
            <a:ext cx="8245921" cy="4646612"/>
          </a:xfrm>
        </p:spPr>
        <p:txBody>
          <a:bodyPr/>
          <a:lstStyle/>
          <a:p>
            <a:r>
              <a:rPr lang="en-US" dirty="0" smtClean="0"/>
              <a:t>Client Owner Transaction Design Pattern</a:t>
            </a:r>
          </a:p>
          <a:p>
            <a:pPr lvl="1"/>
            <a:r>
              <a:rPr lang="en-US" dirty="0" smtClean="0"/>
              <a:t>Case: require to manage transactions in presentation layer (</a:t>
            </a:r>
            <a:r>
              <a:rPr lang="en-US" dirty="0"/>
              <a:t>remote </a:t>
            </a:r>
            <a:r>
              <a:rPr lang="en-US" dirty="0" smtClean="0"/>
              <a:t>access)</a:t>
            </a:r>
          </a:p>
          <a:p>
            <a:pPr lvl="1"/>
            <a:r>
              <a:rPr lang="en-US" dirty="0" smtClean="0"/>
              <a:t>Case: non-remote applications that contain local fine-grained service objects</a:t>
            </a:r>
          </a:p>
          <a:p>
            <a:endParaRPr lang="en-US" dirty="0" smtClean="0"/>
          </a:p>
          <a:p>
            <a:r>
              <a:rPr lang="en-US" dirty="0" smtClean="0"/>
              <a:t>Domain Service Owner Transaction Design Pattern</a:t>
            </a:r>
          </a:p>
          <a:p>
            <a:pPr lvl="1"/>
            <a:r>
              <a:rPr lang="en-US" dirty="0" smtClean="0"/>
              <a:t>Relies on the Declarative Transaction Model</a:t>
            </a:r>
          </a:p>
          <a:p>
            <a:endParaRPr lang="en-US" dirty="0" smtClean="0"/>
          </a:p>
          <a:p>
            <a:r>
              <a:rPr lang="en-US" dirty="0" smtClean="0"/>
              <a:t>Server Delegate Owner Transaction Design Pattern</a:t>
            </a:r>
          </a:p>
          <a:p>
            <a:pPr lvl="1"/>
            <a:r>
              <a:rPr lang="en-US" dirty="0" smtClean="0"/>
              <a:t>Apply to Command Pattern and Server Delegate Design Pattern</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1089377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63" y="401638"/>
            <a:ext cx="8043862" cy="550862"/>
          </a:xfrm>
        </p:spPr>
        <p:txBody>
          <a:bodyPr/>
          <a:lstStyle/>
          <a:p>
            <a:r>
              <a:rPr lang="en-US" dirty="0"/>
              <a:t>Client Owner Transaction Design </a:t>
            </a:r>
            <a:r>
              <a:rPr lang="en-US" dirty="0" smtClean="0"/>
              <a:t>Pattern</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pic>
        <p:nvPicPr>
          <p:cNvPr id="6" name="Picture 5"/>
          <p:cNvPicPr>
            <a:picLocks noChangeAspect="1"/>
          </p:cNvPicPr>
          <p:nvPr/>
        </p:nvPicPr>
        <p:blipFill>
          <a:blip r:embed="rId2"/>
          <a:stretch>
            <a:fillRect/>
          </a:stretch>
        </p:blipFill>
        <p:spPr>
          <a:xfrm>
            <a:off x="4449762" y="918066"/>
            <a:ext cx="4723302" cy="5520202"/>
          </a:xfrm>
          <a:prstGeom prst="rect">
            <a:avLst/>
          </a:prstGeom>
        </p:spPr>
      </p:pic>
      <p:sp>
        <p:nvSpPr>
          <p:cNvPr id="7" name="Content Placeholder 2"/>
          <p:cNvSpPr>
            <a:spLocks noGrp="1"/>
          </p:cNvSpPr>
          <p:nvPr>
            <p:ph idx="1"/>
          </p:nvPr>
        </p:nvSpPr>
        <p:spPr>
          <a:xfrm>
            <a:off x="790574" y="1446213"/>
            <a:ext cx="6589738" cy="4646612"/>
          </a:xfrm>
        </p:spPr>
        <p:txBody>
          <a:bodyPr/>
          <a:lstStyle/>
          <a:p>
            <a:r>
              <a:rPr lang="en-US" dirty="0" smtClean="0"/>
              <a:t>Client Business Delegate</a:t>
            </a:r>
          </a:p>
          <a:p>
            <a:pPr lvl="1"/>
            <a:r>
              <a:rPr lang="en-US" dirty="0" smtClean="0"/>
              <a:t>Transaction Owner</a:t>
            </a:r>
          </a:p>
          <a:p>
            <a:pPr lvl="1"/>
            <a:r>
              <a:rPr lang="en-US" dirty="0" smtClean="0"/>
              <a:t>If managed by Spring </a:t>
            </a:r>
          </a:p>
          <a:p>
            <a:pPr marL="457200" lvl="1" indent="0">
              <a:buNone/>
            </a:pPr>
            <a:r>
              <a:rPr lang="en-US" dirty="0" smtClean="0"/>
              <a:t>Framework, then the component</a:t>
            </a:r>
          </a:p>
          <a:p>
            <a:pPr marL="457200" lvl="1" indent="0">
              <a:buNone/>
            </a:pPr>
            <a:r>
              <a:rPr lang="en-US" dirty="0" smtClean="0"/>
              <a:t>can use declarative transaction</a:t>
            </a:r>
          </a:p>
          <a:p>
            <a:pPr marL="457200" lvl="1" indent="0">
              <a:buNone/>
            </a:pPr>
            <a:r>
              <a:rPr lang="en-US" dirty="0" smtClean="0"/>
              <a:t>management.</a:t>
            </a:r>
          </a:p>
          <a:p>
            <a:pPr lvl="1"/>
            <a:r>
              <a:rPr lang="en-US" dirty="0" smtClean="0"/>
              <a:t>Otherwise, it </a:t>
            </a:r>
            <a:r>
              <a:rPr lang="en-US" u="sng" dirty="0" smtClean="0"/>
              <a:t>must</a:t>
            </a:r>
            <a:r>
              <a:rPr lang="en-US" dirty="0" smtClean="0"/>
              <a:t> use programmatic transactions (</a:t>
            </a:r>
            <a:r>
              <a:rPr lang="en-US" i="1" dirty="0" smtClean="0">
                <a:solidFill>
                  <a:srgbClr val="FF0000"/>
                </a:solidFill>
              </a:rPr>
              <a:t>WHY?</a:t>
            </a:r>
            <a:r>
              <a:rPr lang="en-US" dirty="0" smtClean="0"/>
              <a:t>)</a:t>
            </a:r>
          </a:p>
          <a:p>
            <a:pPr lvl="1"/>
            <a:r>
              <a:rPr lang="en-US" dirty="0" smtClean="0"/>
              <a:t>For EJB, it </a:t>
            </a:r>
            <a:r>
              <a:rPr lang="en-US" u="sng" dirty="0" smtClean="0"/>
              <a:t>must</a:t>
            </a:r>
            <a:r>
              <a:rPr lang="en-US" dirty="0" smtClean="0"/>
              <a:t> use JTA </a:t>
            </a:r>
            <a:r>
              <a:rPr lang="en-US" dirty="0" err="1" smtClean="0"/>
              <a:t>UserTransaction</a:t>
            </a:r>
            <a:r>
              <a:rPr lang="en-US" dirty="0" smtClean="0"/>
              <a:t> interface(</a:t>
            </a:r>
            <a:r>
              <a:rPr lang="en-US" i="1" dirty="0" smtClean="0">
                <a:solidFill>
                  <a:srgbClr val="FF0000"/>
                </a:solidFill>
              </a:rPr>
              <a:t>WHY?</a:t>
            </a:r>
            <a:r>
              <a:rPr lang="en-US" dirty="0" smtClean="0"/>
              <a:t>)</a:t>
            </a:r>
            <a:endParaRPr lang="en-US" dirty="0"/>
          </a:p>
          <a:p>
            <a:endParaRPr lang="en-US" dirty="0" smtClean="0"/>
          </a:p>
          <a:p>
            <a:r>
              <a:rPr lang="en-US" dirty="0" smtClean="0"/>
              <a:t>Domain Service</a:t>
            </a:r>
          </a:p>
          <a:p>
            <a:pPr lvl="1"/>
            <a:r>
              <a:rPr lang="en-US" dirty="0" smtClean="0"/>
              <a:t>Must be declarative transaction</a:t>
            </a:r>
          </a:p>
          <a:p>
            <a:pPr lvl="1"/>
            <a:r>
              <a:rPr lang="en-US" dirty="0" smtClean="0"/>
              <a:t>Should NOT rollback a transaction when application (checked) exception</a:t>
            </a:r>
          </a:p>
          <a:p>
            <a:pPr lvl="1"/>
            <a:r>
              <a:rPr lang="en-US" dirty="0" smtClean="0"/>
              <a:t>TransactionAttributeType: MANDATORY / SUPPORTS</a:t>
            </a:r>
          </a:p>
          <a:p>
            <a:endParaRPr lang="en-US" dirty="0"/>
          </a:p>
          <a:p>
            <a:endParaRPr lang="en-US" dirty="0"/>
          </a:p>
        </p:txBody>
      </p:sp>
    </p:spTree>
    <p:extLst>
      <p:ext uri="{BB962C8B-B14F-4D97-AF65-F5344CB8AC3E}">
        <p14:creationId xmlns:p14="http://schemas.microsoft.com/office/powerpoint/2010/main" val="772666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Transaction Models</a:t>
            </a:r>
          </a:p>
        </p:txBody>
      </p:sp>
      <p:sp>
        <p:nvSpPr>
          <p:cNvPr id="3" name="Content Placeholder 2"/>
          <p:cNvSpPr>
            <a:spLocks noGrp="1"/>
          </p:cNvSpPr>
          <p:nvPr>
            <p:ph idx="1"/>
          </p:nvPr>
        </p:nvSpPr>
        <p:spPr>
          <a:xfrm>
            <a:off x="790574" y="1446213"/>
            <a:ext cx="8173913" cy="4646612"/>
          </a:xfrm>
        </p:spPr>
        <p:txBody>
          <a:bodyPr/>
          <a:lstStyle/>
          <a:p>
            <a:r>
              <a:rPr lang="en-US" dirty="0" smtClean="0"/>
              <a:t>Local Transaction Model</a:t>
            </a:r>
          </a:p>
          <a:p>
            <a:pPr lvl="1"/>
            <a:r>
              <a:rPr lang="en-US" dirty="0" smtClean="0"/>
              <a:t>Manage connections</a:t>
            </a:r>
          </a:p>
          <a:p>
            <a:pPr lvl="1"/>
            <a:endParaRPr lang="en-US" dirty="0"/>
          </a:p>
          <a:p>
            <a:r>
              <a:rPr lang="en-US" dirty="0" smtClean="0"/>
              <a:t>Programmatic Transaction Model</a:t>
            </a:r>
          </a:p>
          <a:p>
            <a:pPr lvl="1"/>
            <a:r>
              <a:rPr lang="en-US" dirty="0" smtClean="0"/>
              <a:t>Manage transactions</a:t>
            </a:r>
          </a:p>
          <a:p>
            <a:pPr lvl="1"/>
            <a:endParaRPr lang="en-US" dirty="0" smtClean="0"/>
          </a:p>
          <a:p>
            <a:r>
              <a:rPr lang="en-US" dirty="0" smtClean="0"/>
              <a:t>Declarative Transaction Model</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446474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124883" y="836712"/>
            <a:ext cx="5004048" cy="5051213"/>
          </a:xfrm>
          <a:prstGeom prst="rect">
            <a:avLst/>
          </a:prstGeom>
        </p:spPr>
      </p:pic>
      <p:sp>
        <p:nvSpPr>
          <p:cNvPr id="2" name="Title 1"/>
          <p:cNvSpPr>
            <a:spLocks noGrp="1"/>
          </p:cNvSpPr>
          <p:nvPr>
            <p:ph type="title"/>
          </p:nvPr>
        </p:nvSpPr>
        <p:spPr>
          <a:xfrm>
            <a:off x="538163" y="401638"/>
            <a:ext cx="7418214" cy="550862"/>
          </a:xfrm>
        </p:spPr>
        <p:txBody>
          <a:bodyPr/>
          <a:lstStyle/>
          <a:p>
            <a:r>
              <a:rPr lang="en-US" dirty="0" smtClean="0"/>
              <a:t>Domain Service Owner Transaction Design Pattern</a:t>
            </a:r>
            <a:endParaRPr lang="en-US" dirty="0"/>
          </a:p>
        </p:txBody>
      </p:sp>
      <p:sp>
        <p:nvSpPr>
          <p:cNvPr id="3" name="Content Placeholder 2"/>
          <p:cNvSpPr>
            <a:spLocks noGrp="1"/>
          </p:cNvSpPr>
          <p:nvPr>
            <p:ph idx="1"/>
          </p:nvPr>
        </p:nvSpPr>
        <p:spPr/>
        <p:txBody>
          <a:bodyPr/>
          <a:lstStyle/>
          <a:p>
            <a:r>
              <a:rPr lang="en-US" dirty="0" smtClean="0"/>
              <a:t>Client Business Delegate</a:t>
            </a:r>
          </a:p>
          <a:p>
            <a:pPr lvl="1"/>
            <a:r>
              <a:rPr lang="en-US" dirty="0" smtClean="0"/>
              <a:t>Does not contain any transaction logic</a:t>
            </a:r>
          </a:p>
          <a:p>
            <a:pPr lvl="1"/>
            <a:r>
              <a:rPr lang="en-US" dirty="0" smtClean="0"/>
              <a:t>Does not manage any aspect of transaction processing</a:t>
            </a:r>
          </a:p>
          <a:p>
            <a:pPr lvl="1"/>
            <a:endParaRPr lang="en-US" dirty="0" smtClean="0"/>
          </a:p>
          <a:p>
            <a:r>
              <a:rPr lang="en-US" dirty="0" smtClean="0"/>
              <a:t>Domain Service</a:t>
            </a:r>
          </a:p>
          <a:p>
            <a:pPr lvl="1"/>
            <a:r>
              <a:rPr lang="en-US" dirty="0"/>
              <a:t>Transaction </a:t>
            </a:r>
            <a:r>
              <a:rPr lang="en-US" dirty="0" smtClean="0"/>
              <a:t>Owner</a:t>
            </a:r>
          </a:p>
          <a:p>
            <a:pPr lvl="1"/>
            <a:r>
              <a:rPr lang="en-US" dirty="0" smtClean="0"/>
              <a:t>Course-grained; one request for a single business</a:t>
            </a:r>
          </a:p>
          <a:p>
            <a:pPr lvl="1"/>
            <a:r>
              <a:rPr lang="en-US" dirty="0"/>
              <a:t>TransactionAttributeType: </a:t>
            </a:r>
            <a:r>
              <a:rPr lang="en-US" dirty="0" smtClean="0"/>
              <a:t>REQUIRED / </a:t>
            </a:r>
            <a:r>
              <a:rPr lang="en-US" dirty="0"/>
              <a:t>SUPPORTS</a:t>
            </a:r>
          </a:p>
          <a:p>
            <a:pPr lvl="1"/>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3274402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49856" y="836712"/>
            <a:ext cx="5694144" cy="5256113"/>
          </a:xfrm>
          <a:prstGeom prst="rect">
            <a:avLst/>
          </a:prstGeom>
        </p:spPr>
      </p:pic>
      <p:sp>
        <p:nvSpPr>
          <p:cNvPr id="2" name="Title 1"/>
          <p:cNvSpPr>
            <a:spLocks noGrp="1"/>
          </p:cNvSpPr>
          <p:nvPr>
            <p:ph type="title"/>
          </p:nvPr>
        </p:nvSpPr>
        <p:spPr/>
        <p:txBody>
          <a:bodyPr/>
          <a:lstStyle/>
          <a:p>
            <a:r>
              <a:rPr lang="en-US" dirty="0" smtClean="0"/>
              <a:t>Server Delegate Owner Transaction Design Pattern</a:t>
            </a:r>
            <a:endParaRPr lang="en-US" dirty="0"/>
          </a:p>
        </p:txBody>
      </p:sp>
      <p:sp>
        <p:nvSpPr>
          <p:cNvPr id="3" name="Content Placeholder 2"/>
          <p:cNvSpPr>
            <a:spLocks noGrp="1"/>
          </p:cNvSpPr>
          <p:nvPr>
            <p:ph idx="1"/>
          </p:nvPr>
        </p:nvSpPr>
        <p:spPr>
          <a:xfrm>
            <a:off x="790574" y="1446213"/>
            <a:ext cx="7885881" cy="4646612"/>
          </a:xfrm>
        </p:spPr>
        <p:txBody>
          <a:bodyPr/>
          <a:lstStyle/>
          <a:p>
            <a:r>
              <a:rPr lang="en-US" dirty="0" smtClean="0"/>
              <a:t>Command Pattern</a:t>
            </a:r>
          </a:p>
          <a:p>
            <a:pPr lvl="1"/>
            <a:r>
              <a:rPr lang="en-US" dirty="0" smtClean="0"/>
              <a:t>Single object (Command </a:t>
            </a:r>
          </a:p>
          <a:p>
            <a:pPr marL="457200" lvl="1" indent="0">
              <a:buNone/>
            </a:pPr>
            <a:r>
              <a:rPr lang="en-US" dirty="0" smtClean="0"/>
              <a:t>Processor) own the transaction</a:t>
            </a:r>
          </a:p>
          <a:p>
            <a:pPr lvl="1"/>
            <a:endParaRPr lang="en-US" dirty="0" smtClean="0"/>
          </a:p>
          <a:p>
            <a:r>
              <a:rPr lang="en-US" dirty="0" smtClean="0"/>
              <a:t>Server Delegate Design Pattern</a:t>
            </a:r>
          </a:p>
          <a:p>
            <a:endParaRPr lang="en-US" dirty="0" smtClean="0"/>
          </a:p>
          <a:p>
            <a:r>
              <a:rPr lang="en-US" dirty="0" smtClean="0"/>
              <a:t>Drawback</a:t>
            </a:r>
          </a:p>
          <a:p>
            <a:pPr lvl="1"/>
            <a:r>
              <a:rPr lang="en-US" dirty="0" smtClean="0"/>
              <a:t>The Server Delegate component contains client-based logic</a:t>
            </a:r>
          </a:p>
          <a:p>
            <a:pPr lvl="1"/>
            <a:r>
              <a:rPr lang="en-US" dirty="0" smtClean="0"/>
              <a:t>Sometimes, it’s difficult to implement this design pattern:</a:t>
            </a:r>
          </a:p>
          <a:p>
            <a:pPr lvl="2"/>
            <a:r>
              <a:rPr lang="en-US" dirty="0" smtClean="0"/>
              <a:t>Client delegate is tightly bound with the web framework being used</a:t>
            </a:r>
          </a:p>
          <a:p>
            <a:pPr lvl="2"/>
            <a:r>
              <a:rPr lang="en-US" dirty="0" smtClean="0"/>
              <a:t>Client code contains references to client-based objects (</a:t>
            </a:r>
            <a:r>
              <a:rPr lang="en-US" dirty="0" err="1" smtClean="0"/>
              <a:t>HTTPSession</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36536578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790574" y="1446213"/>
            <a:ext cx="8245921" cy="4646612"/>
          </a:xfrm>
        </p:spPr>
        <p:txBody>
          <a:bodyPr/>
          <a:lstStyle/>
          <a:p>
            <a:r>
              <a:rPr lang="en-US" dirty="0" smtClean="0"/>
              <a:t>If one transaction was suspended, will it time out?</a:t>
            </a:r>
          </a:p>
          <a:p>
            <a:pPr lvl="1"/>
            <a:r>
              <a:rPr lang="en-US" dirty="0" smtClean="0"/>
              <a:t>Yes, </a:t>
            </a:r>
            <a:r>
              <a:rPr lang="en-US" smtClean="0"/>
              <a:t>it will.</a:t>
            </a:r>
            <a:endParaRPr lang="en-US" dirty="0" smtClean="0"/>
          </a:p>
          <a:p>
            <a:endParaRPr lang="en-US" dirty="0"/>
          </a:p>
          <a:p>
            <a:r>
              <a:rPr lang="en-US" dirty="0" smtClean="0"/>
              <a:t>If DB is not XA, but JMS enable XA, will JMS operation be involved into a global JTA transaction?</a:t>
            </a:r>
          </a:p>
          <a:p>
            <a:endParaRPr lang="en-US" dirty="0"/>
          </a:p>
          <a:p>
            <a:r>
              <a:rPr lang="en-US" dirty="0"/>
              <a:t>What is Command Pattern </a:t>
            </a:r>
            <a:r>
              <a:rPr lang="en-US" dirty="0" smtClean="0"/>
              <a:t>/ Server </a:t>
            </a:r>
            <a:r>
              <a:rPr lang="en-US" dirty="0"/>
              <a:t>Delegate Design </a:t>
            </a:r>
            <a:r>
              <a:rPr lang="en-US" dirty="0" smtClean="0"/>
              <a:t>Pattern / Business Delegate Design Pattern?</a:t>
            </a:r>
          </a:p>
          <a:p>
            <a:endParaRPr lang="en-US" dirty="0"/>
          </a:p>
          <a:p>
            <a:r>
              <a:rPr lang="en-US" dirty="0" smtClean="0"/>
              <a:t>ACID?</a:t>
            </a:r>
          </a:p>
          <a:p>
            <a:pPr lvl="1"/>
            <a:r>
              <a:rPr lang="en-US" dirty="0" smtClean="0"/>
              <a:t>Atomicity; Consistency; Isolation; Durability</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39556081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smtClean="0"/>
              <a:t>Will Singleton Service start a transaction?</a:t>
            </a:r>
          </a:p>
          <a:p>
            <a:pPr lvl="1"/>
            <a:r>
              <a:rPr lang="en-US" dirty="0" smtClean="0"/>
              <a:t>No</a:t>
            </a:r>
            <a:endParaRPr lang="en-US" dirty="0"/>
          </a:p>
          <a:p>
            <a:endParaRPr lang="en-US" dirty="0" smtClean="0"/>
          </a:p>
          <a:p>
            <a:r>
              <a:rPr lang="en-US" dirty="0" smtClean="0"/>
              <a:t>Will Interceptor work in an transaction?</a:t>
            </a:r>
          </a:p>
          <a:p>
            <a:pPr lvl="1"/>
            <a:r>
              <a:rPr lang="en-US" dirty="0" err="1"/>
              <a:t>AroundInvoke</a:t>
            </a:r>
            <a:r>
              <a:rPr lang="en-US" dirty="0"/>
              <a:t> method invocations occur within the same transaction and security context as the method on which they are interposing.</a:t>
            </a:r>
            <a:endParaRPr lang="en-US" dirty="0" smtClean="0"/>
          </a:p>
          <a:p>
            <a:endParaRPr lang="en-US" dirty="0" smtClean="0"/>
          </a:p>
          <a:p>
            <a:r>
              <a:rPr lang="en-US" dirty="0" err="1" smtClean="0"/>
              <a:t>ViewController</a:t>
            </a:r>
            <a:r>
              <a:rPr lang="en-US" dirty="0" smtClean="0"/>
              <a:t> </a:t>
            </a:r>
            <a:r>
              <a:rPr lang="en-US" dirty="0"/>
              <a:t>won’t start a transaction</a:t>
            </a:r>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281176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Transaction Model</a:t>
            </a:r>
            <a:endParaRPr lang="en-US" dirty="0"/>
          </a:p>
        </p:txBody>
      </p:sp>
      <p:sp>
        <p:nvSpPr>
          <p:cNvPr id="3" name="Content Placeholder 2"/>
          <p:cNvSpPr>
            <a:spLocks noGrp="1"/>
          </p:cNvSpPr>
          <p:nvPr>
            <p:ph idx="1"/>
          </p:nvPr>
        </p:nvSpPr>
        <p:spPr/>
        <p:txBody>
          <a:bodyPr/>
          <a:lstStyle/>
          <a:p>
            <a:r>
              <a:rPr lang="en-US" dirty="0"/>
              <a:t>Transaction management is handled </a:t>
            </a:r>
            <a:r>
              <a:rPr lang="en-US" dirty="0" smtClean="0"/>
              <a:t>by:</a:t>
            </a:r>
          </a:p>
          <a:p>
            <a:pPr lvl="1"/>
            <a:r>
              <a:rPr lang="en-US" dirty="0" smtClean="0"/>
              <a:t>The </a:t>
            </a:r>
            <a:r>
              <a:rPr lang="en-US" dirty="0"/>
              <a:t>underlying Database (DBMS</a:t>
            </a:r>
            <a:r>
              <a:rPr lang="en-US" dirty="0" smtClean="0"/>
              <a:t>)</a:t>
            </a:r>
          </a:p>
          <a:p>
            <a:pPr lvl="1"/>
            <a:r>
              <a:rPr lang="en-US" dirty="0" smtClean="0"/>
              <a:t>The </a:t>
            </a:r>
            <a:r>
              <a:rPr lang="en-US" dirty="0"/>
              <a:t>underlying messaging </a:t>
            </a:r>
            <a:r>
              <a:rPr lang="en-US" dirty="0" smtClean="0"/>
              <a:t>provider (For JMS)</a:t>
            </a:r>
          </a:p>
          <a:p>
            <a:r>
              <a:rPr lang="en-US" dirty="0" smtClean="0"/>
              <a:t>Limitation</a:t>
            </a:r>
          </a:p>
          <a:p>
            <a:pPr lvl="1"/>
            <a:r>
              <a:rPr lang="en-US" dirty="0" smtClean="0"/>
              <a:t>Easy to be wrong</a:t>
            </a:r>
          </a:p>
          <a:p>
            <a:pPr lvl="1"/>
            <a:r>
              <a:rPr lang="en-US" dirty="0" smtClean="0"/>
              <a:t>Cannot support XA</a:t>
            </a:r>
          </a:p>
          <a:p>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pic>
        <p:nvPicPr>
          <p:cNvPr id="7" name="Picture 6"/>
          <p:cNvPicPr>
            <a:picLocks noChangeAspect="1"/>
          </p:cNvPicPr>
          <p:nvPr/>
        </p:nvPicPr>
        <p:blipFill>
          <a:blip r:embed="rId2"/>
          <a:stretch>
            <a:fillRect/>
          </a:stretch>
        </p:blipFill>
        <p:spPr>
          <a:xfrm>
            <a:off x="3635896" y="2683809"/>
            <a:ext cx="5090145" cy="3394995"/>
          </a:xfrm>
          <a:prstGeom prst="rect">
            <a:avLst/>
          </a:prstGeom>
        </p:spPr>
      </p:pic>
    </p:spTree>
    <p:extLst>
      <p:ext uri="{BB962C8B-B14F-4D97-AF65-F5344CB8AC3E}">
        <p14:creationId xmlns:p14="http://schemas.microsoft.com/office/powerpoint/2010/main" val="1350454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Programmatic Transaction Model</a:t>
            </a:r>
          </a:p>
        </p:txBody>
      </p:sp>
      <p:sp>
        <p:nvSpPr>
          <p:cNvPr id="3" name="Content Placeholder 2"/>
          <p:cNvSpPr>
            <a:spLocks noGrp="1"/>
          </p:cNvSpPr>
          <p:nvPr>
            <p:ph idx="1"/>
          </p:nvPr>
        </p:nvSpPr>
        <p:spPr/>
        <p:txBody>
          <a:bodyPr>
            <a:normAutofit fontScale="70000" lnSpcReduction="20000"/>
          </a:bodyPr>
          <a:lstStyle/>
          <a:p>
            <a:r>
              <a:rPr lang="en-US" dirty="0" err="1" smtClean="0"/>
              <a:t>Javax.transaction.UserTransaction</a:t>
            </a:r>
            <a:endParaRPr lang="en-US" dirty="0" smtClean="0"/>
          </a:p>
          <a:p>
            <a:endParaRPr lang="en-US" dirty="0"/>
          </a:p>
          <a:p>
            <a:r>
              <a:rPr lang="en-US" dirty="0"/>
              <a:t>Manage </a:t>
            </a:r>
            <a:r>
              <a:rPr lang="en-US" dirty="0" smtClean="0"/>
              <a:t>transactions</a:t>
            </a:r>
          </a:p>
          <a:p>
            <a:endParaRPr lang="en-US" dirty="0"/>
          </a:p>
          <a:p>
            <a:r>
              <a:rPr lang="en-US" dirty="0"/>
              <a:t>Pay close attention to exception </a:t>
            </a:r>
            <a:r>
              <a:rPr lang="en-US" dirty="0" smtClean="0"/>
              <a:t>handling</a:t>
            </a:r>
          </a:p>
          <a:p>
            <a:endParaRPr lang="en-US" dirty="0"/>
          </a:p>
          <a:p>
            <a:r>
              <a:rPr lang="en-US" dirty="0"/>
              <a:t>Transaction Context Problem</a:t>
            </a:r>
          </a:p>
          <a:p>
            <a:pPr lvl="1"/>
            <a:r>
              <a:rPr lang="en-US" dirty="0"/>
              <a:t>Pass a transaction context from one bean using programmatic transactions into another bean using programmatic </a:t>
            </a:r>
            <a:r>
              <a:rPr lang="en-US" dirty="0" smtClean="0"/>
              <a:t>transitions</a:t>
            </a:r>
          </a:p>
          <a:p>
            <a:pPr lvl="1"/>
            <a:endParaRPr lang="en-US" dirty="0"/>
          </a:p>
          <a:p>
            <a:r>
              <a:rPr lang="en-US" dirty="0"/>
              <a:t>Use Case: Client-initiated transactions</a:t>
            </a:r>
          </a:p>
          <a:p>
            <a:pPr lvl="1"/>
            <a:r>
              <a:rPr lang="en-US" dirty="0"/>
              <a:t>The client makes multiple remote calls for a single business request</a:t>
            </a:r>
          </a:p>
          <a:p>
            <a:pPr lvl="1"/>
            <a:r>
              <a:rPr lang="en-US" dirty="0"/>
              <a:t>Programmatic transactions on client; declarative transactions on remote </a:t>
            </a:r>
            <a:r>
              <a:rPr lang="en-US" dirty="0" smtClean="0"/>
              <a:t>EJBs</a:t>
            </a:r>
          </a:p>
          <a:p>
            <a:pPr lvl="1"/>
            <a:endParaRPr lang="en-US" dirty="0"/>
          </a:p>
          <a:p>
            <a:r>
              <a:rPr lang="en-US" dirty="0"/>
              <a:t>Use Case: Localized JTA </a:t>
            </a:r>
            <a:r>
              <a:rPr lang="en-US" dirty="0" smtClean="0"/>
              <a:t>transactions</a:t>
            </a:r>
          </a:p>
          <a:p>
            <a:pPr lvl="1"/>
            <a:r>
              <a:rPr lang="en-US" dirty="0" smtClean="0"/>
              <a:t>For performance reason</a:t>
            </a:r>
          </a:p>
          <a:p>
            <a:pPr lvl="1"/>
            <a:r>
              <a:rPr lang="en-US" dirty="0" smtClean="0"/>
              <a:t>Difficult to do with declarative transactions due to the lack of control of when the transaction start or terminate</a:t>
            </a:r>
          </a:p>
          <a:p>
            <a:pPr lvl="1"/>
            <a:endParaRPr lang="en-US" dirty="0" smtClean="0"/>
          </a:p>
          <a:p>
            <a:r>
              <a:rPr lang="en-US" dirty="0" smtClean="0"/>
              <a:t>Long-running JTA Transactions</a:t>
            </a:r>
          </a:p>
          <a:p>
            <a:pPr lvl="1"/>
            <a:r>
              <a:rPr lang="en-US" dirty="0" smtClean="0"/>
              <a:t>Start a transaction in one </a:t>
            </a:r>
            <a:r>
              <a:rPr lang="en-US" dirty="0" err="1" smtClean="0"/>
              <a:t>Stateful</a:t>
            </a:r>
            <a:r>
              <a:rPr lang="en-US" dirty="0" smtClean="0"/>
              <a:t> </a:t>
            </a:r>
            <a:r>
              <a:rPr lang="en-US" dirty="0" err="1" smtClean="0"/>
              <a:t>SessionBean</a:t>
            </a:r>
            <a:r>
              <a:rPr lang="en-US" dirty="0" smtClean="0"/>
              <a:t> method and terminate it in a different </a:t>
            </a:r>
            <a:r>
              <a:rPr lang="en-US" dirty="0" err="1" smtClean="0"/>
              <a:t>Stateful</a:t>
            </a:r>
            <a:r>
              <a:rPr lang="en-US" dirty="0" smtClean="0"/>
              <a:t> </a:t>
            </a:r>
            <a:r>
              <a:rPr lang="en-US" dirty="0" err="1" smtClean="0"/>
              <a:t>SessionBean</a:t>
            </a:r>
            <a:r>
              <a:rPr lang="en-US" dirty="0" smtClean="0"/>
              <a:t> method</a:t>
            </a:r>
          </a:p>
          <a:p>
            <a:pPr lvl="1"/>
            <a:r>
              <a:rPr lang="en-US" dirty="0" smtClean="0"/>
              <a:t>Poor Design</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1251644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traction control outside of the container</a:t>
            </a:r>
            <a:endParaRPr lang="en-US" dirty="0"/>
          </a:p>
        </p:txBody>
      </p:sp>
      <p:sp>
        <p:nvSpPr>
          <p:cNvPr id="3" name="Content Placeholder 2"/>
          <p:cNvSpPr>
            <a:spLocks noGrp="1"/>
          </p:cNvSpPr>
          <p:nvPr>
            <p:ph idx="1"/>
          </p:nvPr>
        </p:nvSpPr>
        <p:spPr/>
        <p:txBody>
          <a:bodyPr/>
          <a:lstStyle/>
          <a:p>
            <a:r>
              <a:rPr lang="en-US" dirty="0" smtClean="0"/>
              <a:t>Load the application-server specific </a:t>
            </a:r>
            <a:r>
              <a:rPr lang="en-US" i="1" dirty="0" err="1" smtClean="0"/>
              <a:t>TransactionManagerFactory</a:t>
            </a:r>
            <a:r>
              <a:rPr lang="en-US" dirty="0" smtClean="0"/>
              <a:t> class</a:t>
            </a:r>
          </a:p>
          <a:p>
            <a:pPr marL="457200" lvl="1" indent="0">
              <a:buNone/>
            </a:pPr>
            <a:r>
              <a:rPr lang="en-US" dirty="0" smtClean="0">
                <a:solidFill>
                  <a:schemeClr val="tx2">
                    <a:lumMod val="60000"/>
                    <a:lumOff val="40000"/>
                  </a:schemeClr>
                </a:solidFill>
              </a:rPr>
              <a:t>Class </a:t>
            </a:r>
            <a:r>
              <a:rPr lang="en-US" dirty="0" err="1" smtClean="0">
                <a:solidFill>
                  <a:schemeClr val="tx2">
                    <a:lumMod val="60000"/>
                    <a:lumOff val="40000"/>
                  </a:schemeClr>
                </a:solidFill>
              </a:rPr>
              <a:t>txnClass</a:t>
            </a:r>
            <a:r>
              <a:rPr lang="en-US" dirty="0" smtClean="0">
                <a:solidFill>
                  <a:schemeClr val="tx2">
                    <a:lumMod val="60000"/>
                    <a:lumOff val="40000"/>
                  </a:schemeClr>
                </a:solidFill>
              </a:rPr>
              <a:t> =</a:t>
            </a:r>
          </a:p>
          <a:p>
            <a:pPr marL="457200" lvl="1" indent="0">
              <a:buNone/>
            </a:pPr>
            <a:r>
              <a:rPr lang="en-US" dirty="0">
                <a:solidFill>
                  <a:schemeClr val="tx2">
                    <a:lumMod val="60000"/>
                    <a:lumOff val="40000"/>
                  </a:schemeClr>
                </a:solidFill>
              </a:rPr>
              <a:t>	</a:t>
            </a:r>
            <a:r>
              <a:rPr lang="en-US" dirty="0" err="1" smtClean="0">
                <a:solidFill>
                  <a:schemeClr val="tx2">
                    <a:lumMod val="60000"/>
                    <a:lumOff val="40000"/>
                  </a:schemeClr>
                </a:solidFill>
              </a:rPr>
              <a:t>Class.forName</a:t>
            </a:r>
            <a:r>
              <a:rPr lang="en-US" dirty="0" smtClean="0">
                <a:solidFill>
                  <a:schemeClr val="tx2">
                    <a:lumMod val="60000"/>
                    <a:lumOff val="40000"/>
                  </a:schemeClr>
                </a:solidFill>
              </a:rPr>
              <a:t>(“</a:t>
            </a:r>
            <a:r>
              <a:rPr lang="en-US" i="1" dirty="0" err="1" smtClean="0">
                <a:solidFill>
                  <a:schemeClr val="accent1">
                    <a:lumMod val="60000"/>
                    <a:lumOff val="40000"/>
                  </a:schemeClr>
                </a:solidFill>
              </a:rPr>
              <a:t>com.ibm.ejs.jts.jta.TransactionManageFactory</a:t>
            </a:r>
            <a:r>
              <a:rPr lang="en-US" dirty="0" smtClean="0">
                <a:solidFill>
                  <a:schemeClr val="tx2">
                    <a:lumMod val="60000"/>
                    <a:lumOff val="40000"/>
                  </a:schemeClr>
                </a:solidFill>
              </a:rPr>
              <a:t>”)</a:t>
            </a:r>
          </a:p>
          <a:p>
            <a:pPr marL="457200" lvl="1" indent="0">
              <a:buNone/>
            </a:pPr>
            <a:endParaRPr lang="en-US" dirty="0"/>
          </a:p>
          <a:p>
            <a:r>
              <a:rPr lang="en-US" dirty="0" smtClean="0"/>
              <a:t>Get </a:t>
            </a:r>
            <a:r>
              <a:rPr lang="en-US" i="1" dirty="0" err="1" smtClean="0"/>
              <a:t>TransactionManager</a:t>
            </a:r>
            <a:r>
              <a:rPr lang="en-US" dirty="0" smtClean="0"/>
              <a:t> by using reflection</a:t>
            </a:r>
          </a:p>
          <a:p>
            <a:pPr marL="457200" lvl="1" indent="0">
              <a:buNone/>
            </a:pPr>
            <a:r>
              <a:rPr lang="en-US" dirty="0" err="1" smtClean="0">
                <a:solidFill>
                  <a:schemeClr val="tx2">
                    <a:lumMod val="60000"/>
                    <a:lumOff val="40000"/>
                  </a:schemeClr>
                </a:solidFill>
              </a:rPr>
              <a:t>TransactionManager</a:t>
            </a:r>
            <a:r>
              <a:rPr lang="en-US" dirty="0" smtClean="0">
                <a:solidFill>
                  <a:schemeClr val="tx2">
                    <a:lumMod val="60000"/>
                    <a:lumOff val="40000"/>
                  </a:schemeClr>
                </a:solidFill>
              </a:rPr>
              <a:t> </a:t>
            </a:r>
            <a:r>
              <a:rPr lang="en-US" dirty="0" err="1" smtClean="0">
                <a:solidFill>
                  <a:schemeClr val="tx2">
                    <a:lumMod val="60000"/>
                    <a:lumOff val="40000"/>
                  </a:schemeClr>
                </a:solidFill>
              </a:rPr>
              <a:t>txnMgr</a:t>
            </a:r>
            <a:r>
              <a:rPr lang="en-US" dirty="0" smtClean="0">
                <a:solidFill>
                  <a:schemeClr val="tx2">
                    <a:lumMod val="60000"/>
                    <a:lumOff val="40000"/>
                  </a:schemeClr>
                </a:solidFill>
              </a:rPr>
              <a:t> =</a:t>
            </a:r>
          </a:p>
          <a:p>
            <a:pPr marL="457200" lvl="1" indent="0">
              <a:buNone/>
            </a:pPr>
            <a:r>
              <a:rPr lang="en-US" dirty="0" smtClean="0">
                <a:solidFill>
                  <a:schemeClr val="tx2">
                    <a:lumMod val="60000"/>
                    <a:lumOff val="40000"/>
                  </a:schemeClr>
                </a:solidFill>
              </a:rPr>
              <a:t>	(</a:t>
            </a:r>
            <a:r>
              <a:rPr lang="en-US" dirty="0" err="1" smtClean="0">
                <a:solidFill>
                  <a:schemeClr val="tx2">
                    <a:lumMod val="60000"/>
                    <a:lumOff val="40000"/>
                  </a:schemeClr>
                </a:solidFill>
              </a:rPr>
              <a:t>TransactionManager</a:t>
            </a:r>
            <a:r>
              <a:rPr lang="en-US" dirty="0" smtClean="0">
                <a:solidFill>
                  <a:schemeClr val="tx2">
                    <a:lumMod val="60000"/>
                    <a:lumOff val="40000"/>
                  </a:schemeClr>
                </a:solidFill>
              </a:rPr>
              <a:t>) 			</a:t>
            </a:r>
            <a:r>
              <a:rPr lang="en-US" dirty="0" err="1" smtClean="0">
                <a:solidFill>
                  <a:schemeClr val="tx2">
                    <a:lumMod val="60000"/>
                    <a:lumOff val="40000"/>
                  </a:schemeClr>
                </a:solidFill>
              </a:rPr>
              <a:t>txnClass.getMethod</a:t>
            </a:r>
            <a:r>
              <a:rPr lang="en-US" dirty="0" smtClean="0">
                <a:solidFill>
                  <a:schemeClr val="tx2">
                    <a:lumMod val="60000"/>
                    <a:lumOff val="40000"/>
                  </a:schemeClr>
                </a:solidFill>
              </a:rPr>
              <a:t>(“</a:t>
            </a:r>
            <a:r>
              <a:rPr lang="en-US" dirty="0" err="1" smtClean="0">
                <a:solidFill>
                  <a:schemeClr val="tx2">
                    <a:lumMod val="60000"/>
                    <a:lumOff val="40000"/>
                  </a:schemeClr>
                </a:solidFill>
              </a:rPr>
              <a:t>getTransactionManager</a:t>
            </a:r>
            <a:r>
              <a:rPr lang="en-US" dirty="0" smtClean="0">
                <a:solidFill>
                  <a:schemeClr val="tx2">
                    <a:lumMod val="60000"/>
                    <a:lumOff val="40000"/>
                  </a:schemeClr>
                </a:solidFill>
              </a:rPr>
              <a:t>”, null)</a:t>
            </a:r>
          </a:p>
          <a:p>
            <a:pPr marL="457200" lvl="1" indent="0">
              <a:buNone/>
            </a:pPr>
            <a:r>
              <a:rPr lang="en-US" dirty="0" smtClean="0">
                <a:solidFill>
                  <a:schemeClr val="tx2">
                    <a:lumMod val="60000"/>
                    <a:lumOff val="40000"/>
                  </a:schemeClr>
                </a:solidFill>
              </a:rPr>
              <a:t>	.invoke(null, null);</a:t>
            </a:r>
            <a:endParaRPr lang="en-US" dirty="0">
              <a:solidFill>
                <a:schemeClr val="tx2">
                  <a:lumMod val="60000"/>
                  <a:lumOff val="40000"/>
                </a:schemeClr>
              </a:solidFill>
            </a:endParaRPr>
          </a:p>
          <a:p>
            <a:endParaRPr lang="en-US" dirty="0" smtClean="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1473926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Declarative Transaction Model</a:t>
            </a:r>
            <a:endParaRPr lang="en-US" dirty="0"/>
          </a:p>
        </p:txBody>
      </p:sp>
      <p:sp>
        <p:nvSpPr>
          <p:cNvPr id="3" name="Content Placeholder 2"/>
          <p:cNvSpPr>
            <a:spLocks noGrp="1"/>
          </p:cNvSpPr>
          <p:nvPr>
            <p:ph idx="1"/>
          </p:nvPr>
        </p:nvSpPr>
        <p:spPr>
          <a:xfrm>
            <a:off x="790574" y="1446213"/>
            <a:ext cx="8101905" cy="4646612"/>
          </a:xfrm>
        </p:spPr>
        <p:txBody>
          <a:bodyPr>
            <a:normAutofit fontScale="85000" lnSpcReduction="20000"/>
          </a:bodyPr>
          <a:lstStyle/>
          <a:p>
            <a:r>
              <a:rPr lang="en-US" dirty="0" smtClean="0"/>
              <a:t>Container-Managed Transactions (CMT)</a:t>
            </a:r>
          </a:p>
          <a:p>
            <a:endParaRPr lang="en-US" dirty="0"/>
          </a:p>
          <a:p>
            <a:r>
              <a:rPr lang="en-US" dirty="0" smtClean="0"/>
              <a:t>Transaction Attribute</a:t>
            </a:r>
          </a:p>
          <a:p>
            <a:pPr lvl="1"/>
            <a:r>
              <a:rPr lang="en-US" dirty="0" smtClean="0"/>
              <a:t>Required (PROPAGATION_REQUIRED in Spring)</a:t>
            </a:r>
          </a:p>
          <a:p>
            <a:pPr lvl="2"/>
            <a:r>
              <a:rPr lang="en-US" dirty="0" smtClean="0"/>
              <a:t>Transaction is needed; if there is no, create new one</a:t>
            </a:r>
          </a:p>
          <a:p>
            <a:pPr lvl="1"/>
            <a:r>
              <a:rPr lang="en-US" dirty="0" smtClean="0"/>
              <a:t>Mandatory (PROPAGATION_MANDATORY in Spring)</a:t>
            </a:r>
          </a:p>
          <a:p>
            <a:pPr lvl="2"/>
            <a:r>
              <a:rPr lang="en-US" dirty="0" smtClean="0"/>
              <a:t>Transaction is needed; if there is no, throw a exception</a:t>
            </a:r>
          </a:p>
          <a:p>
            <a:pPr lvl="1"/>
            <a:r>
              <a:rPr lang="en-US" dirty="0" smtClean="0"/>
              <a:t>RequiresNew (PROPAGATION_REQUIRES_NEW in Spring)</a:t>
            </a:r>
          </a:p>
          <a:p>
            <a:pPr lvl="2"/>
            <a:r>
              <a:rPr lang="en-US" dirty="0" smtClean="0"/>
              <a:t>Create a new transaction anyway</a:t>
            </a:r>
          </a:p>
          <a:p>
            <a:pPr lvl="1"/>
            <a:r>
              <a:rPr lang="en-US" dirty="0" smtClean="0"/>
              <a:t>Supports (PROPAGATION_SUPPORTS in Spring)</a:t>
            </a:r>
          </a:p>
          <a:p>
            <a:pPr lvl="2"/>
            <a:r>
              <a:rPr lang="en-US" dirty="0" smtClean="0"/>
              <a:t>Transaction is not mandatory; will be used if there is</a:t>
            </a:r>
          </a:p>
          <a:p>
            <a:pPr lvl="1"/>
            <a:r>
              <a:rPr lang="en-US" dirty="0" smtClean="0"/>
              <a:t>NotSupported (PROPAGATION_NOT_SUPPORTED in Spring)</a:t>
            </a:r>
          </a:p>
          <a:p>
            <a:pPr lvl="2"/>
            <a:r>
              <a:rPr lang="en-US" dirty="0" smtClean="0"/>
              <a:t>Transaction is not mandatory; will be suspended if there is</a:t>
            </a:r>
          </a:p>
          <a:p>
            <a:pPr lvl="1"/>
            <a:r>
              <a:rPr lang="en-US" dirty="0" smtClean="0"/>
              <a:t>Never (PROPAGATION_NEVER in Spring)</a:t>
            </a:r>
          </a:p>
          <a:p>
            <a:pPr lvl="2"/>
            <a:r>
              <a:rPr lang="en-US" dirty="0" smtClean="0"/>
              <a:t>Method cannot be invoked with a transaction</a:t>
            </a:r>
          </a:p>
          <a:p>
            <a:pPr lvl="1"/>
            <a:endParaRPr lang="en-US" dirty="0"/>
          </a:p>
          <a:p>
            <a:r>
              <a:rPr lang="en-US" dirty="0" smtClean="0"/>
              <a:t>In EJB spec</a:t>
            </a:r>
          </a:p>
          <a:p>
            <a:pPr lvl="1"/>
            <a:r>
              <a:rPr lang="en-US" dirty="0" smtClean="0"/>
              <a:t>Entity Beans: Required, Mandatory, RequiresNew</a:t>
            </a:r>
          </a:p>
          <a:p>
            <a:pPr lvl="1"/>
            <a:r>
              <a:rPr lang="en-US" dirty="0" smtClean="0"/>
              <a:t>Message Driven Beans: Required, NotSupported</a:t>
            </a:r>
          </a:p>
          <a:p>
            <a:pPr lvl="1"/>
            <a:r>
              <a:rPr lang="en-US" dirty="0" smtClean="0"/>
              <a:t>Beans implemented Synchronization: Required, Mandatory, RequiresNew</a:t>
            </a:r>
          </a:p>
          <a:p>
            <a:pPr lvl="1"/>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3016710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for Supports &amp; NotSupported</a:t>
            </a:r>
            <a:endParaRPr lang="en-US" dirty="0"/>
          </a:p>
        </p:txBody>
      </p:sp>
      <p:sp>
        <p:nvSpPr>
          <p:cNvPr id="3" name="Content Placeholder 2"/>
          <p:cNvSpPr>
            <a:spLocks noGrp="1"/>
          </p:cNvSpPr>
          <p:nvPr>
            <p:ph idx="1"/>
          </p:nvPr>
        </p:nvSpPr>
        <p:spPr/>
        <p:txBody>
          <a:bodyPr>
            <a:normAutofit fontScale="92500"/>
          </a:bodyPr>
          <a:lstStyle/>
          <a:p>
            <a:r>
              <a:rPr lang="en-US" dirty="0" smtClean="0"/>
              <a:t>Assumption: Maximum 1 million shares a day for one trader</a:t>
            </a:r>
          </a:p>
          <a:p>
            <a:endParaRPr lang="en-US" dirty="0"/>
          </a:p>
          <a:p>
            <a:r>
              <a:rPr lang="en-US" dirty="0" smtClean="0"/>
              <a:t>If Supports</a:t>
            </a:r>
          </a:p>
          <a:p>
            <a:pPr lvl="1"/>
            <a:r>
              <a:rPr lang="en-US" dirty="0" smtClean="0"/>
              <a:t>Total shares traded so far 900,000</a:t>
            </a:r>
          </a:p>
          <a:p>
            <a:pPr lvl="1"/>
            <a:r>
              <a:rPr lang="en-US" dirty="0" smtClean="0"/>
              <a:t>Start transaction</a:t>
            </a:r>
          </a:p>
          <a:p>
            <a:pPr lvl="1"/>
            <a:r>
              <a:rPr lang="en-US" dirty="0" smtClean="0"/>
              <a:t>Trader enters a trade for 200,000 shares</a:t>
            </a:r>
          </a:p>
          <a:p>
            <a:pPr lvl="1"/>
            <a:r>
              <a:rPr lang="en-US" dirty="0" smtClean="0"/>
              <a:t>Query total shares, result = </a:t>
            </a:r>
            <a:r>
              <a:rPr lang="en-US" u="sng" dirty="0" smtClean="0"/>
              <a:t>1,100,000</a:t>
            </a:r>
          </a:p>
          <a:p>
            <a:pPr lvl="1"/>
            <a:r>
              <a:rPr lang="en-US" dirty="0" smtClean="0"/>
              <a:t>Exception thrown. Transaction rollback</a:t>
            </a:r>
          </a:p>
          <a:p>
            <a:endParaRPr lang="en-US" dirty="0"/>
          </a:p>
          <a:p>
            <a:r>
              <a:rPr lang="en-US" dirty="0" smtClean="0"/>
              <a:t>If NotSupported</a:t>
            </a:r>
          </a:p>
          <a:p>
            <a:pPr lvl="1"/>
            <a:r>
              <a:rPr lang="en-US" dirty="0"/>
              <a:t>Total shares traded so far 900,000</a:t>
            </a:r>
          </a:p>
          <a:p>
            <a:pPr lvl="1"/>
            <a:r>
              <a:rPr lang="en-US" dirty="0"/>
              <a:t>Start transaction</a:t>
            </a:r>
          </a:p>
          <a:p>
            <a:pPr lvl="1"/>
            <a:r>
              <a:rPr lang="en-US" dirty="0"/>
              <a:t>Trader enters a trade for 200,000 shares</a:t>
            </a:r>
          </a:p>
          <a:p>
            <a:pPr lvl="1"/>
            <a:r>
              <a:rPr lang="en-US" dirty="0"/>
              <a:t>Query total shares, result = </a:t>
            </a:r>
            <a:r>
              <a:rPr lang="en-US" u="sng" dirty="0"/>
              <a:t>9</a:t>
            </a:r>
            <a:r>
              <a:rPr lang="en-US" u="sng" dirty="0" smtClean="0"/>
              <a:t>00,000</a:t>
            </a:r>
            <a:endParaRPr lang="en-US" u="sng" dirty="0"/>
          </a:p>
          <a:p>
            <a:pPr lvl="1"/>
            <a:r>
              <a:rPr lang="en-US" dirty="0" smtClean="0"/>
              <a:t>Trade allowed. Transaction committed</a:t>
            </a:r>
            <a:endParaRPr lang="en-US" dirty="0"/>
          </a:p>
          <a:p>
            <a:pPr lvl="1"/>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3794357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and setRollback()</a:t>
            </a:r>
            <a:endParaRPr lang="en-US" dirty="0"/>
          </a:p>
        </p:txBody>
      </p:sp>
      <p:sp>
        <p:nvSpPr>
          <p:cNvPr id="3" name="Content Placeholder 2"/>
          <p:cNvSpPr>
            <a:spLocks noGrp="1"/>
          </p:cNvSpPr>
          <p:nvPr>
            <p:ph idx="1"/>
          </p:nvPr>
        </p:nvSpPr>
        <p:spPr>
          <a:xfrm>
            <a:off x="790574" y="1446213"/>
            <a:ext cx="8245921" cy="4646612"/>
          </a:xfrm>
        </p:spPr>
        <p:txBody>
          <a:bodyPr>
            <a:normAutofit lnSpcReduction="10000"/>
          </a:bodyPr>
          <a:lstStyle/>
          <a:p>
            <a:r>
              <a:rPr lang="en-US" dirty="0" smtClean="0"/>
              <a:t>The container will NOT mark the transaction for rollback on an application exception</a:t>
            </a:r>
          </a:p>
          <a:p>
            <a:endParaRPr lang="en-US" dirty="0" smtClean="0"/>
          </a:p>
          <a:p>
            <a:r>
              <a:rPr lang="en-US" dirty="0"/>
              <a:t>setRollbackOnly</a:t>
            </a:r>
            <a:r>
              <a:rPr lang="en-US" dirty="0" smtClean="0"/>
              <a:t>()</a:t>
            </a:r>
          </a:p>
          <a:p>
            <a:pPr lvl="1"/>
            <a:r>
              <a:rPr lang="en-US" dirty="0" smtClean="0"/>
              <a:t>Best Practice: Only the method that started the transaction should invoke the setRollbackOnly() method</a:t>
            </a:r>
          </a:p>
          <a:p>
            <a:pPr lvl="2"/>
            <a:r>
              <a:rPr lang="en-US" dirty="0" smtClean="0"/>
              <a:t>Simple component responsibility</a:t>
            </a:r>
          </a:p>
          <a:p>
            <a:pPr lvl="2"/>
            <a:r>
              <a:rPr lang="en-US" dirty="0" smtClean="0"/>
              <a:t>Method setRollbackOnly() cannot be reversed</a:t>
            </a:r>
          </a:p>
          <a:p>
            <a:pPr lvl="1"/>
            <a:r>
              <a:rPr lang="en-US" dirty="0" smtClean="0"/>
              <a:t>Throw </a:t>
            </a:r>
            <a:r>
              <a:rPr lang="en-US" dirty="0" err="1" smtClean="0"/>
              <a:t>java.lang.IllegalStateException</a:t>
            </a:r>
            <a:r>
              <a:rPr lang="en-US" dirty="0" smtClean="0"/>
              <a:t> if business method annotated by Supports/</a:t>
            </a:r>
            <a:r>
              <a:rPr lang="en-US" dirty="0" err="1" smtClean="0"/>
              <a:t>NotSpported</a:t>
            </a:r>
            <a:r>
              <a:rPr lang="en-US" dirty="0" smtClean="0"/>
              <a:t>/Never when invoke setRollbackOnly()</a:t>
            </a:r>
          </a:p>
          <a:p>
            <a:pPr lvl="1"/>
            <a:endParaRPr lang="en-US" dirty="0"/>
          </a:p>
          <a:p>
            <a:r>
              <a:rPr lang="en-US" dirty="0" smtClean="0"/>
              <a:t>@ApplicationException(rollback=true)</a:t>
            </a:r>
          </a:p>
          <a:p>
            <a:pPr lvl="1"/>
            <a:r>
              <a:rPr lang="en-US" dirty="0" smtClean="0"/>
              <a:t>Will be ignore if there is no transaction</a:t>
            </a:r>
          </a:p>
          <a:p>
            <a:pPr lvl="1"/>
            <a:endParaRPr lang="en-US" dirty="0"/>
          </a:p>
          <a:p>
            <a:r>
              <a:rPr lang="en-US" dirty="0" err="1" smtClean="0"/>
              <a:t>RuntimeException</a:t>
            </a:r>
            <a:r>
              <a:rPr lang="en-US" dirty="0" smtClean="0"/>
              <a:t>: </a:t>
            </a:r>
            <a:r>
              <a:rPr lang="en-US" dirty="0" err="1" smtClean="0"/>
              <a:t>javax.ejb.EJBException</a:t>
            </a:r>
            <a:endParaRPr lang="en-US" dirty="0" smtClean="0"/>
          </a:p>
          <a:p>
            <a:pPr lvl="1"/>
            <a:r>
              <a:rPr lang="en-US" dirty="0" smtClean="0"/>
              <a:t>Disadvantage: lost information</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999776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Isolation Level</a:t>
            </a:r>
            <a:endParaRPr lang="en-US" dirty="0"/>
          </a:p>
        </p:txBody>
      </p:sp>
      <p:sp>
        <p:nvSpPr>
          <p:cNvPr id="3" name="Content Placeholder 2"/>
          <p:cNvSpPr>
            <a:spLocks noGrp="1"/>
          </p:cNvSpPr>
          <p:nvPr>
            <p:ph idx="1"/>
          </p:nvPr>
        </p:nvSpPr>
        <p:spPr>
          <a:xfrm>
            <a:off x="790574" y="1446213"/>
            <a:ext cx="8245921" cy="4646612"/>
          </a:xfrm>
        </p:spPr>
        <p:txBody>
          <a:bodyPr>
            <a:normAutofit fontScale="85000" lnSpcReduction="10000"/>
          </a:bodyPr>
          <a:lstStyle/>
          <a:p>
            <a:r>
              <a:rPr lang="en-US" dirty="0" smtClean="0"/>
              <a:t>It determines the visibility of updates a transaction will allow when other transactions are accessing and updating the same data</a:t>
            </a:r>
          </a:p>
          <a:p>
            <a:endParaRPr lang="en-US" dirty="0"/>
          </a:p>
          <a:p>
            <a:r>
              <a:rPr lang="en-US" dirty="0" smtClean="0"/>
              <a:t>Configured in DBMS / EJB / Spring, effect on both application and database</a:t>
            </a:r>
          </a:p>
          <a:p>
            <a:endParaRPr lang="en-US" dirty="0"/>
          </a:p>
          <a:p>
            <a:r>
              <a:rPr lang="en-US" dirty="0" smtClean="0"/>
              <a:t>Concurrency </a:t>
            </a:r>
            <a:r>
              <a:rPr lang="en-US" dirty="0" smtClean="0">
                <a:sym typeface="Wingdings" panose="05000000000000000000" pitchFamily="2" charset="2"/>
              </a:rPr>
              <a:t> Consistency</a:t>
            </a:r>
          </a:p>
          <a:p>
            <a:endParaRPr lang="en-US" dirty="0">
              <a:sym typeface="Wingdings" panose="05000000000000000000" pitchFamily="2" charset="2"/>
            </a:endParaRPr>
          </a:p>
          <a:p>
            <a:r>
              <a:rPr lang="en-US" dirty="0" smtClean="0">
                <a:sym typeface="Wingdings" panose="05000000000000000000" pitchFamily="2" charset="2"/>
              </a:rPr>
              <a:t>Four Primary Isolation Levels:</a:t>
            </a:r>
          </a:p>
          <a:p>
            <a:pPr lvl="1"/>
            <a:r>
              <a:rPr lang="en-US" dirty="0" smtClean="0">
                <a:sym typeface="Wingdings" panose="05000000000000000000" pitchFamily="2" charset="2"/>
              </a:rPr>
              <a:t>TransactionReadUncommitted</a:t>
            </a:r>
          </a:p>
          <a:p>
            <a:pPr lvl="2"/>
            <a:r>
              <a:rPr lang="en-US" dirty="0" smtClean="0">
                <a:sym typeface="Wingdings" panose="05000000000000000000" pitchFamily="2" charset="2"/>
              </a:rPr>
              <a:t>Read non-committed updates made by other transactions</a:t>
            </a:r>
            <a:endParaRPr lang="en-US" dirty="0">
              <a:sym typeface="Wingdings" panose="05000000000000000000" pitchFamily="2" charset="2"/>
            </a:endParaRPr>
          </a:p>
          <a:p>
            <a:pPr lvl="1"/>
            <a:r>
              <a:rPr lang="en-US" dirty="0" smtClean="0">
                <a:sym typeface="Wingdings" panose="05000000000000000000" pitchFamily="2" charset="2"/>
              </a:rPr>
              <a:t>TransactionReadCommitted</a:t>
            </a:r>
          </a:p>
          <a:p>
            <a:pPr lvl="2"/>
            <a:r>
              <a:rPr lang="en-US" dirty="0" smtClean="0">
                <a:sym typeface="Wingdings" panose="05000000000000000000" pitchFamily="2" charset="2"/>
              </a:rPr>
              <a:t>Hides non-committed updates made by other transactions</a:t>
            </a:r>
          </a:p>
          <a:p>
            <a:pPr lvl="2"/>
            <a:r>
              <a:rPr lang="en-US" dirty="0" smtClean="0">
                <a:sym typeface="Wingdings" panose="05000000000000000000" pitchFamily="2" charset="2"/>
              </a:rPr>
              <a:t>Default isolation setting</a:t>
            </a:r>
          </a:p>
          <a:p>
            <a:pPr lvl="1"/>
            <a:r>
              <a:rPr lang="en-US" dirty="0" smtClean="0">
                <a:sym typeface="Wingdings" panose="05000000000000000000" pitchFamily="2" charset="2"/>
              </a:rPr>
              <a:t>TransactionRepeatableRead</a:t>
            </a:r>
          </a:p>
          <a:p>
            <a:pPr lvl="2"/>
            <a:r>
              <a:rPr lang="en-US" dirty="0" smtClean="0">
                <a:sym typeface="Wingdings" panose="05000000000000000000" pitchFamily="2" charset="2"/>
              </a:rPr>
              <a:t>Same set of values will be read every time the select statement is executed in one transaction</a:t>
            </a:r>
          </a:p>
          <a:p>
            <a:pPr lvl="2"/>
            <a:r>
              <a:rPr lang="en-US" dirty="0" smtClean="0">
                <a:sym typeface="Wingdings" panose="05000000000000000000" pitchFamily="2" charset="2"/>
              </a:rPr>
              <a:t>Both read and write locks are placed on the data being queried and modified</a:t>
            </a:r>
          </a:p>
          <a:p>
            <a:pPr lvl="1"/>
            <a:r>
              <a:rPr lang="en-US" dirty="0" smtClean="0">
                <a:sym typeface="Wingdings" panose="05000000000000000000" pitchFamily="2" charset="2"/>
              </a:rPr>
              <a:t>TransactionSerializable</a:t>
            </a:r>
          </a:p>
          <a:p>
            <a:pPr lvl="2"/>
            <a:r>
              <a:rPr lang="en-US" dirty="0" smtClean="0">
                <a:sym typeface="Wingdings" panose="05000000000000000000" pitchFamily="2" charset="2"/>
              </a:rPr>
              <a:t>Lowest level supported by Java</a:t>
            </a:r>
          </a:p>
          <a:p>
            <a:pPr lvl="2"/>
            <a:r>
              <a:rPr lang="en-US" dirty="0" smtClean="0">
                <a:sym typeface="Wingdings" panose="05000000000000000000" pitchFamily="2" charset="2"/>
              </a:rPr>
              <a:t>Only one transaction is allowed access to the data at a time</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2019302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powerpoint gemalto">
  <a:themeElements>
    <a:clrScheme name="Template powerpoint gemalto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plate powerpoint gemal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powerpoint gemalto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338767</TotalTime>
  <Words>1311</Words>
  <Application>Microsoft Office PowerPoint</Application>
  <PresentationFormat>On-screen Show (4:3)</PresentationFormat>
  <Paragraphs>301</Paragraphs>
  <Slides>23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Symbol</vt:lpstr>
      <vt:lpstr>Wingdings</vt:lpstr>
      <vt:lpstr>Wingdings 2</vt:lpstr>
      <vt:lpstr>Template powerpoint gemalto</vt:lpstr>
      <vt:lpstr>Java Transaction Design Strategies</vt:lpstr>
      <vt:lpstr>3 Transaction Models</vt:lpstr>
      <vt:lpstr>Local Transaction Model</vt:lpstr>
      <vt:lpstr>Programmatic Transaction Model</vt:lpstr>
      <vt:lpstr>Require traction control outside of the container</vt:lpstr>
      <vt:lpstr>Declarative Transaction Model</vt:lpstr>
      <vt:lpstr>Sample for Supports &amp; NotSupported</vt:lpstr>
      <vt:lpstr>Exception handling and setRollback()</vt:lpstr>
      <vt:lpstr>Transaction Isolation Level</vt:lpstr>
      <vt:lpstr>PowerPoint Presentation</vt:lpstr>
      <vt:lpstr>PowerPoint Presentation</vt:lpstr>
      <vt:lpstr>XA Transaction Processing</vt:lpstr>
      <vt:lpstr>Heuristic Exception Processing</vt:lpstr>
      <vt:lpstr>HeuristicRollbackException during commit operation</vt:lpstr>
      <vt:lpstr>HeuristicMixedException during commit operation</vt:lpstr>
      <vt:lpstr>Enabling XA </vt:lpstr>
      <vt:lpstr>WebLogic JMS XA</vt:lpstr>
      <vt:lpstr>Transaction Design Patterns</vt:lpstr>
      <vt:lpstr>Client Owner Transaction Design Pattern</vt:lpstr>
      <vt:lpstr>Domain Service Owner Transaction Design Pattern</vt:lpstr>
      <vt:lpstr>Server Delegate Owner Transaction Design Pattern</vt:lpstr>
      <vt:lpstr>Questions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Votre nom d'utilisateur</dc:creator>
  <cp:lastModifiedBy>user</cp:lastModifiedBy>
  <cp:revision>3837</cp:revision>
  <dcterms:created xsi:type="dcterms:W3CDTF">2010-10-19T16:15:59Z</dcterms:created>
  <dcterms:modified xsi:type="dcterms:W3CDTF">2017-03-27T02:27:05Z</dcterms:modified>
</cp:coreProperties>
</file>