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122" d="100"/>
          <a:sy n="122" d="100"/>
        </p:scale>
        <p:origin x="12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2019/8/1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2019/8/1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li-shengli/demo_cod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Data Structures and Algorithm Analysis – Sorting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</a:p>
          <a:p>
            <a:r>
              <a:rPr lang="en-US" altLang="zh-CN" dirty="0" smtClean="0"/>
              <a:t>2019.08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2019/8/1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</a:t>
            </a:r>
            <a:r>
              <a:rPr lang="en-US" altLang="zh-CN" dirty="0" smtClean="0"/>
              <a:t>(Insertion Sort)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84053"/>
              </p:ext>
            </p:extLst>
          </p:nvPr>
        </p:nvGraphicFramePr>
        <p:xfrm>
          <a:off x="1763688" y="1412776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98602"/>
              </p:ext>
            </p:extLst>
          </p:nvPr>
        </p:nvGraphicFramePr>
        <p:xfrm>
          <a:off x="1762623" y="2226406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80527"/>
              </p:ext>
            </p:extLst>
          </p:nvPr>
        </p:nvGraphicFramePr>
        <p:xfrm>
          <a:off x="1766144" y="3922914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96260"/>
              </p:ext>
            </p:extLst>
          </p:nvPr>
        </p:nvGraphicFramePr>
        <p:xfrm>
          <a:off x="1762623" y="4933317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93902"/>
              </p:ext>
            </p:extLst>
          </p:nvPr>
        </p:nvGraphicFramePr>
        <p:xfrm>
          <a:off x="1762623" y="5843873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2649760" y="1830255"/>
            <a:ext cx="18100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30760" y="1887539"/>
            <a:ext cx="1669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8 into {34}</a:t>
            </a:r>
            <a:endParaRPr lang="en-US" sz="900" dirty="0"/>
          </a:p>
        </p:txBody>
      </p:sp>
      <p:sp>
        <p:nvSpPr>
          <p:cNvPr id="16" name="Down Arrow 15"/>
          <p:cNvSpPr/>
          <p:nvPr/>
        </p:nvSpPr>
        <p:spPr>
          <a:xfrm>
            <a:off x="3329372" y="2640901"/>
            <a:ext cx="18100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67357" y="2674098"/>
            <a:ext cx="1846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64 into {8, 34}</a:t>
            </a:r>
            <a:endParaRPr lang="en-US" sz="900" dirty="0"/>
          </a:p>
        </p:txBody>
      </p:sp>
      <p:sp>
        <p:nvSpPr>
          <p:cNvPr id="18" name="Down Arrow 17"/>
          <p:cNvSpPr/>
          <p:nvPr/>
        </p:nvSpPr>
        <p:spPr>
          <a:xfrm>
            <a:off x="4572000" y="4383152"/>
            <a:ext cx="18100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53000" y="4455347"/>
            <a:ext cx="1488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32 into {8, 34, 51, 64}</a:t>
            </a:r>
            <a:endParaRPr lang="en-US" sz="9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65961"/>
              </p:ext>
            </p:extLst>
          </p:nvPr>
        </p:nvGraphicFramePr>
        <p:xfrm>
          <a:off x="1762623" y="3036048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Down Arrow 20"/>
          <p:cNvSpPr/>
          <p:nvPr/>
        </p:nvSpPr>
        <p:spPr>
          <a:xfrm>
            <a:off x="3958952" y="3435482"/>
            <a:ext cx="18100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39952" y="3507677"/>
            <a:ext cx="1534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51 into {8, 34, 64}</a:t>
            </a:r>
            <a:endParaRPr lang="en-US" sz="900" dirty="0"/>
          </a:p>
        </p:txBody>
      </p:sp>
      <p:sp>
        <p:nvSpPr>
          <p:cNvPr id="23" name="Down Arrow 22"/>
          <p:cNvSpPr/>
          <p:nvPr/>
        </p:nvSpPr>
        <p:spPr>
          <a:xfrm>
            <a:off x="5255096" y="5394130"/>
            <a:ext cx="18100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36096" y="5466325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21 into {8, 32, 34, 51, 64}</a:t>
            </a:r>
            <a:endParaRPr lang="en-US" sz="9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409286"/>
            <a:ext cx="3008176" cy="14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7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堆排序</a:t>
            </a:r>
            <a:r>
              <a:rPr lang="en-US" altLang="zh-CN" dirty="0" smtClean="0"/>
              <a:t>(Heapsort)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堆排序是将数据看成是完全二叉树、根据完全二叉树的特性来进行排序的一种算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大顶堆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结点元素不小于子结点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根结点最大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小顶堆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结点元素不大于子结点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根结点最小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完全二叉树</a:t>
            </a:r>
            <a:r>
              <a:rPr lang="en-US" altLang="zh-CN" dirty="0" smtClean="0"/>
              <a:t>(Complete Binary Tree)</a:t>
            </a:r>
          </a:p>
          <a:p>
            <a:pPr lvl="1"/>
            <a:r>
              <a:rPr lang="zh-CN" altLang="en-US" dirty="0" smtClean="0"/>
              <a:t>除去最后一层，其它每层都被完全填充，且所有结点左对齐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026" name="Picture 2" descr="https://user-gold-cdn.xitu.io/2018/3/24/1625739a03779fa3?w=312&amp;h=227&amp;f=png&amp;s=2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32856"/>
            <a:ext cx="29718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04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30106"/>
            <a:ext cx="2714625" cy="233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en-US" altLang="zh-CN" dirty="0"/>
              <a:t>(Heapsort)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数组的方式存储完全二叉树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rray[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的左子节点是</a:t>
            </a:r>
            <a:r>
              <a:rPr lang="en-US" altLang="zh-CN" dirty="0" smtClean="0"/>
              <a:t>array[2*i+1]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rray[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zh-CN" altLang="en-US" dirty="0" smtClean="0"/>
              <a:t>的右子节点是</a:t>
            </a:r>
            <a:r>
              <a:rPr lang="en-US" altLang="zh-CN" dirty="0" smtClean="0"/>
              <a:t>array[2*i+2]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59057"/>
              </p:ext>
            </p:extLst>
          </p:nvPr>
        </p:nvGraphicFramePr>
        <p:xfrm>
          <a:off x="2606103" y="5157192"/>
          <a:ext cx="2592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9"/>
                <a:gridCol w="259229"/>
                <a:gridCol w="259229"/>
                <a:gridCol w="259229"/>
                <a:gridCol w="259229"/>
                <a:gridCol w="259229"/>
                <a:gridCol w="259229"/>
                <a:gridCol w="259229"/>
                <a:gridCol w="259229"/>
                <a:gridCol w="259229"/>
              </a:tblGrid>
              <a:tr h="23324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81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en-US" altLang="zh-CN" dirty="0"/>
              <a:t>(Heapsort)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</a:t>
            </a:r>
            <a:r>
              <a:rPr lang="zh-CN" altLang="en-US" dirty="0" smtClean="0"/>
              <a:t>造堆（大顶堆）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地扫描所有</a:t>
            </a:r>
            <a:r>
              <a:rPr lang="zh-CN" altLang="en-US" i="1" dirty="0" smtClean="0"/>
              <a:t>有子节点的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n/2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是数组的长度</a:t>
            </a:r>
            <a:endParaRPr lang="en-US" altLang="zh-CN" dirty="0" smtClean="0"/>
          </a:p>
          <a:p>
            <a:pPr lvl="2"/>
            <a:r>
              <a:rPr lang="zh-CN" altLang="en-US" dirty="0"/>
              <a:t>自下而</a:t>
            </a:r>
            <a:r>
              <a:rPr lang="zh-CN" altLang="en-US" dirty="0" smtClean="0"/>
              <a:t>上，自右而左</a:t>
            </a:r>
            <a:endParaRPr lang="en-US" altLang="zh-CN" dirty="0" smtClean="0"/>
          </a:p>
          <a:p>
            <a:pPr lvl="2"/>
            <a:r>
              <a:rPr lang="zh-CN" altLang="en-US" dirty="0"/>
              <a:t>比</a:t>
            </a:r>
            <a:r>
              <a:rPr lang="zh-CN" altLang="en-US" dirty="0" smtClean="0"/>
              <a:t>较父结点和左右两个结点，将最大的设为堆顶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en-US" altLang="zh-CN" dirty="0"/>
              <a:t>(Heapsort</a:t>
            </a:r>
            <a:r>
              <a:rPr lang="en-US" altLang="zh-CN" dirty="0" smtClean="0"/>
              <a:t>) – </a:t>
            </a:r>
            <a:r>
              <a:rPr lang="zh-CN" altLang="en-US" dirty="0" smtClean="0"/>
              <a:t>构造大顶堆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9" y="980729"/>
            <a:ext cx="2345403" cy="201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075703"/>
            <a:ext cx="2390523" cy="1929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8" y="1021791"/>
            <a:ext cx="2541007" cy="1965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6" y="3032957"/>
            <a:ext cx="2351916" cy="1842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68962"/>
            <a:ext cx="2440285" cy="18423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50" y="3183789"/>
            <a:ext cx="2234541" cy="17954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6" y="4975758"/>
            <a:ext cx="2383315" cy="18726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74" y="5027059"/>
            <a:ext cx="2242592" cy="18383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8" y="5027059"/>
            <a:ext cx="2304258" cy="182515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771801" y="3068963"/>
            <a:ext cx="5328592" cy="19067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4436" y="5011763"/>
            <a:ext cx="5328592" cy="1836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en-US" altLang="zh-CN" dirty="0"/>
              <a:t>(Heapsort) – </a:t>
            </a:r>
            <a:r>
              <a:rPr lang="zh-CN" altLang="en-US" dirty="0"/>
              <a:t>基</a:t>
            </a:r>
            <a:r>
              <a:rPr lang="zh-CN" altLang="en-US" dirty="0" smtClean="0"/>
              <a:t>于大顶堆排序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排序的步骤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Array[0…n]</a:t>
            </a:r>
            <a:r>
              <a:rPr lang="zh-CN" altLang="en-US" dirty="0" smtClean="0"/>
              <a:t>进行堆构造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Array[0]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Array[n]</a:t>
            </a:r>
            <a:r>
              <a:rPr lang="zh-CN" altLang="en-US" dirty="0" smtClean="0"/>
              <a:t>交换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en-US" altLang="zh-CN" dirty="0" smtClean="0"/>
              <a:t>Array[0…n-1]</a:t>
            </a:r>
            <a:r>
              <a:rPr lang="zh-CN" altLang="en-US" dirty="0"/>
              <a:t>进行堆构造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Array[0]</a:t>
            </a:r>
            <a:r>
              <a:rPr lang="zh-CN" altLang="en-US" dirty="0"/>
              <a:t>和</a:t>
            </a:r>
            <a:r>
              <a:rPr lang="en-US" altLang="zh-CN" dirty="0" smtClean="0"/>
              <a:t>Array[n-1]</a:t>
            </a:r>
            <a:r>
              <a:rPr lang="zh-CN" altLang="en-US" dirty="0"/>
              <a:t>交换</a:t>
            </a:r>
            <a:endParaRPr lang="en-US" altLang="zh-CN" dirty="0"/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en-US" altLang="zh-CN" dirty="0"/>
              <a:t>(Heapsort)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3466728" cy="4320479"/>
          </a:xfrm>
        </p:spPr>
        <p:txBody>
          <a:bodyPr>
            <a:normAutofit/>
          </a:bodyPr>
          <a:lstStyle/>
          <a:p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github.com/li-shengli/demo_code.git</a:t>
            </a:r>
            <a:endParaRPr lang="en-US" sz="1100" dirty="0" smtClean="0"/>
          </a:p>
          <a:p>
            <a:endParaRPr lang="en-US" sz="1100" dirty="0"/>
          </a:p>
          <a:p>
            <a:r>
              <a:rPr lang="zh-CN" altLang="en-US" sz="1100" dirty="0"/>
              <a:t>总</a:t>
            </a:r>
            <a:r>
              <a:rPr lang="zh-CN" altLang="en-US" sz="1100" dirty="0" smtClean="0"/>
              <a:t>体复杂度</a:t>
            </a:r>
            <a:r>
              <a:rPr lang="en-US" altLang="zh-CN" sz="1100" dirty="0" smtClean="0"/>
              <a:t>O(</a:t>
            </a:r>
            <a:r>
              <a:rPr lang="en-US" altLang="zh-CN" sz="1100" dirty="0" err="1" smtClean="0"/>
              <a:t>nlogn</a:t>
            </a:r>
            <a:r>
              <a:rPr lang="en-US" altLang="zh-CN" sz="1100" smtClean="0"/>
              <a:t>)</a:t>
            </a: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92" y="116632"/>
            <a:ext cx="4799016" cy="66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6748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</TotalTime>
  <Words>431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Data Structures and Algorithm Analysis – Sorting</vt:lpstr>
      <vt:lpstr>插入排序(Insertion Sort)</vt:lpstr>
      <vt:lpstr>堆排序(Heapsort)</vt:lpstr>
      <vt:lpstr>堆排序(Heapsort)</vt:lpstr>
      <vt:lpstr>堆排序(Heapsort)</vt:lpstr>
      <vt:lpstr>堆排序(Heapsort) – 构造大顶堆</vt:lpstr>
      <vt:lpstr>堆排序(Heapsort) – 基于大顶堆排序</vt:lpstr>
      <vt:lpstr>堆排序(Heapsort)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Li Shengli</cp:lastModifiedBy>
  <cp:revision>82</cp:revision>
  <dcterms:created xsi:type="dcterms:W3CDTF">2014-06-21T03:33:12Z</dcterms:created>
  <dcterms:modified xsi:type="dcterms:W3CDTF">2019-08-02T08:01:16Z</dcterms:modified>
</cp:coreProperties>
</file>