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9"/>
  </p:notesMasterIdLst>
  <p:handoutMasterIdLst>
    <p:handoutMasterId r:id="rId90"/>
  </p:handoutMasterIdLst>
  <p:sldIdLst>
    <p:sldId id="256" r:id="rId2"/>
    <p:sldId id="271" r:id="rId3"/>
    <p:sldId id="350" r:id="rId4"/>
    <p:sldId id="261" r:id="rId5"/>
    <p:sldId id="312" r:id="rId6"/>
    <p:sldId id="315" r:id="rId7"/>
    <p:sldId id="313" r:id="rId8"/>
    <p:sldId id="314" r:id="rId9"/>
    <p:sldId id="316" r:id="rId10"/>
    <p:sldId id="317" r:id="rId11"/>
    <p:sldId id="320" r:id="rId12"/>
    <p:sldId id="321" r:id="rId13"/>
    <p:sldId id="323" r:id="rId14"/>
    <p:sldId id="322" r:id="rId15"/>
    <p:sldId id="329" r:id="rId16"/>
    <p:sldId id="330" r:id="rId17"/>
    <p:sldId id="331" r:id="rId18"/>
    <p:sldId id="324" r:id="rId19"/>
    <p:sldId id="325" r:id="rId20"/>
    <p:sldId id="326" r:id="rId21"/>
    <p:sldId id="327" r:id="rId22"/>
    <p:sldId id="328" r:id="rId23"/>
    <p:sldId id="351" r:id="rId24"/>
    <p:sldId id="332" r:id="rId25"/>
    <p:sldId id="339" r:id="rId26"/>
    <p:sldId id="340" r:id="rId27"/>
    <p:sldId id="341" r:id="rId28"/>
    <p:sldId id="342" r:id="rId29"/>
    <p:sldId id="343" r:id="rId30"/>
    <p:sldId id="344" r:id="rId31"/>
    <p:sldId id="345" r:id="rId32"/>
    <p:sldId id="272" r:id="rId33"/>
    <p:sldId id="262" r:id="rId34"/>
    <p:sldId id="273" r:id="rId35"/>
    <p:sldId id="263" r:id="rId36"/>
    <p:sldId id="265" r:id="rId37"/>
    <p:sldId id="274" r:id="rId38"/>
    <p:sldId id="270" r:id="rId39"/>
    <p:sldId id="282" r:id="rId40"/>
    <p:sldId id="277" r:id="rId41"/>
    <p:sldId id="276" r:id="rId42"/>
    <p:sldId id="346" r:id="rId43"/>
    <p:sldId id="347" r:id="rId44"/>
    <p:sldId id="349" r:id="rId45"/>
    <p:sldId id="278" r:id="rId46"/>
    <p:sldId id="281" r:id="rId47"/>
    <p:sldId id="297" r:id="rId48"/>
    <p:sldId id="298" r:id="rId49"/>
    <p:sldId id="299" r:id="rId50"/>
    <p:sldId id="284" r:id="rId51"/>
    <p:sldId id="258" r:id="rId52"/>
    <p:sldId id="259" r:id="rId53"/>
    <p:sldId id="286" r:id="rId54"/>
    <p:sldId id="283" r:id="rId55"/>
    <p:sldId id="285" r:id="rId56"/>
    <p:sldId id="287" r:id="rId57"/>
    <p:sldId id="279" r:id="rId58"/>
    <p:sldId id="280" r:id="rId59"/>
    <p:sldId id="311" r:id="rId60"/>
    <p:sldId id="288" r:id="rId61"/>
    <p:sldId id="289" r:id="rId62"/>
    <p:sldId id="290" r:id="rId63"/>
    <p:sldId id="295" r:id="rId64"/>
    <p:sldId id="291" r:id="rId65"/>
    <p:sldId id="293" r:id="rId66"/>
    <p:sldId id="318" r:id="rId67"/>
    <p:sldId id="300" r:id="rId68"/>
    <p:sldId id="302" r:id="rId69"/>
    <p:sldId id="301" r:id="rId70"/>
    <p:sldId id="307" r:id="rId71"/>
    <p:sldId id="308" r:id="rId72"/>
    <p:sldId id="294" r:id="rId73"/>
    <p:sldId id="303" r:id="rId74"/>
    <p:sldId id="309" r:id="rId75"/>
    <p:sldId id="305" r:id="rId76"/>
    <p:sldId id="304" r:id="rId77"/>
    <p:sldId id="306" r:id="rId78"/>
    <p:sldId id="310" r:id="rId79"/>
    <p:sldId id="334" r:id="rId80"/>
    <p:sldId id="335" r:id="rId81"/>
    <p:sldId id="336" r:id="rId82"/>
    <p:sldId id="337" r:id="rId83"/>
    <p:sldId id="338" r:id="rId84"/>
    <p:sldId id="266" r:id="rId85"/>
    <p:sldId id="348" r:id="rId86"/>
    <p:sldId id="260" r:id="rId87"/>
    <p:sldId id="296" r:id="rId8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oyf1001@126.com" initials="c" lastIdx="1" clrIdx="0">
    <p:extLst>
      <p:ext uri="{19B8F6BF-5375-455C-9EA6-DF929625EA0E}">
        <p15:presenceInfo xmlns:p15="http://schemas.microsoft.com/office/powerpoint/2012/main" userId="caoyf1001@126.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77423" autoAdjust="0"/>
  </p:normalViewPr>
  <p:slideViewPr>
    <p:cSldViewPr>
      <p:cViewPr varScale="1">
        <p:scale>
          <a:sx n="94" d="100"/>
          <a:sy n="94" d="100"/>
        </p:scale>
        <p:origin x="2094" y="84"/>
      </p:cViewPr>
      <p:guideLst>
        <p:guide orient="horz" pos="2160"/>
        <p:guide pos="2880"/>
      </p:guideLst>
    </p:cSldViewPr>
  </p:slideViewPr>
  <p:outlineViewPr>
    <p:cViewPr>
      <p:scale>
        <a:sx n="33" d="100"/>
        <a:sy n="33" d="100"/>
      </p:scale>
      <p:origin x="0" y="-9390"/>
    </p:cViewPr>
  </p:outlineViewPr>
  <p:notesTextViewPr>
    <p:cViewPr>
      <p:scale>
        <a:sx n="100" d="100"/>
        <a:sy n="100" d="100"/>
      </p:scale>
      <p:origin x="0" y="-696"/>
    </p:cViewPr>
  </p:notesTextViewPr>
  <p:notesViewPr>
    <p:cSldViewPr>
      <p:cViewPr varScale="1">
        <p:scale>
          <a:sx n="58" d="100"/>
          <a:sy n="58" d="100"/>
        </p:scale>
        <p:origin x="195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9302A7-8594-484F-B726-A0F71F65036D}" type="datetimeFigureOut">
              <a:rPr lang="zh-CN" altLang="en-US" smtClean="0"/>
              <a:pPr/>
              <a:t>2019/7/22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22647A-4CC7-4B98-997B-B495D0CD5D83}" type="slidenum">
              <a:rPr lang="zh-CN" altLang="en-US" smtClean="0"/>
              <a:pPr/>
              <a:t>‹#›</a:t>
            </a:fld>
            <a:endParaRPr lang="zh-CN" altLang="en-US"/>
          </a:p>
        </p:txBody>
      </p:sp>
    </p:spTree>
    <p:extLst>
      <p:ext uri="{BB962C8B-B14F-4D97-AF65-F5344CB8AC3E}">
        <p14:creationId xmlns:p14="http://schemas.microsoft.com/office/powerpoint/2010/main" val="265912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A8A0BA-708B-4B98-852A-71DC09C17B9A}" type="datetimeFigureOut">
              <a:rPr lang="zh-CN" altLang="en-US" smtClean="0"/>
              <a:pPr/>
              <a:t>2019/7/22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BB8A4-BEC6-4942-9910-EEBD28E3DAB9}" type="slidenum">
              <a:rPr lang="zh-CN" altLang="en-US" smtClean="0"/>
              <a:pPr/>
              <a:t>‹#›</a:t>
            </a:fld>
            <a:endParaRPr lang="zh-CN" altLang="en-US"/>
          </a:p>
        </p:txBody>
      </p:sp>
    </p:spTree>
    <p:extLst>
      <p:ext uri="{BB962C8B-B14F-4D97-AF65-F5344CB8AC3E}">
        <p14:creationId xmlns:p14="http://schemas.microsoft.com/office/powerpoint/2010/main" val="158038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JDK (Java Development Kit)</a:t>
            </a:r>
          </a:p>
          <a:p>
            <a:pPr marL="171450" indent="-171450">
              <a:buFont typeface="Arial" panose="020B0604020202020204" pitchFamily="34" charset="0"/>
              <a:buChar char="•"/>
            </a:pPr>
            <a:r>
              <a:rPr lang="en-US" dirty="0" smtClean="0"/>
              <a:t>Java</a:t>
            </a:r>
            <a:r>
              <a:rPr lang="zh-CN" altLang="en-US" dirty="0" smtClean="0"/>
              <a:t>程序设计语言</a:t>
            </a:r>
            <a:endParaRPr lang="en-US" altLang="zh-CN" dirty="0" smtClean="0"/>
          </a:p>
          <a:p>
            <a:pPr marL="171450" indent="-171450">
              <a:buFont typeface="Arial" panose="020B0604020202020204" pitchFamily="34" charset="0"/>
              <a:buChar char="•"/>
            </a:pPr>
            <a:r>
              <a:rPr lang="en-US" dirty="0" smtClean="0"/>
              <a:t>J</a:t>
            </a:r>
            <a:r>
              <a:rPr lang="en-US" altLang="zh-CN" dirty="0" smtClean="0"/>
              <a:t>ava</a:t>
            </a:r>
            <a:r>
              <a:rPr lang="zh-CN" altLang="en-US" dirty="0" smtClean="0"/>
              <a:t>虚拟机</a:t>
            </a:r>
            <a:endParaRPr lang="en-US" altLang="zh-CN" dirty="0" smtClean="0"/>
          </a:p>
          <a:p>
            <a:pPr marL="171450" indent="-171450">
              <a:buFont typeface="Arial" panose="020B0604020202020204" pitchFamily="34" charset="0"/>
              <a:buChar char="•"/>
            </a:pPr>
            <a:r>
              <a:rPr lang="en-US" dirty="0" smtClean="0"/>
              <a:t>J</a:t>
            </a:r>
            <a:r>
              <a:rPr lang="en-US" altLang="zh-CN" dirty="0" smtClean="0"/>
              <a:t>ava</a:t>
            </a:r>
            <a:r>
              <a:rPr lang="en-US" altLang="zh-CN" baseline="0" dirty="0" smtClean="0"/>
              <a:t> API</a:t>
            </a:r>
            <a:r>
              <a:rPr lang="zh-CN" altLang="en-US" baseline="0" dirty="0" smtClean="0"/>
              <a:t>类库</a:t>
            </a:r>
            <a:endParaRPr lang="en-US" dirty="0" smtClean="0"/>
          </a:p>
        </p:txBody>
      </p:sp>
      <p:sp>
        <p:nvSpPr>
          <p:cNvPr id="4" name="Slide Number Placeholder 3"/>
          <p:cNvSpPr>
            <a:spLocks noGrp="1"/>
          </p:cNvSpPr>
          <p:nvPr>
            <p:ph type="sldNum" sz="quarter" idx="10"/>
          </p:nvPr>
        </p:nvSpPr>
        <p:spPr/>
        <p:txBody>
          <a:bodyPr/>
          <a:lstStyle/>
          <a:p>
            <a:fld id="{FFCBB8A4-BEC6-4942-9910-EEBD28E3DAB9}" type="slidenum">
              <a:rPr lang="zh-CN" altLang="en-US" smtClean="0"/>
              <a:pPr/>
              <a:t>3</a:t>
            </a:fld>
            <a:endParaRPr lang="zh-CN" altLang="en-US"/>
          </a:p>
        </p:txBody>
      </p:sp>
    </p:spTree>
    <p:extLst>
      <p:ext uri="{BB962C8B-B14F-4D97-AF65-F5344CB8AC3E}">
        <p14:creationId xmlns:p14="http://schemas.microsoft.com/office/powerpoint/2010/main" val="4165287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Output: 2,1</a:t>
            </a:r>
            <a:endParaRPr lang="zh-CN" altLang="en-US" dirty="0"/>
          </a:p>
        </p:txBody>
      </p:sp>
      <p:sp>
        <p:nvSpPr>
          <p:cNvPr id="4" name="灯片编号占位符 3"/>
          <p:cNvSpPr>
            <a:spLocks noGrp="1"/>
          </p:cNvSpPr>
          <p:nvPr>
            <p:ph type="sldNum" sz="quarter" idx="10"/>
          </p:nvPr>
        </p:nvSpPr>
        <p:spPr/>
        <p:txBody>
          <a:bodyPr/>
          <a:lstStyle/>
          <a:p>
            <a:fld id="{FFCBB8A4-BEC6-4942-9910-EEBD28E3DAB9}" type="slidenum">
              <a:rPr lang="zh-CN" altLang="en-US" smtClean="0"/>
              <a:pPr/>
              <a:t>27</a:t>
            </a:fld>
            <a:endParaRPr lang="zh-CN" altLang="en-US"/>
          </a:p>
        </p:txBody>
      </p:sp>
    </p:spTree>
    <p:extLst>
      <p:ext uri="{BB962C8B-B14F-4D97-AF65-F5344CB8AC3E}">
        <p14:creationId xmlns:p14="http://schemas.microsoft.com/office/powerpoint/2010/main" val="1500682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Output: 4,2</a:t>
            </a:r>
          </a:p>
        </p:txBody>
      </p:sp>
      <p:sp>
        <p:nvSpPr>
          <p:cNvPr id="4" name="灯片编号占位符 3"/>
          <p:cNvSpPr>
            <a:spLocks noGrp="1"/>
          </p:cNvSpPr>
          <p:nvPr>
            <p:ph type="sldNum" sz="quarter" idx="10"/>
          </p:nvPr>
        </p:nvSpPr>
        <p:spPr/>
        <p:txBody>
          <a:bodyPr/>
          <a:lstStyle/>
          <a:p>
            <a:fld id="{FFCBB8A4-BEC6-4942-9910-EEBD28E3DAB9}" type="slidenum">
              <a:rPr lang="zh-CN" altLang="en-US" smtClean="0"/>
              <a:pPr/>
              <a:t>28</a:t>
            </a:fld>
            <a:endParaRPr lang="zh-CN" altLang="en-US"/>
          </a:p>
        </p:txBody>
      </p:sp>
    </p:spTree>
    <p:extLst>
      <p:ext uri="{BB962C8B-B14F-4D97-AF65-F5344CB8AC3E}">
        <p14:creationId xmlns:p14="http://schemas.microsoft.com/office/powerpoint/2010/main" val="501009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zh-CN" altLang="en-US" dirty="0" smtClean="0"/>
              <a:t>静态代码块      </a:t>
            </a:r>
            <a:r>
              <a:rPr lang="en-US" altLang="zh-CN" dirty="0" smtClean="0"/>
              <a:t>farther</a:t>
            </a:r>
          </a:p>
          <a:p>
            <a:r>
              <a:rPr lang="zh-CN" altLang="en-US" dirty="0" smtClean="0"/>
              <a:t>静态代码块</a:t>
            </a:r>
            <a:r>
              <a:rPr lang="en-US" altLang="zh-CN" dirty="0" smtClean="0"/>
              <a:t>1  counter1=0  counter2=0</a:t>
            </a:r>
          </a:p>
          <a:p>
            <a:r>
              <a:rPr lang="zh-CN" altLang="en-US" dirty="0" smtClean="0"/>
              <a:t>静态代码块</a:t>
            </a:r>
            <a:r>
              <a:rPr lang="en-US" altLang="zh-CN" dirty="0" smtClean="0"/>
              <a:t>2  counter1=0  counter2=1</a:t>
            </a:r>
          </a:p>
          <a:p>
            <a:r>
              <a:rPr lang="zh-CN" altLang="en-US" dirty="0" smtClean="0"/>
              <a:t>构造代码块  </a:t>
            </a:r>
            <a:r>
              <a:rPr lang="en-US" altLang="zh-CN" dirty="0" smtClean="0"/>
              <a:t>farther</a:t>
            </a:r>
          </a:p>
          <a:p>
            <a:r>
              <a:rPr lang="en-US" altLang="zh-CN" dirty="0" smtClean="0"/>
              <a:t>call farther counter1=0  counter2=1</a:t>
            </a:r>
          </a:p>
          <a:p>
            <a:r>
              <a:rPr lang="zh-CN" altLang="en-US" dirty="0" smtClean="0"/>
              <a:t>构造代码块  </a:t>
            </a:r>
            <a:r>
              <a:rPr lang="en-US" altLang="zh-CN" dirty="0" smtClean="0"/>
              <a:t>counter1=2  counter2=1</a:t>
            </a:r>
          </a:p>
          <a:p>
            <a:r>
              <a:rPr lang="en-US" altLang="zh-CN" dirty="0" smtClean="0"/>
              <a:t>call Singleton</a:t>
            </a:r>
          </a:p>
          <a:p>
            <a:r>
              <a:rPr lang="zh-CN" altLang="en-US" dirty="0" smtClean="0"/>
              <a:t>静态代码块</a:t>
            </a:r>
            <a:r>
              <a:rPr lang="en-US" altLang="zh-CN" dirty="0" smtClean="0"/>
              <a:t>3  counter1=3  counter2=2</a:t>
            </a:r>
          </a:p>
          <a:p>
            <a:r>
              <a:rPr lang="zh-CN" altLang="en-US" dirty="0" smtClean="0"/>
              <a:t>构造代码块  </a:t>
            </a:r>
            <a:r>
              <a:rPr lang="en-US" altLang="zh-CN" dirty="0" smtClean="0"/>
              <a:t>farther</a:t>
            </a:r>
          </a:p>
          <a:p>
            <a:r>
              <a:rPr lang="en-US" altLang="zh-CN" dirty="0" smtClean="0"/>
              <a:t>call farther counter1=3  counter2=2</a:t>
            </a:r>
          </a:p>
          <a:p>
            <a:r>
              <a:rPr lang="zh-CN" altLang="en-US" dirty="0" smtClean="0"/>
              <a:t>构造代码块  </a:t>
            </a:r>
            <a:r>
              <a:rPr lang="en-US" altLang="zh-CN" dirty="0" smtClean="0"/>
              <a:t>counter1=5  counter2=2</a:t>
            </a:r>
          </a:p>
          <a:p>
            <a:r>
              <a:rPr lang="en-US" altLang="zh-CN" dirty="0" smtClean="0"/>
              <a:t>call Singleton</a:t>
            </a:r>
          </a:p>
          <a:p>
            <a:r>
              <a:rPr lang="en-US" altLang="zh-CN" dirty="0" smtClean="0"/>
              <a:t>counter1=6</a:t>
            </a:r>
          </a:p>
          <a:p>
            <a:r>
              <a:rPr lang="en-US" altLang="zh-CN" dirty="0" smtClean="0"/>
              <a:t>counter2=3</a:t>
            </a:r>
          </a:p>
          <a:p>
            <a:endParaRPr lang="en-US" altLang="zh-CN" dirty="0" smtClean="0"/>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FFCBB8A4-BEC6-4942-9910-EEBD28E3DAB9}" type="slidenum">
              <a:rPr lang="zh-CN" altLang="en-US" smtClean="0"/>
              <a:pPr/>
              <a:t>29</a:t>
            </a:fld>
            <a:endParaRPr lang="zh-CN" altLang="en-US"/>
          </a:p>
        </p:txBody>
      </p:sp>
    </p:spTree>
    <p:extLst>
      <p:ext uri="{BB962C8B-B14F-4D97-AF65-F5344CB8AC3E}">
        <p14:creationId xmlns:p14="http://schemas.microsoft.com/office/powerpoint/2010/main" val="4215069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t>
            </a:r>
          </a:p>
          <a:p>
            <a:r>
              <a:rPr lang="zh-CN" altLang="en-US" dirty="0" smtClean="0"/>
              <a:t>静态代码块      </a:t>
            </a:r>
            <a:r>
              <a:rPr lang="en-US" altLang="zh-CN" dirty="0" smtClean="0"/>
              <a:t>farther</a:t>
            </a:r>
          </a:p>
          <a:p>
            <a:r>
              <a:rPr lang="zh-CN" altLang="en-US" dirty="0" smtClean="0"/>
              <a:t>静态代码块</a:t>
            </a:r>
            <a:r>
              <a:rPr lang="en-US" altLang="zh-CN" dirty="0" smtClean="0"/>
              <a:t>1  counter1=0  counter2=0</a:t>
            </a:r>
          </a:p>
          <a:p>
            <a:r>
              <a:rPr lang="zh-CN" altLang="en-US" dirty="0" smtClean="0"/>
              <a:t>静态代码块</a:t>
            </a:r>
            <a:r>
              <a:rPr lang="en-US" altLang="zh-CN" dirty="0" smtClean="0"/>
              <a:t>2  counter1=0  counter2=1</a:t>
            </a:r>
          </a:p>
          <a:p>
            <a:r>
              <a:rPr lang="zh-CN" altLang="en-US" dirty="0" smtClean="0"/>
              <a:t>构造代码块  </a:t>
            </a:r>
            <a:r>
              <a:rPr lang="en-US" altLang="zh-CN" dirty="0" smtClean="0"/>
              <a:t>farther</a:t>
            </a:r>
          </a:p>
          <a:p>
            <a:r>
              <a:rPr lang="en-US" altLang="zh-CN" dirty="0" smtClean="0"/>
              <a:t>call farther counter1=0  counter2=1</a:t>
            </a:r>
          </a:p>
          <a:p>
            <a:r>
              <a:rPr lang="zh-CN" altLang="en-US" dirty="0" smtClean="0"/>
              <a:t>构造代码块  </a:t>
            </a:r>
            <a:r>
              <a:rPr lang="en-US" altLang="zh-CN" dirty="0" smtClean="0"/>
              <a:t>counter1=2  counter2=1</a:t>
            </a:r>
          </a:p>
          <a:p>
            <a:r>
              <a:rPr lang="en-US" altLang="zh-CN" dirty="0" smtClean="0"/>
              <a:t>call Singleton</a:t>
            </a:r>
          </a:p>
          <a:p>
            <a:r>
              <a:rPr lang="zh-CN" altLang="en-US" dirty="0" smtClean="0"/>
              <a:t>静态代码块</a:t>
            </a:r>
            <a:r>
              <a:rPr lang="en-US" altLang="zh-CN" dirty="0" smtClean="0"/>
              <a:t>3  counter1=3  counter2=2</a:t>
            </a:r>
          </a:p>
          <a:p>
            <a:r>
              <a:rPr lang="zh-CN" altLang="en-US" dirty="0" smtClean="0"/>
              <a:t>构造代码块  </a:t>
            </a:r>
            <a:r>
              <a:rPr lang="en-US" altLang="zh-CN" dirty="0" smtClean="0"/>
              <a:t>farther</a:t>
            </a:r>
          </a:p>
          <a:p>
            <a:r>
              <a:rPr lang="en-US" altLang="zh-CN" dirty="0" smtClean="0"/>
              <a:t>call farther counter1=3  counter2=2</a:t>
            </a:r>
          </a:p>
          <a:p>
            <a:r>
              <a:rPr lang="zh-CN" altLang="en-US" dirty="0" smtClean="0"/>
              <a:t>构造代码块  </a:t>
            </a:r>
            <a:r>
              <a:rPr lang="en-US" altLang="zh-CN" dirty="0" smtClean="0"/>
              <a:t>counter1=5  counter2=2</a:t>
            </a:r>
          </a:p>
          <a:p>
            <a:r>
              <a:rPr lang="en-US" altLang="zh-CN" dirty="0" smtClean="0"/>
              <a:t>call Singleton</a:t>
            </a:r>
          </a:p>
          <a:p>
            <a:r>
              <a:rPr lang="en-US" altLang="zh-CN" dirty="0" smtClean="0"/>
              <a:t>counter1=6</a:t>
            </a:r>
          </a:p>
          <a:p>
            <a:r>
              <a:rPr lang="en-US" altLang="zh-CN" dirty="0" smtClean="0"/>
              <a:t>counter2=3</a:t>
            </a:r>
          </a:p>
          <a:p>
            <a:endParaRPr lang="en-US" altLang="zh-CN" dirty="0" smtClean="0"/>
          </a:p>
          <a:p>
            <a:r>
              <a:rPr lang="en-US" altLang="zh-CN" dirty="0" smtClean="0"/>
              <a:t>*/</a:t>
            </a:r>
            <a:endParaRPr lang="zh-CN" altLang="en-US" smtClean="0"/>
          </a:p>
          <a:p>
            <a:endParaRPr lang="en-US"/>
          </a:p>
        </p:txBody>
      </p:sp>
      <p:sp>
        <p:nvSpPr>
          <p:cNvPr id="4" name="Slide Number Placeholder 3"/>
          <p:cNvSpPr>
            <a:spLocks noGrp="1"/>
          </p:cNvSpPr>
          <p:nvPr>
            <p:ph type="sldNum" sz="quarter" idx="10"/>
          </p:nvPr>
        </p:nvSpPr>
        <p:spPr/>
        <p:txBody>
          <a:bodyPr/>
          <a:lstStyle/>
          <a:p>
            <a:fld id="{FFCBB8A4-BEC6-4942-9910-EEBD28E3DAB9}" type="slidenum">
              <a:rPr lang="zh-CN" altLang="en-US" smtClean="0"/>
              <a:pPr/>
              <a:t>30</a:t>
            </a:fld>
            <a:endParaRPr lang="zh-CN" altLang="en-US"/>
          </a:p>
        </p:txBody>
      </p:sp>
    </p:spTree>
    <p:extLst>
      <p:ext uri="{BB962C8B-B14F-4D97-AF65-F5344CB8AC3E}">
        <p14:creationId xmlns:p14="http://schemas.microsoft.com/office/powerpoint/2010/main" val="2615276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类元数据的指针： 并不是所有虚拟机实现都必须在对象数据上保留类型指针</a:t>
            </a:r>
            <a:endParaRPr lang="en-US" dirty="0"/>
          </a:p>
        </p:txBody>
      </p:sp>
      <p:sp>
        <p:nvSpPr>
          <p:cNvPr id="4" name="Slide Number Placeholder 3"/>
          <p:cNvSpPr>
            <a:spLocks noGrp="1"/>
          </p:cNvSpPr>
          <p:nvPr>
            <p:ph type="sldNum" sz="quarter" idx="10"/>
          </p:nvPr>
        </p:nvSpPr>
        <p:spPr/>
        <p:txBody>
          <a:bodyPr/>
          <a:lstStyle/>
          <a:p>
            <a:fld id="{FFCBB8A4-BEC6-4942-9910-EEBD28E3DAB9}" type="slidenum">
              <a:rPr lang="zh-CN" altLang="en-US" smtClean="0"/>
              <a:pPr/>
              <a:t>33</a:t>
            </a:fld>
            <a:endParaRPr lang="zh-CN" altLang="en-US"/>
          </a:p>
        </p:txBody>
      </p:sp>
    </p:spTree>
    <p:extLst>
      <p:ext uri="{BB962C8B-B14F-4D97-AF65-F5344CB8AC3E}">
        <p14:creationId xmlns:p14="http://schemas.microsoft.com/office/powerpoint/2010/main" val="2192066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BB8A4-BEC6-4942-9910-EEBD28E3DAB9}" type="slidenum">
              <a:rPr lang="zh-CN" altLang="en-US" smtClean="0"/>
              <a:pPr/>
              <a:t>36</a:t>
            </a:fld>
            <a:endParaRPr lang="zh-CN" altLang="en-US"/>
          </a:p>
        </p:txBody>
      </p:sp>
    </p:spTree>
    <p:extLst>
      <p:ext uri="{BB962C8B-B14F-4D97-AF65-F5344CB8AC3E}">
        <p14:creationId xmlns:p14="http://schemas.microsoft.com/office/powerpoint/2010/main" val="872027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FFCBB8A4-BEC6-4942-9910-EEBD28E3DAB9}" type="slidenum">
              <a:rPr lang="zh-CN" altLang="en-US" smtClean="0"/>
              <a:pPr/>
              <a:t>42</a:t>
            </a:fld>
            <a:endParaRPr lang="zh-CN" altLang="en-US"/>
          </a:p>
        </p:txBody>
      </p:sp>
    </p:spTree>
    <p:extLst>
      <p:ext uri="{BB962C8B-B14F-4D97-AF65-F5344CB8AC3E}">
        <p14:creationId xmlns:p14="http://schemas.microsoft.com/office/powerpoint/2010/main" val="2121567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smtClean="0">
                <a:solidFill>
                  <a:schemeClr val="tx1"/>
                </a:solidFill>
                <a:effectLst/>
                <a:latin typeface="+mn-lt"/>
                <a:ea typeface="+mn-ea"/>
                <a:cs typeface="+mn-cs"/>
              </a:rPr>
              <a:t>动态连接</a:t>
            </a:r>
            <a:endParaRPr lang="zh-CN" altLang="en-US" b="1" dirty="0" smtClean="0"/>
          </a:p>
          <a:p>
            <a:r>
              <a:rPr lang="zh-CN" altLang="en-US" dirty="0" smtClean="0"/>
              <a:t>每个栈帧都包含一个执行运行时常量池中该栈帧所属方法的引用，持有这个引用是为了支持方法调用过程中的</a:t>
            </a:r>
            <a:r>
              <a:rPr lang="zh-CN" altLang="en-US" sz="1200" b="1" kern="1200" dirty="0" smtClean="0">
                <a:solidFill>
                  <a:schemeClr val="tx1"/>
                </a:solidFill>
                <a:effectLst/>
                <a:latin typeface="+mn-lt"/>
                <a:ea typeface="+mn-ea"/>
                <a:cs typeface="+mn-cs"/>
              </a:rPr>
              <a:t>动态连接</a:t>
            </a:r>
            <a:r>
              <a:rPr lang="zh-CN" altLang="en-US" dirty="0" smtClean="0"/>
              <a:t>（</a:t>
            </a:r>
            <a:r>
              <a:rPr lang="en-US" altLang="zh-CN" dirty="0" smtClean="0"/>
              <a:t>Dynamic Linking</a:t>
            </a:r>
            <a:r>
              <a:rPr lang="zh-CN" altLang="en-US" dirty="0" smtClean="0"/>
              <a:t>）。</a:t>
            </a:r>
          </a:p>
          <a:p>
            <a:r>
              <a:rPr lang="en-US" altLang="zh-CN" dirty="0" smtClean="0"/>
              <a:t>Class </a:t>
            </a:r>
            <a:r>
              <a:rPr lang="zh-CN" altLang="en-US" dirty="0" smtClean="0"/>
              <a:t>文件中存放了大量的符号引用，字节码中的方法调用指令就是以常量池中指向方法的符号引用作为参数。这些符号引用一部分会在类加载阶段或第一次使用时转化为直接引用，这种转化称为</a:t>
            </a:r>
            <a:r>
              <a:rPr lang="zh-CN" altLang="en-US" sz="1200" b="1" kern="1200" dirty="0" smtClean="0">
                <a:solidFill>
                  <a:schemeClr val="tx1"/>
                </a:solidFill>
                <a:effectLst/>
                <a:latin typeface="+mn-lt"/>
                <a:ea typeface="+mn-ea"/>
                <a:cs typeface="+mn-cs"/>
              </a:rPr>
              <a:t>静态解析</a:t>
            </a:r>
            <a:r>
              <a:rPr lang="zh-CN" altLang="en-US" dirty="0" smtClean="0"/>
              <a:t>。另一部分将在每一次运行期间转化为直接引用，这部分称为</a:t>
            </a:r>
            <a:r>
              <a:rPr lang="zh-CN" altLang="en-US" sz="1200" b="1" kern="1200" dirty="0" smtClean="0">
                <a:solidFill>
                  <a:schemeClr val="tx1"/>
                </a:solidFill>
                <a:effectLst/>
                <a:latin typeface="+mn-lt"/>
                <a:ea typeface="+mn-ea"/>
                <a:cs typeface="+mn-cs"/>
              </a:rPr>
              <a:t>动态连接</a:t>
            </a:r>
            <a:endParaRPr lang="zh-CN" altLang="en-US" dirty="0" smtClean="0"/>
          </a:p>
          <a:p>
            <a:endParaRPr lang="en-US" altLang="zh-CN" dirty="0" smtClean="0"/>
          </a:p>
          <a:p>
            <a:r>
              <a:rPr lang="zh-CN" altLang="en-US" sz="1200" b="1" kern="1200" dirty="0" smtClean="0">
                <a:solidFill>
                  <a:schemeClr val="tx1"/>
                </a:solidFill>
                <a:effectLst/>
                <a:latin typeface="+mn-lt"/>
                <a:ea typeface="+mn-ea"/>
                <a:cs typeface="+mn-cs"/>
              </a:rPr>
              <a:t>附加信息</a:t>
            </a:r>
            <a:endParaRPr lang="zh-CN" altLang="en-US" b="1" dirty="0" smtClean="0"/>
          </a:p>
          <a:p>
            <a:r>
              <a:rPr lang="zh-CN" altLang="en-US" dirty="0" smtClean="0"/>
              <a:t>虚拟机规范并没有规定具体虚拟机实现包含什么附加信息，这部分的内容完全取决于具体实现。在实际开发中，一般会把动态连接，方法返回地址和附加信息全部归为一类，称为</a:t>
            </a:r>
            <a:r>
              <a:rPr lang="zh-CN" altLang="en-US" sz="1200" b="1" kern="1200" dirty="0" smtClean="0">
                <a:solidFill>
                  <a:schemeClr val="tx1"/>
                </a:solidFill>
                <a:effectLst/>
                <a:latin typeface="+mn-lt"/>
                <a:ea typeface="+mn-ea"/>
                <a:cs typeface="+mn-cs"/>
              </a:rPr>
              <a:t>栈帧信息</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FCBB8A4-BEC6-4942-9910-EEBD28E3DAB9}" type="slidenum">
              <a:rPr lang="zh-CN" altLang="en-US" smtClean="0"/>
              <a:pPr/>
              <a:t>43</a:t>
            </a:fld>
            <a:endParaRPr lang="zh-CN" altLang="en-US"/>
          </a:p>
        </p:txBody>
      </p:sp>
    </p:spTree>
    <p:extLst>
      <p:ext uri="{BB962C8B-B14F-4D97-AF65-F5344CB8AC3E}">
        <p14:creationId xmlns:p14="http://schemas.microsoft.com/office/powerpoint/2010/main" val="3181169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//output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Hello, Human!</a:t>
            </a:r>
          </a:p>
        </p:txBody>
      </p:sp>
      <p:sp>
        <p:nvSpPr>
          <p:cNvPr id="4" name="Slide Number Placeholder 3"/>
          <p:cNvSpPr>
            <a:spLocks noGrp="1"/>
          </p:cNvSpPr>
          <p:nvPr>
            <p:ph type="sldNum" sz="quarter" idx="10"/>
          </p:nvPr>
        </p:nvSpPr>
        <p:spPr/>
        <p:txBody>
          <a:bodyPr/>
          <a:lstStyle/>
          <a:p>
            <a:fld id="{FFCBB8A4-BEC6-4942-9910-EEBD28E3DAB9}" type="slidenum">
              <a:rPr lang="zh-CN" altLang="en-US" smtClean="0"/>
              <a:pPr/>
              <a:t>44</a:t>
            </a:fld>
            <a:endParaRPr lang="zh-CN" altLang="en-US"/>
          </a:p>
        </p:txBody>
      </p:sp>
    </p:spTree>
    <p:extLst>
      <p:ext uri="{BB962C8B-B14F-4D97-AF65-F5344CB8AC3E}">
        <p14:creationId xmlns:p14="http://schemas.microsoft.com/office/powerpoint/2010/main" val="1576341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JNI</a:t>
            </a:r>
            <a:r>
              <a:rPr lang="zh-CN" altLang="en-US" sz="1200" kern="1200" dirty="0" smtClean="0">
                <a:solidFill>
                  <a:schemeClr val="tx1"/>
                </a:solidFill>
                <a:effectLst/>
                <a:latin typeface="+mn-lt"/>
                <a:ea typeface="+mn-ea"/>
                <a:cs typeface="+mn-cs"/>
              </a:rPr>
              <a:t>是</a:t>
            </a:r>
            <a:r>
              <a:rPr lang="en-US"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本机接口（</a:t>
            </a:r>
            <a:r>
              <a:rPr lang="en-US" sz="1200" kern="1200" dirty="0" smtClean="0">
                <a:solidFill>
                  <a:schemeClr val="tx1"/>
                </a:solidFill>
                <a:effectLst/>
                <a:latin typeface="+mn-lt"/>
                <a:ea typeface="+mn-ea"/>
                <a:cs typeface="+mn-cs"/>
              </a:rPr>
              <a:t>Java Native Interface），</a:t>
            </a:r>
            <a:r>
              <a:rPr lang="zh-CN" altLang="en-US" sz="1200" kern="1200" dirty="0" smtClean="0">
                <a:solidFill>
                  <a:schemeClr val="tx1"/>
                </a:solidFill>
                <a:effectLst/>
                <a:latin typeface="+mn-lt"/>
                <a:ea typeface="+mn-ea"/>
                <a:cs typeface="+mn-cs"/>
              </a:rPr>
              <a:t>是一个本机编程接口，它是</a:t>
            </a:r>
            <a:r>
              <a:rPr lang="en-US"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软件开发工具箱（</a:t>
            </a:r>
            <a:r>
              <a:rPr lang="en-US" sz="1200" kern="1200" dirty="0" smtClean="0">
                <a:solidFill>
                  <a:schemeClr val="tx1"/>
                </a:solidFill>
                <a:effectLst/>
                <a:latin typeface="+mn-lt"/>
                <a:ea typeface="+mn-ea"/>
                <a:cs typeface="+mn-cs"/>
              </a:rPr>
              <a:t>Java Software Development </a:t>
            </a:r>
            <a:r>
              <a:rPr lang="en-US" sz="1200" kern="1200" dirty="0" err="1" smtClean="0">
                <a:solidFill>
                  <a:schemeClr val="tx1"/>
                </a:solidFill>
                <a:effectLst/>
                <a:latin typeface="+mn-lt"/>
                <a:ea typeface="+mn-ea"/>
                <a:cs typeface="+mn-cs"/>
              </a:rPr>
              <a:t>Kit，SDK</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的一部分。</a:t>
            </a:r>
            <a:r>
              <a:rPr lang="en-US" sz="1200" kern="1200" dirty="0" smtClean="0">
                <a:solidFill>
                  <a:schemeClr val="tx1"/>
                </a:solidFill>
                <a:effectLst/>
                <a:latin typeface="+mn-lt"/>
                <a:ea typeface="+mn-ea"/>
                <a:cs typeface="+mn-cs"/>
              </a:rPr>
              <a:t>JNI</a:t>
            </a:r>
            <a:r>
              <a:rPr lang="zh-CN" altLang="en-US" sz="1200" kern="1200" dirty="0" smtClean="0">
                <a:solidFill>
                  <a:schemeClr val="tx1"/>
                </a:solidFill>
                <a:effectLst/>
                <a:latin typeface="+mn-lt"/>
                <a:ea typeface="+mn-ea"/>
                <a:cs typeface="+mn-cs"/>
              </a:rPr>
              <a:t>允许</a:t>
            </a:r>
            <a:r>
              <a:rPr lang="en-US"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代码使用以其他语言编写的代码和代码库。</a:t>
            </a:r>
            <a:r>
              <a:rPr lang="en-US" sz="1200" kern="1200" dirty="0" smtClean="0">
                <a:solidFill>
                  <a:schemeClr val="tx1"/>
                </a:solidFill>
                <a:effectLst/>
                <a:latin typeface="+mn-lt"/>
                <a:ea typeface="+mn-ea"/>
                <a:cs typeface="+mn-cs"/>
              </a:rPr>
              <a:t>Invocation API（JNI</a:t>
            </a:r>
            <a:r>
              <a:rPr lang="zh-CN" altLang="en-US" sz="1200" kern="1200" dirty="0" smtClean="0">
                <a:solidFill>
                  <a:schemeClr val="tx1"/>
                </a:solidFill>
                <a:effectLst/>
                <a:latin typeface="+mn-lt"/>
                <a:ea typeface="+mn-ea"/>
                <a:cs typeface="+mn-cs"/>
              </a:rPr>
              <a:t>的一部分）可以用来将</a:t>
            </a:r>
            <a:r>
              <a:rPr lang="en-US"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虚拟机（</a:t>
            </a:r>
            <a:r>
              <a:rPr lang="en-US" sz="1200" kern="1200" dirty="0" smtClean="0">
                <a:solidFill>
                  <a:schemeClr val="tx1"/>
                </a:solidFill>
                <a:effectLst/>
                <a:latin typeface="+mn-lt"/>
                <a:ea typeface="+mn-ea"/>
                <a:cs typeface="+mn-cs"/>
              </a:rPr>
              <a:t>JVM）</a:t>
            </a:r>
            <a:r>
              <a:rPr lang="zh-CN" altLang="en-US" sz="1200" kern="1200" dirty="0" smtClean="0">
                <a:solidFill>
                  <a:schemeClr val="tx1"/>
                </a:solidFill>
                <a:effectLst/>
                <a:latin typeface="+mn-lt"/>
                <a:ea typeface="+mn-ea"/>
                <a:cs typeface="+mn-cs"/>
              </a:rPr>
              <a:t>嵌入到本机应用程序中，从而允许程序员从本机代码内部调用</a:t>
            </a:r>
            <a:r>
              <a:rPr lang="en-US" sz="1200" kern="1200" dirty="0" smtClean="0">
                <a:solidFill>
                  <a:schemeClr val="tx1"/>
                </a:solidFill>
                <a:effectLst/>
                <a:latin typeface="+mn-lt"/>
                <a:ea typeface="+mn-ea"/>
                <a:cs typeface="+mn-cs"/>
              </a:rPr>
              <a:t>Java</a:t>
            </a:r>
            <a:r>
              <a:rPr lang="zh-CN" altLang="en-US" sz="1200" kern="1200" dirty="0" smtClean="0">
                <a:solidFill>
                  <a:schemeClr val="tx1"/>
                </a:solidFill>
                <a:effectLst/>
                <a:latin typeface="+mn-lt"/>
                <a:ea typeface="+mn-ea"/>
                <a:cs typeface="+mn-cs"/>
              </a:rPr>
              <a:t>代码。</a:t>
            </a:r>
            <a:endParaRPr lang="en-US" dirty="0"/>
          </a:p>
        </p:txBody>
      </p:sp>
      <p:sp>
        <p:nvSpPr>
          <p:cNvPr id="4" name="Slide Number Placeholder 3"/>
          <p:cNvSpPr>
            <a:spLocks noGrp="1"/>
          </p:cNvSpPr>
          <p:nvPr>
            <p:ph type="sldNum" sz="quarter" idx="10"/>
          </p:nvPr>
        </p:nvSpPr>
        <p:spPr/>
        <p:txBody>
          <a:bodyPr/>
          <a:lstStyle/>
          <a:p>
            <a:fld id="{FFCBB8A4-BEC6-4942-9910-EEBD28E3DAB9}" type="slidenum">
              <a:rPr lang="zh-CN" altLang="en-US" smtClean="0"/>
              <a:pPr/>
              <a:t>51</a:t>
            </a:fld>
            <a:endParaRPr lang="zh-CN" altLang="en-US"/>
          </a:p>
        </p:txBody>
      </p:sp>
    </p:spTree>
    <p:extLst>
      <p:ext uri="{BB962C8B-B14F-4D97-AF65-F5344CB8AC3E}">
        <p14:creationId xmlns:p14="http://schemas.microsoft.com/office/powerpoint/2010/main" val="3235436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字面量比较接近</a:t>
            </a:r>
            <a:r>
              <a:rPr lang="en-US" altLang="zh-CN" dirty="0" smtClean="0"/>
              <a:t>java</a:t>
            </a:r>
            <a:r>
              <a:rPr lang="zh-CN" altLang="en-US" dirty="0" smtClean="0"/>
              <a:t>语言层面的常量概念</a:t>
            </a:r>
            <a:endParaRPr lang="en-US" altLang="zh-CN" dirty="0" smtClean="0"/>
          </a:p>
          <a:p>
            <a:r>
              <a:rPr lang="zh-CN" altLang="en-US" dirty="0" smtClean="0"/>
              <a:t>符号引用则属于编译原理方面的概念</a:t>
            </a:r>
            <a:endParaRPr lang="en-US" dirty="0"/>
          </a:p>
        </p:txBody>
      </p:sp>
      <p:sp>
        <p:nvSpPr>
          <p:cNvPr id="4" name="Slide Number Placeholder 3"/>
          <p:cNvSpPr>
            <a:spLocks noGrp="1"/>
          </p:cNvSpPr>
          <p:nvPr>
            <p:ph type="sldNum" sz="quarter" idx="10"/>
          </p:nvPr>
        </p:nvSpPr>
        <p:spPr/>
        <p:txBody>
          <a:bodyPr/>
          <a:lstStyle/>
          <a:p>
            <a:fld id="{FFCBB8A4-BEC6-4942-9910-EEBD28E3DAB9}" type="slidenum">
              <a:rPr lang="zh-CN" altLang="en-US" smtClean="0"/>
              <a:pPr/>
              <a:t>7</a:t>
            </a:fld>
            <a:endParaRPr lang="zh-CN" altLang="en-US"/>
          </a:p>
        </p:txBody>
      </p:sp>
    </p:spTree>
    <p:extLst>
      <p:ext uri="{BB962C8B-B14F-4D97-AF65-F5344CB8AC3E}">
        <p14:creationId xmlns:p14="http://schemas.microsoft.com/office/powerpoint/2010/main" val="24949578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虚引用</a:t>
            </a:r>
            <a:r>
              <a:rPr lang="en-US" altLang="zh-CN" dirty="0" smtClean="0"/>
              <a:t>/</a:t>
            </a:r>
            <a:r>
              <a:rPr lang="zh-CN" altLang="en-US" dirty="0" smtClean="0"/>
              <a:t>幽灵引用</a:t>
            </a:r>
            <a:r>
              <a:rPr lang="en-US" altLang="zh-CN" dirty="0" smtClean="0"/>
              <a:t>/</a:t>
            </a:r>
            <a:r>
              <a:rPr lang="zh-CN" altLang="en-US" dirty="0" smtClean="0"/>
              <a:t>幻影引用</a:t>
            </a:r>
            <a:r>
              <a:rPr lang="en-US" altLang="zh-CN" dirty="0" smtClean="0"/>
              <a:t>/</a:t>
            </a:r>
            <a:r>
              <a:rPr lang="zh-CN" altLang="en-US" dirty="0" smtClean="0"/>
              <a:t>影子引用可以实现终结方法以外的更加复杂的临终清理政策。</a:t>
            </a:r>
            <a:endParaRPr lang="en-US" dirty="0"/>
          </a:p>
        </p:txBody>
      </p:sp>
      <p:sp>
        <p:nvSpPr>
          <p:cNvPr id="4" name="Slide Number Placeholder 3"/>
          <p:cNvSpPr>
            <a:spLocks noGrp="1"/>
          </p:cNvSpPr>
          <p:nvPr>
            <p:ph type="sldNum" sz="quarter" idx="10"/>
          </p:nvPr>
        </p:nvSpPr>
        <p:spPr/>
        <p:txBody>
          <a:bodyPr/>
          <a:lstStyle/>
          <a:p>
            <a:fld id="{FFCBB8A4-BEC6-4942-9910-EEBD28E3DAB9}" type="slidenum">
              <a:rPr lang="zh-CN" altLang="en-US" smtClean="0"/>
              <a:pPr/>
              <a:t>52</a:t>
            </a:fld>
            <a:endParaRPr lang="zh-CN" altLang="en-US"/>
          </a:p>
        </p:txBody>
      </p:sp>
    </p:spTree>
    <p:extLst>
      <p:ext uri="{BB962C8B-B14F-4D97-AF65-F5344CB8AC3E}">
        <p14:creationId xmlns:p14="http://schemas.microsoft.com/office/powerpoint/2010/main" val="2060664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a:t>
            </a:r>
            <a:r>
              <a:rPr lang="zh-CN" altLang="en-US" dirty="0" smtClean="0"/>
              <a:t>个步骤：</a:t>
            </a:r>
            <a:endParaRPr lang="en-US" altLang="zh-CN" dirty="0" smtClean="0"/>
          </a:p>
          <a:p>
            <a:pPr marL="171450" indent="-171450">
              <a:buFont typeface="Arial" panose="020B0604020202020204" pitchFamily="34" charset="0"/>
              <a:buChar char="•"/>
            </a:pPr>
            <a:r>
              <a:rPr lang="zh-CN" altLang="en-US" dirty="0" smtClean="0"/>
              <a:t>初始标记</a:t>
            </a:r>
            <a:endParaRPr lang="en-US" altLang="zh-CN" dirty="0" smtClean="0"/>
          </a:p>
          <a:p>
            <a:pPr marL="171450" indent="-171450">
              <a:buFont typeface="Arial" panose="020B0604020202020204" pitchFamily="34" charset="0"/>
              <a:buChar char="•"/>
            </a:pPr>
            <a:r>
              <a:rPr lang="zh-CN" altLang="en-US" dirty="0" smtClean="0"/>
              <a:t>并发标记</a:t>
            </a:r>
            <a:endParaRPr lang="en-US" altLang="zh-CN" dirty="0" smtClean="0"/>
          </a:p>
          <a:p>
            <a:pPr marL="171450" indent="-171450">
              <a:buFont typeface="Arial" panose="020B0604020202020204" pitchFamily="34" charset="0"/>
              <a:buChar char="•"/>
            </a:pPr>
            <a:r>
              <a:rPr lang="zh-CN" altLang="en-US" dirty="0" smtClean="0"/>
              <a:t>重新标记</a:t>
            </a:r>
            <a:endParaRPr lang="en-US" altLang="zh-CN" dirty="0" smtClean="0"/>
          </a:p>
          <a:p>
            <a:pPr marL="171450" indent="-171450">
              <a:buFont typeface="Arial" panose="020B0604020202020204" pitchFamily="34" charset="0"/>
              <a:buChar char="•"/>
            </a:pPr>
            <a:r>
              <a:rPr lang="zh-CN" altLang="en-US" dirty="0" smtClean="0"/>
              <a:t>并发清除</a:t>
            </a:r>
            <a:endParaRPr lang="en-US" altLang="zh-CN" dirty="0" smtClean="0"/>
          </a:p>
          <a:p>
            <a:pPr marL="0" indent="0">
              <a:buFont typeface="Arial" panose="020B0604020202020204" pitchFamily="34" charset="0"/>
              <a:buNone/>
            </a:pPr>
            <a:r>
              <a:rPr lang="en-US" dirty="0" smtClean="0"/>
              <a:t>3</a:t>
            </a:r>
            <a:r>
              <a:rPr lang="zh-CN" altLang="en-US" dirty="0" smtClean="0"/>
              <a:t>个缺点：</a:t>
            </a:r>
            <a:endParaRPr lang="en-US" altLang="zh-CN" dirty="0" smtClean="0"/>
          </a:p>
          <a:p>
            <a:pPr marL="171450" indent="-171450">
              <a:buFont typeface="Arial" panose="020B0604020202020204" pitchFamily="34" charset="0"/>
              <a:buChar char="•"/>
            </a:pPr>
            <a:r>
              <a:rPr lang="zh-CN" altLang="en-US" dirty="0" smtClean="0"/>
              <a:t>对</a:t>
            </a:r>
            <a:r>
              <a:rPr lang="en-US" altLang="zh-CN" dirty="0" smtClean="0"/>
              <a:t>CPU</a:t>
            </a:r>
            <a:r>
              <a:rPr lang="zh-CN" altLang="en-US" dirty="0" smtClean="0"/>
              <a:t>资源非常敏感</a:t>
            </a:r>
            <a:endParaRPr lang="en-US" altLang="zh-CN" dirty="0" smtClean="0"/>
          </a:p>
          <a:p>
            <a:pPr marL="171450" indent="-171450">
              <a:buFont typeface="Arial" panose="020B0604020202020204" pitchFamily="34" charset="0"/>
              <a:buChar char="•"/>
            </a:pPr>
            <a:r>
              <a:rPr lang="zh-CN" altLang="en-US" dirty="0" smtClean="0"/>
              <a:t>无法回收浮动垃圾， </a:t>
            </a:r>
            <a:r>
              <a:rPr lang="en-US" altLang="zh-CN" dirty="0" smtClean="0"/>
              <a:t>Concurrent Mode Failure</a:t>
            </a:r>
          </a:p>
          <a:p>
            <a:pPr marL="171450" indent="-171450">
              <a:buFont typeface="Arial" panose="020B0604020202020204" pitchFamily="34" charset="0"/>
              <a:buChar char="•"/>
            </a:pPr>
            <a:r>
              <a:rPr lang="zh-CN" altLang="en-US" dirty="0" smtClean="0"/>
              <a:t>空间碎片</a:t>
            </a:r>
            <a:endParaRPr lang="en-US" dirty="0"/>
          </a:p>
        </p:txBody>
      </p:sp>
      <p:sp>
        <p:nvSpPr>
          <p:cNvPr id="4" name="Slide Number Placeholder 3"/>
          <p:cNvSpPr>
            <a:spLocks noGrp="1"/>
          </p:cNvSpPr>
          <p:nvPr>
            <p:ph type="sldNum" sz="quarter" idx="10"/>
          </p:nvPr>
        </p:nvSpPr>
        <p:spPr/>
        <p:txBody>
          <a:bodyPr/>
          <a:lstStyle/>
          <a:p>
            <a:fld id="{FFCBB8A4-BEC6-4942-9910-EEBD28E3DAB9}" type="slidenum">
              <a:rPr lang="zh-CN" altLang="en-US" smtClean="0"/>
              <a:pPr/>
              <a:t>64</a:t>
            </a:fld>
            <a:endParaRPr lang="zh-CN" altLang="en-US"/>
          </a:p>
        </p:txBody>
      </p:sp>
    </p:spTree>
    <p:extLst>
      <p:ext uri="{BB962C8B-B14F-4D97-AF65-F5344CB8AC3E}">
        <p14:creationId xmlns:p14="http://schemas.microsoft.com/office/powerpoint/2010/main" val="3217066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CBB8A4-BEC6-4942-9910-EEBD28E3DAB9}" type="slidenum">
              <a:rPr lang="zh-CN" altLang="en-US" smtClean="0"/>
              <a:pPr/>
              <a:t>84</a:t>
            </a:fld>
            <a:endParaRPr lang="zh-CN" altLang="en-US"/>
          </a:p>
        </p:txBody>
      </p:sp>
    </p:spTree>
    <p:extLst>
      <p:ext uri="{BB962C8B-B14F-4D97-AF65-F5344CB8AC3E}">
        <p14:creationId xmlns:p14="http://schemas.microsoft.com/office/powerpoint/2010/main" val="3678258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FCBB8A4-BEC6-4942-9910-EEBD28E3DAB9}" type="slidenum">
              <a:rPr lang="zh-CN" altLang="en-US" smtClean="0"/>
              <a:pPr/>
              <a:t>13</a:t>
            </a:fld>
            <a:endParaRPr lang="zh-CN" altLang="en-US"/>
          </a:p>
        </p:txBody>
      </p:sp>
    </p:spTree>
    <p:extLst>
      <p:ext uri="{BB962C8B-B14F-4D97-AF65-F5344CB8AC3E}">
        <p14:creationId xmlns:p14="http://schemas.microsoft.com/office/powerpoint/2010/main" val="360589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java.lang.ClassLoader</a:t>
            </a:r>
            <a:endParaRPr lang="en-US" dirty="0"/>
          </a:p>
        </p:txBody>
      </p:sp>
      <p:sp>
        <p:nvSpPr>
          <p:cNvPr id="4" name="Slide Number Placeholder 3"/>
          <p:cNvSpPr>
            <a:spLocks noGrp="1"/>
          </p:cNvSpPr>
          <p:nvPr>
            <p:ph type="sldNum" sz="quarter" idx="10"/>
          </p:nvPr>
        </p:nvSpPr>
        <p:spPr/>
        <p:txBody>
          <a:bodyPr/>
          <a:lstStyle/>
          <a:p>
            <a:fld id="{FFCBB8A4-BEC6-4942-9910-EEBD28E3DAB9}" type="slidenum">
              <a:rPr lang="zh-CN" altLang="en-US" smtClean="0"/>
              <a:pPr/>
              <a:t>15</a:t>
            </a:fld>
            <a:endParaRPr lang="zh-CN" altLang="en-US"/>
          </a:p>
        </p:txBody>
      </p:sp>
    </p:spTree>
    <p:extLst>
      <p:ext uri="{BB962C8B-B14F-4D97-AF65-F5344CB8AC3E}">
        <p14:creationId xmlns:p14="http://schemas.microsoft.com/office/powerpoint/2010/main" val="1023072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存在</a:t>
            </a:r>
            <a:r>
              <a:rPr lang="en-US" altLang="zh-CN" dirty="0" err="1" smtClean="0">
                <a:effectLst/>
              </a:rPr>
              <a:t>BundleA,BundleB</a:t>
            </a:r>
            <a:r>
              <a:rPr lang="zh-CN" altLang="en-US" dirty="0" smtClean="0">
                <a:effectLst/>
              </a:rPr>
              <a:t>和</a:t>
            </a:r>
            <a:r>
              <a:rPr lang="en-US" altLang="zh-CN" dirty="0" err="1" smtClean="0">
                <a:effectLst/>
              </a:rPr>
              <a:t>BundleC</a:t>
            </a:r>
            <a:r>
              <a:rPr lang="zh-CN" altLang="en-US" dirty="0" smtClean="0">
                <a:effectLst/>
              </a:rPr>
              <a:t>三个模块，并且这三个</a:t>
            </a:r>
            <a:r>
              <a:rPr lang="en-US" altLang="zh-CN" dirty="0" smtClean="0">
                <a:effectLst/>
              </a:rPr>
              <a:t>Bundle</a:t>
            </a:r>
            <a:r>
              <a:rPr lang="zh-CN" altLang="en-US" dirty="0" smtClean="0">
                <a:effectLst/>
              </a:rPr>
              <a:t>定义的依赖关系为：</a:t>
            </a:r>
            <a:br>
              <a:rPr lang="zh-CN" altLang="en-US" dirty="0" smtClean="0">
                <a:effectLst/>
              </a:rPr>
            </a:br>
            <a:r>
              <a:rPr lang="en-US" altLang="zh-CN" dirty="0" smtClean="0">
                <a:effectLst/>
              </a:rPr>
              <a:t>Bundle A:</a:t>
            </a:r>
            <a:r>
              <a:rPr lang="zh-CN" altLang="en-US" dirty="0" smtClean="0">
                <a:effectLst/>
              </a:rPr>
              <a:t>声明发布了</a:t>
            </a:r>
            <a:r>
              <a:rPr lang="en-US" altLang="zh-CN" dirty="0" err="1" smtClean="0">
                <a:effectLst/>
              </a:rPr>
              <a:t>PackageA</a:t>
            </a:r>
            <a:r>
              <a:rPr lang="en-US" altLang="zh-CN" dirty="0" smtClean="0">
                <a:effectLst/>
              </a:rPr>
              <a:t>,</a:t>
            </a:r>
            <a:r>
              <a:rPr lang="zh-CN" altLang="en-US" dirty="0" smtClean="0">
                <a:effectLst/>
              </a:rPr>
              <a:t>依赖了</a:t>
            </a:r>
            <a:r>
              <a:rPr lang="en-US" altLang="zh-CN" dirty="0" smtClean="0">
                <a:effectLst/>
              </a:rPr>
              <a:t>java.*</a:t>
            </a:r>
            <a:r>
              <a:rPr lang="zh-CN" altLang="en-US" dirty="0" smtClean="0">
                <a:effectLst/>
              </a:rPr>
              <a:t>包；</a:t>
            </a:r>
            <a:br>
              <a:rPr lang="zh-CN" altLang="en-US" dirty="0" smtClean="0">
                <a:effectLst/>
              </a:rPr>
            </a:br>
            <a:r>
              <a:rPr lang="en-US" altLang="zh-CN" dirty="0" err="1" smtClean="0">
                <a:effectLst/>
              </a:rPr>
              <a:t>Bundel</a:t>
            </a:r>
            <a:r>
              <a:rPr lang="en-US" altLang="zh-CN" dirty="0" smtClean="0">
                <a:effectLst/>
              </a:rPr>
              <a:t> B:</a:t>
            </a:r>
            <a:r>
              <a:rPr lang="zh-CN" altLang="en-US" dirty="0" smtClean="0">
                <a:effectLst/>
              </a:rPr>
              <a:t>声明依赖了</a:t>
            </a:r>
            <a:r>
              <a:rPr lang="en-US" altLang="zh-CN" dirty="0" err="1" smtClean="0">
                <a:effectLst/>
              </a:rPr>
              <a:t>PackageA</a:t>
            </a:r>
            <a:r>
              <a:rPr lang="zh-CN" altLang="en-US" dirty="0" smtClean="0">
                <a:effectLst/>
              </a:rPr>
              <a:t>和</a:t>
            </a:r>
            <a:r>
              <a:rPr lang="en-US" altLang="zh-CN" dirty="0" err="1" smtClean="0">
                <a:effectLst/>
              </a:rPr>
              <a:t>PackageC</a:t>
            </a:r>
            <a:r>
              <a:rPr lang="zh-CN" altLang="en-US" dirty="0" smtClean="0">
                <a:effectLst/>
              </a:rPr>
              <a:t>，同时也依赖了</a:t>
            </a:r>
            <a:r>
              <a:rPr lang="en-US" altLang="zh-CN" dirty="0" smtClean="0">
                <a:effectLst/>
              </a:rPr>
              <a:t>java.*</a:t>
            </a:r>
            <a:r>
              <a:rPr lang="zh-CN" altLang="en-US" dirty="0" smtClean="0">
                <a:effectLst/>
              </a:rPr>
              <a:t>包；</a:t>
            </a:r>
            <a:br>
              <a:rPr lang="zh-CN" altLang="en-US" dirty="0" smtClean="0">
                <a:effectLst/>
              </a:rPr>
            </a:br>
            <a:r>
              <a:rPr lang="en-US" altLang="zh-CN" dirty="0" smtClean="0">
                <a:effectLst/>
              </a:rPr>
              <a:t>Bundle C:</a:t>
            </a:r>
            <a:r>
              <a:rPr lang="zh-CN" altLang="en-US" dirty="0" smtClean="0">
                <a:effectLst/>
              </a:rPr>
              <a:t>声明发布了</a:t>
            </a:r>
            <a:r>
              <a:rPr lang="en-US" altLang="zh-CN" dirty="0" err="1" smtClean="0">
                <a:effectLst/>
              </a:rPr>
              <a:t>packageC</a:t>
            </a:r>
            <a:r>
              <a:rPr lang="en-US" altLang="zh-CN" dirty="0" smtClean="0">
                <a:effectLst/>
              </a:rPr>
              <a:t>,</a:t>
            </a:r>
            <a:r>
              <a:rPr lang="zh-CN" altLang="en-US" dirty="0" smtClean="0">
                <a:effectLst/>
              </a:rPr>
              <a:t>依赖了</a:t>
            </a:r>
            <a:r>
              <a:rPr lang="en-US" altLang="zh-CN" dirty="0" err="1" smtClean="0">
                <a:effectLst/>
              </a:rPr>
              <a:t>PackageA</a:t>
            </a:r>
            <a:r>
              <a:rPr lang="en-US" altLang="zh-CN" dirty="0" smtClean="0">
                <a:effectLst/>
              </a:rPr>
              <a:t>.</a:t>
            </a:r>
          </a:p>
          <a:p>
            <a:endParaRPr lang="en-US" altLang="zh-CN" dirty="0" smtClean="0">
              <a:effectLst/>
            </a:endParaRPr>
          </a:p>
          <a:p>
            <a:endParaRPr lang="en-US" altLang="zh-CN" dirty="0" smtClean="0"/>
          </a:p>
          <a:p>
            <a:r>
              <a:rPr lang="zh-CN" altLang="en-US" dirty="0" smtClean="0">
                <a:effectLst/>
              </a:rPr>
              <a:t>引入</a:t>
            </a:r>
            <a:r>
              <a:rPr lang="en-US" altLang="zh-CN" dirty="0" smtClean="0">
                <a:effectLst/>
              </a:rPr>
              <a:t>OSGI</a:t>
            </a:r>
            <a:r>
              <a:rPr lang="zh-CN" altLang="en-US" dirty="0" smtClean="0">
                <a:effectLst/>
              </a:rPr>
              <a:t>的另外一个重要理由是，基于</a:t>
            </a:r>
            <a:r>
              <a:rPr lang="en-US" altLang="zh-CN" dirty="0" smtClean="0">
                <a:effectLst/>
              </a:rPr>
              <a:t>OSGI</a:t>
            </a:r>
            <a:r>
              <a:rPr lang="zh-CN" altLang="en-US" dirty="0" smtClean="0">
                <a:effectLst/>
              </a:rPr>
              <a:t>的程序很可能可以实现模块级别的热插拔功能，当程序升级更新或调试排错时，可以只停用、重新安装、然后启用程序的其中一部分，这对企业级程序开发来说是一个非常有诱惑力的特性。</a:t>
            </a:r>
            <a:endParaRPr lang="zh-CN" altLang="en-US" dirty="0"/>
          </a:p>
        </p:txBody>
      </p:sp>
      <p:sp>
        <p:nvSpPr>
          <p:cNvPr id="4" name="灯片编号占位符 3"/>
          <p:cNvSpPr>
            <a:spLocks noGrp="1"/>
          </p:cNvSpPr>
          <p:nvPr>
            <p:ph type="sldNum" sz="quarter" idx="10"/>
          </p:nvPr>
        </p:nvSpPr>
        <p:spPr/>
        <p:txBody>
          <a:bodyPr/>
          <a:lstStyle/>
          <a:p>
            <a:fld id="{FFCBB8A4-BEC6-4942-9910-EEBD28E3DAB9}" type="slidenum">
              <a:rPr lang="zh-CN" altLang="en-US" smtClean="0"/>
              <a:pPr/>
              <a:t>17</a:t>
            </a:fld>
            <a:endParaRPr lang="zh-CN" altLang="en-US"/>
          </a:p>
        </p:txBody>
      </p:sp>
    </p:spTree>
    <p:extLst>
      <p:ext uri="{BB962C8B-B14F-4D97-AF65-F5344CB8AC3E}">
        <p14:creationId xmlns:p14="http://schemas.microsoft.com/office/powerpoint/2010/main" val="2512910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a:t>
            </a:r>
          </a:p>
          <a:p>
            <a:r>
              <a:rPr lang="en-US" sz="1200" kern="1200" dirty="0" smtClean="0">
                <a:solidFill>
                  <a:schemeClr val="tx1"/>
                </a:solidFill>
                <a:latin typeface="+mn-lt"/>
                <a:ea typeface="+mn-ea"/>
                <a:cs typeface="+mn-cs"/>
              </a:rPr>
              <a:t>value of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2</a:t>
            </a:r>
          </a:p>
          <a:p>
            <a:r>
              <a:rPr lang="en-US" sz="1200" kern="1200" dirty="0" smtClean="0">
                <a:solidFill>
                  <a:schemeClr val="tx1"/>
                </a:solidFill>
                <a:latin typeface="+mn-lt"/>
                <a:ea typeface="+mn-ea"/>
                <a:cs typeface="+mn-cs"/>
              </a:rPr>
              <a:t>value of j = 1</a:t>
            </a:r>
            <a:endParaRPr lang="en-US" dirty="0"/>
          </a:p>
        </p:txBody>
      </p:sp>
      <p:sp>
        <p:nvSpPr>
          <p:cNvPr id="4" name="Slide Number Placeholder 3"/>
          <p:cNvSpPr>
            <a:spLocks noGrp="1"/>
          </p:cNvSpPr>
          <p:nvPr>
            <p:ph type="sldNum" sz="quarter" idx="10"/>
          </p:nvPr>
        </p:nvSpPr>
        <p:spPr/>
        <p:txBody>
          <a:bodyPr/>
          <a:lstStyle/>
          <a:p>
            <a:fld id="{FFCBB8A4-BEC6-4942-9910-EEBD28E3DAB9}" type="slidenum">
              <a:rPr lang="zh-CN" altLang="en-US" smtClean="0"/>
              <a:pPr/>
              <a:t>22</a:t>
            </a:fld>
            <a:endParaRPr lang="zh-CN" altLang="en-US"/>
          </a:p>
        </p:txBody>
      </p:sp>
    </p:spTree>
    <p:extLst>
      <p:ext uri="{BB962C8B-B14F-4D97-AF65-F5344CB8AC3E}">
        <p14:creationId xmlns:p14="http://schemas.microsoft.com/office/powerpoint/2010/main" val="1830965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a:t>
            </a:r>
          </a:p>
          <a:p>
            <a:r>
              <a:rPr lang="en-US" sz="1200" kern="1200" dirty="0" smtClean="0">
                <a:solidFill>
                  <a:schemeClr val="tx1"/>
                </a:solidFill>
                <a:latin typeface="+mn-lt"/>
                <a:ea typeface="+mn-ea"/>
                <a:cs typeface="+mn-cs"/>
              </a:rPr>
              <a:t>value of </a:t>
            </a:r>
            <a:r>
              <a:rPr lang="en-US" sz="1200" kern="1200" dirty="0" err="1" smtClean="0">
                <a:solidFill>
                  <a:schemeClr val="tx1"/>
                </a:solidFill>
                <a:latin typeface="+mn-lt"/>
                <a:ea typeface="+mn-ea"/>
                <a:cs typeface="+mn-cs"/>
              </a:rPr>
              <a:t>i</a:t>
            </a:r>
            <a:r>
              <a:rPr lang="en-US" sz="1200" kern="1200" dirty="0" smtClean="0">
                <a:solidFill>
                  <a:schemeClr val="tx1"/>
                </a:solidFill>
                <a:latin typeface="+mn-lt"/>
                <a:ea typeface="+mn-ea"/>
                <a:cs typeface="+mn-cs"/>
              </a:rPr>
              <a:t> = 2</a:t>
            </a:r>
          </a:p>
          <a:p>
            <a:r>
              <a:rPr lang="en-US" sz="1200" kern="1200" dirty="0" smtClean="0">
                <a:solidFill>
                  <a:schemeClr val="tx1"/>
                </a:solidFill>
                <a:latin typeface="+mn-lt"/>
                <a:ea typeface="+mn-ea"/>
                <a:cs typeface="+mn-cs"/>
              </a:rPr>
              <a:t>value of j = 0</a:t>
            </a:r>
            <a:endParaRPr lang="en-US" dirty="0"/>
          </a:p>
        </p:txBody>
      </p:sp>
      <p:sp>
        <p:nvSpPr>
          <p:cNvPr id="4" name="Slide Number Placeholder 3"/>
          <p:cNvSpPr>
            <a:spLocks noGrp="1"/>
          </p:cNvSpPr>
          <p:nvPr>
            <p:ph type="sldNum" sz="quarter" idx="10"/>
          </p:nvPr>
        </p:nvSpPr>
        <p:spPr/>
        <p:txBody>
          <a:bodyPr/>
          <a:lstStyle/>
          <a:p>
            <a:fld id="{FFCBB8A4-BEC6-4942-9910-EEBD28E3DAB9}" type="slidenum">
              <a:rPr lang="zh-CN" altLang="en-US" smtClean="0"/>
              <a:pPr/>
              <a:t>23</a:t>
            </a:fld>
            <a:endParaRPr lang="zh-CN" altLang="en-US"/>
          </a:p>
        </p:txBody>
      </p:sp>
    </p:spTree>
    <p:extLst>
      <p:ext uri="{BB962C8B-B14F-4D97-AF65-F5344CB8AC3E}">
        <p14:creationId xmlns:p14="http://schemas.microsoft.com/office/powerpoint/2010/main" val="3879019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Output: 1,0</a:t>
            </a:r>
            <a:endParaRPr lang="zh-CN" altLang="en-US" dirty="0"/>
          </a:p>
        </p:txBody>
      </p:sp>
      <p:sp>
        <p:nvSpPr>
          <p:cNvPr id="4" name="灯片编号占位符 3"/>
          <p:cNvSpPr>
            <a:spLocks noGrp="1"/>
          </p:cNvSpPr>
          <p:nvPr>
            <p:ph type="sldNum" sz="quarter" idx="10"/>
          </p:nvPr>
        </p:nvSpPr>
        <p:spPr/>
        <p:txBody>
          <a:bodyPr/>
          <a:lstStyle/>
          <a:p>
            <a:fld id="{FFCBB8A4-BEC6-4942-9910-EEBD28E3DAB9}" type="slidenum">
              <a:rPr lang="zh-CN" altLang="en-US" smtClean="0"/>
              <a:pPr/>
              <a:t>25</a:t>
            </a:fld>
            <a:endParaRPr lang="zh-CN" altLang="en-US"/>
          </a:p>
        </p:txBody>
      </p:sp>
    </p:spTree>
    <p:extLst>
      <p:ext uri="{BB962C8B-B14F-4D97-AF65-F5344CB8AC3E}">
        <p14:creationId xmlns:p14="http://schemas.microsoft.com/office/powerpoint/2010/main" val="2425414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Output:</a:t>
            </a:r>
            <a:r>
              <a:rPr lang="en-US" altLang="zh-CN" baseline="0" dirty="0" smtClean="0"/>
              <a:t> 1,1</a:t>
            </a:r>
            <a:endParaRPr lang="zh-CN" altLang="en-US" dirty="0"/>
          </a:p>
        </p:txBody>
      </p:sp>
      <p:sp>
        <p:nvSpPr>
          <p:cNvPr id="4" name="灯片编号占位符 3"/>
          <p:cNvSpPr>
            <a:spLocks noGrp="1"/>
          </p:cNvSpPr>
          <p:nvPr>
            <p:ph type="sldNum" sz="quarter" idx="10"/>
          </p:nvPr>
        </p:nvSpPr>
        <p:spPr/>
        <p:txBody>
          <a:bodyPr/>
          <a:lstStyle/>
          <a:p>
            <a:fld id="{FFCBB8A4-BEC6-4942-9910-EEBD28E3DAB9}" type="slidenum">
              <a:rPr lang="zh-CN" altLang="en-US" smtClean="0"/>
              <a:pPr/>
              <a:t>26</a:t>
            </a:fld>
            <a:endParaRPr lang="zh-CN" altLang="en-US"/>
          </a:p>
        </p:txBody>
      </p:sp>
    </p:spTree>
    <p:extLst>
      <p:ext uri="{BB962C8B-B14F-4D97-AF65-F5344CB8AC3E}">
        <p14:creationId xmlns:p14="http://schemas.microsoft.com/office/powerpoint/2010/main" val="2936960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1">
                <a:latin typeface="Tahoma" pitchFamily="34" charset="0"/>
                <a:cs typeface="Tahoma" pitchFamily="34" charset="0"/>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79A26581-C842-49D0-AB93-D089A5BA37C7}" type="datetime1">
              <a:rPr lang="zh-CN" altLang="en-US" smtClean="0"/>
              <a:pPr/>
              <a:t>2019/7/22</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D1565B-4E83-45B7-9B19-292BF6FE1A2E}"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B461BA-1B2E-4425-B18A-43269697AD3D}" type="datetime1">
              <a:rPr lang="zh-CN" altLang="en-US" smtClean="0"/>
              <a:pPr/>
              <a:t>2019/7/22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D1565B-4E83-45B7-9B19-292BF6FE1A2E}"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520F5A-7510-46CC-AA86-3124215E8D22}" type="datetime1">
              <a:rPr lang="zh-CN" altLang="en-US" smtClean="0"/>
              <a:pPr/>
              <a:t>2019/7/22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D1565B-4E83-45B7-9B19-292BF6FE1A2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lstStyle>
            <a:lvl1pPr algn="l">
              <a:defRPr sz="3200" b="1">
                <a:solidFill>
                  <a:schemeClr val="tx1"/>
                </a:solidFill>
                <a:latin typeface="Tahoma" pitchFamily="34" charset="0"/>
                <a:ea typeface="Batang" pitchFamily="18" charset="-127"/>
                <a:cs typeface="Tahoma" pitchFamily="34"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124744"/>
            <a:ext cx="8229600" cy="5001419"/>
          </a:xfrm>
        </p:spPr>
        <p:txBody>
          <a:bodyPr/>
          <a:lstStyle>
            <a:lvl1pPr>
              <a:buFont typeface="Wingdings" pitchFamily="2" charset="2"/>
              <a:buChar char="ü"/>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D1565B-4E83-45B7-9B19-292BF6FE1A2E}"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FE509C5-9A07-431C-A613-704709B1F7E2}" type="datetime1">
              <a:rPr lang="zh-CN" altLang="en-US" smtClean="0"/>
              <a:pPr/>
              <a:t>2019/7/22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D1565B-4E83-45B7-9B19-292BF6FE1A2E}"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967B1C6-3ABD-4489-8AE2-134FC68E6291}" type="datetime1">
              <a:rPr lang="zh-CN" altLang="en-US" smtClean="0"/>
              <a:pPr/>
              <a:t>2019/7/22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D1565B-4E83-45B7-9B19-292BF6FE1A2E}"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C7A688F-5B34-48E1-B87F-DEEE44579934}" type="datetime1">
              <a:rPr lang="zh-CN" altLang="en-US" smtClean="0"/>
              <a:pPr/>
              <a:t>2019/7/22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D1565B-4E83-45B7-9B19-292BF6FE1A2E}"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E293655-0C55-4EBC-9662-DF4B811530CC}" type="datetime1">
              <a:rPr lang="zh-CN" altLang="en-US" smtClean="0"/>
              <a:pPr/>
              <a:t>2019/7/22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D1C92C-9441-4593-BA63-8806E2668D59}" type="datetime1">
              <a:rPr lang="zh-CN" altLang="en-US" smtClean="0"/>
              <a:pPr/>
              <a:t>2019/7/22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D1565B-4E83-45B7-9B19-292BF6FE1A2E}"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282DFAC-E1C2-4166-88BF-52A1C1D21E8D}" type="datetime1">
              <a:rPr lang="zh-CN" altLang="en-US" smtClean="0"/>
              <a:pPr/>
              <a:t>2019/7/22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D1565B-4E83-45B7-9B19-292BF6FE1A2E}"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A8E4DE7-673F-4F05-9AEF-EE5581AABA64}" type="datetime1">
              <a:rPr lang="zh-CN" altLang="en-US" smtClean="0"/>
              <a:pPr/>
              <a:t>2019/7/22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D1565B-4E83-45B7-9B19-292BF6FE1A2E}"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rgbClr val="00B0F0"/>
                </a:solidFill>
              </a:defRPr>
            </a:lvl1pPr>
          </a:lstStyle>
          <a:p>
            <a:fld id="{7BDB4ED8-B771-44BC-BE60-EE283D0BE87C}" type="datetime1">
              <a:rPr lang="zh-CN" altLang="en-US" smtClean="0"/>
              <a:pPr/>
              <a:t>2019/7/22</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D1565B-4E83-45B7-9B19-292BF6FE1A2E}"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rgbClr val="7030A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Wingdings" pitchFamily="2" charset="2"/>
        <a:buChar char="ü"/>
        <a:defRPr sz="2800" kern="1200">
          <a:solidFill>
            <a:srgbClr val="7030A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rgbClr val="7030A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rgbClr val="7030A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7030A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rgbClr val="7030A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jpg"/><Relationship Id="rId1" Type="http://schemas.openxmlformats.org/officeDocument/2006/relationships/slideLayout" Target="../slideLayouts/slideLayout2.xml"/><Relationship Id="rId5" Type="http://schemas.openxmlformats.org/officeDocument/2006/relationships/image" Target="../media/image50.jpg"/><Relationship Id="rId4" Type="http://schemas.openxmlformats.org/officeDocument/2006/relationships/image" Target="../media/image49.jpg"/></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hyperlink" Target="https://www.cs.umd.edu/~pugh/java/memoryModel/DoubleCheckedLocking.html" TargetMode="External"/><Relationship Id="rId13" Type="http://schemas.openxmlformats.org/officeDocument/2006/relationships/hyperlink" Target="http://blog.csdn.net/u010106153/article/details/50867402" TargetMode="External"/><Relationship Id="rId3" Type="http://schemas.openxmlformats.org/officeDocument/2006/relationships/hyperlink" Target="http://www.infoq.com/cn/articles/java-se-16-synchronized" TargetMode="External"/><Relationship Id="rId7" Type="http://schemas.openxmlformats.org/officeDocument/2006/relationships/hyperlink" Target="https://dzone.com/articles/finalization-and-phantom" TargetMode="External"/><Relationship Id="rId12" Type="http://schemas.openxmlformats.org/officeDocument/2006/relationships/hyperlink" Target="http://blog.csdn.net/sunxianghuang/article/details/52093189" TargetMode="External"/><Relationship Id="rId2" Type="http://schemas.openxmlformats.org/officeDocument/2006/relationships/notesSlide" Target="../notesSlides/notesSlide22.xml"/><Relationship Id="rId16" Type="http://schemas.openxmlformats.org/officeDocument/2006/relationships/hyperlink" Target="https://www.cnblogs.com/EasonJim/p/7031961.html" TargetMode="External"/><Relationship Id="rId1" Type="http://schemas.openxmlformats.org/officeDocument/2006/relationships/slideLayout" Target="../slideLayouts/slideLayout2.xml"/><Relationship Id="rId6" Type="http://schemas.openxmlformats.org/officeDocument/2006/relationships/hyperlink" Target="http://www.jianshu.com/p/a7aaaf1bd7be" TargetMode="External"/><Relationship Id="rId11" Type="http://schemas.openxmlformats.org/officeDocument/2006/relationships/hyperlink" Target="http://blog.csdn.net/u013256816/article/details/50829596" TargetMode="External"/><Relationship Id="rId5" Type="http://schemas.openxmlformats.org/officeDocument/2006/relationships/hyperlink" Target="https://docs.oracle.com/javase/tutorial/java/nutsandbolts/datatypes.html" TargetMode="External"/><Relationship Id="rId15" Type="http://schemas.openxmlformats.org/officeDocument/2006/relationships/hyperlink" Target="http://www.cnblogs.com/wade-luffy/p/6058087.html" TargetMode="External"/><Relationship Id="rId10" Type="http://schemas.openxmlformats.org/officeDocument/2006/relationships/hyperlink" Target="http://blog.csdn.net/luanlouis/article/details/39960815" TargetMode="External"/><Relationship Id="rId4" Type="http://schemas.openxmlformats.org/officeDocument/2006/relationships/hyperlink" Target="http://www.oracle.com/webfolder/technetwork/tutorials/obe/java/gc01/index.html" TargetMode="External"/><Relationship Id="rId9" Type="http://schemas.openxmlformats.org/officeDocument/2006/relationships/hyperlink" Target="http://www.blogjava.net/DLevin/archive/2011/09/05/358033.html" TargetMode="External"/><Relationship Id="rId14" Type="http://schemas.openxmlformats.org/officeDocument/2006/relationships/hyperlink" Target="http://www.importnew.com/23645.html" TargetMode="External"/></Relationships>
</file>

<file path=ppt/slides/_rels/slide8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solidFill>
                  <a:schemeClr val="tx1"/>
                </a:solidFill>
              </a:rPr>
              <a:t>Understanding the JVM</a:t>
            </a:r>
            <a:endParaRPr lang="zh-CN" altLang="en-US" dirty="0">
              <a:solidFill>
                <a:schemeClr val="tx1"/>
              </a:solidFill>
            </a:endParaRPr>
          </a:p>
        </p:txBody>
      </p:sp>
      <p:sp>
        <p:nvSpPr>
          <p:cNvPr id="3" name="副标题 2"/>
          <p:cNvSpPr>
            <a:spLocks noGrp="1"/>
          </p:cNvSpPr>
          <p:nvPr>
            <p:ph type="subTitle" idx="1"/>
          </p:nvPr>
        </p:nvSpPr>
        <p:spPr/>
        <p:txBody>
          <a:bodyPr/>
          <a:lstStyle/>
          <a:p>
            <a:r>
              <a:rPr lang="en-US" altLang="zh-CN" dirty="0" smtClean="0"/>
              <a:t>--By Shengli</a:t>
            </a:r>
            <a:endParaRPr lang="zh-CN" altLang="en-US" dirty="0"/>
          </a:p>
        </p:txBody>
      </p:sp>
      <p:sp>
        <p:nvSpPr>
          <p:cNvPr id="4" name="日期占位符 3"/>
          <p:cNvSpPr>
            <a:spLocks noGrp="1"/>
          </p:cNvSpPr>
          <p:nvPr>
            <p:ph type="dt" sz="half" idx="10"/>
          </p:nvPr>
        </p:nvSpPr>
        <p:spPr/>
        <p:txBody>
          <a:bodyPr/>
          <a:lstStyle/>
          <a:p>
            <a:fld id="{C747BEE7-1600-4E86-851F-873E5728A0D8}" type="datetime1">
              <a:rPr lang="zh-CN" altLang="en-US" smtClean="0"/>
              <a:pPr/>
              <a:t>2019/7/22</a:t>
            </a:fld>
            <a:endParaRPr lang="zh-CN" altLang="en-US" dirty="0"/>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1</a:t>
            </a:fld>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Javap</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10</a:t>
            </a:fld>
            <a:endParaRPr lang="zh-CN" altLang="en-US"/>
          </a:p>
        </p:txBody>
      </p:sp>
      <p:pic>
        <p:nvPicPr>
          <p:cNvPr id="6" name="Picture 5"/>
          <p:cNvPicPr>
            <a:picLocks noChangeAspect="1"/>
          </p:cNvPicPr>
          <p:nvPr/>
        </p:nvPicPr>
        <p:blipFill>
          <a:blip r:embed="rId2"/>
          <a:stretch>
            <a:fillRect/>
          </a:stretch>
        </p:blipFill>
        <p:spPr>
          <a:xfrm>
            <a:off x="504825" y="979822"/>
            <a:ext cx="8134350" cy="5305425"/>
          </a:xfrm>
          <a:prstGeom prst="rect">
            <a:avLst/>
          </a:prstGeom>
        </p:spPr>
      </p:pic>
    </p:spTree>
    <p:extLst>
      <p:ext uri="{BB962C8B-B14F-4D97-AF65-F5344CB8AC3E}">
        <p14:creationId xmlns:p14="http://schemas.microsoft.com/office/powerpoint/2010/main" val="3828232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虚拟机中的类加载机制</a:t>
            </a:r>
            <a:endParaRPr lang="zh-CN" altLang="en-US" dirty="0"/>
          </a:p>
        </p:txBody>
      </p:sp>
      <p:sp>
        <p:nvSpPr>
          <p:cNvPr id="3" name="内容占位符 2"/>
          <p:cNvSpPr>
            <a:spLocks noGrp="1"/>
          </p:cNvSpPr>
          <p:nvPr>
            <p:ph idx="1"/>
          </p:nvPr>
        </p:nvSpPr>
        <p:spPr>
          <a:xfrm>
            <a:off x="457200" y="1134097"/>
            <a:ext cx="8229600" cy="5001419"/>
          </a:xfrm>
        </p:spPr>
        <p:txBody>
          <a:bodyPr/>
          <a:lstStyle/>
          <a:p>
            <a:r>
              <a:rPr lang="zh-CN" altLang="en-US" dirty="0"/>
              <a:t>加载、验证、准备、初始化和卸载这</a:t>
            </a:r>
            <a:r>
              <a:rPr lang="en-US" altLang="zh-CN" dirty="0"/>
              <a:t>5</a:t>
            </a:r>
            <a:r>
              <a:rPr lang="zh-CN" altLang="en-US" dirty="0"/>
              <a:t>个阶段</a:t>
            </a:r>
            <a:r>
              <a:rPr lang="zh-CN" altLang="en-US" dirty="0" smtClean="0"/>
              <a:t>的</a:t>
            </a:r>
            <a:r>
              <a:rPr lang="zh-CN" altLang="en-US" b="1" dirty="0"/>
              <a:t>开始</a:t>
            </a:r>
            <a:r>
              <a:rPr lang="zh-CN" altLang="en-US" dirty="0" smtClean="0"/>
              <a:t>顺</a:t>
            </a:r>
            <a:r>
              <a:rPr lang="zh-CN" altLang="en-US" dirty="0"/>
              <a:t>序是确定的</a:t>
            </a:r>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11</a:t>
            </a:fld>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572620"/>
            <a:ext cx="5973009" cy="2124371"/>
          </a:xfrm>
          <a:prstGeom prst="rect">
            <a:avLst/>
          </a:prstGeom>
        </p:spPr>
      </p:pic>
      <p:sp>
        <p:nvSpPr>
          <p:cNvPr id="6" name="Isosceles Triangle 5"/>
          <p:cNvSpPr/>
          <p:nvPr/>
        </p:nvSpPr>
        <p:spPr>
          <a:xfrm>
            <a:off x="2483768" y="3123894"/>
            <a:ext cx="144016"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a:off x="3923928" y="3140968"/>
            <a:ext cx="144016"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5373097" y="3140968"/>
            <a:ext cx="144016"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6804248" y="4005064"/>
            <a:ext cx="144016"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3923928" y="4005064"/>
            <a:ext cx="144016"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179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类加载的时机</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JAVA</a:t>
            </a:r>
            <a:r>
              <a:rPr lang="zh-CN" altLang="en-US" dirty="0" smtClean="0"/>
              <a:t>虚拟机规范并没有强制要求“加载”的时机</a:t>
            </a:r>
            <a:endParaRPr lang="en-US" altLang="zh-CN" dirty="0" smtClean="0"/>
          </a:p>
          <a:p>
            <a:endParaRPr lang="en-US" altLang="zh-CN" dirty="0"/>
          </a:p>
          <a:p>
            <a:r>
              <a:rPr lang="zh-CN" altLang="en-US" dirty="0" smtClean="0"/>
              <a:t>有且只有</a:t>
            </a:r>
            <a:r>
              <a:rPr lang="en-US" altLang="zh-CN" dirty="0" smtClean="0"/>
              <a:t>5</a:t>
            </a:r>
            <a:r>
              <a:rPr lang="zh-CN" altLang="en-US" dirty="0" smtClean="0"/>
              <a:t>种情况必须立即对类进行“初始化”</a:t>
            </a:r>
            <a:r>
              <a:rPr lang="en-US" altLang="zh-CN" dirty="0" smtClean="0"/>
              <a:t>(</a:t>
            </a:r>
            <a:r>
              <a:rPr lang="zh-CN" altLang="en-US" dirty="0" smtClean="0"/>
              <a:t>主动引用</a:t>
            </a:r>
            <a:r>
              <a:rPr lang="en-US" altLang="zh-CN" dirty="0" smtClean="0"/>
              <a:t>)</a:t>
            </a:r>
          </a:p>
          <a:p>
            <a:pPr lvl="1"/>
            <a:r>
              <a:rPr lang="zh-CN" altLang="en-US" dirty="0" smtClean="0"/>
              <a:t>遇到</a:t>
            </a:r>
            <a:r>
              <a:rPr lang="en-US" altLang="zh-CN" dirty="0" smtClean="0"/>
              <a:t>new, </a:t>
            </a:r>
            <a:r>
              <a:rPr lang="en-US" altLang="zh-CN" dirty="0" err="1" smtClean="0"/>
              <a:t>getstatic</a:t>
            </a:r>
            <a:r>
              <a:rPr lang="en-US" altLang="zh-CN" dirty="0" smtClean="0"/>
              <a:t>, </a:t>
            </a:r>
            <a:r>
              <a:rPr lang="en-US" altLang="zh-CN" dirty="0" err="1" smtClean="0"/>
              <a:t>putstatic</a:t>
            </a:r>
            <a:r>
              <a:rPr lang="en-US" altLang="zh-CN" dirty="0" smtClean="0"/>
              <a:t>, </a:t>
            </a:r>
            <a:r>
              <a:rPr lang="en-US" altLang="zh-CN" dirty="0" err="1" smtClean="0"/>
              <a:t>invokestatic</a:t>
            </a:r>
            <a:r>
              <a:rPr lang="zh-CN" altLang="en-US" dirty="0" smtClean="0"/>
              <a:t>指令</a:t>
            </a:r>
            <a:endParaRPr lang="en-US" altLang="zh-CN" dirty="0" smtClean="0"/>
          </a:p>
          <a:p>
            <a:pPr lvl="1"/>
            <a:r>
              <a:rPr lang="zh-CN" altLang="en-US" dirty="0" smtClean="0"/>
              <a:t>使用</a:t>
            </a:r>
            <a:r>
              <a:rPr lang="en-US" altLang="zh-CN" dirty="0" err="1" smtClean="0"/>
              <a:t>java.lang.reflect</a:t>
            </a:r>
            <a:r>
              <a:rPr lang="zh-CN" altLang="en-US" dirty="0" smtClean="0"/>
              <a:t>包的方法对类进行反射调用时</a:t>
            </a:r>
            <a:endParaRPr lang="en-US" altLang="zh-CN" dirty="0" smtClean="0"/>
          </a:p>
          <a:p>
            <a:pPr lvl="1"/>
            <a:r>
              <a:rPr lang="zh-CN" altLang="en-US" dirty="0" smtClean="0"/>
              <a:t>初始化一个类时，若其父类没有初始化，先触发父类的初始化</a:t>
            </a:r>
            <a:endParaRPr lang="en-US" altLang="zh-CN" dirty="0" smtClean="0"/>
          </a:p>
          <a:p>
            <a:pPr lvl="1"/>
            <a:r>
              <a:rPr lang="zh-CN" altLang="en-US" dirty="0" smtClean="0"/>
              <a:t>虚拟机启动时，用户需要指定一个要执行的主类</a:t>
            </a:r>
            <a:r>
              <a:rPr lang="en-US" altLang="zh-CN" dirty="0" smtClean="0"/>
              <a:t>(</a:t>
            </a:r>
            <a:r>
              <a:rPr lang="zh-CN" altLang="en-US" dirty="0" smtClean="0"/>
              <a:t>包含</a:t>
            </a:r>
            <a:r>
              <a:rPr lang="en-US" altLang="zh-CN" dirty="0" smtClean="0"/>
              <a:t>main()</a:t>
            </a:r>
            <a:r>
              <a:rPr lang="zh-CN" altLang="en-US" dirty="0" smtClean="0"/>
              <a:t>方法</a:t>
            </a:r>
            <a:r>
              <a:rPr lang="en-US" altLang="zh-CN" dirty="0" smtClean="0"/>
              <a:t>)</a:t>
            </a:r>
            <a:r>
              <a:rPr lang="zh-CN" altLang="en-US" dirty="0" smtClean="0"/>
              <a:t>，虚拟机会先初始化这个主类</a:t>
            </a:r>
            <a:endParaRPr lang="en-US" altLang="zh-CN" dirty="0" smtClean="0"/>
          </a:p>
          <a:p>
            <a:pPr lvl="1"/>
            <a:r>
              <a:rPr lang="zh-CN" altLang="en-US" dirty="0"/>
              <a:t>当使用</a:t>
            </a:r>
            <a:r>
              <a:rPr lang="en-US" altLang="zh-CN" dirty="0"/>
              <a:t>jdk1.7</a:t>
            </a:r>
            <a:r>
              <a:rPr lang="zh-CN" altLang="en-US" dirty="0"/>
              <a:t>动态语言支持时，如果一个</a:t>
            </a:r>
            <a:r>
              <a:rPr lang="en-US" altLang="zh-CN" dirty="0" err="1"/>
              <a:t>java.lang.invoke.MethodHandle</a:t>
            </a:r>
            <a:r>
              <a:rPr lang="zh-CN" altLang="en-US" dirty="0"/>
              <a:t>实例最后的解析结果</a:t>
            </a:r>
            <a:r>
              <a:rPr lang="en-US" altLang="zh-CN" dirty="0" err="1"/>
              <a:t>REF_getstatic,REF_putstatic,REF_invokeStatic</a:t>
            </a:r>
            <a:r>
              <a:rPr lang="zh-CN" altLang="en-US" dirty="0"/>
              <a:t>的方法句柄，并且这个方法句柄所对应的类没有进行初始化，则需要先出触发其</a:t>
            </a:r>
            <a:r>
              <a:rPr lang="zh-CN" altLang="en-US" dirty="0" smtClean="0"/>
              <a:t>初始化</a:t>
            </a:r>
            <a:endParaRPr lang="en-US" altLang="zh-CN" dirty="0" smtClean="0"/>
          </a:p>
          <a:p>
            <a:endParaRPr lang="en-US" altLang="zh-CN" dirty="0"/>
          </a:p>
          <a:p>
            <a:r>
              <a:rPr lang="zh-CN" altLang="en-US" dirty="0" smtClean="0"/>
              <a:t>被动引用</a:t>
            </a:r>
            <a:endParaRPr lang="en-US" altLang="zh-CN" dirty="0" smtClean="0"/>
          </a:p>
          <a:p>
            <a:pPr lvl="1"/>
            <a:r>
              <a:rPr lang="zh-CN" altLang="en-US" dirty="0"/>
              <a:t>通过子类</a:t>
            </a:r>
            <a:r>
              <a:rPr lang="zh-CN" altLang="en-US"/>
              <a:t>引</a:t>
            </a:r>
            <a:r>
              <a:rPr lang="zh-CN" altLang="en-US" smtClean="0"/>
              <a:t>用父类的</a:t>
            </a:r>
            <a:r>
              <a:rPr lang="zh-CN" altLang="en-US" dirty="0"/>
              <a:t>静态字段，不会导致子类</a:t>
            </a:r>
            <a:r>
              <a:rPr lang="zh-CN" altLang="en-US" dirty="0" smtClean="0"/>
              <a:t>初始化</a:t>
            </a:r>
            <a:endParaRPr lang="en-US" altLang="zh-CN" dirty="0" smtClean="0"/>
          </a:p>
          <a:p>
            <a:pPr lvl="1"/>
            <a:r>
              <a:rPr lang="zh-CN" altLang="en-US" dirty="0"/>
              <a:t>通过数组定义来引用类，不会触发此类的</a:t>
            </a:r>
            <a:r>
              <a:rPr lang="zh-CN" altLang="en-US" dirty="0" smtClean="0"/>
              <a:t>初始化</a:t>
            </a:r>
            <a:endParaRPr lang="en-US" altLang="zh-CN" dirty="0" smtClean="0"/>
          </a:p>
          <a:p>
            <a:pPr lvl="1"/>
            <a:r>
              <a:rPr lang="zh-CN" altLang="en-US" dirty="0" smtClean="0"/>
              <a:t>常量引用不会</a:t>
            </a:r>
            <a:r>
              <a:rPr lang="zh-CN" altLang="en-US" dirty="0"/>
              <a:t>触发定义常量的类的</a:t>
            </a:r>
            <a:r>
              <a:rPr lang="zh-CN" altLang="en-US" dirty="0" smtClean="0"/>
              <a:t>初始化</a:t>
            </a:r>
            <a:endParaRPr lang="en-US" altLang="zh-CN" dirty="0" smtClean="0"/>
          </a:p>
          <a:p>
            <a:pPr lvl="1"/>
            <a:r>
              <a:rPr lang="en-US" altLang="zh-CN" dirty="0" smtClean="0"/>
              <a:t>…</a:t>
            </a:r>
            <a:endParaRPr lang="en-US" altLang="zh-CN" dirty="0"/>
          </a:p>
          <a:p>
            <a:endParaRPr lang="zh-CN" altLang="en-US" dirty="0"/>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12</a:t>
            </a:fld>
            <a:endParaRPr lang="zh-CN" altLang="en-US"/>
          </a:p>
        </p:txBody>
      </p:sp>
    </p:spTree>
    <p:extLst>
      <p:ext uri="{BB962C8B-B14F-4D97-AF65-F5344CB8AC3E}">
        <p14:creationId xmlns:p14="http://schemas.microsoft.com/office/powerpoint/2010/main" val="1966379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Demos – </a:t>
            </a:r>
            <a:r>
              <a:rPr lang="zh-CN" altLang="en-US" dirty="0" smtClean="0"/>
              <a:t>被动引用</a:t>
            </a:r>
            <a:endParaRPr lang="zh-CN" altLang="en-US" dirty="0"/>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13</a:t>
            </a:fld>
            <a:endParaRPr lang="zh-CN" altLang="en-US"/>
          </a:p>
        </p:txBody>
      </p:sp>
      <p:pic>
        <p:nvPicPr>
          <p:cNvPr id="6" name="图片 5"/>
          <p:cNvPicPr>
            <a:picLocks noChangeAspect="1"/>
          </p:cNvPicPr>
          <p:nvPr/>
        </p:nvPicPr>
        <p:blipFill>
          <a:blip r:embed="rId3"/>
          <a:stretch>
            <a:fillRect/>
          </a:stretch>
        </p:blipFill>
        <p:spPr>
          <a:xfrm>
            <a:off x="19926" y="4517076"/>
            <a:ext cx="4010025" cy="2038350"/>
          </a:xfrm>
          <a:prstGeom prst="rect">
            <a:avLst/>
          </a:prstGeom>
        </p:spPr>
      </p:pic>
      <p:pic>
        <p:nvPicPr>
          <p:cNvPr id="7" name="图片 6"/>
          <p:cNvPicPr>
            <a:picLocks noChangeAspect="1"/>
          </p:cNvPicPr>
          <p:nvPr/>
        </p:nvPicPr>
        <p:blipFill>
          <a:blip r:embed="rId4"/>
          <a:stretch>
            <a:fillRect/>
          </a:stretch>
        </p:blipFill>
        <p:spPr>
          <a:xfrm>
            <a:off x="4029951" y="2202501"/>
            <a:ext cx="4953000" cy="4352925"/>
          </a:xfrm>
          <a:prstGeom prst="rect">
            <a:avLst/>
          </a:prstGeom>
        </p:spPr>
      </p:pic>
      <p:pic>
        <p:nvPicPr>
          <p:cNvPr id="8" name="图片 7"/>
          <p:cNvPicPr>
            <a:picLocks noChangeAspect="1"/>
          </p:cNvPicPr>
          <p:nvPr/>
        </p:nvPicPr>
        <p:blipFill>
          <a:blip r:embed="rId5"/>
          <a:stretch>
            <a:fillRect/>
          </a:stretch>
        </p:blipFill>
        <p:spPr>
          <a:xfrm>
            <a:off x="524750" y="1071103"/>
            <a:ext cx="3000375" cy="3267075"/>
          </a:xfrm>
          <a:prstGeom prst="rect">
            <a:avLst/>
          </a:prstGeom>
        </p:spPr>
      </p:pic>
      <p:pic>
        <p:nvPicPr>
          <p:cNvPr id="9" name="图片 8"/>
          <p:cNvPicPr>
            <a:picLocks noChangeAspect="1"/>
          </p:cNvPicPr>
          <p:nvPr/>
        </p:nvPicPr>
        <p:blipFill>
          <a:blip r:embed="rId6"/>
          <a:stretch>
            <a:fillRect/>
          </a:stretch>
        </p:blipFill>
        <p:spPr>
          <a:xfrm>
            <a:off x="4029951" y="1105368"/>
            <a:ext cx="2752725" cy="904875"/>
          </a:xfrm>
          <a:prstGeom prst="rect">
            <a:avLst/>
          </a:prstGeom>
        </p:spPr>
      </p:pic>
    </p:spTree>
    <p:extLst>
      <p:ext uri="{BB962C8B-B14F-4D97-AF65-F5344CB8AC3E}">
        <p14:creationId xmlns:p14="http://schemas.microsoft.com/office/powerpoint/2010/main" val="2192628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加载</a:t>
            </a:r>
            <a:endParaRPr lang="zh-CN" altLang="en-US" dirty="0"/>
          </a:p>
        </p:txBody>
      </p:sp>
      <p:sp>
        <p:nvSpPr>
          <p:cNvPr id="3" name="内容占位符 2"/>
          <p:cNvSpPr>
            <a:spLocks noGrp="1"/>
          </p:cNvSpPr>
          <p:nvPr>
            <p:ph idx="1"/>
          </p:nvPr>
        </p:nvSpPr>
        <p:spPr/>
        <p:txBody>
          <a:bodyPr/>
          <a:lstStyle/>
          <a:p>
            <a:r>
              <a:rPr lang="zh-CN" altLang="en-US" dirty="0"/>
              <a:t>通过一个类的全限定名来获取定义此类的二进制字节</a:t>
            </a:r>
            <a:r>
              <a:rPr lang="zh-CN" altLang="en-US" dirty="0" smtClean="0"/>
              <a:t>流</a:t>
            </a:r>
            <a:endParaRPr lang="en-US" altLang="zh-CN" dirty="0" smtClean="0"/>
          </a:p>
          <a:p>
            <a:pPr lvl="1"/>
            <a:r>
              <a:rPr lang="zh-CN" altLang="en-US" dirty="0" smtClean="0"/>
              <a:t>并没有</a:t>
            </a:r>
            <a:r>
              <a:rPr lang="zh-CN" altLang="en-US" dirty="0"/>
              <a:t>指明要从一个</a:t>
            </a:r>
            <a:r>
              <a:rPr lang="en-US" altLang="zh-CN" dirty="0"/>
              <a:t>Class</a:t>
            </a:r>
            <a:r>
              <a:rPr lang="zh-CN" altLang="en-US" dirty="0"/>
              <a:t>文件中获取，可以从其他渠道，譬如：网络、动态生成、</a:t>
            </a:r>
            <a:r>
              <a:rPr lang="zh-CN" altLang="en-US" dirty="0" smtClean="0"/>
              <a:t>数据库等</a:t>
            </a:r>
            <a:endParaRPr lang="zh-CN" altLang="en-US" dirty="0"/>
          </a:p>
          <a:p>
            <a:endParaRPr lang="en-US" altLang="zh-CN" dirty="0" smtClean="0"/>
          </a:p>
          <a:p>
            <a:r>
              <a:rPr lang="zh-CN" altLang="en-US" dirty="0" smtClean="0"/>
              <a:t>将</a:t>
            </a:r>
            <a:r>
              <a:rPr lang="zh-CN" altLang="en-US" dirty="0"/>
              <a:t>这个字节流所代表的静态存储结构转化为方法区的运行时数据结构；</a:t>
            </a:r>
          </a:p>
          <a:p>
            <a:endParaRPr lang="en-US" altLang="zh-CN" dirty="0" smtClean="0"/>
          </a:p>
          <a:p>
            <a:r>
              <a:rPr lang="zh-CN" altLang="en-US" dirty="0" smtClean="0"/>
              <a:t>在</a:t>
            </a:r>
            <a:r>
              <a:rPr lang="zh-CN" altLang="en-US" dirty="0"/>
              <a:t>内存中生成一个代表这个类的</a:t>
            </a:r>
            <a:r>
              <a:rPr lang="en-US" altLang="zh-CN" dirty="0" err="1"/>
              <a:t>java.lang.Class</a:t>
            </a:r>
            <a:r>
              <a:rPr lang="zh-CN" altLang="en-US" dirty="0"/>
              <a:t>对象，作为方法区这个类的各种数据的访问入口</a:t>
            </a:r>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14</a:t>
            </a:fld>
            <a:endParaRPr lang="zh-CN" altLang="en-US"/>
          </a:p>
        </p:txBody>
      </p:sp>
    </p:spTree>
    <p:extLst>
      <p:ext uri="{BB962C8B-B14F-4D97-AF65-F5344CB8AC3E}">
        <p14:creationId xmlns:p14="http://schemas.microsoft.com/office/powerpoint/2010/main" val="1629290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类的加载器</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启动类加载</a:t>
            </a:r>
            <a:r>
              <a:rPr lang="zh-CN" altLang="en-US" dirty="0" smtClean="0"/>
              <a:t>器</a:t>
            </a:r>
            <a:r>
              <a:rPr lang="en-US" altLang="zh-CN" dirty="0" smtClean="0"/>
              <a:t>(Bootstrap </a:t>
            </a:r>
            <a:r>
              <a:rPr lang="en-US" altLang="zh-CN" dirty="0" err="1" smtClean="0"/>
              <a:t>ClassLoader</a:t>
            </a:r>
            <a:r>
              <a:rPr lang="en-US" altLang="zh-CN" dirty="0" smtClean="0"/>
              <a:t>)</a:t>
            </a:r>
            <a:r>
              <a:rPr lang="zh-CN" altLang="en-US" dirty="0" smtClean="0"/>
              <a:t>：</a:t>
            </a:r>
            <a:r>
              <a:rPr lang="zh-CN" altLang="en-US" dirty="0"/>
              <a:t>这个类加载器负责将存放在</a:t>
            </a:r>
            <a:r>
              <a:rPr lang="en-US" altLang="zh-CN" dirty="0"/>
              <a:t>&lt;JAVA-HOME&gt;\lib</a:t>
            </a:r>
            <a:r>
              <a:rPr lang="zh-CN" altLang="en-US" dirty="0"/>
              <a:t>目录中的，或者被</a:t>
            </a:r>
            <a:r>
              <a:rPr lang="en-US" altLang="zh-CN" dirty="0"/>
              <a:t>-</a:t>
            </a:r>
            <a:r>
              <a:rPr lang="en-US" altLang="zh-CN" dirty="0" err="1"/>
              <a:t>Xbootclasspath</a:t>
            </a:r>
            <a:r>
              <a:rPr lang="zh-CN" altLang="en-US" dirty="0"/>
              <a:t>参数所指定的路径中的，并且是虚拟机是别的类库加载到虚拟机内存中。</a:t>
            </a:r>
          </a:p>
          <a:p>
            <a:endParaRPr lang="en-US" altLang="zh-CN" dirty="0" smtClean="0"/>
          </a:p>
          <a:p>
            <a:r>
              <a:rPr lang="zh-CN" altLang="en-US" dirty="0" smtClean="0"/>
              <a:t>扩展</a:t>
            </a:r>
            <a:r>
              <a:rPr lang="zh-CN" altLang="en-US" dirty="0"/>
              <a:t>类加载</a:t>
            </a:r>
            <a:r>
              <a:rPr lang="zh-CN" altLang="en-US" dirty="0" smtClean="0"/>
              <a:t>器</a:t>
            </a:r>
            <a:r>
              <a:rPr lang="en-US" altLang="zh-CN" dirty="0" smtClean="0"/>
              <a:t>(Extension </a:t>
            </a:r>
            <a:r>
              <a:rPr lang="en-US" altLang="zh-CN" dirty="0" err="1" smtClean="0"/>
              <a:t>ClassLoader</a:t>
            </a:r>
            <a:r>
              <a:rPr lang="en-US" altLang="zh-CN" dirty="0" smtClean="0"/>
              <a:t>)</a:t>
            </a:r>
            <a:r>
              <a:rPr lang="zh-CN" altLang="en-US" dirty="0" smtClean="0"/>
              <a:t>；</a:t>
            </a:r>
            <a:r>
              <a:rPr lang="zh-CN" altLang="en-US" dirty="0"/>
              <a:t>它负责加载</a:t>
            </a:r>
            <a:r>
              <a:rPr lang="en-US" altLang="zh-CN" dirty="0"/>
              <a:t>&lt;JAVA-HOME&gt;\lib\</a:t>
            </a:r>
            <a:r>
              <a:rPr lang="en-US" altLang="zh-CN" dirty="0" err="1"/>
              <a:t>ext</a:t>
            </a:r>
            <a:r>
              <a:rPr lang="zh-CN" altLang="en-US" dirty="0"/>
              <a:t>目录中的，或者被</a:t>
            </a:r>
            <a:r>
              <a:rPr lang="en-US" altLang="zh-CN" dirty="0" err="1"/>
              <a:t>java.ext.dirs</a:t>
            </a:r>
            <a:r>
              <a:rPr lang="zh-CN" altLang="en-US" dirty="0"/>
              <a:t>系统变量所指定的路径中的所有类库，开发者可以直接使用个扩展类加载器。</a:t>
            </a:r>
          </a:p>
          <a:p>
            <a:endParaRPr lang="en-US" altLang="zh-CN" dirty="0" smtClean="0"/>
          </a:p>
          <a:p>
            <a:r>
              <a:rPr lang="zh-CN" altLang="en-US" dirty="0" smtClean="0"/>
              <a:t>应用程序</a:t>
            </a:r>
            <a:r>
              <a:rPr lang="zh-CN" altLang="en-US" dirty="0"/>
              <a:t>类加载</a:t>
            </a:r>
            <a:r>
              <a:rPr lang="zh-CN" altLang="en-US" dirty="0" smtClean="0"/>
              <a:t>器</a:t>
            </a:r>
            <a:r>
              <a:rPr lang="en-US" altLang="zh-CN" dirty="0" smtClean="0"/>
              <a:t>(Application </a:t>
            </a:r>
            <a:r>
              <a:rPr lang="en-US" altLang="zh-CN" dirty="0" err="1" smtClean="0"/>
              <a:t>ClassLoader</a:t>
            </a:r>
            <a:r>
              <a:rPr lang="en-US" altLang="zh-CN" dirty="0" smtClean="0"/>
              <a:t>)</a:t>
            </a:r>
            <a:r>
              <a:rPr lang="zh-CN" altLang="en-US" dirty="0" smtClean="0"/>
              <a:t>：</a:t>
            </a:r>
            <a:r>
              <a:rPr lang="zh-CN" altLang="en-US" dirty="0"/>
              <a:t>一般也称为系统类加载器，它负责加载用户类路径上所指定的类库。</a:t>
            </a:r>
          </a:p>
          <a:p>
            <a:endParaRPr lang="zh-CN" altLang="en-US" dirty="0"/>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15</a:t>
            </a:fld>
            <a:endParaRPr lang="zh-CN" altLang="en-US"/>
          </a:p>
        </p:txBody>
      </p:sp>
    </p:spTree>
    <p:extLst>
      <p:ext uri="{BB962C8B-B14F-4D97-AF65-F5344CB8AC3E}">
        <p14:creationId xmlns:p14="http://schemas.microsoft.com/office/powerpoint/2010/main" val="3896119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类加载器</a:t>
            </a:r>
            <a:endParaRPr lang="zh-CN" altLang="en-US" dirty="0"/>
          </a:p>
        </p:txBody>
      </p:sp>
      <p:sp>
        <p:nvSpPr>
          <p:cNvPr id="3" name="内容占位符 2"/>
          <p:cNvSpPr>
            <a:spLocks noGrp="1"/>
          </p:cNvSpPr>
          <p:nvPr>
            <p:ph idx="1"/>
          </p:nvPr>
        </p:nvSpPr>
        <p:spPr/>
        <p:txBody>
          <a:bodyPr/>
          <a:lstStyle/>
          <a:p>
            <a:r>
              <a:rPr lang="zh-CN" altLang="en-US" b="1" dirty="0"/>
              <a:t>双亲委派模型</a:t>
            </a:r>
          </a:p>
          <a:p>
            <a:endParaRPr lang="zh-CN" altLang="en-US" dirty="0"/>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16</a:t>
            </a:fld>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1844824"/>
            <a:ext cx="5400600" cy="4142768"/>
          </a:xfrm>
          <a:prstGeom prst="rect">
            <a:avLst/>
          </a:prstGeom>
        </p:spPr>
      </p:pic>
    </p:spTree>
    <p:extLst>
      <p:ext uri="{BB962C8B-B14F-4D97-AF65-F5344CB8AC3E}">
        <p14:creationId xmlns:p14="http://schemas.microsoft.com/office/powerpoint/2010/main" val="1588435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sp>
        <p:nvSpPr>
          <p:cNvPr id="3" name="内容占位符 2"/>
          <p:cNvSpPr>
            <a:spLocks noGrp="1"/>
          </p:cNvSpPr>
          <p:nvPr>
            <p:ph idx="1"/>
          </p:nvPr>
        </p:nvSpPr>
        <p:spPr/>
        <p:txBody>
          <a:bodyPr/>
          <a:lstStyle/>
          <a:p>
            <a:r>
              <a:rPr lang="en-US" altLang="zh-CN" dirty="0" smtClean="0"/>
              <a:t>Tomcat</a:t>
            </a:r>
          </a:p>
          <a:p>
            <a:endParaRPr lang="en-US" altLang="zh-CN" dirty="0"/>
          </a:p>
          <a:p>
            <a:r>
              <a:rPr lang="en-US" altLang="zh-CN" dirty="0" err="1" smtClean="0"/>
              <a:t>OSGi</a:t>
            </a:r>
            <a:endParaRPr lang="zh-CN" altLang="en-US" dirty="0"/>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17</a:t>
            </a:fld>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3480" y="7186"/>
            <a:ext cx="4680520" cy="4156047"/>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003100"/>
            <a:ext cx="5320532" cy="3718375"/>
          </a:xfrm>
          <a:prstGeom prst="rect">
            <a:avLst/>
          </a:prstGeom>
        </p:spPr>
      </p:pic>
    </p:spTree>
    <p:extLst>
      <p:ext uri="{BB962C8B-B14F-4D97-AF65-F5344CB8AC3E}">
        <p14:creationId xmlns:p14="http://schemas.microsoft.com/office/powerpoint/2010/main" val="2912092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验证</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文件格式验</a:t>
            </a:r>
            <a:r>
              <a:rPr lang="zh-CN" altLang="en-US" dirty="0" smtClean="0"/>
              <a:t>证</a:t>
            </a:r>
            <a:endParaRPr lang="en-US" altLang="zh-CN" dirty="0" smtClean="0"/>
          </a:p>
          <a:p>
            <a:pPr lvl="1"/>
            <a:r>
              <a:rPr lang="zh-CN" altLang="en-US" dirty="0" smtClean="0"/>
              <a:t>验</a:t>
            </a:r>
            <a:r>
              <a:rPr lang="zh-CN" altLang="en-US" dirty="0"/>
              <a:t>证字节流是否符合</a:t>
            </a:r>
            <a:r>
              <a:rPr lang="en-US" altLang="zh-CN" dirty="0"/>
              <a:t>Class</a:t>
            </a:r>
            <a:r>
              <a:rPr lang="zh-CN" altLang="en-US" dirty="0"/>
              <a:t>文件格式的规范</a:t>
            </a:r>
            <a:r>
              <a:rPr lang="zh-CN" altLang="en-US" dirty="0" smtClean="0"/>
              <a:t>；</a:t>
            </a:r>
            <a:endParaRPr lang="en-US" altLang="zh-CN" dirty="0" smtClean="0"/>
          </a:p>
          <a:p>
            <a:pPr lvl="1"/>
            <a:r>
              <a:rPr lang="zh-CN" altLang="en-US" dirty="0" smtClean="0"/>
              <a:t>例</a:t>
            </a:r>
            <a:r>
              <a:rPr lang="zh-CN" altLang="en-US" dirty="0"/>
              <a:t>如：是否以魔术</a:t>
            </a:r>
            <a:r>
              <a:rPr lang="en-US" altLang="zh-CN" dirty="0"/>
              <a:t>0xCAFEBABE</a:t>
            </a:r>
            <a:r>
              <a:rPr lang="zh-CN" altLang="en-US" dirty="0"/>
              <a:t>开头、主次版本号是否在当前虚拟机的处理范围之内、常量池中的常量是否有不被支持的类型。</a:t>
            </a:r>
          </a:p>
          <a:p>
            <a:endParaRPr lang="en-US" altLang="zh-CN" dirty="0" smtClean="0"/>
          </a:p>
          <a:p>
            <a:r>
              <a:rPr lang="zh-CN" altLang="en-US" dirty="0" smtClean="0"/>
              <a:t>元数据</a:t>
            </a:r>
            <a:r>
              <a:rPr lang="zh-CN" altLang="en-US" dirty="0"/>
              <a:t>验</a:t>
            </a:r>
            <a:r>
              <a:rPr lang="zh-CN" altLang="en-US" dirty="0" smtClean="0"/>
              <a:t>证</a:t>
            </a:r>
            <a:endParaRPr lang="en-US" altLang="zh-CN" dirty="0" smtClean="0"/>
          </a:p>
          <a:p>
            <a:pPr lvl="1"/>
            <a:r>
              <a:rPr lang="zh-CN" altLang="en-US" dirty="0" smtClean="0"/>
              <a:t>对</a:t>
            </a:r>
            <a:r>
              <a:rPr lang="zh-CN" altLang="en-US" dirty="0"/>
              <a:t>字节码描述的信息进行语义分</a:t>
            </a:r>
            <a:r>
              <a:rPr lang="zh-CN" altLang="en-US" dirty="0" smtClean="0"/>
              <a:t>析。以</a:t>
            </a:r>
            <a:r>
              <a:rPr lang="zh-CN" altLang="en-US" dirty="0"/>
              <a:t>保证其描述的信息符合</a:t>
            </a:r>
            <a:r>
              <a:rPr lang="en-US" altLang="zh-CN" dirty="0"/>
              <a:t>Java</a:t>
            </a:r>
            <a:r>
              <a:rPr lang="zh-CN" altLang="en-US" dirty="0"/>
              <a:t>语言规范的要求</a:t>
            </a:r>
            <a:r>
              <a:rPr lang="zh-CN" altLang="en-US" dirty="0" smtClean="0"/>
              <a:t>；</a:t>
            </a:r>
            <a:endParaRPr lang="en-US" altLang="zh-CN" dirty="0" smtClean="0"/>
          </a:p>
          <a:p>
            <a:pPr lvl="1"/>
            <a:r>
              <a:rPr lang="zh-CN" altLang="en-US" dirty="0" smtClean="0"/>
              <a:t>例</a:t>
            </a:r>
            <a:r>
              <a:rPr lang="zh-CN" altLang="en-US" dirty="0"/>
              <a:t>如：这个类是否有父</a:t>
            </a:r>
            <a:r>
              <a:rPr lang="zh-CN" altLang="en-US" dirty="0" smtClean="0"/>
              <a:t>类；</a:t>
            </a:r>
            <a:endParaRPr lang="zh-CN" altLang="en-US" dirty="0"/>
          </a:p>
          <a:p>
            <a:endParaRPr lang="en-US" altLang="zh-CN" dirty="0" smtClean="0"/>
          </a:p>
          <a:p>
            <a:r>
              <a:rPr lang="zh-CN" altLang="en-US" dirty="0" smtClean="0"/>
              <a:t>字节</a:t>
            </a:r>
            <a:r>
              <a:rPr lang="zh-CN" altLang="en-US" dirty="0"/>
              <a:t>码验</a:t>
            </a:r>
            <a:r>
              <a:rPr lang="zh-CN" altLang="en-US" dirty="0" smtClean="0"/>
              <a:t>证</a:t>
            </a:r>
            <a:endParaRPr lang="en-US" altLang="zh-CN" dirty="0" smtClean="0"/>
          </a:p>
          <a:p>
            <a:pPr lvl="1"/>
            <a:r>
              <a:rPr lang="zh-CN" altLang="en-US" dirty="0" smtClean="0"/>
              <a:t>通</a:t>
            </a:r>
            <a:r>
              <a:rPr lang="zh-CN" altLang="en-US" dirty="0"/>
              <a:t>过数据流和控制流分析，确定程序语义是合法的、符合逻辑的</a:t>
            </a:r>
            <a:r>
              <a:rPr lang="zh-CN" altLang="en-US" dirty="0" smtClean="0"/>
              <a:t>。</a:t>
            </a:r>
            <a:endParaRPr lang="en-US" altLang="zh-CN" dirty="0" smtClean="0"/>
          </a:p>
          <a:p>
            <a:pPr lvl="1"/>
            <a:r>
              <a:rPr lang="zh-CN" altLang="en-US" dirty="0"/>
              <a:t>例</a:t>
            </a:r>
            <a:r>
              <a:rPr lang="zh-CN" altLang="en-US" dirty="0" smtClean="0"/>
              <a:t>如：指令不会跳转到方法体外的字节码指令上；</a:t>
            </a:r>
            <a:endParaRPr lang="zh-CN" altLang="en-US" dirty="0"/>
          </a:p>
          <a:p>
            <a:endParaRPr lang="en-US" altLang="zh-CN" dirty="0" smtClean="0"/>
          </a:p>
          <a:p>
            <a:r>
              <a:rPr lang="zh-CN" altLang="en-US" dirty="0" smtClean="0"/>
              <a:t>符号</a:t>
            </a:r>
            <a:r>
              <a:rPr lang="zh-CN" altLang="en-US" dirty="0"/>
              <a:t>引用验</a:t>
            </a:r>
            <a:r>
              <a:rPr lang="zh-CN" altLang="en-US" dirty="0" smtClean="0"/>
              <a:t>证</a:t>
            </a:r>
            <a:endParaRPr lang="en-US" altLang="zh-CN" dirty="0" smtClean="0"/>
          </a:p>
          <a:p>
            <a:pPr lvl="1"/>
            <a:r>
              <a:rPr lang="zh-CN" altLang="en-US" dirty="0" smtClean="0"/>
              <a:t>确</a:t>
            </a:r>
            <a:r>
              <a:rPr lang="zh-CN" altLang="en-US" dirty="0"/>
              <a:t>保解析动作能正确执行</a:t>
            </a:r>
            <a:r>
              <a:rPr lang="zh-CN" altLang="en-US" dirty="0" smtClean="0"/>
              <a:t>。</a:t>
            </a:r>
            <a:endParaRPr lang="en-US" altLang="zh-CN" dirty="0" smtClean="0"/>
          </a:p>
          <a:p>
            <a:pPr lvl="1"/>
            <a:r>
              <a:rPr lang="zh-CN" altLang="en-US" dirty="0"/>
              <a:t>例</a:t>
            </a:r>
            <a:r>
              <a:rPr lang="zh-CN" altLang="en-US" dirty="0" smtClean="0"/>
              <a:t>如：字符串描述的全限定名能找到对应的类</a:t>
            </a:r>
            <a:endParaRPr lang="zh-CN" altLang="en-US" dirty="0"/>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18</a:t>
            </a:fld>
            <a:endParaRPr lang="zh-CN" altLang="en-US"/>
          </a:p>
        </p:txBody>
      </p:sp>
    </p:spTree>
    <p:extLst>
      <p:ext uri="{BB962C8B-B14F-4D97-AF65-F5344CB8AC3E}">
        <p14:creationId xmlns:p14="http://schemas.microsoft.com/office/powerpoint/2010/main" val="4097158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准备</a:t>
            </a:r>
            <a:endParaRPr lang="zh-CN" altLang="en-US" dirty="0"/>
          </a:p>
        </p:txBody>
      </p:sp>
      <p:sp>
        <p:nvSpPr>
          <p:cNvPr id="3" name="内容占位符 2"/>
          <p:cNvSpPr>
            <a:spLocks noGrp="1"/>
          </p:cNvSpPr>
          <p:nvPr>
            <p:ph idx="1"/>
          </p:nvPr>
        </p:nvSpPr>
        <p:spPr/>
        <p:txBody>
          <a:bodyPr/>
          <a:lstStyle/>
          <a:p>
            <a:r>
              <a:rPr lang="zh-CN" altLang="en-US" u="sng" dirty="0"/>
              <a:t>类变量</a:t>
            </a:r>
            <a:r>
              <a:rPr lang="zh-CN" altLang="en-US" dirty="0"/>
              <a:t>分配内存并设置类变量</a:t>
            </a:r>
            <a:r>
              <a:rPr lang="zh-CN" altLang="en-US" u="sng" dirty="0" smtClean="0"/>
              <a:t>初始值</a:t>
            </a:r>
            <a:endParaRPr lang="en-US" altLang="zh-CN" u="sng" dirty="0" smtClean="0"/>
          </a:p>
          <a:p>
            <a:pPr lvl="1"/>
            <a:r>
              <a:rPr lang="en-US" altLang="zh-CN" dirty="0" smtClean="0"/>
              <a:t>public static int value = 123;</a:t>
            </a:r>
          </a:p>
          <a:p>
            <a:pPr lvl="1"/>
            <a:r>
              <a:rPr lang="en-US" altLang="zh-CN" dirty="0"/>
              <a:t>p</a:t>
            </a:r>
            <a:r>
              <a:rPr lang="en-US" altLang="zh-CN" dirty="0" smtClean="0"/>
              <a:t>ublic static </a:t>
            </a:r>
            <a:r>
              <a:rPr lang="en-US" altLang="zh-CN" b="1" dirty="0" smtClean="0"/>
              <a:t>final</a:t>
            </a:r>
            <a:r>
              <a:rPr lang="en-US" altLang="zh-CN" dirty="0" smtClean="0"/>
              <a:t> int value =123;</a:t>
            </a:r>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19</a:t>
            </a:fld>
            <a:endParaRPr lang="zh-CN" altLang="en-US"/>
          </a:p>
        </p:txBody>
      </p:sp>
    </p:spTree>
    <p:extLst>
      <p:ext uri="{BB962C8B-B14F-4D97-AF65-F5344CB8AC3E}">
        <p14:creationId xmlns:p14="http://schemas.microsoft.com/office/powerpoint/2010/main" val="913752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Agenda</a:t>
            </a:r>
          </a:p>
        </p:txBody>
      </p:sp>
      <p:sp>
        <p:nvSpPr>
          <p:cNvPr id="3" name="Content Placeholder 2"/>
          <p:cNvSpPr>
            <a:spLocks noGrp="1"/>
          </p:cNvSpPr>
          <p:nvPr>
            <p:ph idx="1"/>
          </p:nvPr>
        </p:nvSpPr>
        <p:spPr/>
        <p:txBody>
          <a:bodyPr/>
          <a:lstStyle/>
          <a:p>
            <a:r>
              <a:rPr lang="en-US" dirty="0" smtClean="0"/>
              <a:t>Overview</a:t>
            </a:r>
          </a:p>
          <a:p>
            <a:endParaRPr lang="en-US" dirty="0"/>
          </a:p>
          <a:p>
            <a:r>
              <a:rPr lang="en-US" dirty="0" smtClean="0"/>
              <a:t>Java file to java execution</a:t>
            </a:r>
          </a:p>
          <a:p>
            <a:endParaRPr lang="en-US" dirty="0"/>
          </a:p>
          <a:p>
            <a:r>
              <a:rPr lang="en-US" dirty="0" smtClean="0"/>
              <a:t>GC</a:t>
            </a:r>
          </a:p>
          <a:p>
            <a:endParaRPr lang="en-US" dirty="0"/>
          </a:p>
          <a:p>
            <a:r>
              <a:rPr lang="en-US" dirty="0" smtClean="0"/>
              <a:t>JMM</a:t>
            </a:r>
            <a:endParaRPr lang="en-US" dirty="0"/>
          </a:p>
        </p:txBody>
      </p:sp>
      <p:sp>
        <p:nvSpPr>
          <p:cNvPr id="4" name="Date Placeholder 3"/>
          <p:cNvSpPr>
            <a:spLocks noGrp="1"/>
          </p:cNvSpPr>
          <p:nvPr>
            <p:ph type="dt" sz="half" idx="10"/>
          </p:nvPr>
        </p:nvSpPr>
        <p:spPr/>
        <p:txBody>
          <a:bodyPr/>
          <a:lstStyle/>
          <a:p>
            <a:fld id="{FFE509C5-9A07-431C-A613-704709B1F7E2}"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2</a:t>
            </a:fld>
            <a:endParaRPr lang="zh-CN" altLang="en-US"/>
          </a:p>
        </p:txBody>
      </p:sp>
    </p:spTree>
    <p:extLst>
      <p:ext uri="{BB962C8B-B14F-4D97-AF65-F5344CB8AC3E}">
        <p14:creationId xmlns:p14="http://schemas.microsoft.com/office/powerpoint/2010/main" val="1850518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解析</a:t>
            </a:r>
            <a:endParaRPr lang="zh-CN" altLang="en-US" dirty="0"/>
          </a:p>
        </p:txBody>
      </p:sp>
      <p:sp>
        <p:nvSpPr>
          <p:cNvPr id="3" name="内容占位符 2"/>
          <p:cNvSpPr>
            <a:spLocks noGrp="1"/>
          </p:cNvSpPr>
          <p:nvPr>
            <p:ph idx="1"/>
          </p:nvPr>
        </p:nvSpPr>
        <p:spPr/>
        <p:txBody>
          <a:bodyPr/>
          <a:lstStyle/>
          <a:p>
            <a:r>
              <a:rPr lang="zh-CN" altLang="en-US" dirty="0"/>
              <a:t>常量池内的符号引用替换为直接</a:t>
            </a:r>
            <a:r>
              <a:rPr lang="zh-CN" altLang="en-US" dirty="0" smtClean="0"/>
              <a:t>引用</a:t>
            </a:r>
            <a:endParaRPr lang="en-US" altLang="zh-CN" dirty="0" smtClean="0"/>
          </a:p>
          <a:p>
            <a:pPr lvl="1"/>
            <a:r>
              <a:rPr lang="zh-CN" altLang="en-US" dirty="0"/>
              <a:t>类或接口、字段、类方法、接口方法、方法类型、方法句柄和调用点限定符</a:t>
            </a:r>
            <a:r>
              <a:rPr lang="en-US" altLang="zh-CN" dirty="0"/>
              <a:t>7</a:t>
            </a:r>
            <a:r>
              <a:rPr lang="zh-CN" altLang="en-US" dirty="0"/>
              <a:t>类符号</a:t>
            </a:r>
            <a:r>
              <a:rPr lang="zh-CN" altLang="en-US" dirty="0" smtClean="0"/>
              <a:t>引用</a:t>
            </a:r>
            <a:endParaRPr lang="en-US" altLang="zh-CN" dirty="0" smtClean="0"/>
          </a:p>
          <a:p>
            <a:pPr lvl="1"/>
            <a:endParaRPr lang="en-US" altLang="zh-CN" dirty="0"/>
          </a:p>
          <a:p>
            <a:r>
              <a:rPr lang="zh-CN" altLang="en-US" dirty="0" smtClean="0"/>
              <a:t>并未规定发生的具体时间</a:t>
            </a:r>
            <a:endParaRPr lang="en-US" altLang="zh-CN" dirty="0" smtClean="0"/>
          </a:p>
          <a:p>
            <a:pPr lvl="1"/>
            <a:r>
              <a:rPr lang="en-US" altLang="zh-CN" dirty="0" smtClean="0"/>
              <a:t>Before: </a:t>
            </a:r>
            <a:r>
              <a:rPr lang="en-US" altLang="zh-CN" dirty="0" err="1" smtClean="0"/>
              <a:t>anewarry</a:t>
            </a:r>
            <a:r>
              <a:rPr lang="en-US" altLang="zh-CN" dirty="0" smtClean="0"/>
              <a:t>, </a:t>
            </a:r>
            <a:r>
              <a:rPr lang="en-US" altLang="zh-CN" dirty="0" err="1" smtClean="0"/>
              <a:t>checkcast</a:t>
            </a:r>
            <a:r>
              <a:rPr lang="en-US" altLang="zh-CN" dirty="0" smtClean="0"/>
              <a:t>, </a:t>
            </a:r>
            <a:r>
              <a:rPr lang="en-US" altLang="zh-CN" dirty="0" err="1" smtClean="0"/>
              <a:t>getfield</a:t>
            </a:r>
            <a:r>
              <a:rPr lang="en-US" altLang="zh-CN" dirty="0" smtClean="0"/>
              <a:t>, </a:t>
            </a:r>
            <a:r>
              <a:rPr lang="en-US" altLang="zh-CN" dirty="0" err="1" smtClean="0"/>
              <a:t>getstatic</a:t>
            </a:r>
            <a:r>
              <a:rPr lang="en-US" altLang="zh-CN" dirty="0" smtClean="0"/>
              <a:t>, </a:t>
            </a:r>
            <a:r>
              <a:rPr lang="en-US" altLang="zh-CN" dirty="0" err="1" smtClean="0"/>
              <a:t>instanceof</a:t>
            </a:r>
            <a:r>
              <a:rPr lang="en-US" altLang="zh-CN" dirty="0" smtClean="0"/>
              <a:t>, </a:t>
            </a:r>
            <a:r>
              <a:rPr lang="en-US" altLang="zh-CN" dirty="0" err="1" smtClean="0"/>
              <a:t>invokedynamic</a:t>
            </a:r>
            <a:r>
              <a:rPr lang="en-US" altLang="zh-CN" dirty="0" smtClean="0"/>
              <a:t>, </a:t>
            </a:r>
            <a:r>
              <a:rPr lang="en-US" altLang="zh-CN" dirty="0" err="1" smtClean="0"/>
              <a:t>invokeinterface</a:t>
            </a:r>
            <a:r>
              <a:rPr lang="en-US" altLang="zh-CN" dirty="0" smtClean="0"/>
              <a:t>, </a:t>
            </a:r>
            <a:r>
              <a:rPr lang="en-US" altLang="zh-CN" dirty="0" err="1" smtClean="0"/>
              <a:t>invokespecial</a:t>
            </a:r>
            <a:r>
              <a:rPr lang="en-US" altLang="zh-CN" dirty="0" smtClean="0"/>
              <a:t>, </a:t>
            </a:r>
            <a:r>
              <a:rPr lang="en-US" altLang="zh-CN" dirty="0" err="1" smtClean="0"/>
              <a:t>invokestatic</a:t>
            </a:r>
            <a:r>
              <a:rPr lang="en-US" altLang="zh-CN" dirty="0" smtClean="0"/>
              <a:t>, </a:t>
            </a:r>
            <a:r>
              <a:rPr lang="en-US" altLang="zh-CN" dirty="0" err="1" smtClean="0"/>
              <a:t>invokevirtual</a:t>
            </a:r>
            <a:r>
              <a:rPr lang="en-US" altLang="zh-CN" dirty="0" smtClean="0"/>
              <a:t>, </a:t>
            </a:r>
            <a:r>
              <a:rPr lang="en-US" altLang="zh-CN" dirty="0" err="1" smtClean="0"/>
              <a:t>ldc</a:t>
            </a:r>
            <a:r>
              <a:rPr lang="en-US" altLang="zh-CN" dirty="0" smtClean="0"/>
              <a:t>, </a:t>
            </a:r>
            <a:r>
              <a:rPr lang="en-US" altLang="zh-CN" dirty="0" err="1" smtClean="0"/>
              <a:t>ldc_w</a:t>
            </a:r>
            <a:r>
              <a:rPr lang="en-US" altLang="zh-CN" dirty="0" smtClean="0"/>
              <a:t>, </a:t>
            </a:r>
            <a:r>
              <a:rPr lang="en-US" altLang="zh-CN" dirty="0" err="1" smtClean="0"/>
              <a:t>multianewarray</a:t>
            </a:r>
            <a:r>
              <a:rPr lang="en-US" altLang="zh-CN" dirty="0" smtClean="0"/>
              <a:t>, new, </a:t>
            </a:r>
            <a:r>
              <a:rPr lang="en-US" altLang="zh-CN" dirty="0" err="1" smtClean="0"/>
              <a:t>putfield</a:t>
            </a:r>
            <a:r>
              <a:rPr lang="en-US" altLang="zh-CN" dirty="0" smtClean="0"/>
              <a:t>, </a:t>
            </a:r>
            <a:r>
              <a:rPr lang="en-US" altLang="zh-CN" dirty="0" err="1" smtClean="0"/>
              <a:t>putstatic</a:t>
            </a:r>
            <a:r>
              <a:rPr lang="en-US" altLang="zh-CN" dirty="0"/>
              <a:t> </a:t>
            </a:r>
            <a:endParaRPr lang="zh-CN" altLang="en-US" dirty="0"/>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20</a:t>
            </a:fld>
            <a:endParaRPr lang="zh-CN" altLang="en-US"/>
          </a:p>
        </p:txBody>
      </p:sp>
    </p:spTree>
    <p:extLst>
      <p:ext uri="{BB962C8B-B14F-4D97-AF65-F5344CB8AC3E}">
        <p14:creationId xmlns:p14="http://schemas.microsoft.com/office/powerpoint/2010/main" val="1479266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初始化</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初始化阶段是执行类构造器</a:t>
            </a:r>
            <a:r>
              <a:rPr lang="en-US" altLang="zh-CN" dirty="0"/>
              <a:t>&lt;</a:t>
            </a:r>
            <a:r>
              <a:rPr lang="en-US" altLang="zh-CN" dirty="0" err="1"/>
              <a:t>clinit</a:t>
            </a:r>
            <a:r>
              <a:rPr lang="en-US" altLang="zh-CN" dirty="0"/>
              <a:t>&gt;()</a:t>
            </a:r>
            <a:r>
              <a:rPr lang="zh-CN" altLang="en-US" dirty="0"/>
              <a:t>方法的</a:t>
            </a:r>
            <a:r>
              <a:rPr lang="zh-CN" altLang="en-US" dirty="0" smtClean="0"/>
              <a:t>过程</a:t>
            </a:r>
            <a:endParaRPr lang="en-US" altLang="zh-CN" dirty="0" smtClean="0"/>
          </a:p>
          <a:p>
            <a:pPr lvl="1"/>
            <a:r>
              <a:rPr lang="zh-CN" altLang="en-US" dirty="0"/>
              <a:t>类变量的赋值</a:t>
            </a:r>
            <a:r>
              <a:rPr lang="zh-CN" altLang="en-US" dirty="0" smtClean="0"/>
              <a:t>动作</a:t>
            </a:r>
            <a:r>
              <a:rPr lang="en-US" altLang="zh-CN" dirty="0" smtClean="0"/>
              <a:t>+</a:t>
            </a:r>
            <a:r>
              <a:rPr lang="zh-CN" altLang="en-US" dirty="0" smtClean="0"/>
              <a:t>静态</a:t>
            </a:r>
            <a:r>
              <a:rPr lang="zh-CN" altLang="en-US" dirty="0"/>
              <a:t>语句块</a:t>
            </a:r>
            <a:r>
              <a:rPr lang="en-US" altLang="zh-CN" dirty="0"/>
              <a:t>static{}</a:t>
            </a:r>
            <a:r>
              <a:rPr lang="zh-CN" altLang="en-US" dirty="0"/>
              <a:t>中的</a:t>
            </a:r>
            <a:r>
              <a:rPr lang="zh-CN" altLang="en-US" dirty="0" smtClean="0"/>
              <a:t>语句</a:t>
            </a:r>
            <a:endParaRPr lang="en-US" altLang="zh-CN" dirty="0" smtClean="0"/>
          </a:p>
          <a:p>
            <a:pPr lvl="1"/>
            <a:r>
              <a:rPr lang="zh-CN" altLang="en-US" dirty="0"/>
              <a:t>按源文件中出现的</a:t>
            </a:r>
            <a:r>
              <a:rPr lang="zh-CN" altLang="en-US" dirty="0" smtClean="0"/>
              <a:t>顺序执行</a:t>
            </a:r>
            <a:endParaRPr lang="en-US" altLang="zh-CN" dirty="0"/>
          </a:p>
          <a:p>
            <a:pPr lvl="1"/>
            <a:r>
              <a:rPr lang="zh-CN" altLang="en-US" dirty="0"/>
              <a:t>不需要显示地调用父类构造</a:t>
            </a:r>
            <a:r>
              <a:rPr lang="zh-CN" altLang="en-US" dirty="0" smtClean="0"/>
              <a:t>器</a:t>
            </a:r>
            <a:endParaRPr lang="en-US" altLang="zh-CN" dirty="0" smtClean="0"/>
          </a:p>
          <a:p>
            <a:pPr lvl="1"/>
            <a:r>
              <a:rPr lang="zh-CN" altLang="en-US" dirty="0"/>
              <a:t>父类的</a:t>
            </a:r>
            <a:r>
              <a:rPr lang="en-US" altLang="zh-CN" dirty="0"/>
              <a:t>&lt;</a:t>
            </a:r>
            <a:r>
              <a:rPr lang="en-US" altLang="zh-CN" dirty="0" err="1"/>
              <a:t>clinit</a:t>
            </a:r>
            <a:r>
              <a:rPr lang="en-US" altLang="zh-CN" dirty="0"/>
              <a:t>&gt;()</a:t>
            </a:r>
            <a:r>
              <a:rPr lang="zh-CN" altLang="en-US" dirty="0"/>
              <a:t>方法先</a:t>
            </a:r>
            <a:r>
              <a:rPr lang="zh-CN" altLang="en-US" dirty="0" smtClean="0"/>
              <a:t>执行</a:t>
            </a:r>
            <a:endParaRPr lang="en-US" altLang="zh-CN" dirty="0" smtClean="0"/>
          </a:p>
          <a:p>
            <a:pPr lvl="1"/>
            <a:r>
              <a:rPr lang="en-US" altLang="zh-CN" dirty="0"/>
              <a:t>&lt;</a:t>
            </a:r>
            <a:r>
              <a:rPr lang="en-US" altLang="zh-CN" dirty="0" err="1"/>
              <a:t>clinit</a:t>
            </a:r>
            <a:r>
              <a:rPr lang="en-US" altLang="zh-CN" dirty="0"/>
              <a:t>&gt;()</a:t>
            </a:r>
            <a:r>
              <a:rPr lang="zh-CN" altLang="en-US" dirty="0"/>
              <a:t>方法对于类或者接口来说并不是必需</a:t>
            </a:r>
            <a:r>
              <a:rPr lang="zh-CN" altLang="en-US" dirty="0" smtClean="0"/>
              <a:t>的</a:t>
            </a:r>
            <a:endParaRPr lang="en-US" altLang="zh-CN" dirty="0" smtClean="0"/>
          </a:p>
          <a:p>
            <a:pPr lvl="1"/>
            <a:r>
              <a:rPr lang="zh-CN" altLang="en-US" dirty="0"/>
              <a:t>执行接口的</a:t>
            </a:r>
            <a:r>
              <a:rPr lang="en-US" altLang="zh-CN" dirty="0"/>
              <a:t>&lt;</a:t>
            </a:r>
            <a:r>
              <a:rPr lang="en-US" altLang="zh-CN" dirty="0" err="1"/>
              <a:t>clinit</a:t>
            </a:r>
            <a:r>
              <a:rPr lang="en-US" altLang="zh-CN" dirty="0"/>
              <a:t>&gt;()</a:t>
            </a:r>
            <a:r>
              <a:rPr lang="zh-CN" altLang="en-US" dirty="0"/>
              <a:t>方法不需要先执行父接口的</a:t>
            </a:r>
            <a:r>
              <a:rPr lang="en-US" altLang="zh-CN" dirty="0"/>
              <a:t>&lt;</a:t>
            </a:r>
            <a:r>
              <a:rPr lang="en-US" altLang="zh-CN" dirty="0" err="1"/>
              <a:t>clinit</a:t>
            </a:r>
            <a:r>
              <a:rPr lang="en-US" altLang="zh-CN" dirty="0"/>
              <a:t>&gt;()</a:t>
            </a:r>
            <a:r>
              <a:rPr lang="zh-CN" altLang="en-US" dirty="0" smtClean="0"/>
              <a:t>方法</a:t>
            </a:r>
            <a:endParaRPr lang="en-US" altLang="zh-CN" dirty="0" smtClean="0"/>
          </a:p>
          <a:p>
            <a:pPr lvl="1"/>
            <a:r>
              <a:rPr lang="zh-CN" altLang="en-US" dirty="0"/>
              <a:t>接口的实现类在初始化时也一样不会执行接口的</a:t>
            </a:r>
            <a:r>
              <a:rPr lang="en-US" altLang="zh-CN" dirty="0"/>
              <a:t>&lt;</a:t>
            </a:r>
            <a:r>
              <a:rPr lang="en-US" altLang="zh-CN" dirty="0" err="1"/>
              <a:t>clinit</a:t>
            </a:r>
            <a:r>
              <a:rPr lang="en-US" altLang="zh-CN" dirty="0"/>
              <a:t>&gt;()</a:t>
            </a:r>
            <a:r>
              <a:rPr lang="zh-CN" altLang="en-US" dirty="0" smtClean="0"/>
              <a:t>方法</a:t>
            </a:r>
            <a:endParaRPr lang="en-US" altLang="zh-CN" dirty="0" smtClean="0"/>
          </a:p>
          <a:p>
            <a:pPr lvl="1"/>
            <a:r>
              <a:rPr lang="en-US" altLang="zh-CN" dirty="0"/>
              <a:t>&lt;</a:t>
            </a:r>
            <a:r>
              <a:rPr lang="en-US" altLang="zh-CN" dirty="0" err="1"/>
              <a:t>clinit</a:t>
            </a:r>
            <a:r>
              <a:rPr lang="en-US" altLang="zh-CN" dirty="0"/>
              <a:t>&gt;()</a:t>
            </a:r>
            <a:r>
              <a:rPr lang="zh-CN" altLang="en-US" dirty="0"/>
              <a:t>方法在多线程环境中被正确的加锁、</a:t>
            </a:r>
            <a:r>
              <a:rPr lang="zh-CN" altLang="en-US" dirty="0" smtClean="0"/>
              <a:t>同步</a:t>
            </a:r>
            <a:endParaRPr lang="en-US" altLang="zh-CN" dirty="0" smtClean="0"/>
          </a:p>
          <a:p>
            <a:pPr lvl="1"/>
            <a:r>
              <a:rPr lang="zh-CN" altLang="en-US" dirty="0" smtClean="0"/>
              <a:t>一个类型只会被初始化一次</a:t>
            </a:r>
            <a:endParaRPr lang="en-US" altLang="zh-CN" dirty="0"/>
          </a:p>
          <a:p>
            <a:endParaRPr lang="zh-CN" altLang="en-US" dirty="0"/>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21</a:t>
            </a:fld>
            <a:endParaRPr lang="zh-CN" altLang="en-US"/>
          </a:p>
        </p:txBody>
      </p:sp>
    </p:spTree>
    <p:extLst>
      <p:ext uri="{BB962C8B-B14F-4D97-AF65-F5344CB8AC3E}">
        <p14:creationId xmlns:p14="http://schemas.microsoft.com/office/powerpoint/2010/main" val="2749592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Quiz – 1</a:t>
            </a:r>
            <a:endParaRPr lang="zh-CN" altLang="en-US" dirty="0"/>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22</a:t>
            </a:fld>
            <a:endParaRPr lang="zh-CN" altLang="en-US"/>
          </a:p>
        </p:txBody>
      </p:sp>
      <p:pic>
        <p:nvPicPr>
          <p:cNvPr id="3" name="Picture 2"/>
          <p:cNvPicPr>
            <a:picLocks noChangeAspect="1"/>
          </p:cNvPicPr>
          <p:nvPr/>
        </p:nvPicPr>
        <p:blipFill>
          <a:blip r:embed="rId3"/>
          <a:stretch>
            <a:fillRect/>
          </a:stretch>
        </p:blipFill>
        <p:spPr>
          <a:xfrm>
            <a:off x="539858" y="1340768"/>
            <a:ext cx="8172450" cy="3857625"/>
          </a:xfrm>
          <a:prstGeom prst="rect">
            <a:avLst/>
          </a:prstGeom>
        </p:spPr>
      </p:pic>
    </p:spTree>
    <p:extLst>
      <p:ext uri="{BB962C8B-B14F-4D97-AF65-F5344CB8AC3E}">
        <p14:creationId xmlns:p14="http://schemas.microsoft.com/office/powerpoint/2010/main" val="254195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 2</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23</a:t>
            </a:fld>
            <a:endParaRPr lang="zh-CN" altLang="en-US"/>
          </a:p>
        </p:txBody>
      </p:sp>
      <p:pic>
        <p:nvPicPr>
          <p:cNvPr id="6" name="Picture 5"/>
          <p:cNvPicPr>
            <a:picLocks noChangeAspect="1"/>
          </p:cNvPicPr>
          <p:nvPr/>
        </p:nvPicPr>
        <p:blipFill>
          <a:blip r:embed="rId3"/>
          <a:stretch>
            <a:fillRect/>
          </a:stretch>
        </p:blipFill>
        <p:spPr>
          <a:xfrm>
            <a:off x="504825" y="1495425"/>
            <a:ext cx="8134350" cy="3867150"/>
          </a:xfrm>
          <a:prstGeom prst="rect">
            <a:avLst/>
          </a:prstGeom>
        </p:spPr>
      </p:pic>
    </p:spTree>
    <p:extLst>
      <p:ext uri="{BB962C8B-B14F-4D97-AF65-F5344CB8AC3E}">
        <p14:creationId xmlns:p14="http://schemas.microsoft.com/office/powerpoint/2010/main" val="4184919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类的实例</a:t>
            </a:r>
            <a:endParaRPr lang="zh-CN" altLang="en-US" dirty="0"/>
          </a:p>
        </p:txBody>
      </p:sp>
      <p:sp>
        <p:nvSpPr>
          <p:cNvPr id="3" name="内容占位符 2"/>
          <p:cNvSpPr>
            <a:spLocks noGrp="1"/>
          </p:cNvSpPr>
          <p:nvPr>
            <p:ph idx="1"/>
          </p:nvPr>
        </p:nvSpPr>
        <p:spPr/>
        <p:txBody>
          <a:bodyPr/>
          <a:lstStyle/>
          <a:p>
            <a:r>
              <a:rPr lang="zh-CN" altLang="en-US" dirty="0" smtClean="0">
                <a:sym typeface="Wingdings" panose="05000000000000000000" pitchFamily="2" charset="2"/>
              </a:rPr>
              <a:t>父类初始化</a:t>
            </a:r>
            <a:r>
              <a:rPr lang="en-US" altLang="zh-CN" dirty="0" smtClean="0">
                <a:sym typeface="Wingdings" panose="05000000000000000000" pitchFamily="2" charset="2"/>
              </a:rPr>
              <a:t></a:t>
            </a:r>
            <a:r>
              <a:rPr lang="zh-CN" altLang="en-US" dirty="0">
                <a:sym typeface="Wingdings" panose="05000000000000000000" pitchFamily="2" charset="2"/>
              </a:rPr>
              <a:t>子类初始化</a:t>
            </a:r>
            <a:r>
              <a:rPr lang="en-US" altLang="zh-CN" dirty="0">
                <a:sym typeface="Wingdings" panose="05000000000000000000" pitchFamily="2" charset="2"/>
              </a:rPr>
              <a:t></a:t>
            </a:r>
            <a:r>
              <a:rPr lang="zh-CN" altLang="en-US" dirty="0" smtClean="0">
                <a:sym typeface="Wingdings" panose="05000000000000000000" pitchFamily="2" charset="2"/>
              </a:rPr>
              <a:t>父类的构造代码块</a:t>
            </a:r>
            <a:r>
              <a:rPr lang="en-US" altLang="zh-CN" dirty="0" smtClean="0">
                <a:sym typeface="Wingdings" panose="05000000000000000000" pitchFamily="2" charset="2"/>
              </a:rPr>
              <a:t></a:t>
            </a:r>
            <a:r>
              <a:rPr lang="zh-CN" altLang="en-US" dirty="0" smtClean="0">
                <a:sym typeface="Wingdings" panose="05000000000000000000" pitchFamily="2" charset="2"/>
              </a:rPr>
              <a:t>父类构造函数</a:t>
            </a:r>
            <a:r>
              <a:rPr lang="en-US" altLang="zh-CN" dirty="0" smtClean="0">
                <a:sym typeface="Wingdings" panose="05000000000000000000" pitchFamily="2" charset="2"/>
              </a:rPr>
              <a:t></a:t>
            </a:r>
            <a:r>
              <a:rPr lang="zh-CN" altLang="en-US" dirty="0" smtClean="0">
                <a:sym typeface="Wingdings" panose="05000000000000000000" pitchFamily="2" charset="2"/>
              </a:rPr>
              <a:t>子类</a:t>
            </a:r>
            <a:r>
              <a:rPr lang="zh-CN" altLang="en-US" dirty="0">
                <a:sym typeface="Wingdings" panose="05000000000000000000" pitchFamily="2" charset="2"/>
              </a:rPr>
              <a:t>的构造代码块</a:t>
            </a:r>
            <a:r>
              <a:rPr lang="en-US" altLang="zh-CN" dirty="0" smtClean="0">
                <a:sym typeface="Wingdings" panose="05000000000000000000" pitchFamily="2" charset="2"/>
              </a:rPr>
              <a:t></a:t>
            </a:r>
            <a:r>
              <a:rPr lang="zh-CN" altLang="en-US" dirty="0" smtClean="0">
                <a:sym typeface="Wingdings" panose="05000000000000000000" pitchFamily="2" charset="2"/>
              </a:rPr>
              <a:t>子类</a:t>
            </a:r>
            <a:r>
              <a:rPr lang="zh-CN" altLang="en-US" dirty="0">
                <a:sym typeface="Wingdings" panose="05000000000000000000" pitchFamily="2" charset="2"/>
              </a:rPr>
              <a:t>构造函数</a:t>
            </a:r>
            <a:endParaRPr lang="zh-CN" altLang="en-US" dirty="0"/>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24</a:t>
            </a:fld>
            <a:endParaRPr lang="zh-CN" altLang="en-US"/>
          </a:p>
        </p:txBody>
      </p:sp>
    </p:spTree>
    <p:extLst>
      <p:ext uri="{BB962C8B-B14F-4D97-AF65-F5344CB8AC3E}">
        <p14:creationId xmlns:p14="http://schemas.microsoft.com/office/powerpoint/2010/main" val="2200164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Quiz – 1 </a:t>
            </a:r>
            <a:endParaRPr lang="zh-CN" altLang="en-US" dirty="0"/>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25</a:t>
            </a:fld>
            <a:endParaRPr lang="zh-CN" altLang="en-US"/>
          </a:p>
        </p:txBody>
      </p:sp>
      <p:pic>
        <p:nvPicPr>
          <p:cNvPr id="6" name="图片 5"/>
          <p:cNvPicPr>
            <a:picLocks noChangeAspect="1"/>
          </p:cNvPicPr>
          <p:nvPr/>
        </p:nvPicPr>
        <p:blipFill>
          <a:blip r:embed="rId3"/>
          <a:stretch>
            <a:fillRect/>
          </a:stretch>
        </p:blipFill>
        <p:spPr>
          <a:xfrm>
            <a:off x="2166484" y="614167"/>
            <a:ext cx="4810125" cy="6086475"/>
          </a:xfrm>
          <a:prstGeom prst="rect">
            <a:avLst/>
          </a:prstGeom>
        </p:spPr>
      </p:pic>
    </p:spTree>
    <p:extLst>
      <p:ext uri="{BB962C8B-B14F-4D97-AF65-F5344CB8AC3E}">
        <p14:creationId xmlns:p14="http://schemas.microsoft.com/office/powerpoint/2010/main" val="1660257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Quiz – 2 </a:t>
            </a:r>
            <a:endParaRPr lang="zh-CN" altLang="en-US" dirty="0"/>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26</a:t>
            </a:fld>
            <a:endParaRPr lang="zh-CN" altLang="en-US"/>
          </a:p>
        </p:txBody>
      </p:sp>
      <p:pic>
        <p:nvPicPr>
          <p:cNvPr id="6" name="图片 5"/>
          <p:cNvPicPr>
            <a:picLocks noChangeAspect="1"/>
          </p:cNvPicPr>
          <p:nvPr/>
        </p:nvPicPr>
        <p:blipFill>
          <a:blip r:embed="rId3"/>
          <a:stretch>
            <a:fillRect/>
          </a:stretch>
        </p:blipFill>
        <p:spPr>
          <a:xfrm>
            <a:off x="2171700" y="800100"/>
            <a:ext cx="4800600" cy="6057900"/>
          </a:xfrm>
          <a:prstGeom prst="rect">
            <a:avLst/>
          </a:prstGeom>
        </p:spPr>
      </p:pic>
    </p:spTree>
    <p:extLst>
      <p:ext uri="{BB962C8B-B14F-4D97-AF65-F5344CB8AC3E}">
        <p14:creationId xmlns:p14="http://schemas.microsoft.com/office/powerpoint/2010/main" val="795410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Quiz – 3</a:t>
            </a:r>
            <a:endParaRPr lang="zh-CN" altLang="en-US" dirty="0"/>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27</a:t>
            </a:fld>
            <a:endParaRPr lang="zh-CN" altLang="en-US"/>
          </a:p>
        </p:txBody>
      </p:sp>
      <p:pic>
        <p:nvPicPr>
          <p:cNvPr id="6" name="图片 5"/>
          <p:cNvPicPr>
            <a:picLocks noChangeAspect="1"/>
          </p:cNvPicPr>
          <p:nvPr/>
        </p:nvPicPr>
        <p:blipFill>
          <a:blip r:embed="rId3"/>
          <a:stretch>
            <a:fillRect/>
          </a:stretch>
        </p:blipFill>
        <p:spPr>
          <a:xfrm>
            <a:off x="2247900" y="1118800"/>
            <a:ext cx="4648200" cy="5410200"/>
          </a:xfrm>
          <a:prstGeom prst="rect">
            <a:avLst/>
          </a:prstGeom>
        </p:spPr>
      </p:pic>
    </p:spTree>
    <p:extLst>
      <p:ext uri="{BB962C8B-B14F-4D97-AF65-F5344CB8AC3E}">
        <p14:creationId xmlns:p14="http://schemas.microsoft.com/office/powerpoint/2010/main" val="840028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Quiz – 4</a:t>
            </a:r>
            <a:endParaRPr lang="zh-CN" altLang="en-US" dirty="0"/>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28</a:t>
            </a:fld>
            <a:endParaRPr lang="zh-CN" altLang="en-US"/>
          </a:p>
        </p:txBody>
      </p:sp>
      <p:pic>
        <p:nvPicPr>
          <p:cNvPr id="6" name="图片 5"/>
          <p:cNvPicPr>
            <a:picLocks noChangeAspect="1"/>
          </p:cNvPicPr>
          <p:nvPr/>
        </p:nvPicPr>
        <p:blipFill>
          <a:blip r:embed="rId3"/>
          <a:stretch>
            <a:fillRect/>
          </a:stretch>
        </p:blipFill>
        <p:spPr>
          <a:xfrm>
            <a:off x="2662237" y="915576"/>
            <a:ext cx="3819525" cy="5915025"/>
          </a:xfrm>
          <a:prstGeom prst="rect">
            <a:avLst/>
          </a:prstGeom>
        </p:spPr>
      </p:pic>
    </p:spTree>
    <p:extLst>
      <p:ext uri="{BB962C8B-B14F-4D97-AF65-F5344CB8AC3E}">
        <p14:creationId xmlns:p14="http://schemas.microsoft.com/office/powerpoint/2010/main" val="31480646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Quiz - 5</a:t>
            </a:r>
            <a:endParaRPr lang="zh-CN" altLang="en-US" dirty="0"/>
          </a:p>
        </p:txBody>
      </p:sp>
      <p:sp>
        <p:nvSpPr>
          <p:cNvPr id="4" name="日期占位符 3"/>
          <p:cNvSpPr>
            <a:spLocks noGrp="1"/>
          </p:cNvSpPr>
          <p:nvPr>
            <p:ph type="dt" sz="half" idx="10"/>
          </p:nvPr>
        </p:nvSpPr>
        <p:spPr/>
        <p:txBody>
          <a:bodyPr/>
          <a:lstStyle/>
          <a:p>
            <a:fld id="{4EE09118-F6C0-44B1-AEB0-E70B108D11CB}" type="datetime1">
              <a:rPr lang="zh-CN" altLang="en-US" smtClean="0"/>
              <a:pPr/>
              <a:t>2019/7/26</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29</a:t>
            </a:fld>
            <a:endParaRPr lang="zh-CN" altLang="en-US"/>
          </a:p>
        </p:txBody>
      </p:sp>
      <p:pic>
        <p:nvPicPr>
          <p:cNvPr id="9" name="图片 8"/>
          <p:cNvPicPr>
            <a:picLocks noChangeAspect="1"/>
          </p:cNvPicPr>
          <p:nvPr/>
        </p:nvPicPr>
        <p:blipFill>
          <a:blip r:embed="rId3"/>
          <a:stretch>
            <a:fillRect/>
          </a:stretch>
        </p:blipFill>
        <p:spPr>
          <a:xfrm>
            <a:off x="457200" y="1127459"/>
            <a:ext cx="8048625" cy="2505075"/>
          </a:xfrm>
          <a:prstGeom prst="rect">
            <a:avLst/>
          </a:prstGeom>
        </p:spPr>
      </p:pic>
    </p:spTree>
    <p:extLst>
      <p:ext uri="{BB962C8B-B14F-4D97-AF65-F5344CB8AC3E}">
        <p14:creationId xmlns:p14="http://schemas.microsoft.com/office/powerpoint/2010/main" val="37395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Java/JDK/JVM</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3</a:t>
            </a:fld>
            <a:endParaRPr lang="zh-CN" altLang="en-US"/>
          </a:p>
        </p:txBody>
      </p:sp>
      <p:pic>
        <p:nvPicPr>
          <p:cNvPr id="8" name="Picture 7"/>
          <p:cNvPicPr>
            <a:picLocks noChangeAspect="1"/>
          </p:cNvPicPr>
          <p:nvPr/>
        </p:nvPicPr>
        <p:blipFill>
          <a:blip r:embed="rId3"/>
          <a:stretch>
            <a:fillRect/>
          </a:stretch>
        </p:blipFill>
        <p:spPr>
          <a:xfrm>
            <a:off x="276645" y="1268760"/>
            <a:ext cx="8420100" cy="4943475"/>
          </a:xfrm>
          <a:prstGeom prst="rect">
            <a:avLst/>
          </a:prstGeom>
        </p:spPr>
      </p:pic>
    </p:spTree>
    <p:extLst>
      <p:ext uri="{BB962C8B-B14F-4D97-AF65-F5344CB8AC3E}">
        <p14:creationId xmlns:p14="http://schemas.microsoft.com/office/powerpoint/2010/main" val="2371145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Quiz - 5</a:t>
            </a:r>
            <a:endParaRPr lang="zh-CN" altLang="en-US" dirty="0"/>
          </a:p>
        </p:txBody>
      </p:sp>
      <p:sp>
        <p:nvSpPr>
          <p:cNvPr id="4" name="日期占位符 3"/>
          <p:cNvSpPr>
            <a:spLocks noGrp="1"/>
          </p:cNvSpPr>
          <p:nvPr>
            <p:ph type="dt" sz="half" idx="10"/>
          </p:nvPr>
        </p:nvSpPr>
        <p:spPr/>
        <p:txBody>
          <a:bodyPr/>
          <a:lstStyle/>
          <a:p>
            <a:fld id="{4EE09118-F6C0-44B1-AEB0-E70B108D11CB}" type="datetime1">
              <a:rPr lang="zh-CN" altLang="en-US" smtClean="0"/>
              <a:pPr/>
              <a:t>2019/7/26</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30</a:t>
            </a:fld>
            <a:endParaRPr lang="zh-CN" altLang="en-US"/>
          </a:p>
        </p:txBody>
      </p:sp>
      <p:pic>
        <p:nvPicPr>
          <p:cNvPr id="6" name="图片 5"/>
          <p:cNvPicPr>
            <a:picLocks noChangeAspect="1"/>
          </p:cNvPicPr>
          <p:nvPr/>
        </p:nvPicPr>
        <p:blipFill>
          <a:blip r:embed="rId3"/>
          <a:stretch>
            <a:fillRect/>
          </a:stretch>
        </p:blipFill>
        <p:spPr>
          <a:xfrm>
            <a:off x="457200" y="1124744"/>
            <a:ext cx="8210550" cy="4676775"/>
          </a:xfrm>
          <a:prstGeom prst="rect">
            <a:avLst/>
          </a:prstGeom>
        </p:spPr>
      </p:pic>
    </p:spTree>
    <p:extLst>
      <p:ext uri="{BB962C8B-B14F-4D97-AF65-F5344CB8AC3E}">
        <p14:creationId xmlns:p14="http://schemas.microsoft.com/office/powerpoint/2010/main" val="2022400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Quiz - 5</a:t>
            </a:r>
            <a:endParaRPr lang="zh-CN" altLang="en-US" dirty="0"/>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31</a:t>
            </a:fld>
            <a:endParaRPr lang="zh-CN" altLang="en-US"/>
          </a:p>
        </p:txBody>
      </p:sp>
      <p:pic>
        <p:nvPicPr>
          <p:cNvPr id="6" name="图片 5"/>
          <p:cNvPicPr>
            <a:picLocks noChangeAspect="1"/>
          </p:cNvPicPr>
          <p:nvPr/>
        </p:nvPicPr>
        <p:blipFill>
          <a:blip r:embed="rId2"/>
          <a:stretch>
            <a:fillRect/>
          </a:stretch>
        </p:blipFill>
        <p:spPr>
          <a:xfrm>
            <a:off x="457200" y="1340768"/>
            <a:ext cx="4095750" cy="1257300"/>
          </a:xfrm>
          <a:prstGeom prst="rect">
            <a:avLst/>
          </a:prstGeom>
        </p:spPr>
      </p:pic>
      <p:pic>
        <p:nvPicPr>
          <p:cNvPr id="7" name="图片 6"/>
          <p:cNvPicPr>
            <a:picLocks noChangeAspect="1"/>
          </p:cNvPicPr>
          <p:nvPr/>
        </p:nvPicPr>
        <p:blipFill>
          <a:blip r:embed="rId3"/>
          <a:stretch>
            <a:fillRect/>
          </a:stretch>
        </p:blipFill>
        <p:spPr>
          <a:xfrm>
            <a:off x="457200" y="3533527"/>
            <a:ext cx="3228975" cy="2266950"/>
          </a:xfrm>
          <a:prstGeom prst="rect">
            <a:avLst/>
          </a:prstGeom>
        </p:spPr>
      </p:pic>
    </p:spTree>
    <p:extLst>
      <p:ext uri="{BB962C8B-B14F-4D97-AF65-F5344CB8AC3E}">
        <p14:creationId xmlns:p14="http://schemas.microsoft.com/office/powerpoint/2010/main" val="261609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对</a:t>
            </a:r>
            <a:r>
              <a:rPr lang="zh-CN" altLang="en-US" dirty="0" smtClean="0"/>
              <a:t>象的内存布局</a:t>
            </a:r>
            <a:endParaRPr lang="en-US" dirty="0"/>
          </a:p>
        </p:txBody>
      </p:sp>
      <p:sp>
        <p:nvSpPr>
          <p:cNvPr id="6" name="Subtitle 5"/>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FFE509C5-9A07-431C-A613-704709B1F7E2}"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32</a:t>
            </a:fld>
            <a:endParaRPr lang="zh-CN" altLang="en-US"/>
          </a:p>
        </p:txBody>
      </p:sp>
    </p:spTree>
    <p:extLst>
      <p:ext uri="{BB962C8B-B14F-4D97-AF65-F5344CB8AC3E}">
        <p14:creationId xmlns:p14="http://schemas.microsoft.com/office/powerpoint/2010/main" val="390186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对</a:t>
            </a:r>
            <a:r>
              <a:rPr lang="zh-CN" altLang="en-US" dirty="0" smtClean="0"/>
              <a:t>象在内存中的存储</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dirty="0" smtClean="0"/>
              <a:t>对象头</a:t>
            </a:r>
            <a:r>
              <a:rPr lang="en-US" altLang="zh-CN" dirty="0" smtClean="0"/>
              <a:t>(Header)</a:t>
            </a:r>
          </a:p>
          <a:p>
            <a:pPr lvl="1"/>
            <a:r>
              <a:rPr lang="zh-CN" altLang="en-US" dirty="0"/>
              <a:t>运</a:t>
            </a:r>
            <a:r>
              <a:rPr lang="zh-CN" altLang="en-US" dirty="0" smtClean="0"/>
              <a:t>行时数据 </a:t>
            </a:r>
            <a:r>
              <a:rPr lang="en-US" altLang="zh-CN" dirty="0" smtClean="0"/>
              <a:t>(Mark Word)</a:t>
            </a:r>
          </a:p>
          <a:p>
            <a:pPr lvl="2"/>
            <a:r>
              <a:rPr lang="zh-CN" altLang="en-US" dirty="0" smtClean="0"/>
              <a:t>哈希码</a:t>
            </a:r>
            <a:endParaRPr lang="en-US" altLang="zh-CN" dirty="0" smtClean="0"/>
          </a:p>
          <a:p>
            <a:pPr lvl="2"/>
            <a:r>
              <a:rPr lang="en-US" altLang="zh-CN" dirty="0" smtClean="0"/>
              <a:t>GC</a:t>
            </a:r>
            <a:r>
              <a:rPr lang="zh-CN" altLang="en-US" dirty="0" smtClean="0"/>
              <a:t>分代年龄</a:t>
            </a:r>
            <a:endParaRPr lang="en-US" altLang="zh-CN" dirty="0" smtClean="0"/>
          </a:p>
          <a:p>
            <a:pPr lvl="2"/>
            <a:r>
              <a:rPr lang="zh-CN" altLang="en-US" dirty="0" smtClean="0"/>
              <a:t>锁状态标志</a:t>
            </a:r>
            <a:endParaRPr lang="en-US" altLang="zh-CN" dirty="0" smtClean="0"/>
          </a:p>
          <a:p>
            <a:pPr lvl="2"/>
            <a:r>
              <a:rPr lang="zh-CN" altLang="en-US" dirty="0"/>
              <a:t>线</a:t>
            </a:r>
            <a:r>
              <a:rPr lang="zh-CN" altLang="en-US" dirty="0" smtClean="0"/>
              <a:t>程持有的锁</a:t>
            </a:r>
            <a:endParaRPr lang="en-US" altLang="zh-CN" dirty="0" smtClean="0"/>
          </a:p>
          <a:p>
            <a:pPr lvl="2"/>
            <a:r>
              <a:rPr lang="zh-CN" altLang="en-US" dirty="0"/>
              <a:t>偏</a:t>
            </a:r>
            <a:r>
              <a:rPr lang="zh-CN" altLang="en-US" dirty="0" smtClean="0"/>
              <a:t>向线程</a:t>
            </a:r>
            <a:r>
              <a:rPr lang="en-US" altLang="zh-CN" dirty="0" smtClean="0"/>
              <a:t>ID</a:t>
            </a:r>
          </a:p>
          <a:p>
            <a:pPr lvl="2"/>
            <a:r>
              <a:rPr lang="zh-CN" altLang="en-US" dirty="0"/>
              <a:t>偏</a:t>
            </a:r>
            <a:r>
              <a:rPr lang="zh-CN" altLang="en-US" dirty="0" smtClean="0"/>
              <a:t>向时间戳</a:t>
            </a:r>
            <a:endParaRPr lang="en-US" altLang="zh-CN" dirty="0" smtClean="0"/>
          </a:p>
          <a:p>
            <a:pPr lvl="2"/>
            <a:r>
              <a:rPr lang="en-US" altLang="zh-CN" dirty="0" smtClean="0"/>
              <a:t>…</a:t>
            </a:r>
          </a:p>
          <a:p>
            <a:pPr lvl="1"/>
            <a:r>
              <a:rPr lang="zh-CN" altLang="en-US" dirty="0">
                <a:solidFill>
                  <a:srgbClr val="002060"/>
                </a:solidFill>
              </a:rPr>
              <a:t>类</a:t>
            </a:r>
            <a:r>
              <a:rPr lang="zh-CN" altLang="en-US" dirty="0" smtClean="0">
                <a:solidFill>
                  <a:srgbClr val="002060"/>
                </a:solidFill>
              </a:rPr>
              <a:t>型指针</a:t>
            </a:r>
            <a:endParaRPr lang="en-US" altLang="zh-CN" dirty="0" smtClean="0">
              <a:solidFill>
                <a:srgbClr val="002060"/>
              </a:solidFill>
            </a:endParaRPr>
          </a:p>
          <a:p>
            <a:pPr lvl="2"/>
            <a:r>
              <a:rPr lang="zh-CN" altLang="en-US" dirty="0" smtClean="0">
                <a:solidFill>
                  <a:srgbClr val="002060"/>
                </a:solidFill>
              </a:rPr>
              <a:t>类元数据的指针</a:t>
            </a:r>
            <a:endParaRPr lang="en-US" altLang="zh-CN" dirty="0" smtClean="0">
              <a:solidFill>
                <a:srgbClr val="002060"/>
              </a:solidFill>
            </a:endParaRPr>
          </a:p>
          <a:p>
            <a:pPr lvl="1"/>
            <a:r>
              <a:rPr lang="zh-CN" altLang="en-US" dirty="0">
                <a:solidFill>
                  <a:schemeClr val="accent6">
                    <a:lumMod val="75000"/>
                  </a:schemeClr>
                </a:solidFill>
              </a:rPr>
              <a:t>数</a:t>
            </a:r>
            <a:r>
              <a:rPr lang="zh-CN" altLang="en-US" dirty="0" smtClean="0">
                <a:solidFill>
                  <a:schemeClr val="accent6">
                    <a:lumMod val="75000"/>
                  </a:schemeClr>
                </a:solidFill>
              </a:rPr>
              <a:t>组长度</a:t>
            </a:r>
            <a:endParaRPr lang="en-US" dirty="0" smtClean="0">
              <a:solidFill>
                <a:schemeClr val="accent6">
                  <a:lumMod val="75000"/>
                </a:schemeClr>
              </a:solidFill>
            </a:endParaRPr>
          </a:p>
          <a:p>
            <a:endParaRPr lang="en-US" dirty="0"/>
          </a:p>
          <a:p>
            <a:r>
              <a:rPr lang="zh-CN" altLang="en-US" dirty="0" smtClean="0"/>
              <a:t>实例数据</a:t>
            </a:r>
            <a:r>
              <a:rPr lang="en-US" altLang="zh-CN" dirty="0" smtClean="0"/>
              <a:t>(Instance Data)</a:t>
            </a:r>
          </a:p>
          <a:p>
            <a:endParaRPr lang="en-US" dirty="0"/>
          </a:p>
          <a:p>
            <a:r>
              <a:rPr lang="zh-CN" altLang="en-US" dirty="0" smtClean="0"/>
              <a:t>对象填充</a:t>
            </a:r>
            <a:r>
              <a:rPr lang="en-US" altLang="zh-CN" dirty="0" smtClean="0"/>
              <a:t>(Padding)</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33</a:t>
            </a:fld>
            <a:endParaRPr lang="zh-CN"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5737" y="1124744"/>
            <a:ext cx="4854926" cy="3384376"/>
          </a:xfrm>
          <a:prstGeom prst="rect">
            <a:avLst/>
          </a:prstGeom>
        </p:spPr>
      </p:pic>
    </p:spTree>
    <p:extLst>
      <p:ext uri="{BB962C8B-B14F-4D97-AF65-F5344CB8AC3E}">
        <p14:creationId xmlns:p14="http://schemas.microsoft.com/office/powerpoint/2010/main" val="4049831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dirty="0"/>
              <a:t>对象头</a:t>
            </a:r>
            <a:endParaRPr lang="en-US" b="0" dirty="0"/>
          </a:p>
        </p:txBody>
      </p:sp>
      <p:sp>
        <p:nvSpPr>
          <p:cNvPr id="3" name="Text Placeholder 2"/>
          <p:cNvSpPr>
            <a:spLocks noGrp="1"/>
          </p:cNvSpPr>
          <p:nvPr>
            <p:ph type="body" idx="1"/>
          </p:nvPr>
        </p:nvSpPr>
        <p:spPr/>
        <p:txBody>
          <a:bodyPr/>
          <a:lstStyle/>
          <a:p>
            <a:r>
              <a:rPr lang="zh-CN" altLang="en-US" dirty="0" smtClean="0"/>
              <a:t>对</a:t>
            </a:r>
            <a:r>
              <a:rPr lang="zh-CN" altLang="en-US" dirty="0"/>
              <a:t>象的内存布局</a:t>
            </a:r>
            <a:endParaRPr lang="en-US" dirty="0"/>
          </a:p>
        </p:txBody>
      </p:sp>
      <p:sp>
        <p:nvSpPr>
          <p:cNvPr id="4" name="Date Placeholder 3"/>
          <p:cNvSpPr>
            <a:spLocks noGrp="1"/>
          </p:cNvSpPr>
          <p:nvPr>
            <p:ph type="dt" sz="half" idx="10"/>
          </p:nvPr>
        </p:nvSpPr>
        <p:spPr/>
        <p:txBody>
          <a:bodyPr/>
          <a:lstStyle/>
          <a:p>
            <a:fld id="{FFE509C5-9A07-431C-A613-704709B1F7E2}"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34</a:t>
            </a:fld>
            <a:endParaRPr lang="zh-CN" altLang="en-US"/>
          </a:p>
        </p:txBody>
      </p:sp>
    </p:spTree>
    <p:extLst>
      <p:ext uri="{BB962C8B-B14F-4D97-AF65-F5344CB8AC3E}">
        <p14:creationId xmlns:p14="http://schemas.microsoft.com/office/powerpoint/2010/main" val="2659908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t>
            </a:r>
            <a:r>
              <a:rPr lang="en-US" altLang="zh-CN" dirty="0" smtClean="0"/>
              <a:t>ava</a:t>
            </a:r>
            <a:r>
              <a:rPr lang="zh-CN" altLang="en-US" dirty="0" smtClean="0"/>
              <a:t>对象头</a:t>
            </a:r>
            <a:endParaRPr lang="en-US" dirty="0"/>
          </a:p>
        </p:txBody>
      </p:sp>
      <p:sp>
        <p:nvSpPr>
          <p:cNvPr id="3" name="Content Placeholder 2"/>
          <p:cNvSpPr>
            <a:spLocks noGrp="1"/>
          </p:cNvSpPr>
          <p:nvPr>
            <p:ph idx="1"/>
          </p:nvPr>
        </p:nvSpPr>
        <p:spPr>
          <a:xfrm>
            <a:off x="457200" y="1124745"/>
            <a:ext cx="8229600" cy="576064"/>
          </a:xfrm>
        </p:spPr>
        <p:txBody>
          <a:bodyPr/>
          <a:lstStyle/>
          <a:p>
            <a:r>
              <a:rPr lang="en-US" dirty="0" smtClean="0"/>
              <a:t>2</a:t>
            </a:r>
            <a:r>
              <a:rPr lang="en-US" altLang="zh-CN" dirty="0" smtClean="0"/>
              <a:t>~3 Word (</a:t>
            </a:r>
            <a:r>
              <a:rPr lang="zh-CN" altLang="en-US" dirty="0" smtClean="0"/>
              <a:t>字宽</a:t>
            </a:r>
            <a:r>
              <a:rPr lang="en-US" altLang="zh-CN" dirty="0" smtClean="0"/>
              <a:t>)</a:t>
            </a:r>
          </a:p>
          <a:p>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35</a:t>
            </a:fld>
            <a:endParaRPr lang="zh-CN" alt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086" y="2060848"/>
            <a:ext cx="8386722" cy="2113726"/>
          </a:xfrm>
          <a:prstGeom prst="rect">
            <a:avLst/>
          </a:prstGeom>
        </p:spPr>
      </p:pic>
    </p:spTree>
    <p:extLst>
      <p:ext uri="{BB962C8B-B14F-4D97-AF65-F5344CB8AC3E}">
        <p14:creationId xmlns:p14="http://schemas.microsoft.com/office/powerpoint/2010/main" val="2652675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Word</a:t>
            </a:r>
            <a:endParaRPr lang="en-US" dirty="0"/>
          </a:p>
        </p:txBody>
      </p:sp>
      <p:sp>
        <p:nvSpPr>
          <p:cNvPr id="3" name="Content Placeholder 2"/>
          <p:cNvSpPr>
            <a:spLocks noGrp="1"/>
          </p:cNvSpPr>
          <p:nvPr>
            <p:ph idx="1"/>
          </p:nvPr>
        </p:nvSpPr>
        <p:spPr>
          <a:xfrm>
            <a:off x="457200" y="1124745"/>
            <a:ext cx="8229600" cy="504056"/>
          </a:xfrm>
        </p:spPr>
        <p:txBody>
          <a:bodyPr>
            <a:normAutofit lnSpcReduction="10000"/>
          </a:bodyPr>
          <a:lstStyle/>
          <a:p>
            <a:r>
              <a:rPr lang="zh-CN" altLang="en-US" dirty="0" smtClean="0"/>
              <a:t>非固定的数据结构</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36</a:t>
            </a:fld>
            <a:endParaRPr lang="zh-CN" altLang="en-US"/>
          </a:p>
        </p:txBody>
      </p:sp>
      <p:pic>
        <p:nvPicPr>
          <p:cNvPr id="6" name="Picture 5"/>
          <p:cNvPicPr>
            <a:picLocks noChangeAspect="1"/>
          </p:cNvPicPr>
          <p:nvPr/>
        </p:nvPicPr>
        <p:blipFill>
          <a:blip r:embed="rId3"/>
          <a:stretch>
            <a:fillRect/>
          </a:stretch>
        </p:blipFill>
        <p:spPr>
          <a:xfrm>
            <a:off x="457200" y="1844826"/>
            <a:ext cx="8191500" cy="1057275"/>
          </a:xfrm>
          <a:prstGeom prst="rect">
            <a:avLst/>
          </a:prstGeom>
        </p:spPr>
      </p:pic>
      <p:pic>
        <p:nvPicPr>
          <p:cNvPr id="7" name="Picture 6"/>
          <p:cNvPicPr>
            <a:picLocks noChangeAspect="1"/>
          </p:cNvPicPr>
          <p:nvPr/>
        </p:nvPicPr>
        <p:blipFill>
          <a:blip r:embed="rId4"/>
          <a:stretch>
            <a:fillRect/>
          </a:stretch>
        </p:blipFill>
        <p:spPr>
          <a:xfrm>
            <a:off x="461962" y="3118126"/>
            <a:ext cx="8220075" cy="3381375"/>
          </a:xfrm>
          <a:prstGeom prst="rect">
            <a:avLst/>
          </a:prstGeom>
        </p:spPr>
      </p:pic>
    </p:spTree>
    <p:extLst>
      <p:ext uri="{BB962C8B-B14F-4D97-AF65-F5344CB8AC3E}">
        <p14:creationId xmlns:p14="http://schemas.microsoft.com/office/powerpoint/2010/main" val="2835245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实例数据</a:t>
            </a:r>
            <a:endParaRPr lang="en-US" dirty="0"/>
          </a:p>
        </p:txBody>
      </p:sp>
      <p:sp>
        <p:nvSpPr>
          <p:cNvPr id="3" name="Text Placeholder 2"/>
          <p:cNvSpPr>
            <a:spLocks noGrp="1"/>
          </p:cNvSpPr>
          <p:nvPr>
            <p:ph type="body" idx="1"/>
          </p:nvPr>
        </p:nvSpPr>
        <p:spPr/>
        <p:txBody>
          <a:bodyPr/>
          <a:lstStyle/>
          <a:p>
            <a:r>
              <a:rPr lang="zh-CN" altLang="en-US" dirty="0"/>
              <a:t>对象的内存布</a:t>
            </a:r>
            <a:r>
              <a:rPr lang="zh-CN" altLang="en-US" dirty="0" smtClean="0"/>
              <a:t>局</a:t>
            </a:r>
            <a:endParaRPr lang="en-US" dirty="0"/>
          </a:p>
        </p:txBody>
      </p:sp>
      <p:sp>
        <p:nvSpPr>
          <p:cNvPr id="4" name="Date Placeholder 3"/>
          <p:cNvSpPr>
            <a:spLocks noGrp="1"/>
          </p:cNvSpPr>
          <p:nvPr>
            <p:ph type="dt" sz="half" idx="10"/>
          </p:nvPr>
        </p:nvSpPr>
        <p:spPr/>
        <p:txBody>
          <a:bodyPr/>
          <a:lstStyle/>
          <a:p>
            <a:fld id="{FFE509C5-9A07-431C-A613-704709B1F7E2}"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37</a:t>
            </a:fld>
            <a:endParaRPr lang="zh-CN" altLang="en-US"/>
          </a:p>
        </p:txBody>
      </p:sp>
    </p:spTree>
    <p:extLst>
      <p:ext uri="{BB962C8B-B14F-4D97-AF65-F5344CB8AC3E}">
        <p14:creationId xmlns:p14="http://schemas.microsoft.com/office/powerpoint/2010/main" val="885516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Data </a:t>
            </a:r>
            <a:r>
              <a:rPr lang="en-US" dirty="0" smtClean="0"/>
              <a:t>Types &amp;</a:t>
            </a:r>
            <a:r>
              <a:rPr lang="zh-CN" altLang="en-US" dirty="0"/>
              <a:t> </a:t>
            </a:r>
            <a:r>
              <a:rPr lang="en-US" altLang="zh-CN" dirty="0" smtClean="0"/>
              <a:t>Reference</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38</a:t>
            </a:fld>
            <a:endParaRPr lang="zh-CN" altLang="en-US"/>
          </a:p>
        </p:txBody>
      </p:sp>
      <p:graphicFrame>
        <p:nvGraphicFramePr>
          <p:cNvPr id="6" name="Table 5"/>
          <p:cNvGraphicFramePr>
            <a:graphicFrameLocks noGrp="1"/>
          </p:cNvGraphicFramePr>
          <p:nvPr>
            <p:extLst>
              <p:ext uri="{D42A27DB-BD31-4B8C-83A1-F6EECF244321}">
                <p14:modId xmlns:p14="http://schemas.microsoft.com/office/powerpoint/2010/main" val="904545264"/>
              </p:ext>
            </p:extLst>
          </p:nvPr>
        </p:nvGraphicFramePr>
        <p:xfrm>
          <a:off x="2123728" y="1340768"/>
          <a:ext cx="4064000" cy="3708400"/>
        </p:xfrm>
        <a:graphic>
          <a:graphicData uri="http://schemas.openxmlformats.org/drawingml/2006/table">
            <a:tbl>
              <a:tblPr firstRow="1" bandRow="1">
                <a:tableStyleId>{5C22544A-7EE6-4342-B048-85BDC9FD1C3A}</a:tableStyleId>
              </a:tblPr>
              <a:tblGrid>
                <a:gridCol w="2032000"/>
                <a:gridCol w="2032000"/>
              </a:tblGrid>
              <a:tr h="370840">
                <a:tc>
                  <a:txBody>
                    <a:bodyPr/>
                    <a:lstStyle/>
                    <a:p>
                      <a:pPr algn="ctr"/>
                      <a:r>
                        <a:rPr lang="en-US" b="1" dirty="0" smtClean="0"/>
                        <a:t>Type</a:t>
                      </a:r>
                      <a:endParaRPr lang="en-US" b="1" dirty="0"/>
                    </a:p>
                  </a:txBody>
                  <a:tcPr/>
                </a:tc>
                <a:tc>
                  <a:txBody>
                    <a:bodyPr/>
                    <a:lstStyle/>
                    <a:p>
                      <a:pPr algn="ctr"/>
                      <a:r>
                        <a:rPr lang="en-US" b="1" dirty="0" smtClean="0"/>
                        <a:t>Size in Bytes</a:t>
                      </a:r>
                      <a:endParaRPr lang="en-US" b="1" dirty="0"/>
                    </a:p>
                  </a:txBody>
                  <a:tcPr/>
                </a:tc>
              </a:tr>
              <a:tr h="370840">
                <a:tc>
                  <a:txBody>
                    <a:bodyPr/>
                    <a:lstStyle/>
                    <a:p>
                      <a:r>
                        <a:rPr lang="en-US" dirty="0" smtClean="0"/>
                        <a:t>boolean</a:t>
                      </a:r>
                      <a:endParaRPr lang="en-US" dirty="0"/>
                    </a:p>
                  </a:txBody>
                  <a:tcPr/>
                </a:tc>
                <a:tc>
                  <a:txBody>
                    <a:bodyPr/>
                    <a:lstStyle/>
                    <a:p>
                      <a:r>
                        <a:rPr lang="en-US" dirty="0" smtClean="0"/>
                        <a:t>1*</a:t>
                      </a:r>
                      <a:endParaRPr lang="en-US" dirty="0"/>
                    </a:p>
                  </a:txBody>
                  <a:tcPr/>
                </a:tc>
              </a:tr>
              <a:tr h="370840">
                <a:tc>
                  <a:txBody>
                    <a:bodyPr/>
                    <a:lstStyle/>
                    <a:p>
                      <a:r>
                        <a:rPr lang="en-US" dirty="0" smtClean="0"/>
                        <a:t>byte</a:t>
                      </a:r>
                      <a:endParaRPr lang="en-US" dirty="0"/>
                    </a:p>
                  </a:txBody>
                  <a:tcPr/>
                </a:tc>
                <a:tc>
                  <a:txBody>
                    <a:bodyPr/>
                    <a:lstStyle/>
                    <a:p>
                      <a:r>
                        <a:rPr lang="en-US" dirty="0" smtClean="0"/>
                        <a:t>1</a:t>
                      </a:r>
                      <a:endParaRPr lang="en-US" dirty="0"/>
                    </a:p>
                  </a:txBody>
                  <a:tcPr/>
                </a:tc>
              </a:tr>
              <a:tr h="370840">
                <a:tc>
                  <a:txBody>
                    <a:bodyPr/>
                    <a:lstStyle/>
                    <a:p>
                      <a:r>
                        <a:rPr lang="en-US" dirty="0" smtClean="0"/>
                        <a:t>short</a:t>
                      </a:r>
                      <a:endParaRPr lang="en-US" dirty="0"/>
                    </a:p>
                  </a:txBody>
                  <a:tcPr/>
                </a:tc>
                <a:tc>
                  <a:txBody>
                    <a:bodyPr/>
                    <a:lstStyle/>
                    <a:p>
                      <a:r>
                        <a:rPr lang="en-US" dirty="0" smtClean="0"/>
                        <a:t>2</a:t>
                      </a:r>
                      <a:endParaRPr lang="en-US" dirty="0"/>
                    </a:p>
                  </a:txBody>
                  <a:tcPr/>
                </a:tc>
              </a:tr>
              <a:tr h="370840">
                <a:tc>
                  <a:txBody>
                    <a:bodyPr/>
                    <a:lstStyle/>
                    <a:p>
                      <a:r>
                        <a:rPr lang="en-US" dirty="0" smtClean="0"/>
                        <a:t>char</a:t>
                      </a:r>
                      <a:endParaRPr lang="en-US" dirty="0"/>
                    </a:p>
                  </a:txBody>
                  <a:tcPr/>
                </a:tc>
                <a:tc>
                  <a:txBody>
                    <a:bodyPr/>
                    <a:lstStyle/>
                    <a:p>
                      <a:r>
                        <a:rPr lang="en-US" dirty="0" smtClean="0"/>
                        <a:t>2</a:t>
                      </a:r>
                      <a:endParaRPr lang="en-US" dirty="0"/>
                    </a:p>
                  </a:txBody>
                  <a:tcPr/>
                </a:tc>
              </a:tr>
              <a:tr h="370840">
                <a:tc>
                  <a:txBody>
                    <a:bodyPr/>
                    <a:lstStyle/>
                    <a:p>
                      <a:r>
                        <a:rPr lang="en-US" dirty="0" smtClean="0"/>
                        <a:t>int</a:t>
                      </a:r>
                      <a:endParaRPr lang="en-US" dirty="0"/>
                    </a:p>
                  </a:txBody>
                  <a:tcPr/>
                </a:tc>
                <a:tc>
                  <a:txBody>
                    <a:bodyPr/>
                    <a:lstStyle/>
                    <a:p>
                      <a:r>
                        <a:rPr lang="en-US" dirty="0" smtClean="0"/>
                        <a:t>4</a:t>
                      </a:r>
                      <a:endParaRPr lang="en-US" dirty="0"/>
                    </a:p>
                  </a:txBody>
                  <a:tcPr/>
                </a:tc>
              </a:tr>
              <a:tr h="370840">
                <a:tc>
                  <a:txBody>
                    <a:bodyPr/>
                    <a:lstStyle/>
                    <a:p>
                      <a:r>
                        <a:rPr lang="en-US" dirty="0" smtClean="0"/>
                        <a:t>float</a:t>
                      </a:r>
                      <a:endParaRPr lang="en-US" dirty="0"/>
                    </a:p>
                  </a:txBody>
                  <a:tcPr/>
                </a:tc>
                <a:tc>
                  <a:txBody>
                    <a:bodyPr/>
                    <a:lstStyle/>
                    <a:p>
                      <a:r>
                        <a:rPr lang="en-US" dirty="0" smtClean="0"/>
                        <a:t>4</a:t>
                      </a:r>
                      <a:endParaRPr lang="en-US" dirty="0"/>
                    </a:p>
                  </a:txBody>
                  <a:tcPr/>
                </a:tc>
              </a:tr>
              <a:tr h="370840">
                <a:tc>
                  <a:txBody>
                    <a:bodyPr/>
                    <a:lstStyle/>
                    <a:p>
                      <a:r>
                        <a:rPr lang="en-US" dirty="0" smtClean="0"/>
                        <a:t>long</a:t>
                      </a:r>
                      <a:endParaRPr lang="en-US" dirty="0"/>
                    </a:p>
                  </a:txBody>
                  <a:tcPr/>
                </a:tc>
                <a:tc>
                  <a:txBody>
                    <a:bodyPr/>
                    <a:lstStyle/>
                    <a:p>
                      <a:r>
                        <a:rPr lang="en-US" dirty="0" smtClean="0"/>
                        <a:t>8</a:t>
                      </a:r>
                      <a:endParaRPr lang="en-US" dirty="0"/>
                    </a:p>
                  </a:txBody>
                  <a:tcPr/>
                </a:tc>
              </a:tr>
              <a:tr h="370840">
                <a:tc>
                  <a:txBody>
                    <a:bodyPr/>
                    <a:lstStyle/>
                    <a:p>
                      <a:r>
                        <a:rPr lang="en-US" dirty="0" smtClean="0"/>
                        <a:t>double</a:t>
                      </a:r>
                      <a:endParaRPr lang="en-US" dirty="0"/>
                    </a:p>
                  </a:txBody>
                  <a:tcPr/>
                </a:tc>
                <a:tc>
                  <a:txBody>
                    <a:bodyPr/>
                    <a:lstStyle/>
                    <a:p>
                      <a:r>
                        <a:rPr lang="en-US" dirty="0" smtClean="0"/>
                        <a:t>8</a:t>
                      </a:r>
                      <a:endParaRPr lang="en-US" dirty="0"/>
                    </a:p>
                  </a:txBody>
                  <a:tcPr/>
                </a:tc>
              </a:tr>
              <a:tr h="370840">
                <a:tc>
                  <a:txBody>
                    <a:bodyPr/>
                    <a:lstStyle/>
                    <a:p>
                      <a:r>
                        <a:rPr lang="en-US" i="1" dirty="0" smtClean="0"/>
                        <a:t>reference</a:t>
                      </a:r>
                      <a:endParaRPr lang="en-US" i="1" dirty="0"/>
                    </a:p>
                  </a:txBody>
                  <a:tcPr/>
                </a:tc>
                <a:tc>
                  <a:txBody>
                    <a:bodyPr/>
                    <a:lstStyle/>
                    <a:p>
                      <a:r>
                        <a:rPr lang="en-US" dirty="0" smtClean="0"/>
                        <a:t>4/8</a:t>
                      </a:r>
                      <a:endParaRPr lang="en-US" dirty="0"/>
                    </a:p>
                  </a:txBody>
                  <a:tcPr/>
                </a:tc>
              </a:tr>
            </a:tbl>
          </a:graphicData>
        </a:graphic>
      </p:graphicFrame>
      <p:sp>
        <p:nvSpPr>
          <p:cNvPr id="7" name="TextBox 6"/>
          <p:cNvSpPr txBox="1"/>
          <p:nvPr/>
        </p:nvSpPr>
        <p:spPr>
          <a:xfrm>
            <a:off x="611560" y="5157192"/>
            <a:ext cx="7488832" cy="646331"/>
          </a:xfrm>
          <a:prstGeom prst="rect">
            <a:avLst/>
          </a:prstGeom>
          <a:noFill/>
        </p:spPr>
        <p:txBody>
          <a:bodyPr wrap="square" rtlCol="0">
            <a:spAutoFit/>
          </a:bodyPr>
          <a:lstStyle/>
          <a:p>
            <a:r>
              <a:rPr lang="en-US" dirty="0" smtClean="0"/>
              <a:t>boolean: </a:t>
            </a:r>
            <a:r>
              <a:rPr lang="en-US" dirty="0"/>
              <a:t>This data type represents one bit of information, but its "size" isn't something that's precisely defined.</a:t>
            </a:r>
          </a:p>
        </p:txBody>
      </p:sp>
    </p:spTree>
    <p:extLst>
      <p:ext uri="{BB962C8B-B14F-4D97-AF65-F5344CB8AC3E}">
        <p14:creationId xmlns:p14="http://schemas.microsoft.com/office/powerpoint/2010/main" val="773699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对</a:t>
            </a:r>
            <a:r>
              <a:rPr lang="zh-CN" altLang="en-US" dirty="0" smtClean="0"/>
              <a:t>象的访问定位</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39</a:t>
            </a:fld>
            <a:endParaRPr lang="zh-CN" altLang="en-US"/>
          </a:p>
        </p:txBody>
      </p:sp>
      <p:sp>
        <p:nvSpPr>
          <p:cNvPr id="6" name="Flowchart: Connector 5"/>
          <p:cNvSpPr/>
          <p:nvPr/>
        </p:nvSpPr>
        <p:spPr>
          <a:xfrm>
            <a:off x="1187624" y="2492896"/>
            <a:ext cx="216024" cy="249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rocess 6"/>
          <p:cNvSpPr/>
          <p:nvPr/>
        </p:nvSpPr>
        <p:spPr>
          <a:xfrm>
            <a:off x="2771800" y="1310813"/>
            <a:ext cx="4104456" cy="783554"/>
          </a:xfrm>
          <a:prstGeom prst="flowChartProcess">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100" dirty="0" smtClean="0">
                <a:solidFill>
                  <a:schemeClr val="tx1"/>
                </a:solidFill>
              </a:rPr>
              <a:t>Java </a:t>
            </a:r>
            <a:r>
              <a:rPr lang="zh-CN" altLang="en-US" sz="1100" dirty="0" smtClean="0">
                <a:solidFill>
                  <a:schemeClr val="tx1"/>
                </a:solidFill>
              </a:rPr>
              <a:t>堆</a:t>
            </a:r>
            <a:endParaRPr lang="en-US" sz="1100" dirty="0">
              <a:solidFill>
                <a:schemeClr val="tx1"/>
              </a:solidFill>
            </a:endParaRPr>
          </a:p>
        </p:txBody>
      </p:sp>
      <p:cxnSp>
        <p:nvCxnSpPr>
          <p:cNvPr id="12" name="Straight Connector 11"/>
          <p:cNvCxnSpPr/>
          <p:nvPr/>
        </p:nvCxnSpPr>
        <p:spPr>
          <a:xfrm>
            <a:off x="395536" y="3717032"/>
            <a:ext cx="864096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Flowchart: Process 13"/>
          <p:cNvSpPr/>
          <p:nvPr/>
        </p:nvSpPr>
        <p:spPr>
          <a:xfrm>
            <a:off x="2771800" y="3884833"/>
            <a:ext cx="4104456" cy="783554"/>
          </a:xfrm>
          <a:prstGeom prst="flowChartProcess">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100" dirty="0" smtClean="0">
                <a:solidFill>
                  <a:schemeClr val="tx1"/>
                </a:solidFill>
              </a:rPr>
              <a:t>Java </a:t>
            </a:r>
            <a:r>
              <a:rPr lang="zh-CN" altLang="en-US" sz="1100" dirty="0" smtClean="0">
                <a:solidFill>
                  <a:schemeClr val="tx1"/>
                </a:solidFill>
              </a:rPr>
              <a:t>堆</a:t>
            </a:r>
            <a:endParaRPr lang="en-US" sz="1100" dirty="0">
              <a:solidFill>
                <a:schemeClr val="tx1"/>
              </a:solidFill>
            </a:endParaRPr>
          </a:p>
        </p:txBody>
      </p:sp>
      <p:sp>
        <p:nvSpPr>
          <p:cNvPr id="15" name="Flowchart: Process 14"/>
          <p:cNvSpPr/>
          <p:nvPr/>
        </p:nvSpPr>
        <p:spPr>
          <a:xfrm>
            <a:off x="2771800" y="2197378"/>
            <a:ext cx="4104456" cy="1159614"/>
          </a:xfrm>
          <a:prstGeom prst="flowChartProcess">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100" dirty="0" smtClean="0">
                <a:solidFill>
                  <a:schemeClr val="tx1"/>
                </a:solidFill>
              </a:rPr>
              <a:t>方法区</a:t>
            </a:r>
            <a:endParaRPr lang="en-US" sz="1100" dirty="0">
              <a:solidFill>
                <a:schemeClr val="tx1"/>
              </a:solidFill>
            </a:endParaRPr>
          </a:p>
        </p:txBody>
      </p:sp>
      <p:sp>
        <p:nvSpPr>
          <p:cNvPr id="16" name="Flowchart: Process 15"/>
          <p:cNvSpPr/>
          <p:nvPr/>
        </p:nvSpPr>
        <p:spPr>
          <a:xfrm>
            <a:off x="2771800" y="4759891"/>
            <a:ext cx="4104456" cy="1159614"/>
          </a:xfrm>
          <a:prstGeom prst="flowChartProcess">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100" dirty="0">
                <a:solidFill>
                  <a:schemeClr val="tx1"/>
                </a:solidFill>
              </a:rPr>
              <a:t>方</a:t>
            </a:r>
            <a:r>
              <a:rPr lang="zh-CN" altLang="en-US" sz="1100" dirty="0" smtClean="0">
                <a:solidFill>
                  <a:schemeClr val="tx1"/>
                </a:solidFill>
              </a:rPr>
              <a:t>法区</a:t>
            </a:r>
            <a:endParaRPr lang="en-US" sz="1100" dirty="0">
              <a:solidFill>
                <a:schemeClr val="tx1"/>
              </a:solidFill>
            </a:endParaRPr>
          </a:p>
        </p:txBody>
      </p:sp>
      <p:cxnSp>
        <p:nvCxnSpPr>
          <p:cNvPr id="18" name="Straight Connector 17"/>
          <p:cNvCxnSpPr>
            <a:endCxn id="7" idx="2"/>
          </p:cNvCxnSpPr>
          <p:nvPr/>
        </p:nvCxnSpPr>
        <p:spPr>
          <a:xfrm>
            <a:off x="4824028" y="1587179"/>
            <a:ext cx="0" cy="5071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131840" y="1310813"/>
            <a:ext cx="1152128" cy="253916"/>
          </a:xfrm>
          <a:prstGeom prst="rect">
            <a:avLst/>
          </a:prstGeom>
          <a:noFill/>
        </p:spPr>
        <p:txBody>
          <a:bodyPr wrap="square" rtlCol="0">
            <a:spAutoFit/>
          </a:bodyPr>
          <a:lstStyle/>
          <a:p>
            <a:r>
              <a:rPr lang="zh-CN" altLang="en-US" sz="1000" dirty="0" smtClean="0"/>
              <a:t>句柄池</a:t>
            </a:r>
            <a:endParaRPr lang="en-US" sz="1000" dirty="0"/>
          </a:p>
        </p:txBody>
      </p:sp>
      <p:sp>
        <p:nvSpPr>
          <p:cNvPr id="21" name="TextBox 20"/>
          <p:cNvSpPr txBox="1"/>
          <p:nvPr/>
        </p:nvSpPr>
        <p:spPr>
          <a:xfrm>
            <a:off x="5379979" y="1333263"/>
            <a:ext cx="1152128" cy="253916"/>
          </a:xfrm>
          <a:prstGeom prst="rect">
            <a:avLst/>
          </a:prstGeom>
          <a:noFill/>
        </p:spPr>
        <p:txBody>
          <a:bodyPr wrap="square" rtlCol="0">
            <a:spAutoFit/>
          </a:bodyPr>
          <a:lstStyle/>
          <a:p>
            <a:r>
              <a:rPr lang="zh-CN" altLang="en-US" sz="1000" dirty="0"/>
              <a:t>实例</a:t>
            </a:r>
            <a:r>
              <a:rPr lang="zh-CN" altLang="en-US" sz="1000" dirty="0" smtClean="0"/>
              <a:t>池</a:t>
            </a:r>
            <a:endParaRPr lang="en-US" sz="1000" dirty="0"/>
          </a:p>
        </p:txBody>
      </p:sp>
      <p:sp>
        <p:nvSpPr>
          <p:cNvPr id="22" name="Flowchart: Process 21"/>
          <p:cNvSpPr/>
          <p:nvPr/>
        </p:nvSpPr>
        <p:spPr>
          <a:xfrm>
            <a:off x="3131840" y="1564729"/>
            <a:ext cx="1224136" cy="195804"/>
          </a:xfrm>
          <a:prstGeom prst="flowChartProcess">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rPr>
              <a:t>到对象实例数据的指针</a:t>
            </a:r>
            <a:endParaRPr lang="en-US" sz="800" dirty="0">
              <a:solidFill>
                <a:schemeClr val="tx1"/>
              </a:solidFill>
            </a:endParaRPr>
          </a:p>
        </p:txBody>
      </p:sp>
      <p:sp>
        <p:nvSpPr>
          <p:cNvPr id="24" name="Flowchart: Process 23"/>
          <p:cNvSpPr/>
          <p:nvPr/>
        </p:nvSpPr>
        <p:spPr>
          <a:xfrm>
            <a:off x="3131840" y="1765642"/>
            <a:ext cx="1224136" cy="195804"/>
          </a:xfrm>
          <a:prstGeom prst="flowChartProcess">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rPr>
              <a:t>到对象类型数据的指针</a:t>
            </a:r>
            <a:endParaRPr lang="en-US" sz="800" dirty="0">
              <a:solidFill>
                <a:schemeClr val="tx1"/>
              </a:solidFill>
            </a:endParaRPr>
          </a:p>
        </p:txBody>
      </p:sp>
      <p:sp>
        <p:nvSpPr>
          <p:cNvPr id="25" name="Oval 24"/>
          <p:cNvSpPr/>
          <p:nvPr/>
        </p:nvSpPr>
        <p:spPr>
          <a:xfrm>
            <a:off x="5148064" y="1587179"/>
            <a:ext cx="1512168" cy="3742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对象实例数据</a:t>
            </a:r>
            <a:endParaRPr lang="en-US" dirty="0">
              <a:solidFill>
                <a:schemeClr val="tx1"/>
              </a:solidFill>
            </a:endParaRPr>
          </a:p>
        </p:txBody>
      </p:sp>
      <p:sp>
        <p:nvSpPr>
          <p:cNvPr id="26" name="Oval 25"/>
          <p:cNvSpPr/>
          <p:nvPr/>
        </p:nvSpPr>
        <p:spPr>
          <a:xfrm>
            <a:off x="5148064" y="2596683"/>
            <a:ext cx="1512168" cy="3742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对象</a:t>
            </a:r>
            <a:r>
              <a:rPr lang="zh-CN" altLang="en-US" sz="1100" dirty="0">
                <a:solidFill>
                  <a:schemeClr val="tx1"/>
                </a:solidFill>
              </a:rPr>
              <a:t>类型</a:t>
            </a:r>
            <a:r>
              <a:rPr lang="zh-CN" altLang="en-US" sz="1100" dirty="0" smtClean="0">
                <a:solidFill>
                  <a:schemeClr val="tx1"/>
                </a:solidFill>
              </a:rPr>
              <a:t>数据</a:t>
            </a:r>
            <a:endParaRPr lang="en-US" dirty="0">
              <a:solidFill>
                <a:schemeClr val="tx1"/>
              </a:solidFill>
            </a:endParaRPr>
          </a:p>
        </p:txBody>
      </p:sp>
      <p:sp>
        <p:nvSpPr>
          <p:cNvPr id="31" name="TextBox 30"/>
          <p:cNvSpPr txBox="1"/>
          <p:nvPr/>
        </p:nvSpPr>
        <p:spPr>
          <a:xfrm>
            <a:off x="827584" y="2094367"/>
            <a:ext cx="1080120" cy="369332"/>
          </a:xfrm>
          <a:prstGeom prst="rect">
            <a:avLst/>
          </a:prstGeom>
          <a:noFill/>
        </p:spPr>
        <p:txBody>
          <a:bodyPr wrap="square" rtlCol="0">
            <a:spAutoFit/>
          </a:bodyPr>
          <a:lstStyle/>
          <a:p>
            <a:r>
              <a:rPr lang="en-US" altLang="zh-CN" dirty="0" smtClean="0"/>
              <a:t>reference</a:t>
            </a:r>
            <a:endParaRPr lang="en-US" dirty="0"/>
          </a:p>
        </p:txBody>
      </p:sp>
      <p:sp>
        <p:nvSpPr>
          <p:cNvPr id="32" name="Flowchart: Connector 31"/>
          <p:cNvSpPr/>
          <p:nvPr/>
        </p:nvSpPr>
        <p:spPr>
          <a:xfrm>
            <a:off x="1187624" y="4905489"/>
            <a:ext cx="216024" cy="2495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827584" y="4506960"/>
            <a:ext cx="1080120" cy="369332"/>
          </a:xfrm>
          <a:prstGeom prst="rect">
            <a:avLst/>
          </a:prstGeom>
          <a:noFill/>
        </p:spPr>
        <p:txBody>
          <a:bodyPr wrap="square" rtlCol="0">
            <a:spAutoFit/>
          </a:bodyPr>
          <a:lstStyle/>
          <a:p>
            <a:r>
              <a:rPr lang="en-US" altLang="zh-CN" dirty="0" smtClean="0"/>
              <a:t>reference</a:t>
            </a:r>
            <a:endParaRPr lang="en-US" dirty="0"/>
          </a:p>
        </p:txBody>
      </p:sp>
      <p:cxnSp>
        <p:nvCxnSpPr>
          <p:cNvPr id="35" name="Straight Arrow Connector 34"/>
          <p:cNvCxnSpPr>
            <a:stCxn id="6" idx="6"/>
          </p:cNvCxnSpPr>
          <p:nvPr/>
        </p:nvCxnSpPr>
        <p:spPr>
          <a:xfrm flipV="1">
            <a:off x="1403648" y="1755733"/>
            <a:ext cx="1728192" cy="86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2" idx="3"/>
          </p:cNvCxnSpPr>
          <p:nvPr/>
        </p:nvCxnSpPr>
        <p:spPr>
          <a:xfrm>
            <a:off x="4355976" y="1662631"/>
            <a:ext cx="792088" cy="93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4" idx="3"/>
            <a:endCxn id="26" idx="2"/>
          </p:cNvCxnSpPr>
          <p:nvPr/>
        </p:nvCxnSpPr>
        <p:spPr>
          <a:xfrm>
            <a:off x="4355976" y="1863544"/>
            <a:ext cx="792088" cy="920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148064" y="5312212"/>
            <a:ext cx="1512168" cy="3742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对象</a:t>
            </a:r>
            <a:r>
              <a:rPr lang="zh-CN" altLang="en-US" sz="1100" dirty="0">
                <a:solidFill>
                  <a:schemeClr val="tx1"/>
                </a:solidFill>
              </a:rPr>
              <a:t>类型</a:t>
            </a:r>
            <a:r>
              <a:rPr lang="zh-CN" altLang="en-US" sz="1100" dirty="0" smtClean="0">
                <a:solidFill>
                  <a:schemeClr val="tx1"/>
                </a:solidFill>
              </a:rPr>
              <a:t>数据</a:t>
            </a:r>
            <a:endParaRPr lang="en-US" dirty="0">
              <a:solidFill>
                <a:schemeClr val="tx1"/>
              </a:solidFill>
            </a:endParaRPr>
          </a:p>
        </p:txBody>
      </p:sp>
      <p:sp>
        <p:nvSpPr>
          <p:cNvPr id="41" name="Oval 40"/>
          <p:cNvSpPr/>
          <p:nvPr/>
        </p:nvSpPr>
        <p:spPr>
          <a:xfrm>
            <a:off x="2843808" y="4037150"/>
            <a:ext cx="2088232" cy="59131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对象实例数据</a:t>
            </a:r>
            <a:endParaRPr lang="en-US" altLang="zh-CN" sz="1100" dirty="0" smtClean="0">
              <a:solidFill>
                <a:schemeClr val="tx1"/>
              </a:solidFill>
            </a:endParaRPr>
          </a:p>
          <a:p>
            <a:pPr algn="ctr"/>
            <a:endParaRPr lang="en-US" dirty="0">
              <a:solidFill>
                <a:schemeClr val="tx1"/>
              </a:solidFill>
            </a:endParaRPr>
          </a:p>
        </p:txBody>
      </p:sp>
      <p:sp>
        <p:nvSpPr>
          <p:cNvPr id="42" name="Flowchart: Process 41"/>
          <p:cNvSpPr/>
          <p:nvPr/>
        </p:nvSpPr>
        <p:spPr>
          <a:xfrm>
            <a:off x="3275856" y="4308580"/>
            <a:ext cx="1224136" cy="195804"/>
          </a:xfrm>
          <a:prstGeom prst="flowChartProcess">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rPr>
              <a:t>到对象类型数据的指针</a:t>
            </a:r>
            <a:endParaRPr lang="en-US" sz="800" dirty="0">
              <a:solidFill>
                <a:schemeClr val="tx1"/>
              </a:solidFill>
            </a:endParaRPr>
          </a:p>
        </p:txBody>
      </p:sp>
      <p:cxnSp>
        <p:nvCxnSpPr>
          <p:cNvPr id="44" name="Straight Arrow Connector 43"/>
          <p:cNvCxnSpPr>
            <a:stCxn id="32" idx="6"/>
            <a:endCxn id="41" idx="2"/>
          </p:cNvCxnSpPr>
          <p:nvPr/>
        </p:nvCxnSpPr>
        <p:spPr>
          <a:xfrm flipV="1">
            <a:off x="1403648" y="4332807"/>
            <a:ext cx="1440160" cy="69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2" idx="3"/>
          </p:cNvCxnSpPr>
          <p:nvPr/>
        </p:nvCxnSpPr>
        <p:spPr>
          <a:xfrm>
            <a:off x="4499992" y="4406482"/>
            <a:ext cx="1080120" cy="933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668344" y="3884833"/>
            <a:ext cx="1224136" cy="369332"/>
          </a:xfrm>
          <a:prstGeom prst="rect">
            <a:avLst/>
          </a:prstGeom>
          <a:noFill/>
        </p:spPr>
        <p:txBody>
          <a:bodyPr wrap="square" rtlCol="0">
            <a:spAutoFit/>
          </a:bodyPr>
          <a:lstStyle/>
          <a:p>
            <a:r>
              <a:rPr lang="en-US" b="1" dirty="0" smtClean="0"/>
              <a:t>Hotspot</a:t>
            </a:r>
            <a:endParaRPr lang="en-US" b="1" dirty="0"/>
          </a:p>
        </p:txBody>
      </p:sp>
      <p:cxnSp>
        <p:nvCxnSpPr>
          <p:cNvPr id="50" name="Straight Connector 49"/>
          <p:cNvCxnSpPr/>
          <p:nvPr/>
        </p:nvCxnSpPr>
        <p:spPr>
          <a:xfrm>
            <a:off x="2195736" y="1052736"/>
            <a:ext cx="0" cy="5112568"/>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71600" y="1223969"/>
            <a:ext cx="792088" cy="307777"/>
          </a:xfrm>
          <a:prstGeom prst="rect">
            <a:avLst/>
          </a:prstGeom>
          <a:solidFill>
            <a:schemeClr val="bg1">
              <a:lumMod val="95000"/>
            </a:schemeClr>
          </a:solidFill>
        </p:spPr>
        <p:txBody>
          <a:bodyPr wrap="square" rtlCol="0">
            <a:spAutoFit/>
          </a:bodyPr>
          <a:lstStyle/>
          <a:p>
            <a:r>
              <a:rPr lang="en-US" sz="1400" dirty="0" smtClean="0"/>
              <a:t>JAVA </a:t>
            </a:r>
            <a:r>
              <a:rPr lang="zh-CN" altLang="en-US" sz="1400" dirty="0" smtClean="0"/>
              <a:t>栈</a:t>
            </a:r>
            <a:endParaRPr lang="en-US" sz="1400" dirty="0"/>
          </a:p>
        </p:txBody>
      </p:sp>
    </p:spTree>
    <p:extLst>
      <p:ext uri="{BB962C8B-B14F-4D97-AF65-F5344CB8AC3E}">
        <p14:creationId xmlns:p14="http://schemas.microsoft.com/office/powerpoint/2010/main" val="1095835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Model</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4</a:t>
            </a:fld>
            <a:endParaRPr lang="zh-CN" altLang="en-US"/>
          </a:p>
        </p:txBody>
      </p:sp>
      <p:sp>
        <p:nvSpPr>
          <p:cNvPr id="6" name="Rectangle 5"/>
          <p:cNvSpPr/>
          <p:nvPr/>
        </p:nvSpPr>
        <p:spPr>
          <a:xfrm>
            <a:off x="539552" y="1052735"/>
            <a:ext cx="8147248" cy="56687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p:cNvSpPr/>
          <p:nvPr/>
        </p:nvSpPr>
        <p:spPr>
          <a:xfrm>
            <a:off x="683568" y="1268760"/>
            <a:ext cx="7776864" cy="3288416"/>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a:t>运</a:t>
            </a:r>
            <a:r>
              <a:rPr lang="zh-CN" altLang="en-US" dirty="0" smtClean="0"/>
              <a:t>行数据区</a:t>
            </a:r>
            <a:endParaRPr lang="en-US" dirty="0"/>
          </a:p>
        </p:txBody>
      </p:sp>
      <p:sp>
        <p:nvSpPr>
          <p:cNvPr id="8" name="Rounded Rectangle 7"/>
          <p:cNvSpPr/>
          <p:nvPr/>
        </p:nvSpPr>
        <p:spPr>
          <a:xfrm>
            <a:off x="955638" y="1770575"/>
            <a:ext cx="2304256" cy="12263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050" dirty="0"/>
              <a:t>方</a:t>
            </a:r>
            <a:r>
              <a:rPr lang="zh-CN" altLang="en-US" sz="1050" dirty="0" smtClean="0"/>
              <a:t>法区</a:t>
            </a:r>
            <a:endParaRPr lang="en-US" altLang="zh-CN" sz="1050" dirty="0" smtClean="0"/>
          </a:p>
          <a:p>
            <a:pPr algn="ctr"/>
            <a:r>
              <a:rPr lang="en-US" altLang="zh-CN" sz="1050" dirty="0" smtClean="0"/>
              <a:t>Method Area</a:t>
            </a:r>
            <a:endParaRPr lang="en-US" sz="1050" dirty="0"/>
          </a:p>
        </p:txBody>
      </p:sp>
      <p:sp>
        <p:nvSpPr>
          <p:cNvPr id="9" name="Rounded Rectangle 8"/>
          <p:cNvSpPr/>
          <p:nvPr/>
        </p:nvSpPr>
        <p:spPr>
          <a:xfrm>
            <a:off x="936407" y="3123057"/>
            <a:ext cx="2304256" cy="12387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050" dirty="0" smtClean="0"/>
              <a:t>堆</a:t>
            </a:r>
            <a:endParaRPr lang="en-US" altLang="zh-CN" sz="1050" dirty="0" smtClean="0"/>
          </a:p>
          <a:p>
            <a:pPr algn="ctr"/>
            <a:r>
              <a:rPr lang="en-US" altLang="zh-CN" sz="1050" dirty="0"/>
              <a:t>Heap</a:t>
            </a:r>
            <a:endParaRPr lang="en-US" sz="1050" dirty="0"/>
          </a:p>
        </p:txBody>
      </p:sp>
      <p:sp>
        <p:nvSpPr>
          <p:cNvPr id="10" name="Rounded Rectangle 9"/>
          <p:cNvSpPr/>
          <p:nvPr/>
        </p:nvSpPr>
        <p:spPr>
          <a:xfrm>
            <a:off x="3563888" y="1770575"/>
            <a:ext cx="2304256" cy="1913597"/>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smtClean="0"/>
              <a:t>虚拟机栈</a:t>
            </a:r>
            <a:endParaRPr lang="en-US" altLang="zh-CN" dirty="0" smtClean="0"/>
          </a:p>
          <a:p>
            <a:pPr algn="ctr"/>
            <a:r>
              <a:rPr lang="en-US" dirty="0" smtClean="0"/>
              <a:t>VM Stack</a:t>
            </a:r>
            <a:endParaRPr lang="en-US" dirty="0"/>
          </a:p>
        </p:txBody>
      </p:sp>
      <p:sp>
        <p:nvSpPr>
          <p:cNvPr id="11" name="Rounded Rectangle 10"/>
          <p:cNvSpPr/>
          <p:nvPr/>
        </p:nvSpPr>
        <p:spPr>
          <a:xfrm>
            <a:off x="3550177" y="3786475"/>
            <a:ext cx="4760912" cy="575362"/>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程</a:t>
            </a:r>
            <a:r>
              <a:rPr lang="zh-CN" altLang="en-US" dirty="0" smtClean="0"/>
              <a:t>序计数器</a:t>
            </a:r>
            <a:endParaRPr lang="en-US" altLang="zh-CN" dirty="0" smtClean="0"/>
          </a:p>
          <a:p>
            <a:pPr algn="ctr"/>
            <a:r>
              <a:rPr lang="en-US" altLang="zh-CN" dirty="0" smtClean="0"/>
              <a:t>Program Counter Register</a:t>
            </a:r>
            <a:endParaRPr lang="en-US" dirty="0"/>
          </a:p>
        </p:txBody>
      </p:sp>
      <p:sp>
        <p:nvSpPr>
          <p:cNvPr id="12" name="Rounded Rectangle 11"/>
          <p:cNvSpPr/>
          <p:nvPr/>
        </p:nvSpPr>
        <p:spPr>
          <a:xfrm>
            <a:off x="6020544" y="1770575"/>
            <a:ext cx="2304256" cy="1913597"/>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a:t>本</a:t>
            </a:r>
            <a:r>
              <a:rPr lang="zh-CN" altLang="en-US" dirty="0" smtClean="0"/>
              <a:t>地方法栈</a:t>
            </a:r>
            <a:endParaRPr lang="en-US" altLang="zh-CN" dirty="0" smtClean="0"/>
          </a:p>
          <a:p>
            <a:pPr algn="ctr"/>
            <a:r>
              <a:rPr lang="en-US" altLang="zh-CN" dirty="0" smtClean="0"/>
              <a:t>Native Method </a:t>
            </a:r>
            <a:r>
              <a:rPr lang="en-US" dirty="0" smtClean="0"/>
              <a:t>Stack</a:t>
            </a:r>
            <a:endParaRPr lang="en-US" dirty="0"/>
          </a:p>
        </p:txBody>
      </p:sp>
      <p:sp>
        <p:nvSpPr>
          <p:cNvPr id="13" name="Rounded Rectangle 12"/>
          <p:cNvSpPr/>
          <p:nvPr/>
        </p:nvSpPr>
        <p:spPr>
          <a:xfrm>
            <a:off x="741865" y="5145888"/>
            <a:ext cx="2808312" cy="593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执行引擎</a:t>
            </a:r>
            <a:endParaRPr lang="en-US" dirty="0"/>
          </a:p>
        </p:txBody>
      </p:sp>
      <p:sp>
        <p:nvSpPr>
          <p:cNvPr id="14" name="Rounded Rectangle 13"/>
          <p:cNvSpPr/>
          <p:nvPr/>
        </p:nvSpPr>
        <p:spPr>
          <a:xfrm>
            <a:off x="4860843" y="5176047"/>
            <a:ext cx="1512168" cy="5907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本地库接口</a:t>
            </a:r>
            <a:endParaRPr lang="en-US" dirty="0"/>
          </a:p>
        </p:txBody>
      </p:sp>
      <p:sp>
        <p:nvSpPr>
          <p:cNvPr id="15" name="TextBox 14"/>
          <p:cNvSpPr txBox="1"/>
          <p:nvPr/>
        </p:nvSpPr>
        <p:spPr>
          <a:xfrm>
            <a:off x="7273111" y="5252221"/>
            <a:ext cx="1378496" cy="369332"/>
          </a:xfrm>
          <a:prstGeom prst="rect">
            <a:avLst/>
          </a:prstGeom>
          <a:noFill/>
        </p:spPr>
        <p:txBody>
          <a:bodyPr wrap="square" rtlCol="0">
            <a:spAutoFit/>
          </a:bodyPr>
          <a:lstStyle/>
          <a:p>
            <a:r>
              <a:rPr lang="zh-CN" altLang="en-US" dirty="0" smtClean="0"/>
              <a:t>本地方法库</a:t>
            </a:r>
            <a:endParaRPr lang="en-US" dirty="0"/>
          </a:p>
        </p:txBody>
      </p:sp>
      <p:sp>
        <p:nvSpPr>
          <p:cNvPr id="17" name="Down Arrow 16"/>
          <p:cNvSpPr/>
          <p:nvPr/>
        </p:nvSpPr>
        <p:spPr>
          <a:xfrm>
            <a:off x="1602884" y="4653214"/>
            <a:ext cx="395233" cy="386006"/>
          </a:xfrm>
          <a:prstGeom prst="downArrow">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10800000">
            <a:off x="2127586" y="4633778"/>
            <a:ext cx="385015" cy="386006"/>
          </a:xfrm>
          <a:prstGeom prst="downArrow">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3845470" y="5220863"/>
            <a:ext cx="720080" cy="432048"/>
          </a:xfrm>
          <a:prstGeom prst="rightArrow">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6553200" y="5231686"/>
            <a:ext cx="720080" cy="432048"/>
          </a:xfrm>
          <a:prstGeom prst="rightArrow">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5222667" y="4695906"/>
            <a:ext cx="377033" cy="386006"/>
          </a:xfrm>
          <a:prstGeom prst="downArrow">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rot="10800000">
            <a:off x="5728230" y="4695906"/>
            <a:ext cx="383476" cy="386006"/>
          </a:xfrm>
          <a:prstGeom prst="downArrow">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720383" y="6143014"/>
            <a:ext cx="551566" cy="231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3"/>
          <p:cNvSpPr/>
          <p:nvPr/>
        </p:nvSpPr>
        <p:spPr>
          <a:xfrm>
            <a:off x="710385" y="6440544"/>
            <a:ext cx="561563" cy="214628"/>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1368455" y="6143014"/>
            <a:ext cx="1856246" cy="230832"/>
          </a:xfrm>
          <a:prstGeom prst="rect">
            <a:avLst/>
          </a:prstGeom>
          <a:noFill/>
        </p:spPr>
        <p:txBody>
          <a:bodyPr wrap="square" rtlCol="0">
            <a:spAutoFit/>
          </a:bodyPr>
          <a:lstStyle/>
          <a:p>
            <a:r>
              <a:rPr lang="zh-CN" altLang="en-US" sz="900" dirty="0" smtClean="0"/>
              <a:t>由所有线程共享的数据区</a:t>
            </a:r>
            <a:endParaRPr lang="en-US" sz="900" dirty="0"/>
          </a:p>
        </p:txBody>
      </p:sp>
      <p:sp>
        <p:nvSpPr>
          <p:cNvPr id="26" name="TextBox 25"/>
          <p:cNvSpPr txBox="1"/>
          <p:nvPr/>
        </p:nvSpPr>
        <p:spPr>
          <a:xfrm>
            <a:off x="1368455" y="6418141"/>
            <a:ext cx="1856246" cy="230832"/>
          </a:xfrm>
          <a:prstGeom prst="rect">
            <a:avLst/>
          </a:prstGeom>
          <a:noFill/>
        </p:spPr>
        <p:txBody>
          <a:bodyPr wrap="square" rtlCol="0">
            <a:spAutoFit/>
          </a:bodyPr>
          <a:lstStyle/>
          <a:p>
            <a:r>
              <a:rPr lang="zh-CN" altLang="en-US" sz="900" dirty="0" smtClean="0"/>
              <a:t>线程隔离的数据区</a:t>
            </a:r>
            <a:endParaRPr lang="en-US" sz="900" dirty="0"/>
          </a:p>
        </p:txBody>
      </p:sp>
      <p:sp>
        <p:nvSpPr>
          <p:cNvPr id="27" name="Rectangle 26"/>
          <p:cNvSpPr/>
          <p:nvPr/>
        </p:nvSpPr>
        <p:spPr>
          <a:xfrm>
            <a:off x="3845470" y="2420888"/>
            <a:ext cx="1754230" cy="1152128"/>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050" dirty="0" smtClean="0"/>
              <a:t>栈帧</a:t>
            </a:r>
            <a:endParaRPr lang="en-US" sz="1050" dirty="0"/>
          </a:p>
        </p:txBody>
      </p:sp>
      <p:sp>
        <p:nvSpPr>
          <p:cNvPr id="28" name="Rectangle 27"/>
          <p:cNvSpPr/>
          <p:nvPr/>
        </p:nvSpPr>
        <p:spPr>
          <a:xfrm>
            <a:off x="1116427" y="3611883"/>
            <a:ext cx="1944216" cy="60892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t>对象实例、数组</a:t>
            </a:r>
            <a:endParaRPr lang="en-US" sz="1050" dirty="0"/>
          </a:p>
        </p:txBody>
      </p:sp>
      <p:sp>
        <p:nvSpPr>
          <p:cNvPr id="29" name="Rectangle 28"/>
          <p:cNvSpPr/>
          <p:nvPr/>
        </p:nvSpPr>
        <p:spPr>
          <a:xfrm>
            <a:off x="1116427" y="2260436"/>
            <a:ext cx="1944216" cy="60892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t>类信息、常量、静态变量、即时编译器编译后的代码</a:t>
            </a:r>
            <a:endParaRPr lang="en-US" sz="1050" dirty="0"/>
          </a:p>
        </p:txBody>
      </p:sp>
      <p:sp>
        <p:nvSpPr>
          <p:cNvPr id="30" name="TextBox 29"/>
          <p:cNvSpPr txBox="1"/>
          <p:nvPr/>
        </p:nvSpPr>
        <p:spPr>
          <a:xfrm>
            <a:off x="3863295" y="2752106"/>
            <a:ext cx="1736405" cy="415498"/>
          </a:xfrm>
          <a:prstGeom prst="rect">
            <a:avLst/>
          </a:prstGeom>
          <a:noFill/>
        </p:spPr>
        <p:txBody>
          <a:bodyPr wrap="square" rtlCol="0">
            <a:spAutoFit/>
          </a:bodyPr>
          <a:lstStyle/>
          <a:p>
            <a:r>
              <a:rPr lang="zh-CN" altLang="en-US" sz="1050" dirty="0" smtClean="0"/>
              <a:t>局部变量表、操作数栈、动态链接、方法出入口</a:t>
            </a:r>
            <a:endParaRPr lang="en-US" sz="1050" dirty="0"/>
          </a:p>
        </p:txBody>
      </p:sp>
      <p:sp>
        <p:nvSpPr>
          <p:cNvPr id="3" name="5-Point Star 2"/>
          <p:cNvSpPr/>
          <p:nvPr/>
        </p:nvSpPr>
        <p:spPr>
          <a:xfrm>
            <a:off x="5544919" y="1891936"/>
            <a:ext cx="144016" cy="144016"/>
          </a:xfrm>
          <a:prstGeom prst="star5">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p:cNvSpPr/>
          <p:nvPr/>
        </p:nvSpPr>
        <p:spPr>
          <a:xfrm>
            <a:off x="3563888" y="6143014"/>
            <a:ext cx="144016" cy="144016"/>
          </a:xfrm>
          <a:prstGeom prst="star5">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790256" y="6110241"/>
            <a:ext cx="1285800" cy="253916"/>
          </a:xfrm>
          <a:prstGeom prst="rect">
            <a:avLst/>
          </a:prstGeom>
          <a:noFill/>
        </p:spPr>
        <p:txBody>
          <a:bodyPr wrap="square" rtlCol="0">
            <a:spAutoFit/>
          </a:bodyPr>
          <a:lstStyle/>
          <a:p>
            <a:r>
              <a:rPr lang="en-US" sz="1050" dirty="0" smtClean="0"/>
              <a:t>OutOfMemoryError</a:t>
            </a:r>
            <a:endParaRPr lang="en-US" sz="1050" dirty="0"/>
          </a:p>
        </p:txBody>
      </p:sp>
      <p:sp>
        <p:nvSpPr>
          <p:cNvPr id="32" name="5-Point Star 31"/>
          <p:cNvSpPr/>
          <p:nvPr/>
        </p:nvSpPr>
        <p:spPr>
          <a:xfrm>
            <a:off x="5287719" y="1891936"/>
            <a:ext cx="144016" cy="144016"/>
          </a:xfrm>
          <a:prstGeom prst="star5">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p:cNvSpPr/>
          <p:nvPr/>
        </p:nvSpPr>
        <p:spPr>
          <a:xfrm>
            <a:off x="3565763" y="6450517"/>
            <a:ext cx="144016" cy="144016"/>
          </a:xfrm>
          <a:prstGeom prst="star5">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790256" y="6413205"/>
            <a:ext cx="1285800" cy="253916"/>
          </a:xfrm>
          <a:prstGeom prst="rect">
            <a:avLst/>
          </a:prstGeom>
          <a:noFill/>
        </p:spPr>
        <p:txBody>
          <a:bodyPr wrap="square" rtlCol="0">
            <a:spAutoFit/>
          </a:bodyPr>
          <a:lstStyle/>
          <a:p>
            <a:r>
              <a:rPr lang="en-US" sz="1050" dirty="0" smtClean="0"/>
              <a:t>StackOverflowError</a:t>
            </a:r>
            <a:endParaRPr lang="en-US" sz="1050" dirty="0"/>
          </a:p>
        </p:txBody>
      </p:sp>
      <p:sp>
        <p:nvSpPr>
          <p:cNvPr id="35" name="5-Point Star 34"/>
          <p:cNvSpPr/>
          <p:nvPr/>
        </p:nvSpPr>
        <p:spPr>
          <a:xfrm>
            <a:off x="8079051" y="1934377"/>
            <a:ext cx="144016" cy="144016"/>
          </a:xfrm>
          <a:prstGeom prst="star5">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p:cNvSpPr/>
          <p:nvPr/>
        </p:nvSpPr>
        <p:spPr>
          <a:xfrm>
            <a:off x="7821851" y="1934377"/>
            <a:ext cx="144016" cy="144016"/>
          </a:xfrm>
          <a:prstGeom prst="star5">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p:cNvSpPr/>
          <p:nvPr/>
        </p:nvSpPr>
        <p:spPr>
          <a:xfrm>
            <a:off x="2916627" y="3223454"/>
            <a:ext cx="144016" cy="144016"/>
          </a:xfrm>
          <a:prstGeom prst="star5">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p:cNvSpPr/>
          <p:nvPr/>
        </p:nvSpPr>
        <p:spPr>
          <a:xfrm>
            <a:off x="2916627" y="1855355"/>
            <a:ext cx="144016" cy="144016"/>
          </a:xfrm>
          <a:prstGeom prst="star5">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2053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Size of object</a:t>
            </a:r>
            <a:endParaRPr lang="en-US" dirty="0"/>
          </a:p>
        </p:txBody>
      </p:sp>
      <p:sp>
        <p:nvSpPr>
          <p:cNvPr id="9" name="Text Placeholder 8"/>
          <p:cNvSpPr>
            <a:spLocks noGrp="1"/>
          </p:cNvSpPr>
          <p:nvPr>
            <p:ph type="body" idx="1"/>
          </p:nvPr>
        </p:nvSpPr>
        <p:spPr/>
        <p:txBody>
          <a:bodyPr/>
          <a:lstStyle/>
          <a:p>
            <a:r>
              <a:rPr lang="zh-CN" altLang="en-US" dirty="0"/>
              <a:t>对象的内存布</a:t>
            </a:r>
            <a:r>
              <a:rPr lang="zh-CN" altLang="en-US" dirty="0" smtClean="0"/>
              <a:t>局</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40</a:t>
            </a:fld>
            <a:endParaRPr lang="zh-CN" altLang="en-US"/>
          </a:p>
        </p:txBody>
      </p:sp>
    </p:spTree>
    <p:extLst>
      <p:ext uri="{BB962C8B-B14F-4D97-AF65-F5344CB8AC3E}">
        <p14:creationId xmlns:p14="http://schemas.microsoft.com/office/powerpoint/2010/main" val="5174398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of one Object</a:t>
            </a:r>
            <a:endParaRPr lang="en-US" dirty="0"/>
          </a:p>
        </p:txBody>
      </p:sp>
      <p:sp>
        <p:nvSpPr>
          <p:cNvPr id="3" name="Content Placeholder 2"/>
          <p:cNvSpPr>
            <a:spLocks noGrp="1"/>
          </p:cNvSpPr>
          <p:nvPr>
            <p:ph idx="1"/>
          </p:nvPr>
        </p:nvSpPr>
        <p:spPr/>
        <p:txBody>
          <a:bodyPr/>
          <a:lstStyle/>
          <a:p>
            <a:r>
              <a:rPr lang="en-US" dirty="0" smtClean="0"/>
              <a:t>Header + Instance Data + Padding</a:t>
            </a:r>
          </a:p>
          <a:p>
            <a:r>
              <a:rPr lang="zh-CN" altLang="en-US" smtClean="0"/>
              <a:t>指针压缩</a:t>
            </a:r>
            <a:endParaRPr lang="en-US" dirty="0" smtClean="0"/>
          </a:p>
          <a:p>
            <a:r>
              <a:rPr lang="en-US" dirty="0" smtClean="0"/>
              <a:t>-</a:t>
            </a:r>
            <a:r>
              <a:rPr lang="en-US" dirty="0" err="1" smtClean="0"/>
              <a:t>XX:PretenureSizeThreshold</a:t>
            </a:r>
            <a:endParaRPr lang="en-US" dirty="0"/>
          </a:p>
          <a:p>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41</a:t>
            </a:fld>
            <a:endParaRPr lang="zh-CN" altLang="en-US"/>
          </a:p>
        </p:txBody>
      </p:sp>
    </p:spTree>
    <p:extLst>
      <p:ext uri="{BB962C8B-B14F-4D97-AF65-F5344CB8AC3E}">
        <p14:creationId xmlns:p14="http://schemas.microsoft.com/office/powerpoint/2010/main" val="3053709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运行时栈帧结构</a:t>
            </a:r>
            <a:endParaRPr lang="zh-CN" altLang="en-US" dirty="0"/>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42</a:t>
            </a:fld>
            <a:endParaRPr lang="zh-CN" altLang="en-US"/>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752" y="958850"/>
            <a:ext cx="4810125" cy="5762625"/>
          </a:xfrm>
          <a:prstGeom prst="rect">
            <a:avLst/>
          </a:prstGeom>
        </p:spPr>
      </p:pic>
    </p:spTree>
    <p:extLst>
      <p:ext uri="{BB962C8B-B14F-4D97-AF65-F5344CB8AC3E}">
        <p14:creationId xmlns:p14="http://schemas.microsoft.com/office/powerpoint/2010/main" val="11233540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运行时栈帧结构</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局部标量表 </a:t>
            </a:r>
            <a:endParaRPr lang="en-US" altLang="zh-CN" dirty="0"/>
          </a:p>
          <a:p>
            <a:pPr lvl="1"/>
            <a:r>
              <a:rPr lang="zh-CN" altLang="en-US" dirty="0"/>
              <a:t>方法参数 </a:t>
            </a:r>
            <a:r>
              <a:rPr lang="zh-CN" altLang="en-US" dirty="0" smtClean="0"/>
              <a:t>和 局部变量</a:t>
            </a:r>
            <a:endParaRPr lang="en-US" altLang="zh-CN" dirty="0" smtClean="0"/>
          </a:p>
          <a:p>
            <a:pPr lvl="1"/>
            <a:r>
              <a:rPr lang="zh-CN" altLang="en-US" dirty="0">
                <a:solidFill>
                  <a:schemeClr val="tx1"/>
                </a:solidFill>
              </a:rPr>
              <a:t>“不使用的对象，就手动赋值为</a:t>
            </a:r>
            <a:r>
              <a:rPr lang="en-US" altLang="zh-CN" dirty="0">
                <a:solidFill>
                  <a:schemeClr val="tx1"/>
                </a:solidFill>
              </a:rPr>
              <a:t>Null</a:t>
            </a:r>
            <a:r>
              <a:rPr lang="zh-CN" altLang="en-US" dirty="0" smtClean="0">
                <a:solidFill>
                  <a:schemeClr val="tx1"/>
                </a:solidFill>
              </a:rPr>
              <a:t>”</a:t>
            </a:r>
            <a:endParaRPr lang="en-US" altLang="zh-CN" dirty="0" smtClean="0"/>
          </a:p>
          <a:p>
            <a:endParaRPr lang="en-US" altLang="zh-CN" dirty="0" smtClean="0"/>
          </a:p>
          <a:p>
            <a:r>
              <a:rPr lang="zh-CN" altLang="en-US" dirty="0" smtClean="0"/>
              <a:t>操作数</a:t>
            </a:r>
            <a:r>
              <a:rPr lang="zh-CN" altLang="en-US" dirty="0"/>
              <a:t>栈</a:t>
            </a:r>
          </a:p>
          <a:p>
            <a:endParaRPr lang="en-US" altLang="zh-CN" dirty="0" smtClean="0"/>
          </a:p>
          <a:p>
            <a:r>
              <a:rPr lang="zh-CN" altLang="en-US" dirty="0" smtClean="0"/>
              <a:t>动态连接</a:t>
            </a:r>
            <a:endParaRPr lang="en-US" altLang="zh-CN" dirty="0" smtClean="0"/>
          </a:p>
          <a:p>
            <a:endParaRPr lang="en-US" altLang="zh-CN" dirty="0" smtClean="0"/>
          </a:p>
          <a:p>
            <a:r>
              <a:rPr lang="zh-CN" altLang="en-US" dirty="0" smtClean="0"/>
              <a:t>方法</a:t>
            </a:r>
            <a:r>
              <a:rPr lang="zh-CN" altLang="en-US" dirty="0"/>
              <a:t>返回地址</a:t>
            </a:r>
          </a:p>
          <a:p>
            <a:endParaRPr lang="en-US" altLang="zh-CN" dirty="0" smtClean="0"/>
          </a:p>
          <a:p>
            <a:r>
              <a:rPr lang="zh-CN" altLang="en-US" dirty="0" smtClean="0"/>
              <a:t>附加</a:t>
            </a:r>
            <a:r>
              <a:rPr lang="zh-CN" altLang="en-US" dirty="0"/>
              <a:t>信息</a:t>
            </a:r>
          </a:p>
          <a:p>
            <a:endParaRPr lang="zh-CN" altLang="en-US" dirty="0"/>
          </a:p>
          <a:p>
            <a:endParaRPr lang="zh-CN" altLang="en-US" dirty="0"/>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43</a:t>
            </a:fld>
            <a:endParaRPr lang="zh-CN" altLang="en-US"/>
          </a:p>
        </p:txBody>
      </p:sp>
    </p:spTree>
    <p:extLst>
      <p:ext uri="{BB962C8B-B14F-4D97-AF65-F5344CB8AC3E}">
        <p14:creationId xmlns:p14="http://schemas.microsoft.com/office/powerpoint/2010/main" val="13023480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a:t>
            </a:r>
            <a:r>
              <a:rPr lang="zh-CN" altLang="en-US" dirty="0" smtClean="0"/>
              <a:t>静</a:t>
            </a:r>
            <a:r>
              <a:rPr lang="zh-CN" altLang="en-US" dirty="0"/>
              <a:t>态解</a:t>
            </a:r>
            <a:r>
              <a:rPr lang="zh-CN" altLang="en-US" dirty="0" smtClean="0"/>
              <a:t>析 </a:t>
            </a:r>
            <a:r>
              <a:rPr lang="en-US" altLang="zh-CN" dirty="0" smtClean="0"/>
              <a:t>(</a:t>
            </a:r>
            <a:r>
              <a:rPr lang="zh-CN" altLang="en-US" dirty="0" smtClean="0"/>
              <a:t>静态分派</a:t>
            </a:r>
            <a:r>
              <a:rPr lang="en-US" altLang="zh-CN" dirty="0" smtClean="0"/>
              <a:t>)</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44</a:t>
            </a:fld>
            <a:endParaRPr lang="zh-CN" altLang="en-US"/>
          </a:p>
        </p:txBody>
      </p:sp>
      <p:pic>
        <p:nvPicPr>
          <p:cNvPr id="7" name="Picture 6"/>
          <p:cNvPicPr>
            <a:picLocks noChangeAspect="1"/>
          </p:cNvPicPr>
          <p:nvPr/>
        </p:nvPicPr>
        <p:blipFill>
          <a:blip r:embed="rId3"/>
          <a:stretch>
            <a:fillRect/>
          </a:stretch>
        </p:blipFill>
        <p:spPr>
          <a:xfrm>
            <a:off x="457200" y="1117935"/>
            <a:ext cx="8143875" cy="5029200"/>
          </a:xfrm>
          <a:prstGeom prst="rect">
            <a:avLst/>
          </a:prstGeom>
        </p:spPr>
      </p:pic>
    </p:spTree>
    <p:extLst>
      <p:ext uri="{BB962C8B-B14F-4D97-AF65-F5344CB8AC3E}">
        <p14:creationId xmlns:p14="http://schemas.microsoft.com/office/powerpoint/2010/main" val="3709000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zh-CN" altLang="en-US" dirty="0"/>
              <a:t>垃</a:t>
            </a:r>
            <a:r>
              <a:rPr lang="zh-CN" altLang="en-US" dirty="0" smtClean="0"/>
              <a:t>圾收集（</a:t>
            </a:r>
            <a:r>
              <a:rPr lang="en-US" altLang="zh-CN" dirty="0" smtClean="0"/>
              <a:t>GC</a:t>
            </a:r>
            <a:r>
              <a:rPr lang="zh-CN" altLang="en-US" dirty="0" smtClean="0"/>
              <a:t>）</a:t>
            </a:r>
            <a:endParaRPr lang="en-US" dirty="0"/>
          </a:p>
        </p:txBody>
      </p:sp>
      <p:sp>
        <p:nvSpPr>
          <p:cNvPr id="9" name="Subtitle 8"/>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45</a:t>
            </a:fld>
            <a:endParaRPr lang="zh-CN" altLang="en-US"/>
          </a:p>
        </p:txBody>
      </p:sp>
    </p:spTree>
    <p:extLst>
      <p:ext uri="{BB962C8B-B14F-4D97-AF65-F5344CB8AC3E}">
        <p14:creationId xmlns:p14="http://schemas.microsoft.com/office/powerpoint/2010/main" val="14283657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垃</a:t>
            </a:r>
            <a:r>
              <a:rPr lang="zh-CN" altLang="en-US" dirty="0" smtClean="0"/>
              <a:t>圾回收的算法</a:t>
            </a:r>
            <a:endParaRPr lang="en-US" dirty="0"/>
          </a:p>
        </p:txBody>
      </p:sp>
      <p:sp>
        <p:nvSpPr>
          <p:cNvPr id="3" name="Content Placeholder 2"/>
          <p:cNvSpPr>
            <a:spLocks noGrp="1"/>
          </p:cNvSpPr>
          <p:nvPr>
            <p:ph idx="1"/>
          </p:nvPr>
        </p:nvSpPr>
        <p:spPr/>
        <p:txBody>
          <a:bodyPr/>
          <a:lstStyle/>
          <a:p>
            <a:r>
              <a:rPr lang="zh-CN" altLang="en-US" dirty="0" smtClean="0"/>
              <a:t>标记</a:t>
            </a:r>
            <a:r>
              <a:rPr lang="en-US" altLang="zh-CN" dirty="0" smtClean="0"/>
              <a:t>-</a:t>
            </a:r>
            <a:r>
              <a:rPr lang="zh-CN" altLang="en-US" dirty="0" smtClean="0"/>
              <a:t>清除</a:t>
            </a:r>
            <a:r>
              <a:rPr lang="en-US" altLang="zh-CN" dirty="0" smtClean="0"/>
              <a:t>(Mark-Sweep)</a:t>
            </a:r>
          </a:p>
          <a:p>
            <a:endParaRPr lang="en-US" dirty="0"/>
          </a:p>
          <a:p>
            <a:r>
              <a:rPr lang="zh-CN" altLang="en-US" dirty="0" smtClean="0"/>
              <a:t>复制</a:t>
            </a:r>
            <a:r>
              <a:rPr lang="en-US" altLang="zh-CN" dirty="0" smtClean="0"/>
              <a:t>(Copying)</a:t>
            </a:r>
          </a:p>
          <a:p>
            <a:endParaRPr lang="en-US" dirty="0"/>
          </a:p>
          <a:p>
            <a:r>
              <a:rPr lang="zh-CN" altLang="en-US" dirty="0" smtClean="0"/>
              <a:t>标记整理</a:t>
            </a:r>
            <a:r>
              <a:rPr lang="en-US" altLang="zh-CN" dirty="0" smtClean="0"/>
              <a:t>(Mark-Compact)</a:t>
            </a:r>
          </a:p>
          <a:p>
            <a:endParaRPr lang="en-US" dirty="0"/>
          </a:p>
          <a:p>
            <a:r>
              <a:rPr lang="zh-CN" altLang="en-US" dirty="0" smtClean="0"/>
              <a:t>分代收集</a:t>
            </a:r>
            <a:r>
              <a:rPr lang="en-US" altLang="zh-CN" dirty="0" smtClean="0"/>
              <a:t>(Generational Collection)</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46</a:t>
            </a:fld>
            <a:endParaRPr lang="zh-CN" altLang="en-US"/>
          </a:p>
        </p:txBody>
      </p:sp>
    </p:spTree>
    <p:extLst>
      <p:ext uri="{BB962C8B-B14F-4D97-AF65-F5344CB8AC3E}">
        <p14:creationId xmlns:p14="http://schemas.microsoft.com/office/powerpoint/2010/main" val="23743079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标记</a:t>
            </a:r>
            <a:r>
              <a:rPr lang="en-US" altLang="zh-CN" dirty="0"/>
              <a:t>-</a:t>
            </a:r>
            <a:r>
              <a:rPr lang="zh-CN" altLang="en-US" dirty="0"/>
              <a:t>清除</a:t>
            </a:r>
            <a:r>
              <a:rPr lang="en-US" altLang="zh-CN" dirty="0"/>
              <a:t>(Mark-Sweep</a:t>
            </a:r>
            <a:r>
              <a:rPr lang="en-US" altLang="zh-CN" dirty="0" smtClean="0"/>
              <a:t>)</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47</a:t>
            </a:fld>
            <a:endParaRPr lang="zh-CN" altLang="en-US"/>
          </a:p>
        </p:txBody>
      </p:sp>
      <p:pic>
        <p:nvPicPr>
          <p:cNvPr id="7" name="Picture 6"/>
          <p:cNvPicPr>
            <a:picLocks noChangeAspect="1"/>
          </p:cNvPicPr>
          <p:nvPr/>
        </p:nvPicPr>
        <p:blipFill>
          <a:blip r:embed="rId2"/>
          <a:stretch>
            <a:fillRect/>
          </a:stretch>
        </p:blipFill>
        <p:spPr>
          <a:xfrm>
            <a:off x="1691680" y="1340768"/>
            <a:ext cx="5495925" cy="3733800"/>
          </a:xfrm>
          <a:prstGeom prst="rect">
            <a:avLst/>
          </a:prstGeom>
        </p:spPr>
      </p:pic>
    </p:spTree>
    <p:extLst>
      <p:ext uri="{BB962C8B-B14F-4D97-AF65-F5344CB8AC3E}">
        <p14:creationId xmlns:p14="http://schemas.microsoft.com/office/powerpoint/2010/main" val="3231378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复制</a:t>
            </a:r>
            <a:r>
              <a:rPr lang="en-US" altLang="zh-CN" dirty="0"/>
              <a:t>(Copying)</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48</a:t>
            </a:fld>
            <a:endParaRPr lang="zh-CN" altLang="en-US"/>
          </a:p>
        </p:txBody>
      </p:sp>
      <p:pic>
        <p:nvPicPr>
          <p:cNvPr id="6" name="Picture 5"/>
          <p:cNvPicPr>
            <a:picLocks noChangeAspect="1"/>
          </p:cNvPicPr>
          <p:nvPr/>
        </p:nvPicPr>
        <p:blipFill>
          <a:blip r:embed="rId2"/>
          <a:stretch>
            <a:fillRect/>
          </a:stretch>
        </p:blipFill>
        <p:spPr>
          <a:xfrm>
            <a:off x="1838325" y="1638300"/>
            <a:ext cx="5467350" cy="3581400"/>
          </a:xfrm>
          <a:prstGeom prst="rect">
            <a:avLst/>
          </a:prstGeom>
        </p:spPr>
      </p:pic>
      <p:sp>
        <p:nvSpPr>
          <p:cNvPr id="7" name="Rectangle 6"/>
          <p:cNvSpPr/>
          <p:nvPr/>
        </p:nvSpPr>
        <p:spPr>
          <a:xfrm>
            <a:off x="4562168" y="3304648"/>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877653" y="2305305"/>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14593" y="2017273"/>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44532" y="1689916"/>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876796" y="1697292"/>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57252" y="3615812"/>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896115" y="3308116"/>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233802" y="3308554"/>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587921" y="3314480"/>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214593" y="2318599"/>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896460" y="4869160"/>
            <a:ext cx="6480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t>存</a:t>
            </a:r>
            <a:r>
              <a:rPr lang="zh-CN" altLang="en-US" sz="900" dirty="0" smtClean="0"/>
              <a:t>活对象</a:t>
            </a:r>
            <a:endParaRPr lang="en-US" sz="900" dirty="0"/>
          </a:p>
        </p:txBody>
      </p:sp>
    </p:spTree>
    <p:extLst>
      <p:ext uri="{BB962C8B-B14F-4D97-AF65-F5344CB8AC3E}">
        <p14:creationId xmlns:p14="http://schemas.microsoft.com/office/powerpoint/2010/main" val="31489729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标记整理</a:t>
            </a:r>
            <a:r>
              <a:rPr lang="en-US" altLang="zh-CN" dirty="0"/>
              <a:t>(Mark-Compact)</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49</a:t>
            </a:fld>
            <a:endParaRPr lang="zh-CN" altLang="en-US"/>
          </a:p>
        </p:txBody>
      </p:sp>
      <p:pic>
        <p:nvPicPr>
          <p:cNvPr id="6" name="Picture 5"/>
          <p:cNvPicPr>
            <a:picLocks noChangeAspect="1"/>
          </p:cNvPicPr>
          <p:nvPr/>
        </p:nvPicPr>
        <p:blipFill>
          <a:blip r:embed="rId2"/>
          <a:stretch>
            <a:fillRect/>
          </a:stretch>
        </p:blipFill>
        <p:spPr>
          <a:xfrm>
            <a:off x="1819275" y="1614487"/>
            <a:ext cx="5505450" cy="3629025"/>
          </a:xfrm>
          <a:prstGeom prst="rect">
            <a:avLst/>
          </a:prstGeom>
        </p:spPr>
      </p:pic>
    </p:spTree>
    <p:extLst>
      <p:ext uri="{BB962C8B-B14F-4D97-AF65-F5344CB8AC3E}">
        <p14:creationId xmlns:p14="http://schemas.microsoft.com/office/powerpoint/2010/main" val="60119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Class</a:t>
            </a:r>
            <a:r>
              <a:rPr lang="zh-CN" altLang="en-US" dirty="0"/>
              <a:t>文</a:t>
            </a:r>
            <a:r>
              <a:rPr lang="zh-CN" altLang="en-US" dirty="0" smtClean="0"/>
              <a:t>件格式</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5</a:t>
            </a:fld>
            <a:endParaRPr lang="zh-CN" altLang="en-US"/>
          </a:p>
        </p:txBody>
      </p:sp>
      <p:pic>
        <p:nvPicPr>
          <p:cNvPr id="6" name="Picture 5"/>
          <p:cNvPicPr>
            <a:picLocks noChangeAspect="1"/>
          </p:cNvPicPr>
          <p:nvPr/>
        </p:nvPicPr>
        <p:blipFill>
          <a:blip r:embed="rId2"/>
          <a:stretch>
            <a:fillRect/>
          </a:stretch>
        </p:blipFill>
        <p:spPr>
          <a:xfrm>
            <a:off x="971600" y="987503"/>
            <a:ext cx="6953250" cy="5324475"/>
          </a:xfrm>
          <a:prstGeom prst="rect">
            <a:avLst/>
          </a:prstGeom>
        </p:spPr>
      </p:pic>
    </p:spTree>
    <p:extLst>
      <p:ext uri="{BB962C8B-B14F-4D97-AF65-F5344CB8AC3E}">
        <p14:creationId xmlns:p14="http://schemas.microsoft.com/office/powerpoint/2010/main" val="20361691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dirty="0"/>
              <a:t>什</a:t>
            </a:r>
            <a:r>
              <a:rPr lang="zh-CN" altLang="en-US" dirty="0" smtClean="0"/>
              <a:t>么样的对象会被垃圾收集</a:t>
            </a:r>
            <a:endParaRPr lang="en-US" dirty="0"/>
          </a:p>
        </p:txBody>
      </p:sp>
      <p:sp>
        <p:nvSpPr>
          <p:cNvPr id="7" name="Text Placeholder 6"/>
          <p:cNvSpPr>
            <a:spLocks noGrp="1"/>
          </p:cNvSpPr>
          <p:nvPr>
            <p:ph type="body" idx="1"/>
          </p:nvPr>
        </p:nvSpPr>
        <p:spPr/>
        <p:txBody>
          <a:bodyPr/>
          <a:lstStyle/>
          <a:p>
            <a:r>
              <a:rPr lang="zh-CN" altLang="en-US" dirty="0"/>
              <a:t>垃圾收集（</a:t>
            </a:r>
            <a:r>
              <a:rPr lang="en-US" altLang="zh-CN" dirty="0"/>
              <a:t>GC</a:t>
            </a:r>
            <a:r>
              <a:rPr lang="zh-CN" altLang="en-US" dirty="0"/>
              <a:t>）</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50</a:t>
            </a:fld>
            <a:endParaRPr lang="zh-CN" altLang="en-US"/>
          </a:p>
        </p:txBody>
      </p:sp>
    </p:spTree>
    <p:extLst>
      <p:ext uri="{BB962C8B-B14F-4D97-AF65-F5344CB8AC3E}">
        <p14:creationId xmlns:p14="http://schemas.microsoft.com/office/powerpoint/2010/main" val="3046761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 – </a:t>
            </a:r>
            <a:r>
              <a:rPr lang="zh-CN" altLang="en-US" dirty="0" smtClean="0"/>
              <a:t>判定对象已死</a:t>
            </a:r>
            <a:endParaRPr lang="en-US" dirty="0"/>
          </a:p>
        </p:txBody>
      </p:sp>
      <p:sp>
        <p:nvSpPr>
          <p:cNvPr id="3" name="Content Placeholder 2"/>
          <p:cNvSpPr>
            <a:spLocks noGrp="1"/>
          </p:cNvSpPr>
          <p:nvPr>
            <p:ph idx="1"/>
          </p:nvPr>
        </p:nvSpPr>
        <p:spPr/>
        <p:txBody>
          <a:bodyPr/>
          <a:lstStyle/>
          <a:p>
            <a:r>
              <a:rPr lang="zh-CN" altLang="en-US" dirty="0" smtClean="0"/>
              <a:t>引用计数算法</a:t>
            </a:r>
            <a:r>
              <a:rPr lang="en-US" altLang="zh-CN" dirty="0" smtClean="0"/>
              <a:t>(</a:t>
            </a:r>
            <a:r>
              <a:rPr lang="en-US" dirty="0" smtClean="0"/>
              <a:t>Reference Counting)</a:t>
            </a:r>
          </a:p>
          <a:p>
            <a:pPr lvl="1"/>
            <a:r>
              <a:rPr lang="zh-CN" altLang="en-US" dirty="0" smtClean="0"/>
              <a:t>无法解决：对象相互引用</a:t>
            </a:r>
            <a:endParaRPr lang="en-US" dirty="0" smtClean="0"/>
          </a:p>
          <a:p>
            <a:endParaRPr lang="en-US" dirty="0"/>
          </a:p>
          <a:p>
            <a:r>
              <a:rPr lang="zh-CN" altLang="en-US" dirty="0" smtClean="0"/>
              <a:t>可达性分析</a:t>
            </a:r>
            <a:r>
              <a:rPr lang="en-US" altLang="zh-CN" dirty="0" smtClean="0"/>
              <a:t>(</a:t>
            </a:r>
            <a:r>
              <a:rPr lang="en-US" dirty="0" smtClean="0"/>
              <a:t>Reachability Analysis)</a:t>
            </a:r>
          </a:p>
          <a:p>
            <a:pPr lvl="1"/>
            <a:r>
              <a:rPr lang="zh-CN" altLang="en-US" dirty="0"/>
              <a:t>引</a:t>
            </a:r>
            <a:r>
              <a:rPr lang="zh-CN" altLang="en-US" dirty="0" smtClean="0"/>
              <a:t>用链</a:t>
            </a:r>
            <a:r>
              <a:rPr lang="en-US" altLang="zh-CN" dirty="0" smtClean="0"/>
              <a:t>(Reference Chain)</a:t>
            </a:r>
          </a:p>
          <a:p>
            <a:pPr lvl="1"/>
            <a:r>
              <a:rPr lang="en-US" dirty="0" smtClean="0"/>
              <a:t>GC Roots</a:t>
            </a:r>
          </a:p>
          <a:p>
            <a:pPr lvl="2"/>
            <a:r>
              <a:rPr lang="zh-CN" altLang="en-US" dirty="0" smtClean="0"/>
              <a:t>虚拟机栈中引用的对象</a:t>
            </a:r>
            <a:endParaRPr lang="en-US" altLang="zh-CN" dirty="0" smtClean="0"/>
          </a:p>
          <a:p>
            <a:pPr lvl="2"/>
            <a:r>
              <a:rPr lang="zh-CN" altLang="en-US" dirty="0" smtClean="0"/>
              <a:t>方法区中类静态属性引用的对象</a:t>
            </a:r>
            <a:endParaRPr lang="en-US" altLang="zh-CN" dirty="0" smtClean="0"/>
          </a:p>
          <a:p>
            <a:pPr lvl="2"/>
            <a:r>
              <a:rPr lang="zh-CN" altLang="en-US" dirty="0"/>
              <a:t>方</a:t>
            </a:r>
            <a:r>
              <a:rPr lang="zh-CN" altLang="en-US" dirty="0" smtClean="0"/>
              <a:t>法区中常量引用的对象</a:t>
            </a:r>
            <a:endParaRPr lang="en-US" altLang="zh-CN" dirty="0" smtClean="0"/>
          </a:p>
          <a:p>
            <a:pPr lvl="2"/>
            <a:r>
              <a:rPr lang="zh-CN" altLang="en-US" dirty="0"/>
              <a:t>本</a:t>
            </a:r>
            <a:r>
              <a:rPr lang="zh-CN" altLang="en-US" dirty="0" smtClean="0"/>
              <a:t>地方法栈中</a:t>
            </a:r>
            <a:r>
              <a:rPr lang="en-US" altLang="zh-CN" dirty="0" smtClean="0"/>
              <a:t>JNI</a:t>
            </a:r>
            <a:r>
              <a:rPr lang="zh-CN" altLang="en-US" dirty="0" smtClean="0"/>
              <a:t>引用的对象</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51</a:t>
            </a:fld>
            <a:endParaRPr lang="zh-CN" altLang="en-US"/>
          </a:p>
        </p:txBody>
      </p:sp>
      <p:cxnSp>
        <p:nvCxnSpPr>
          <p:cNvPr id="7" name="Straight Connector 6"/>
          <p:cNvCxnSpPr/>
          <p:nvPr/>
        </p:nvCxnSpPr>
        <p:spPr>
          <a:xfrm>
            <a:off x="5364088" y="3573016"/>
            <a:ext cx="352839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090991" y="3762723"/>
            <a:ext cx="720080" cy="28803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Object1</a:t>
            </a:r>
            <a:endParaRPr lang="en-US" sz="1050" dirty="0">
              <a:solidFill>
                <a:schemeClr val="tx1"/>
              </a:solidFill>
            </a:endParaRPr>
          </a:p>
        </p:txBody>
      </p:sp>
      <p:sp>
        <p:nvSpPr>
          <p:cNvPr id="10" name="Rounded Rectangle 9"/>
          <p:cNvSpPr/>
          <p:nvPr/>
        </p:nvSpPr>
        <p:spPr>
          <a:xfrm>
            <a:off x="5496903" y="4474993"/>
            <a:ext cx="720080" cy="28803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Object2</a:t>
            </a:r>
            <a:endParaRPr lang="en-US" sz="1050" dirty="0">
              <a:solidFill>
                <a:schemeClr val="tx1"/>
              </a:solidFill>
            </a:endParaRPr>
          </a:p>
        </p:txBody>
      </p:sp>
      <p:sp>
        <p:nvSpPr>
          <p:cNvPr id="11" name="Rounded Rectangle 10"/>
          <p:cNvSpPr/>
          <p:nvPr/>
        </p:nvSpPr>
        <p:spPr>
          <a:xfrm>
            <a:off x="6630144" y="4441726"/>
            <a:ext cx="720080" cy="28803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Object3</a:t>
            </a:r>
            <a:endParaRPr lang="en-US" sz="1050" dirty="0">
              <a:solidFill>
                <a:schemeClr val="tx1"/>
              </a:solidFill>
            </a:endParaRPr>
          </a:p>
        </p:txBody>
      </p:sp>
      <p:sp>
        <p:nvSpPr>
          <p:cNvPr id="12" name="Rounded Rectangle 11"/>
          <p:cNvSpPr/>
          <p:nvPr/>
        </p:nvSpPr>
        <p:spPr>
          <a:xfrm>
            <a:off x="6630144" y="5269483"/>
            <a:ext cx="720080" cy="28803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Object4</a:t>
            </a:r>
            <a:endParaRPr lang="en-US" sz="1050" dirty="0">
              <a:solidFill>
                <a:schemeClr val="tx1"/>
              </a:solidFill>
            </a:endParaRPr>
          </a:p>
        </p:txBody>
      </p:sp>
      <p:sp>
        <p:nvSpPr>
          <p:cNvPr id="13" name="Rounded Rectangle 12"/>
          <p:cNvSpPr/>
          <p:nvPr/>
        </p:nvSpPr>
        <p:spPr>
          <a:xfrm>
            <a:off x="8016492" y="3863355"/>
            <a:ext cx="72008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Object1</a:t>
            </a:r>
            <a:endParaRPr lang="en-US" sz="1050" dirty="0">
              <a:solidFill>
                <a:schemeClr val="tx1"/>
              </a:solidFill>
            </a:endParaRPr>
          </a:p>
        </p:txBody>
      </p:sp>
      <p:sp>
        <p:nvSpPr>
          <p:cNvPr id="14" name="Rounded Rectangle 13"/>
          <p:cNvSpPr/>
          <p:nvPr/>
        </p:nvSpPr>
        <p:spPr>
          <a:xfrm>
            <a:off x="7606680" y="4474993"/>
            <a:ext cx="72008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Object1</a:t>
            </a:r>
            <a:endParaRPr lang="en-US" sz="1050" dirty="0">
              <a:solidFill>
                <a:schemeClr val="tx1"/>
              </a:solidFill>
            </a:endParaRPr>
          </a:p>
        </p:txBody>
      </p:sp>
      <p:sp>
        <p:nvSpPr>
          <p:cNvPr id="15" name="Rounded Rectangle 14"/>
          <p:cNvSpPr/>
          <p:nvPr/>
        </p:nvSpPr>
        <p:spPr>
          <a:xfrm>
            <a:off x="8326760" y="5109852"/>
            <a:ext cx="720080" cy="2880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Object1</a:t>
            </a:r>
            <a:endParaRPr lang="en-US" sz="1050" dirty="0">
              <a:solidFill>
                <a:schemeClr val="tx1"/>
              </a:solidFill>
            </a:endParaRPr>
          </a:p>
        </p:txBody>
      </p:sp>
      <p:sp>
        <p:nvSpPr>
          <p:cNvPr id="18" name="Flowchart: Process 17"/>
          <p:cNvSpPr/>
          <p:nvPr/>
        </p:nvSpPr>
        <p:spPr>
          <a:xfrm>
            <a:off x="5364088" y="3034444"/>
            <a:ext cx="3528392" cy="538572"/>
          </a:xfrm>
          <a:prstGeom prst="flowChartProcess">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058949" y="3167719"/>
            <a:ext cx="784163" cy="28803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GC Roots</a:t>
            </a:r>
            <a:endParaRPr lang="en-US" sz="1050" dirty="0">
              <a:solidFill>
                <a:schemeClr val="tx1"/>
              </a:solidFill>
            </a:endParaRPr>
          </a:p>
        </p:txBody>
      </p:sp>
      <p:sp>
        <p:nvSpPr>
          <p:cNvPr id="20" name="TextBox 19"/>
          <p:cNvSpPr txBox="1"/>
          <p:nvPr/>
        </p:nvSpPr>
        <p:spPr>
          <a:xfrm>
            <a:off x="7966720" y="3311735"/>
            <a:ext cx="925760" cy="253916"/>
          </a:xfrm>
          <a:prstGeom prst="rect">
            <a:avLst/>
          </a:prstGeom>
          <a:noFill/>
        </p:spPr>
        <p:txBody>
          <a:bodyPr wrap="square" rtlCol="0">
            <a:spAutoFit/>
          </a:bodyPr>
          <a:lstStyle/>
          <a:p>
            <a:r>
              <a:rPr lang="en-US" sz="1050" dirty="0" smtClean="0"/>
              <a:t>GC Root Set</a:t>
            </a:r>
            <a:endParaRPr lang="en-US" sz="1050" dirty="0"/>
          </a:p>
        </p:txBody>
      </p:sp>
      <p:cxnSp>
        <p:nvCxnSpPr>
          <p:cNvPr id="22" name="Straight Arrow Connector 21"/>
          <p:cNvCxnSpPr>
            <a:stCxn id="19" idx="2"/>
            <a:endCxn id="9" idx="0"/>
          </p:cNvCxnSpPr>
          <p:nvPr/>
        </p:nvCxnSpPr>
        <p:spPr>
          <a:xfrm>
            <a:off x="6451031" y="3455751"/>
            <a:ext cx="0" cy="306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a:endCxn id="10" idx="0"/>
          </p:cNvCxnSpPr>
          <p:nvPr/>
        </p:nvCxnSpPr>
        <p:spPr>
          <a:xfrm flipH="1">
            <a:off x="5856943" y="4050755"/>
            <a:ext cx="594088" cy="424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2"/>
            <a:endCxn id="11" idx="0"/>
          </p:cNvCxnSpPr>
          <p:nvPr/>
        </p:nvCxnSpPr>
        <p:spPr>
          <a:xfrm>
            <a:off x="6451031" y="4050755"/>
            <a:ext cx="539153" cy="390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2"/>
            <a:endCxn id="12" idx="0"/>
          </p:cNvCxnSpPr>
          <p:nvPr/>
        </p:nvCxnSpPr>
        <p:spPr>
          <a:xfrm>
            <a:off x="6990184" y="4729758"/>
            <a:ext cx="0" cy="539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2"/>
            <a:endCxn id="14" idx="0"/>
          </p:cNvCxnSpPr>
          <p:nvPr/>
        </p:nvCxnSpPr>
        <p:spPr>
          <a:xfrm flipH="1">
            <a:off x="7966720" y="4151387"/>
            <a:ext cx="409812" cy="323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2"/>
            <a:endCxn id="15" idx="0"/>
          </p:cNvCxnSpPr>
          <p:nvPr/>
        </p:nvCxnSpPr>
        <p:spPr>
          <a:xfrm>
            <a:off x="8376532" y="4151387"/>
            <a:ext cx="310268" cy="958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8737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Strong Reference</a:t>
            </a:r>
          </a:p>
          <a:p>
            <a:pPr lvl="1"/>
            <a:r>
              <a:rPr lang="en-US" dirty="0" smtClean="0"/>
              <a:t>Object </a:t>
            </a:r>
            <a:r>
              <a:rPr lang="en-US" dirty="0" err="1" smtClean="0"/>
              <a:t>obj</a:t>
            </a:r>
            <a:r>
              <a:rPr lang="en-US" dirty="0" smtClean="0"/>
              <a:t> = new Object();</a:t>
            </a:r>
          </a:p>
          <a:p>
            <a:endParaRPr lang="en-US" dirty="0"/>
          </a:p>
          <a:p>
            <a:r>
              <a:rPr lang="en-US" dirty="0" smtClean="0"/>
              <a:t>Soft Reference</a:t>
            </a:r>
          </a:p>
          <a:p>
            <a:pPr lvl="1"/>
            <a:r>
              <a:rPr lang="en-US" dirty="0" smtClean="0"/>
              <a:t>Useful but not mandatory: </a:t>
            </a:r>
            <a:r>
              <a:rPr lang="en-US" dirty="0"/>
              <a:t>Memory-sensitive </a:t>
            </a:r>
            <a:r>
              <a:rPr lang="en-US" dirty="0" smtClean="0"/>
              <a:t>caches</a:t>
            </a:r>
          </a:p>
          <a:p>
            <a:pPr lvl="1"/>
            <a:r>
              <a:rPr lang="en-US" dirty="0" smtClean="0"/>
              <a:t>Cleared before Out of Memory</a:t>
            </a:r>
          </a:p>
          <a:p>
            <a:endParaRPr lang="en-US" dirty="0"/>
          </a:p>
          <a:p>
            <a:r>
              <a:rPr lang="en-US" dirty="0" smtClean="0"/>
              <a:t>Weak Reference</a:t>
            </a:r>
          </a:p>
          <a:p>
            <a:pPr lvl="1"/>
            <a:r>
              <a:rPr lang="en-US" dirty="0" err="1" smtClean="0"/>
              <a:t>Canonicalizing</a:t>
            </a:r>
            <a:r>
              <a:rPr lang="en-US" dirty="0" smtClean="0"/>
              <a:t> Mappings (</a:t>
            </a:r>
            <a:r>
              <a:rPr lang="zh-CN" altLang="en-US" dirty="0" smtClean="0"/>
              <a:t>规范映射</a:t>
            </a:r>
            <a:r>
              <a:rPr lang="en-US" dirty="0" smtClean="0"/>
              <a:t>)</a:t>
            </a:r>
          </a:p>
          <a:p>
            <a:pPr lvl="1"/>
            <a:r>
              <a:rPr lang="en-US" dirty="0" err="1" smtClean="0"/>
              <a:t>WeakHashMap</a:t>
            </a:r>
            <a:endParaRPr lang="en-US" dirty="0" smtClean="0"/>
          </a:p>
          <a:p>
            <a:pPr lvl="1"/>
            <a:r>
              <a:rPr lang="en-US" dirty="0" smtClean="0"/>
              <a:t> </a:t>
            </a:r>
          </a:p>
          <a:p>
            <a:endParaRPr lang="en-US" dirty="0"/>
          </a:p>
          <a:p>
            <a:r>
              <a:rPr lang="en-US" dirty="0" smtClean="0"/>
              <a:t>Phantom Reference</a:t>
            </a:r>
          </a:p>
          <a:p>
            <a:pPr lvl="1"/>
            <a:r>
              <a:rPr lang="en-US" dirty="0"/>
              <a:t>scheduling pre-mortem cleanup actions in a more flexible way than is possible with the Java finalization </a:t>
            </a:r>
            <a:r>
              <a:rPr lang="en-US" dirty="0" smtClean="0"/>
              <a:t>mechanism</a:t>
            </a:r>
          </a:p>
          <a:p>
            <a:pPr lvl="1"/>
            <a:r>
              <a:rPr lang="en-US" altLang="zh-CN" dirty="0" smtClean="0"/>
              <a:t>Reference Queue is mandatory</a:t>
            </a:r>
          </a:p>
          <a:p>
            <a:pPr lvl="1"/>
            <a:r>
              <a:rPr lang="en-US" dirty="0" smtClean="0"/>
              <a:t>get() always return null</a:t>
            </a:r>
            <a:endParaRPr lang="en-US" dirty="0"/>
          </a:p>
          <a:p>
            <a:endParaRPr lang="en-US" dirty="0"/>
          </a:p>
          <a:p>
            <a:r>
              <a:rPr lang="en-US" dirty="0" smtClean="0"/>
              <a:t>Reference Queue</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52</a:t>
            </a:fld>
            <a:endParaRPr lang="zh-CN" altLang="en-US"/>
          </a:p>
        </p:txBody>
      </p:sp>
      <p:pic>
        <p:nvPicPr>
          <p:cNvPr id="11" name="Picture 10"/>
          <p:cNvPicPr>
            <a:picLocks noChangeAspect="1"/>
          </p:cNvPicPr>
          <p:nvPr/>
        </p:nvPicPr>
        <p:blipFill>
          <a:blip r:embed="rId3"/>
          <a:stretch>
            <a:fillRect/>
          </a:stretch>
        </p:blipFill>
        <p:spPr>
          <a:xfrm>
            <a:off x="1259632" y="3713606"/>
            <a:ext cx="4994631" cy="392388"/>
          </a:xfrm>
          <a:prstGeom prst="rect">
            <a:avLst/>
          </a:prstGeom>
        </p:spPr>
      </p:pic>
      <p:pic>
        <p:nvPicPr>
          <p:cNvPr id="12" name="Picture 11"/>
          <p:cNvPicPr>
            <a:picLocks noChangeAspect="1"/>
          </p:cNvPicPr>
          <p:nvPr/>
        </p:nvPicPr>
        <p:blipFill>
          <a:blip r:embed="rId4"/>
          <a:stretch>
            <a:fillRect/>
          </a:stretch>
        </p:blipFill>
        <p:spPr>
          <a:xfrm>
            <a:off x="4590580" y="561153"/>
            <a:ext cx="4553420" cy="3111729"/>
          </a:xfrm>
          <a:prstGeom prst="rect">
            <a:avLst/>
          </a:prstGeom>
        </p:spPr>
      </p:pic>
    </p:spTree>
    <p:extLst>
      <p:ext uri="{BB962C8B-B14F-4D97-AF65-F5344CB8AC3E}">
        <p14:creationId xmlns:p14="http://schemas.microsoft.com/office/powerpoint/2010/main" val="24014843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Weak Reference</a:t>
            </a:r>
            <a:endParaRPr lang="en-US" dirty="0"/>
          </a:p>
        </p:txBody>
      </p:sp>
      <p:sp>
        <p:nvSpPr>
          <p:cNvPr id="3" name="Content Placeholder 2"/>
          <p:cNvSpPr>
            <a:spLocks noGrp="1"/>
          </p:cNvSpPr>
          <p:nvPr>
            <p:ph idx="1"/>
          </p:nvPr>
        </p:nvSpPr>
        <p:spPr/>
        <p:txBody>
          <a:bodyPr/>
          <a:lstStyle/>
          <a:p>
            <a:r>
              <a:rPr lang="en-US" dirty="0" smtClean="0"/>
              <a:t>You'll </a:t>
            </a:r>
            <a:r>
              <a:rPr lang="en-US" dirty="0"/>
              <a:t>use a Weak ref when you want to associate some additional data with objects whose source code is not under your control. </a:t>
            </a:r>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53</a:t>
            </a:fld>
            <a:endParaRPr lang="zh-CN" altLang="en-US"/>
          </a:p>
        </p:txBody>
      </p:sp>
    </p:spTree>
    <p:extLst>
      <p:ext uri="{BB962C8B-B14F-4D97-AF65-F5344CB8AC3E}">
        <p14:creationId xmlns:p14="http://schemas.microsoft.com/office/powerpoint/2010/main" val="18808963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Demo: </a:t>
            </a:r>
            <a:r>
              <a:rPr lang="en-US" dirty="0" err="1" smtClean="0"/>
              <a:t>WeakHashMap</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54</a:t>
            </a:fld>
            <a:endParaRPr lang="zh-CN" altLang="en-US"/>
          </a:p>
        </p:txBody>
      </p:sp>
      <p:pic>
        <p:nvPicPr>
          <p:cNvPr id="6" name="Picture 5"/>
          <p:cNvPicPr>
            <a:picLocks noChangeAspect="1"/>
          </p:cNvPicPr>
          <p:nvPr/>
        </p:nvPicPr>
        <p:blipFill>
          <a:blip r:embed="rId2"/>
          <a:stretch>
            <a:fillRect/>
          </a:stretch>
        </p:blipFill>
        <p:spPr>
          <a:xfrm>
            <a:off x="1773027" y="1841500"/>
            <a:ext cx="5597945" cy="3175000"/>
          </a:xfrm>
          <a:prstGeom prst="rect">
            <a:avLst/>
          </a:prstGeom>
        </p:spPr>
      </p:pic>
    </p:spTree>
    <p:extLst>
      <p:ext uri="{BB962C8B-B14F-4D97-AF65-F5344CB8AC3E}">
        <p14:creationId xmlns:p14="http://schemas.microsoft.com/office/powerpoint/2010/main" val="32661633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for Phantom References</a:t>
            </a:r>
            <a:endParaRPr lang="en-US" dirty="0"/>
          </a:p>
        </p:txBody>
      </p:sp>
      <p:sp>
        <p:nvSpPr>
          <p:cNvPr id="3" name="Content Placeholder 2"/>
          <p:cNvSpPr>
            <a:spLocks noGrp="1"/>
          </p:cNvSpPr>
          <p:nvPr>
            <p:ph idx="1"/>
          </p:nvPr>
        </p:nvSpPr>
        <p:spPr/>
        <p:txBody>
          <a:bodyPr/>
          <a:lstStyle/>
          <a:p>
            <a:r>
              <a:rPr lang="en-US" dirty="0"/>
              <a:t>Suppose that we want to load a big image in to memory when large image is already in memory which is ready for garbage collected. </a:t>
            </a:r>
            <a:r>
              <a:rPr lang="en-US" dirty="0" smtClean="0"/>
              <a:t>In </a:t>
            </a:r>
            <a:r>
              <a:rPr lang="en-US" dirty="0"/>
              <a:t>such case, we want to wait until the old image is collected before loading a new one. Here, the phantom reference is flexible and safely option to choose. The reference of the old image will be </a:t>
            </a:r>
            <a:r>
              <a:rPr lang="en-US" dirty="0" err="1"/>
              <a:t>enqueued</a:t>
            </a:r>
            <a:r>
              <a:rPr lang="en-US" dirty="0"/>
              <a:t> in the </a:t>
            </a:r>
            <a:r>
              <a:rPr lang="en-US" dirty="0" err="1"/>
              <a:t>ReferenceQueue</a:t>
            </a:r>
            <a:r>
              <a:rPr lang="en-US" dirty="0"/>
              <a:t> once the old image object is finalized. After receiving that reference, we can load the new image in to memory</a:t>
            </a:r>
            <a:r>
              <a:rPr lang="en-US" dirty="0" smtClean="0"/>
              <a:t>.</a:t>
            </a:r>
          </a:p>
          <a:p>
            <a:endParaRPr lang="en-US" dirty="0"/>
          </a:p>
          <a:p>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55</a:t>
            </a:fld>
            <a:endParaRPr lang="zh-CN" altLang="en-US"/>
          </a:p>
        </p:txBody>
      </p:sp>
    </p:spTree>
    <p:extLst>
      <p:ext uri="{BB962C8B-B14F-4D97-AF65-F5344CB8AC3E}">
        <p14:creationId xmlns:p14="http://schemas.microsoft.com/office/powerpoint/2010/main" val="2827870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HotSpot</a:t>
            </a:r>
            <a:r>
              <a:rPr lang="zh-CN" altLang="en-US" dirty="0" smtClean="0"/>
              <a:t>的算法实现</a:t>
            </a:r>
            <a:endParaRPr lang="en-US" dirty="0"/>
          </a:p>
        </p:txBody>
      </p:sp>
      <p:sp>
        <p:nvSpPr>
          <p:cNvPr id="3" name="Content Placeholder 2"/>
          <p:cNvSpPr>
            <a:spLocks noGrp="1"/>
          </p:cNvSpPr>
          <p:nvPr>
            <p:ph idx="1"/>
          </p:nvPr>
        </p:nvSpPr>
        <p:spPr/>
        <p:txBody>
          <a:bodyPr/>
          <a:lstStyle/>
          <a:p>
            <a:r>
              <a:rPr lang="en-US" altLang="zh-CN" dirty="0" err="1" smtClean="0"/>
              <a:t>OopMap</a:t>
            </a:r>
            <a:endParaRPr lang="en-US" altLang="zh-CN" dirty="0" smtClean="0"/>
          </a:p>
          <a:p>
            <a:endParaRPr lang="en-US" dirty="0"/>
          </a:p>
          <a:p>
            <a:r>
              <a:rPr lang="en-US" dirty="0" smtClean="0"/>
              <a:t>Safe </a:t>
            </a:r>
            <a:r>
              <a:rPr lang="en-US" altLang="zh-CN" dirty="0" smtClean="0"/>
              <a:t>P</a:t>
            </a:r>
            <a:r>
              <a:rPr lang="en-US" dirty="0" smtClean="0"/>
              <a:t>oint</a:t>
            </a:r>
          </a:p>
          <a:p>
            <a:endParaRPr lang="en-US" dirty="0"/>
          </a:p>
          <a:p>
            <a:r>
              <a:rPr lang="en-US" dirty="0" smtClean="0"/>
              <a:t>Safe </a:t>
            </a:r>
            <a:r>
              <a:rPr lang="en-US" altLang="zh-CN" dirty="0" smtClean="0"/>
              <a:t>Region</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56</a:t>
            </a:fld>
            <a:endParaRPr lang="zh-CN" altLang="en-US"/>
          </a:p>
        </p:txBody>
      </p:sp>
    </p:spTree>
    <p:extLst>
      <p:ext uri="{BB962C8B-B14F-4D97-AF65-F5344CB8AC3E}">
        <p14:creationId xmlns:p14="http://schemas.microsoft.com/office/powerpoint/2010/main" val="40446626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分代 </a:t>
            </a:r>
            <a:r>
              <a:rPr lang="en-US" altLang="zh-CN" dirty="0" smtClean="0"/>
              <a:t>Generation</a:t>
            </a:r>
            <a:endParaRPr lang="en-US" dirty="0"/>
          </a:p>
        </p:txBody>
      </p:sp>
      <p:sp>
        <p:nvSpPr>
          <p:cNvPr id="3" name="Content Placeholder 2"/>
          <p:cNvSpPr>
            <a:spLocks noGrp="1"/>
          </p:cNvSpPr>
          <p:nvPr>
            <p:ph idx="1"/>
          </p:nvPr>
        </p:nvSpPr>
        <p:spPr/>
        <p:txBody>
          <a:bodyPr/>
          <a:lstStyle/>
          <a:p>
            <a:r>
              <a:rPr lang="zh-CN" altLang="en-US" dirty="0" smtClean="0"/>
              <a:t>新生代</a:t>
            </a:r>
            <a:r>
              <a:rPr lang="en-US" altLang="zh-CN" dirty="0" smtClean="0"/>
              <a:t>(Young Generation)</a:t>
            </a:r>
          </a:p>
          <a:p>
            <a:pPr lvl="1"/>
            <a:r>
              <a:rPr lang="en-US" dirty="0" smtClean="0"/>
              <a:t>Eden</a:t>
            </a:r>
          </a:p>
          <a:p>
            <a:pPr lvl="1"/>
            <a:r>
              <a:rPr lang="en-US" dirty="0" smtClean="0"/>
              <a:t>From Survivor</a:t>
            </a:r>
          </a:p>
          <a:p>
            <a:pPr lvl="1"/>
            <a:r>
              <a:rPr lang="en-US" dirty="0" smtClean="0"/>
              <a:t>To Survivor</a:t>
            </a:r>
          </a:p>
          <a:p>
            <a:endParaRPr lang="en-US" dirty="0"/>
          </a:p>
          <a:p>
            <a:r>
              <a:rPr lang="zh-CN" altLang="en-US" dirty="0" smtClean="0"/>
              <a:t>老年代</a:t>
            </a:r>
            <a:r>
              <a:rPr lang="en-US" altLang="zh-CN" dirty="0" smtClean="0"/>
              <a:t>(Old Generation)</a:t>
            </a:r>
          </a:p>
          <a:p>
            <a:endParaRPr lang="en-US" dirty="0"/>
          </a:p>
          <a:p>
            <a:r>
              <a:rPr lang="zh-CN" altLang="en-US" u="sng" dirty="0" smtClean="0"/>
              <a:t>永久代</a:t>
            </a:r>
            <a:r>
              <a:rPr lang="en-US" altLang="zh-CN" u="sng" dirty="0" smtClean="0"/>
              <a:t>(Permanent Generation)</a:t>
            </a:r>
          </a:p>
          <a:p>
            <a:pPr lvl="1"/>
            <a:r>
              <a:rPr lang="en-US" u="sng" dirty="0"/>
              <a:t>contains metadata required by the JVM to describe the classes and methods used in the application</a:t>
            </a:r>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57</a:t>
            </a:fld>
            <a:endParaRPr lang="zh-CN" altLang="en-US"/>
          </a:p>
        </p:txBody>
      </p:sp>
      <p:pic>
        <p:nvPicPr>
          <p:cNvPr id="6" name="Picture 5"/>
          <p:cNvPicPr>
            <a:picLocks noChangeAspect="1"/>
          </p:cNvPicPr>
          <p:nvPr/>
        </p:nvPicPr>
        <p:blipFill>
          <a:blip r:embed="rId2"/>
          <a:stretch>
            <a:fillRect/>
          </a:stretch>
        </p:blipFill>
        <p:spPr>
          <a:xfrm>
            <a:off x="5004048" y="1268760"/>
            <a:ext cx="3990975" cy="1609725"/>
          </a:xfrm>
          <a:prstGeom prst="rect">
            <a:avLst/>
          </a:prstGeom>
        </p:spPr>
      </p:pic>
    </p:spTree>
    <p:extLst>
      <p:ext uri="{BB962C8B-B14F-4D97-AF65-F5344CB8AC3E}">
        <p14:creationId xmlns:p14="http://schemas.microsoft.com/office/powerpoint/2010/main" val="37950994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a:t>
            </a:r>
            <a:endParaRPr lang="en-US" dirty="0"/>
          </a:p>
        </p:txBody>
      </p:sp>
      <p:sp>
        <p:nvSpPr>
          <p:cNvPr id="3" name="Content Placeholder 2"/>
          <p:cNvSpPr>
            <a:spLocks noGrp="1"/>
          </p:cNvSpPr>
          <p:nvPr>
            <p:ph idx="1"/>
          </p:nvPr>
        </p:nvSpPr>
        <p:spPr/>
        <p:txBody>
          <a:bodyPr/>
          <a:lstStyle/>
          <a:p>
            <a:r>
              <a:rPr lang="en-US" dirty="0" smtClean="0"/>
              <a:t>Minor GC</a:t>
            </a:r>
          </a:p>
          <a:p>
            <a:endParaRPr lang="en-US" dirty="0"/>
          </a:p>
          <a:p>
            <a:r>
              <a:rPr lang="en-US" dirty="0" smtClean="0"/>
              <a:t>Major GC / </a:t>
            </a:r>
            <a:r>
              <a:rPr lang="en-US" u="sng" dirty="0" smtClean="0"/>
              <a:t>Full GC</a:t>
            </a:r>
          </a:p>
          <a:p>
            <a:endParaRPr lang="en-US" dirty="0"/>
          </a:p>
          <a:p>
            <a:r>
              <a:rPr lang="en-US" altLang="zh-CN" dirty="0" smtClean="0"/>
              <a:t>Stop</a:t>
            </a:r>
            <a:r>
              <a:rPr lang="zh-CN" altLang="en-US" dirty="0"/>
              <a:t> </a:t>
            </a:r>
            <a:r>
              <a:rPr lang="en-US" altLang="zh-CN" dirty="0" smtClean="0"/>
              <a:t>the World Event</a:t>
            </a:r>
            <a:endParaRPr lang="en-US" dirty="0"/>
          </a:p>
          <a:p>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58</a:t>
            </a:fld>
            <a:endParaRPr lang="zh-CN" altLang="en-US"/>
          </a:p>
        </p:txBody>
      </p:sp>
      <p:pic>
        <p:nvPicPr>
          <p:cNvPr id="7" name="Picture 6"/>
          <p:cNvPicPr>
            <a:picLocks noChangeAspect="1"/>
          </p:cNvPicPr>
          <p:nvPr/>
        </p:nvPicPr>
        <p:blipFill>
          <a:blip r:embed="rId2"/>
          <a:stretch>
            <a:fillRect/>
          </a:stretch>
        </p:blipFill>
        <p:spPr>
          <a:xfrm>
            <a:off x="4681799" y="404664"/>
            <a:ext cx="2352675" cy="2695575"/>
          </a:xfrm>
          <a:prstGeom prst="rect">
            <a:avLst/>
          </a:prstGeom>
        </p:spPr>
      </p:pic>
      <p:pic>
        <p:nvPicPr>
          <p:cNvPr id="8" name="Picture 7"/>
          <p:cNvPicPr>
            <a:picLocks noChangeAspect="1"/>
          </p:cNvPicPr>
          <p:nvPr/>
        </p:nvPicPr>
        <p:blipFill>
          <a:blip r:embed="rId3"/>
          <a:stretch>
            <a:fillRect/>
          </a:stretch>
        </p:blipFill>
        <p:spPr>
          <a:xfrm>
            <a:off x="4579547" y="3342736"/>
            <a:ext cx="3362325" cy="2857500"/>
          </a:xfrm>
          <a:prstGeom prst="rect">
            <a:avLst/>
          </a:prstGeom>
        </p:spPr>
      </p:pic>
    </p:spTree>
    <p:extLst>
      <p:ext uri="{BB962C8B-B14F-4D97-AF65-F5344CB8AC3E}">
        <p14:creationId xmlns:p14="http://schemas.microsoft.com/office/powerpoint/2010/main" val="4491584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 Process</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59</a:t>
            </a:fld>
            <a:endParaRPr lang="zh-CN" altLang="en-US"/>
          </a:p>
        </p:txBody>
      </p:sp>
      <p:pic>
        <p:nvPicPr>
          <p:cNvPr id="7" name="Picture 6"/>
          <p:cNvPicPr>
            <a:picLocks noChangeAspect="1"/>
          </p:cNvPicPr>
          <p:nvPr/>
        </p:nvPicPr>
        <p:blipFill>
          <a:blip r:embed="rId2"/>
          <a:stretch>
            <a:fillRect/>
          </a:stretch>
        </p:blipFill>
        <p:spPr>
          <a:xfrm>
            <a:off x="251520" y="898715"/>
            <a:ext cx="4067175" cy="2171700"/>
          </a:xfrm>
          <a:prstGeom prst="rect">
            <a:avLst/>
          </a:prstGeom>
        </p:spPr>
      </p:pic>
      <p:pic>
        <p:nvPicPr>
          <p:cNvPr id="8" name="Picture 7"/>
          <p:cNvPicPr>
            <a:picLocks noChangeAspect="1"/>
          </p:cNvPicPr>
          <p:nvPr/>
        </p:nvPicPr>
        <p:blipFill>
          <a:blip r:embed="rId3"/>
          <a:stretch>
            <a:fillRect/>
          </a:stretch>
        </p:blipFill>
        <p:spPr>
          <a:xfrm>
            <a:off x="4147021" y="1979363"/>
            <a:ext cx="4676775" cy="1657350"/>
          </a:xfrm>
          <a:prstGeom prst="rect">
            <a:avLst/>
          </a:prstGeom>
        </p:spPr>
      </p:pic>
      <p:pic>
        <p:nvPicPr>
          <p:cNvPr id="9" name="Picture 8"/>
          <p:cNvPicPr>
            <a:picLocks noChangeAspect="1"/>
          </p:cNvPicPr>
          <p:nvPr/>
        </p:nvPicPr>
        <p:blipFill>
          <a:blip r:embed="rId4"/>
          <a:stretch>
            <a:fillRect/>
          </a:stretch>
        </p:blipFill>
        <p:spPr>
          <a:xfrm>
            <a:off x="251520" y="3861048"/>
            <a:ext cx="4486275" cy="1838325"/>
          </a:xfrm>
          <a:prstGeom prst="rect">
            <a:avLst/>
          </a:prstGeom>
        </p:spPr>
      </p:pic>
      <p:pic>
        <p:nvPicPr>
          <p:cNvPr id="10" name="Picture 9"/>
          <p:cNvPicPr>
            <a:picLocks noChangeAspect="1"/>
          </p:cNvPicPr>
          <p:nvPr/>
        </p:nvPicPr>
        <p:blipFill>
          <a:blip r:embed="rId5"/>
          <a:stretch>
            <a:fillRect/>
          </a:stretch>
        </p:blipFill>
        <p:spPr>
          <a:xfrm>
            <a:off x="4874736" y="4352925"/>
            <a:ext cx="4238625" cy="2505075"/>
          </a:xfrm>
          <a:prstGeom prst="rect">
            <a:avLst/>
          </a:prstGeom>
        </p:spPr>
      </p:pic>
      <p:sp>
        <p:nvSpPr>
          <p:cNvPr id="15" name="Chevron 14"/>
          <p:cNvSpPr/>
          <p:nvPr/>
        </p:nvSpPr>
        <p:spPr>
          <a:xfrm rot="1817438">
            <a:off x="3563887" y="2348880"/>
            <a:ext cx="583133" cy="216024"/>
          </a:xfrm>
          <a:prstGeom prst="chevron">
            <a:avLst>
              <a:gd name="adj" fmla="val 60924"/>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hevron 15"/>
          <p:cNvSpPr/>
          <p:nvPr/>
        </p:nvSpPr>
        <p:spPr>
          <a:xfrm rot="8360040">
            <a:off x="3412272" y="3635743"/>
            <a:ext cx="583133" cy="216024"/>
          </a:xfrm>
          <a:prstGeom prst="chevron">
            <a:avLst>
              <a:gd name="adj" fmla="val 60924"/>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hevron 16"/>
          <p:cNvSpPr/>
          <p:nvPr/>
        </p:nvSpPr>
        <p:spPr>
          <a:xfrm rot="1758370">
            <a:off x="4286296" y="5260547"/>
            <a:ext cx="583133" cy="216024"/>
          </a:xfrm>
          <a:prstGeom prst="chevron">
            <a:avLst>
              <a:gd name="adj" fmla="val 60924"/>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75662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a:t>
            </a:r>
            <a:r>
              <a:rPr lang="zh-CN" altLang="en-US" dirty="0" smtClean="0"/>
              <a:t>文件</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6</a:t>
            </a:fld>
            <a:endParaRPr lang="zh-CN" altLang="en-US"/>
          </a:p>
        </p:txBody>
      </p:sp>
      <p:pic>
        <p:nvPicPr>
          <p:cNvPr id="9" name="Picture 8"/>
          <p:cNvPicPr>
            <a:picLocks noChangeAspect="1"/>
          </p:cNvPicPr>
          <p:nvPr/>
        </p:nvPicPr>
        <p:blipFill>
          <a:blip r:embed="rId2"/>
          <a:stretch>
            <a:fillRect/>
          </a:stretch>
        </p:blipFill>
        <p:spPr>
          <a:xfrm>
            <a:off x="683568" y="1268760"/>
            <a:ext cx="7524750" cy="4381500"/>
          </a:xfrm>
          <a:prstGeom prst="rect">
            <a:avLst/>
          </a:prstGeom>
        </p:spPr>
      </p:pic>
    </p:spTree>
    <p:extLst>
      <p:ext uri="{BB962C8B-B14F-4D97-AF65-F5344CB8AC3E}">
        <p14:creationId xmlns:p14="http://schemas.microsoft.com/office/powerpoint/2010/main" val="12880467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dirty="0" smtClean="0"/>
              <a:t>垃圾收集器</a:t>
            </a:r>
            <a:endParaRPr lang="en-US" dirty="0"/>
          </a:p>
        </p:txBody>
      </p:sp>
      <p:sp>
        <p:nvSpPr>
          <p:cNvPr id="7" name="Text Placeholder 6"/>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60</a:t>
            </a:fld>
            <a:endParaRPr lang="zh-CN" altLang="en-US"/>
          </a:p>
        </p:txBody>
      </p:sp>
    </p:spTree>
    <p:extLst>
      <p:ext uri="{BB962C8B-B14F-4D97-AF65-F5344CB8AC3E}">
        <p14:creationId xmlns:p14="http://schemas.microsoft.com/office/powerpoint/2010/main" val="8942138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dirty="0" smtClean="0"/>
              <a:t>垃圾收集器</a:t>
            </a:r>
            <a:endParaRPr lang="en-US" dirty="0"/>
          </a:p>
        </p:txBody>
      </p:sp>
      <p:sp>
        <p:nvSpPr>
          <p:cNvPr id="4" name="Date Placeholder 3"/>
          <p:cNvSpPr>
            <a:spLocks noGrp="1"/>
          </p:cNvSpPr>
          <p:nvPr>
            <p:ph type="dt" sz="half" idx="10"/>
          </p:nvPr>
        </p:nvSpPr>
        <p:spPr/>
        <p:txBody>
          <a:bodyPr/>
          <a:lstStyle/>
          <a:p>
            <a:fld id="{FFE509C5-9A07-431C-A613-704709B1F7E2}"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61</a:t>
            </a:fld>
            <a:endParaRPr lang="zh-CN" alt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185629"/>
            <a:ext cx="7602966" cy="5198371"/>
          </a:xfrm>
          <a:prstGeom prst="rect">
            <a:avLst/>
          </a:prstGeom>
        </p:spPr>
      </p:pic>
    </p:spTree>
    <p:extLst>
      <p:ext uri="{BB962C8B-B14F-4D97-AF65-F5344CB8AC3E}">
        <p14:creationId xmlns:p14="http://schemas.microsoft.com/office/powerpoint/2010/main" val="33112036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5187626"/>
            <a:ext cx="6257925" cy="1657350"/>
          </a:xfrm>
          <a:prstGeom prst="rect">
            <a:avLst/>
          </a:prstGeom>
        </p:spPr>
      </p:pic>
      <p:sp>
        <p:nvSpPr>
          <p:cNvPr id="2" name="Title 1"/>
          <p:cNvSpPr>
            <a:spLocks noGrp="1"/>
          </p:cNvSpPr>
          <p:nvPr>
            <p:ph type="title"/>
          </p:nvPr>
        </p:nvSpPr>
        <p:spPr/>
        <p:txBody>
          <a:bodyPr/>
          <a:lstStyle/>
          <a:p>
            <a:r>
              <a:rPr lang="zh-CN" altLang="en-US" dirty="0"/>
              <a:t>垃圾收集器</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62</a:t>
            </a:fld>
            <a:endParaRPr lang="zh-CN" alt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318" y="3707227"/>
            <a:ext cx="6257925" cy="15906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5102" y="2213804"/>
            <a:ext cx="6257925" cy="1590675"/>
          </a:xfrm>
          <a:prstGeom prst="rect">
            <a:avLst/>
          </a:prstGeom>
        </p:spPr>
      </p:pic>
      <p:pic>
        <p:nvPicPr>
          <p:cNvPr id="7" name="Content Placeholder 6"/>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619672" y="817633"/>
            <a:ext cx="6257925" cy="1533525"/>
          </a:xfrm>
        </p:spPr>
      </p:pic>
    </p:spTree>
    <p:extLst>
      <p:ext uri="{BB962C8B-B14F-4D97-AF65-F5344CB8AC3E}">
        <p14:creationId xmlns:p14="http://schemas.microsoft.com/office/powerpoint/2010/main" val="20540168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G1</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63</a:t>
            </a:fld>
            <a:endParaRPr lang="zh-CN" altLang="en-US"/>
          </a:p>
        </p:txBody>
      </p:sp>
      <p:pic>
        <p:nvPicPr>
          <p:cNvPr id="6" name="Picture 5"/>
          <p:cNvPicPr>
            <a:picLocks noChangeAspect="1"/>
          </p:cNvPicPr>
          <p:nvPr/>
        </p:nvPicPr>
        <p:blipFill>
          <a:blip r:embed="rId2"/>
          <a:stretch>
            <a:fillRect/>
          </a:stretch>
        </p:blipFill>
        <p:spPr>
          <a:xfrm>
            <a:off x="2324100" y="3048025"/>
            <a:ext cx="4495800" cy="3362325"/>
          </a:xfrm>
          <a:prstGeom prst="rect">
            <a:avLst/>
          </a:prstGeom>
        </p:spPr>
      </p:pic>
      <p:pic>
        <p:nvPicPr>
          <p:cNvPr id="9" name="Picture 8"/>
          <p:cNvPicPr>
            <a:picLocks noChangeAspect="1"/>
          </p:cNvPicPr>
          <p:nvPr/>
        </p:nvPicPr>
        <p:blipFill>
          <a:blip r:embed="rId3"/>
          <a:stretch>
            <a:fillRect/>
          </a:stretch>
        </p:blipFill>
        <p:spPr>
          <a:xfrm>
            <a:off x="1081311" y="1268760"/>
            <a:ext cx="6724650" cy="1419225"/>
          </a:xfrm>
          <a:prstGeom prst="rect">
            <a:avLst/>
          </a:prstGeom>
        </p:spPr>
      </p:pic>
    </p:spTree>
    <p:extLst>
      <p:ext uri="{BB962C8B-B14F-4D97-AF65-F5344CB8AC3E}">
        <p14:creationId xmlns:p14="http://schemas.microsoft.com/office/powerpoint/2010/main" val="34845750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垃圾收集器</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Serial</a:t>
            </a:r>
            <a:r>
              <a:rPr lang="zh-CN" altLang="en-US" dirty="0" smtClean="0"/>
              <a:t>收集器</a:t>
            </a:r>
            <a:endParaRPr lang="en-US" altLang="zh-CN" dirty="0" smtClean="0"/>
          </a:p>
          <a:p>
            <a:pPr lvl="1"/>
            <a:r>
              <a:rPr lang="zh-CN" altLang="en-US" dirty="0" smtClean="0"/>
              <a:t>简单而高效</a:t>
            </a:r>
            <a:endParaRPr lang="en-US" altLang="zh-CN" dirty="0" smtClean="0"/>
          </a:p>
          <a:p>
            <a:pPr lvl="1"/>
            <a:r>
              <a:rPr lang="en-US" dirty="0" smtClean="0"/>
              <a:t>Client</a:t>
            </a:r>
            <a:r>
              <a:rPr lang="zh-CN" altLang="en-US" dirty="0" smtClean="0"/>
              <a:t>模式下的默认新生代收集器</a:t>
            </a:r>
            <a:endParaRPr lang="en-US" dirty="0"/>
          </a:p>
          <a:p>
            <a:r>
              <a:rPr lang="en-US" dirty="0" err="1" smtClean="0"/>
              <a:t>ParNew</a:t>
            </a:r>
            <a:r>
              <a:rPr lang="en-US" dirty="0" smtClean="0"/>
              <a:t> </a:t>
            </a:r>
            <a:r>
              <a:rPr lang="zh-CN" altLang="en-US" dirty="0" smtClean="0"/>
              <a:t>收集器</a:t>
            </a:r>
            <a:endParaRPr lang="en-US" altLang="zh-CN" dirty="0" smtClean="0"/>
          </a:p>
          <a:p>
            <a:pPr lvl="1"/>
            <a:r>
              <a:rPr lang="en-US" dirty="0" smtClean="0"/>
              <a:t>Serial </a:t>
            </a:r>
            <a:r>
              <a:rPr lang="zh-CN" altLang="en-US" dirty="0" smtClean="0"/>
              <a:t>的多线程版本</a:t>
            </a:r>
            <a:endParaRPr lang="en-US" altLang="zh-CN" dirty="0" smtClean="0"/>
          </a:p>
          <a:p>
            <a:pPr lvl="1"/>
            <a:r>
              <a:rPr lang="zh-CN" altLang="en-US" dirty="0" smtClean="0"/>
              <a:t>能与</a:t>
            </a:r>
            <a:r>
              <a:rPr lang="en-US" altLang="zh-CN" dirty="0" smtClean="0"/>
              <a:t>CMS</a:t>
            </a:r>
            <a:r>
              <a:rPr lang="zh-CN" altLang="en-US" dirty="0" smtClean="0"/>
              <a:t>协同工作</a:t>
            </a:r>
            <a:endParaRPr lang="en-US" altLang="zh-CN" dirty="0" smtClean="0"/>
          </a:p>
          <a:p>
            <a:pPr lvl="1"/>
            <a:r>
              <a:rPr lang="zh-CN" altLang="en-US" dirty="0" smtClean="0"/>
              <a:t>适用于多</a:t>
            </a:r>
            <a:r>
              <a:rPr lang="en-US" altLang="zh-CN" dirty="0" smtClean="0"/>
              <a:t>CPU</a:t>
            </a:r>
            <a:r>
              <a:rPr lang="zh-CN" altLang="en-US" dirty="0" smtClean="0"/>
              <a:t>环境</a:t>
            </a:r>
            <a:endParaRPr lang="en-US" dirty="0" smtClean="0"/>
          </a:p>
          <a:p>
            <a:r>
              <a:rPr lang="en-US" dirty="0" smtClean="0"/>
              <a:t>Parallel Scavenge </a:t>
            </a:r>
            <a:r>
              <a:rPr lang="zh-CN" altLang="en-US" dirty="0" smtClean="0"/>
              <a:t>收集器</a:t>
            </a:r>
            <a:endParaRPr lang="en-US" altLang="zh-CN" dirty="0" smtClean="0"/>
          </a:p>
          <a:p>
            <a:pPr lvl="1"/>
            <a:r>
              <a:rPr lang="zh-CN" altLang="en-US" dirty="0" smtClean="0"/>
              <a:t>关注吞吐量</a:t>
            </a:r>
            <a:endParaRPr lang="en-US" altLang="zh-CN" dirty="0" smtClean="0"/>
          </a:p>
          <a:p>
            <a:r>
              <a:rPr lang="en-US" altLang="zh-CN" dirty="0" smtClean="0"/>
              <a:t>Serial Old </a:t>
            </a:r>
            <a:r>
              <a:rPr lang="zh-CN" altLang="en-US" dirty="0" smtClean="0"/>
              <a:t>收集器</a:t>
            </a:r>
            <a:endParaRPr lang="en-US" altLang="zh-CN" dirty="0" smtClean="0"/>
          </a:p>
          <a:p>
            <a:pPr lvl="1"/>
            <a:r>
              <a:rPr lang="en-US" altLang="zh-CN" dirty="0" smtClean="0"/>
              <a:t>CMS</a:t>
            </a:r>
            <a:r>
              <a:rPr lang="zh-CN" altLang="en-US" dirty="0" smtClean="0"/>
              <a:t>的后备预案</a:t>
            </a:r>
            <a:endParaRPr lang="en-US" altLang="zh-CN" dirty="0" smtClean="0"/>
          </a:p>
          <a:p>
            <a:pPr lvl="1"/>
            <a:r>
              <a:rPr lang="zh-CN" altLang="en-US" dirty="0" smtClean="0"/>
              <a:t>标记</a:t>
            </a:r>
            <a:r>
              <a:rPr lang="en-US" altLang="zh-CN" dirty="0" smtClean="0"/>
              <a:t>-</a:t>
            </a:r>
            <a:r>
              <a:rPr lang="zh-CN" altLang="en-US" dirty="0" smtClean="0"/>
              <a:t>整理</a:t>
            </a:r>
            <a:endParaRPr lang="en-US" altLang="zh-CN" dirty="0" smtClean="0"/>
          </a:p>
          <a:p>
            <a:r>
              <a:rPr lang="en-US" altLang="zh-CN" dirty="0" smtClean="0"/>
              <a:t>Parallel Old </a:t>
            </a:r>
            <a:r>
              <a:rPr lang="zh-CN" altLang="en-US" dirty="0" smtClean="0"/>
              <a:t>收集器</a:t>
            </a:r>
            <a:endParaRPr lang="en-US" altLang="zh-CN" dirty="0" smtClean="0"/>
          </a:p>
          <a:p>
            <a:pPr lvl="1"/>
            <a:r>
              <a:rPr lang="zh-CN" altLang="en-US" dirty="0" smtClean="0"/>
              <a:t>标记</a:t>
            </a:r>
            <a:r>
              <a:rPr lang="en-US" altLang="zh-CN" dirty="0" smtClean="0"/>
              <a:t>-</a:t>
            </a:r>
            <a:r>
              <a:rPr lang="zh-CN" altLang="en-US" dirty="0" smtClean="0"/>
              <a:t>整理</a:t>
            </a:r>
            <a:endParaRPr lang="en-US" altLang="zh-CN" dirty="0" smtClean="0"/>
          </a:p>
          <a:p>
            <a:r>
              <a:rPr lang="en-US" dirty="0" smtClean="0"/>
              <a:t>CMS </a:t>
            </a:r>
            <a:r>
              <a:rPr lang="zh-CN" altLang="en-US" dirty="0" smtClean="0"/>
              <a:t>收集器</a:t>
            </a:r>
            <a:endParaRPr lang="en-US" altLang="zh-CN" dirty="0" smtClean="0"/>
          </a:p>
          <a:p>
            <a:pPr lvl="1"/>
            <a:r>
              <a:rPr lang="zh-CN" altLang="en-US" dirty="0"/>
              <a:t>关</a:t>
            </a:r>
            <a:r>
              <a:rPr lang="zh-CN" altLang="en-US" dirty="0" smtClean="0"/>
              <a:t>注“最短回收停顿”</a:t>
            </a:r>
            <a:endParaRPr lang="en-US" altLang="zh-CN" dirty="0" smtClean="0"/>
          </a:p>
          <a:p>
            <a:pPr lvl="1"/>
            <a:r>
              <a:rPr lang="zh-CN" altLang="en-US" dirty="0"/>
              <a:t>标</a:t>
            </a:r>
            <a:r>
              <a:rPr lang="zh-CN" altLang="en-US" dirty="0" smtClean="0"/>
              <a:t>记</a:t>
            </a:r>
            <a:r>
              <a:rPr lang="en-US" altLang="zh-CN" dirty="0" smtClean="0"/>
              <a:t>-</a:t>
            </a:r>
            <a:r>
              <a:rPr lang="zh-CN" altLang="en-US" dirty="0" smtClean="0"/>
              <a:t>清除算法</a:t>
            </a:r>
            <a:endParaRPr lang="en-US" altLang="zh-CN" dirty="0" smtClean="0"/>
          </a:p>
          <a:p>
            <a:pPr lvl="1"/>
            <a:r>
              <a:rPr lang="en-US" altLang="zh-CN" dirty="0" smtClean="0"/>
              <a:t>4</a:t>
            </a:r>
            <a:r>
              <a:rPr lang="zh-CN" altLang="en-US" dirty="0" smtClean="0"/>
              <a:t>个步骤，</a:t>
            </a:r>
            <a:r>
              <a:rPr lang="en-US" altLang="zh-CN" dirty="0" smtClean="0"/>
              <a:t>3</a:t>
            </a:r>
            <a:r>
              <a:rPr lang="zh-CN" altLang="en-US" dirty="0" smtClean="0"/>
              <a:t>个缺点</a:t>
            </a:r>
            <a:endParaRPr lang="en-US" altLang="zh-CN" dirty="0" smtClean="0"/>
          </a:p>
          <a:p>
            <a:r>
              <a:rPr lang="en-US" dirty="0" smtClean="0"/>
              <a:t>G1 </a:t>
            </a:r>
            <a:r>
              <a:rPr lang="zh-CN" altLang="en-US" dirty="0" smtClean="0"/>
              <a:t>收集器</a:t>
            </a:r>
            <a:endParaRPr lang="en-US" altLang="zh-CN" dirty="0" smtClean="0"/>
          </a:p>
          <a:p>
            <a:pPr lvl="1"/>
            <a:r>
              <a:rPr lang="zh-CN" altLang="en-US" dirty="0" smtClean="0"/>
              <a:t>并行与并发</a:t>
            </a:r>
            <a:endParaRPr lang="en-US" altLang="zh-CN" dirty="0" smtClean="0"/>
          </a:p>
          <a:p>
            <a:pPr lvl="1"/>
            <a:r>
              <a:rPr lang="zh-CN" altLang="en-US" dirty="0" smtClean="0"/>
              <a:t>分代收集</a:t>
            </a:r>
            <a:endParaRPr lang="en-US" altLang="zh-CN" dirty="0" smtClean="0"/>
          </a:p>
          <a:p>
            <a:pPr lvl="1"/>
            <a:r>
              <a:rPr lang="zh-CN" altLang="en-US" dirty="0" smtClean="0"/>
              <a:t>空间整合</a:t>
            </a:r>
            <a:endParaRPr lang="en-US" altLang="zh-CN" dirty="0" smtClean="0"/>
          </a:p>
          <a:p>
            <a:pPr lvl="1"/>
            <a:r>
              <a:rPr lang="zh-CN" altLang="en-US" dirty="0" smtClean="0"/>
              <a:t>可预测的停顿</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64</a:t>
            </a:fld>
            <a:endParaRPr lang="zh-CN" altLang="en-US"/>
          </a:p>
        </p:txBody>
      </p:sp>
    </p:spTree>
    <p:extLst>
      <p:ext uri="{BB962C8B-B14F-4D97-AF65-F5344CB8AC3E}">
        <p14:creationId xmlns:p14="http://schemas.microsoft.com/office/powerpoint/2010/main" val="27179024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a:t>
            </a:r>
            <a:r>
              <a:rPr lang="zh-CN" altLang="en-US" dirty="0" smtClean="0"/>
              <a:t>日志</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65</a:t>
            </a:fld>
            <a:endParaRPr lang="zh-CN" altLang="en-US"/>
          </a:p>
        </p:txBody>
      </p:sp>
    </p:spTree>
    <p:extLst>
      <p:ext uri="{BB962C8B-B14F-4D97-AF65-F5344CB8AC3E}">
        <p14:creationId xmlns:p14="http://schemas.microsoft.com/office/powerpoint/2010/main" val="6801107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内存分配和回收策略</a:t>
            </a:r>
            <a:endParaRPr lang="zh-CN" altLang="en-US" dirty="0"/>
          </a:p>
        </p:txBody>
      </p:sp>
      <p:sp>
        <p:nvSpPr>
          <p:cNvPr id="3" name="内容占位符 2"/>
          <p:cNvSpPr>
            <a:spLocks noGrp="1"/>
          </p:cNvSpPr>
          <p:nvPr>
            <p:ph idx="1"/>
          </p:nvPr>
        </p:nvSpPr>
        <p:spPr/>
        <p:txBody>
          <a:bodyPr/>
          <a:lstStyle/>
          <a:p>
            <a:r>
              <a:rPr lang="zh-CN" altLang="en-US" dirty="0" smtClean="0"/>
              <a:t>对象优先在</a:t>
            </a:r>
            <a:r>
              <a:rPr lang="en-US" altLang="zh-CN" dirty="0" smtClean="0"/>
              <a:t>Eden</a:t>
            </a:r>
            <a:r>
              <a:rPr lang="zh-CN" altLang="en-US" dirty="0" smtClean="0"/>
              <a:t>分配</a:t>
            </a:r>
            <a:endParaRPr lang="en-US" altLang="zh-CN" dirty="0" smtClean="0"/>
          </a:p>
          <a:p>
            <a:r>
              <a:rPr lang="zh-CN" altLang="en-US" dirty="0" smtClean="0"/>
              <a:t>大对象直接进入老年代</a:t>
            </a:r>
            <a:endParaRPr lang="en-US" altLang="zh-CN" dirty="0" smtClean="0"/>
          </a:p>
          <a:p>
            <a:r>
              <a:rPr lang="zh-CN" altLang="en-US" dirty="0" smtClean="0"/>
              <a:t>长期存活的对象进入老年代</a:t>
            </a:r>
            <a:endParaRPr lang="en-US" altLang="zh-CN" dirty="0" smtClean="0"/>
          </a:p>
          <a:p>
            <a:r>
              <a:rPr lang="zh-CN" altLang="en-US" dirty="0" smtClean="0"/>
              <a:t>动态对象年龄判定</a:t>
            </a:r>
            <a:endParaRPr lang="en-US" altLang="zh-CN" dirty="0" smtClean="0"/>
          </a:p>
          <a:p>
            <a:r>
              <a:rPr lang="zh-CN" altLang="en-US" dirty="0" smtClean="0"/>
              <a:t>空间分配担保</a:t>
            </a:r>
            <a:endParaRPr lang="en-US" altLang="zh-CN" dirty="0" smtClean="0"/>
          </a:p>
          <a:p>
            <a:pPr lvl="1"/>
            <a:r>
              <a:rPr lang="en-US" altLang="zh-CN" dirty="0" err="1" smtClean="0"/>
              <a:t>HandlePromotionFailure</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66</a:t>
            </a:fld>
            <a:endParaRPr lang="zh-CN" altLang="en-US"/>
          </a:p>
        </p:txBody>
      </p:sp>
    </p:spTree>
    <p:extLst>
      <p:ext uri="{BB962C8B-B14F-4D97-AF65-F5344CB8AC3E}">
        <p14:creationId xmlns:p14="http://schemas.microsoft.com/office/powerpoint/2010/main" val="12357273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Java </a:t>
            </a:r>
            <a:r>
              <a:rPr lang="zh-CN" altLang="en-US" dirty="0" smtClean="0"/>
              <a:t>内存模型与线程</a:t>
            </a:r>
            <a:endParaRPr lang="en-US" dirty="0"/>
          </a:p>
        </p:txBody>
      </p:sp>
      <p:sp>
        <p:nvSpPr>
          <p:cNvPr id="7" name="Subtitle 6"/>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67</a:t>
            </a:fld>
            <a:endParaRPr lang="zh-CN" altLang="en-US"/>
          </a:p>
        </p:txBody>
      </p:sp>
    </p:spTree>
    <p:extLst>
      <p:ext uri="{BB962C8B-B14F-4D97-AF65-F5344CB8AC3E}">
        <p14:creationId xmlns:p14="http://schemas.microsoft.com/office/powerpoint/2010/main" val="32844620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Hardware Memory </a:t>
            </a:r>
            <a:r>
              <a:rPr lang="en-US" dirty="0" smtClean="0"/>
              <a:t>Architecture</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68</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492" y="1737297"/>
            <a:ext cx="4304762" cy="3790476"/>
          </a:xfrm>
          <a:prstGeom prst="rect">
            <a:avLst/>
          </a:prstGeom>
        </p:spPr>
      </p:pic>
    </p:spTree>
    <p:extLst>
      <p:ext uri="{BB962C8B-B14F-4D97-AF65-F5344CB8AC3E}">
        <p14:creationId xmlns:p14="http://schemas.microsoft.com/office/powerpoint/2010/main" val="409688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697" y="831439"/>
            <a:ext cx="5734050" cy="2857500"/>
          </a:xfrm>
          <a:prstGeom prst="rect">
            <a:avLst/>
          </a:prstGeom>
        </p:spPr>
      </p:pic>
      <p:sp>
        <p:nvSpPr>
          <p:cNvPr id="2" name="Title 1"/>
          <p:cNvSpPr>
            <a:spLocks noGrp="1"/>
          </p:cNvSpPr>
          <p:nvPr>
            <p:ph type="title"/>
          </p:nvPr>
        </p:nvSpPr>
        <p:spPr/>
        <p:txBody>
          <a:bodyPr/>
          <a:lstStyle/>
          <a:p>
            <a:r>
              <a:rPr lang="en-US" altLang="zh-CN" dirty="0" smtClean="0"/>
              <a:t>Java Memory Model</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69</a:t>
            </a:fld>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3206188"/>
            <a:ext cx="7172325" cy="3152775"/>
          </a:xfrm>
          <a:prstGeom prst="rect">
            <a:avLst/>
          </a:prstGeom>
        </p:spPr>
      </p:pic>
    </p:spTree>
    <p:extLst>
      <p:ext uri="{BB962C8B-B14F-4D97-AF65-F5344CB8AC3E}">
        <p14:creationId xmlns:p14="http://schemas.microsoft.com/office/powerpoint/2010/main" val="3814482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Constant Pool</a:t>
            </a:r>
            <a:endParaRPr lang="en-US" dirty="0"/>
          </a:p>
        </p:txBody>
      </p:sp>
      <p:sp>
        <p:nvSpPr>
          <p:cNvPr id="3" name="Content Placeholder 2"/>
          <p:cNvSpPr>
            <a:spLocks noGrp="1"/>
          </p:cNvSpPr>
          <p:nvPr>
            <p:ph idx="1"/>
          </p:nvPr>
        </p:nvSpPr>
        <p:spPr/>
        <p:txBody>
          <a:bodyPr/>
          <a:lstStyle/>
          <a:p>
            <a:r>
              <a:rPr lang="zh-CN" altLang="en-US" dirty="0"/>
              <a:t>字</a:t>
            </a:r>
            <a:r>
              <a:rPr lang="zh-CN" altLang="en-US" dirty="0" smtClean="0"/>
              <a:t>面量</a:t>
            </a:r>
            <a:r>
              <a:rPr lang="en-US" altLang="zh-CN" dirty="0" smtClean="0"/>
              <a:t>(Literal)</a:t>
            </a:r>
          </a:p>
          <a:p>
            <a:pPr lvl="1"/>
            <a:r>
              <a:rPr lang="zh-CN" altLang="en-US" dirty="0"/>
              <a:t>文</a:t>
            </a:r>
            <a:r>
              <a:rPr lang="zh-CN" altLang="en-US" dirty="0" smtClean="0"/>
              <a:t>本字符串</a:t>
            </a:r>
            <a:endParaRPr lang="en-US" altLang="zh-CN" dirty="0" smtClean="0"/>
          </a:p>
          <a:p>
            <a:pPr lvl="1"/>
            <a:r>
              <a:rPr lang="zh-CN" altLang="en-US" dirty="0"/>
              <a:t>声</a:t>
            </a:r>
            <a:r>
              <a:rPr lang="zh-CN" altLang="en-US" dirty="0" smtClean="0"/>
              <a:t>明为</a:t>
            </a:r>
            <a:r>
              <a:rPr lang="en-US" altLang="zh-CN" dirty="0" smtClean="0"/>
              <a:t>final</a:t>
            </a:r>
            <a:r>
              <a:rPr lang="zh-CN" altLang="en-US" dirty="0" smtClean="0"/>
              <a:t>的常量值</a:t>
            </a:r>
            <a:endParaRPr lang="en-US" altLang="zh-CN" dirty="0" smtClean="0"/>
          </a:p>
          <a:p>
            <a:r>
              <a:rPr lang="zh-CN" altLang="en-US" dirty="0"/>
              <a:t>符</a:t>
            </a:r>
            <a:r>
              <a:rPr lang="zh-CN" altLang="en-US" dirty="0" smtClean="0"/>
              <a:t>号引用</a:t>
            </a:r>
            <a:r>
              <a:rPr lang="en-US" altLang="zh-CN" dirty="0" smtClean="0"/>
              <a:t>(Symbolic References)</a:t>
            </a:r>
          </a:p>
          <a:p>
            <a:pPr lvl="1"/>
            <a:r>
              <a:rPr lang="zh-CN" altLang="en-US" dirty="0" smtClean="0"/>
              <a:t>类和接口的全限定名</a:t>
            </a:r>
            <a:r>
              <a:rPr lang="en-US" altLang="zh-CN" dirty="0" smtClean="0"/>
              <a:t>(Fully Qualified Name)</a:t>
            </a:r>
          </a:p>
          <a:p>
            <a:pPr lvl="1"/>
            <a:r>
              <a:rPr lang="zh-CN" altLang="en-US" dirty="0"/>
              <a:t>字</a:t>
            </a:r>
            <a:r>
              <a:rPr lang="zh-CN" altLang="en-US" dirty="0" smtClean="0"/>
              <a:t>段的名称和描述符</a:t>
            </a:r>
            <a:r>
              <a:rPr lang="en-US" altLang="zh-CN" dirty="0" smtClean="0"/>
              <a:t>(Descriptor)</a:t>
            </a:r>
          </a:p>
          <a:p>
            <a:pPr lvl="1"/>
            <a:r>
              <a:rPr lang="zh-CN" altLang="en-US" dirty="0"/>
              <a:t>方</a:t>
            </a:r>
            <a:r>
              <a:rPr lang="zh-CN" altLang="en-US" dirty="0" smtClean="0"/>
              <a:t>法的名称和描述符</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7</a:t>
            </a:fld>
            <a:endParaRPr lang="zh-CN" altLang="en-US"/>
          </a:p>
        </p:txBody>
      </p:sp>
    </p:spTree>
    <p:extLst>
      <p:ext uri="{BB962C8B-B14F-4D97-AF65-F5344CB8AC3E}">
        <p14:creationId xmlns:p14="http://schemas.microsoft.com/office/powerpoint/2010/main" val="19591954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内存间的交互操作</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b="1" dirty="0"/>
              <a:t>lock(</a:t>
            </a:r>
            <a:r>
              <a:rPr lang="zh-CN" altLang="en-US" b="1" dirty="0"/>
              <a:t>锁定</a:t>
            </a:r>
            <a:r>
              <a:rPr lang="en-US" altLang="zh-CN" b="1" dirty="0"/>
              <a:t>)</a:t>
            </a:r>
            <a:r>
              <a:rPr lang="zh-CN" altLang="en-US" dirty="0"/>
              <a:t>：</a:t>
            </a:r>
            <a:r>
              <a:rPr lang="zh-CN" altLang="en-US" b="1" dirty="0"/>
              <a:t>作用于主内存</a:t>
            </a:r>
            <a:r>
              <a:rPr lang="zh-CN" altLang="en-US" dirty="0"/>
              <a:t>的变量，它把一个变量标志为一条</a:t>
            </a:r>
            <a:r>
              <a:rPr lang="zh-CN" altLang="en-US" b="1" dirty="0"/>
              <a:t>线程独占</a:t>
            </a:r>
            <a:r>
              <a:rPr lang="zh-CN" altLang="en-US" dirty="0"/>
              <a:t>的状态。 </a:t>
            </a:r>
            <a:endParaRPr lang="en-US" altLang="zh-CN" dirty="0" smtClean="0"/>
          </a:p>
          <a:p>
            <a:endParaRPr lang="en-US" altLang="zh-CN" dirty="0" smtClean="0"/>
          </a:p>
          <a:p>
            <a:r>
              <a:rPr lang="en-US" altLang="zh-CN" b="1" dirty="0" smtClean="0"/>
              <a:t>unlock</a:t>
            </a:r>
            <a:r>
              <a:rPr lang="en-US" altLang="zh-CN" b="1" dirty="0"/>
              <a:t>(</a:t>
            </a:r>
            <a:r>
              <a:rPr lang="zh-CN" altLang="en-US" b="1" dirty="0"/>
              <a:t>解锁</a:t>
            </a:r>
            <a:r>
              <a:rPr lang="en-US" altLang="zh-CN" b="1" dirty="0"/>
              <a:t>)</a:t>
            </a:r>
            <a:r>
              <a:rPr lang="zh-CN" altLang="en-US" dirty="0"/>
              <a:t>：</a:t>
            </a:r>
            <a:r>
              <a:rPr lang="zh-CN" altLang="en-US" b="1" dirty="0"/>
              <a:t>作用于主内存</a:t>
            </a:r>
            <a:r>
              <a:rPr lang="zh-CN" altLang="en-US" dirty="0"/>
              <a:t>中的变量，它把</a:t>
            </a:r>
            <a:r>
              <a:rPr lang="zh-CN" altLang="en-US" b="1" dirty="0"/>
              <a:t>一个处于锁定状态的变量释放出来</a:t>
            </a:r>
            <a:r>
              <a:rPr lang="zh-CN" altLang="en-US" dirty="0"/>
              <a:t>，释放后的变量才可以被其他线程锁定。 </a:t>
            </a:r>
            <a:endParaRPr lang="en-US" altLang="zh-CN" dirty="0" smtClean="0"/>
          </a:p>
          <a:p>
            <a:endParaRPr lang="en-US" altLang="zh-CN" dirty="0" smtClean="0"/>
          </a:p>
          <a:p>
            <a:r>
              <a:rPr lang="en-US" altLang="zh-CN" b="1" dirty="0" smtClean="0"/>
              <a:t>read</a:t>
            </a:r>
            <a:r>
              <a:rPr lang="en-US" altLang="zh-CN" b="1" dirty="0"/>
              <a:t>(</a:t>
            </a:r>
            <a:r>
              <a:rPr lang="zh-CN" altLang="en-US" b="1" dirty="0"/>
              <a:t>读取</a:t>
            </a:r>
            <a:r>
              <a:rPr lang="en-US" altLang="zh-CN" b="1" dirty="0"/>
              <a:t>)</a:t>
            </a:r>
            <a:r>
              <a:rPr lang="zh-CN" altLang="en-US" dirty="0"/>
              <a:t>：</a:t>
            </a:r>
            <a:r>
              <a:rPr lang="zh-CN" altLang="en-US" b="1" dirty="0"/>
              <a:t>作用于主内存</a:t>
            </a:r>
            <a:r>
              <a:rPr lang="zh-CN" altLang="en-US" dirty="0"/>
              <a:t>的变量，它</a:t>
            </a:r>
            <a:r>
              <a:rPr lang="zh-CN" altLang="en-US" b="1" dirty="0"/>
              <a:t>把一个变量的值从主内存传输到线程的工作内存中</a:t>
            </a:r>
            <a:r>
              <a:rPr lang="zh-CN" altLang="en-US" dirty="0"/>
              <a:t>，以便随后的</a:t>
            </a:r>
            <a:r>
              <a:rPr lang="en-US" altLang="zh-CN" dirty="0"/>
              <a:t>load</a:t>
            </a:r>
            <a:r>
              <a:rPr lang="zh-CN" altLang="en-US" dirty="0"/>
              <a:t>动作使用。 </a:t>
            </a:r>
            <a:endParaRPr lang="en-US" altLang="zh-CN" dirty="0" smtClean="0"/>
          </a:p>
          <a:p>
            <a:endParaRPr lang="en-US" altLang="zh-CN" dirty="0" smtClean="0"/>
          </a:p>
          <a:p>
            <a:r>
              <a:rPr lang="en-US" altLang="zh-CN" b="1" dirty="0" smtClean="0"/>
              <a:t>load</a:t>
            </a:r>
            <a:r>
              <a:rPr lang="en-US" altLang="zh-CN" b="1" dirty="0"/>
              <a:t>(</a:t>
            </a:r>
            <a:r>
              <a:rPr lang="zh-CN" altLang="en-US" b="1" dirty="0"/>
              <a:t>载入</a:t>
            </a:r>
            <a:r>
              <a:rPr lang="en-US" altLang="zh-CN" b="1" dirty="0"/>
              <a:t>)</a:t>
            </a:r>
            <a:r>
              <a:rPr lang="zh-CN" altLang="en-US" dirty="0"/>
              <a:t>：作用于工作内存的变量，它</a:t>
            </a:r>
            <a:r>
              <a:rPr lang="zh-CN" altLang="en-US" b="1" dirty="0"/>
              <a:t>把</a:t>
            </a:r>
            <a:r>
              <a:rPr lang="en-US" altLang="zh-CN" b="1" dirty="0"/>
              <a:t>read</a:t>
            </a:r>
            <a:r>
              <a:rPr lang="zh-CN" altLang="en-US" b="1" dirty="0"/>
              <a:t>操作从主内存中得到的变量值放入工作内存的变量副本中</a:t>
            </a:r>
            <a:r>
              <a:rPr lang="zh-CN" altLang="en-US" dirty="0"/>
              <a:t>。 </a:t>
            </a:r>
            <a:endParaRPr lang="en-US" altLang="zh-CN" dirty="0" smtClean="0"/>
          </a:p>
          <a:p>
            <a:endParaRPr lang="en-US" altLang="zh-CN" dirty="0" smtClean="0"/>
          </a:p>
          <a:p>
            <a:r>
              <a:rPr lang="en-US" altLang="zh-CN" b="1" dirty="0" smtClean="0"/>
              <a:t>use</a:t>
            </a:r>
            <a:r>
              <a:rPr lang="en-US" altLang="zh-CN" b="1" dirty="0"/>
              <a:t>(</a:t>
            </a:r>
            <a:r>
              <a:rPr lang="zh-CN" altLang="en-US" b="1" dirty="0"/>
              <a:t>使用</a:t>
            </a:r>
            <a:r>
              <a:rPr lang="en-US" altLang="zh-CN" b="1" dirty="0"/>
              <a:t>)</a:t>
            </a:r>
            <a:r>
              <a:rPr lang="zh-CN" altLang="en-US" dirty="0"/>
              <a:t>：作用于工作内存的变量，它</a:t>
            </a:r>
            <a:r>
              <a:rPr lang="zh-CN" altLang="en-US" b="1" dirty="0"/>
              <a:t>把工作内存中一个变量的值传递给执行引擎</a:t>
            </a:r>
            <a:r>
              <a:rPr lang="zh-CN" altLang="en-US" dirty="0"/>
              <a:t>，每当</a:t>
            </a:r>
            <a:r>
              <a:rPr lang="zh-CN" altLang="en-US" b="1" dirty="0"/>
              <a:t>虚拟机遇到一个需要使用到变量的字节码指令时将执行</a:t>
            </a:r>
            <a:r>
              <a:rPr lang="zh-CN" altLang="en-US" dirty="0"/>
              <a:t>这个操作。 </a:t>
            </a:r>
            <a:endParaRPr lang="en-US" altLang="zh-CN" dirty="0" smtClean="0"/>
          </a:p>
          <a:p>
            <a:endParaRPr lang="en-US" altLang="zh-CN" dirty="0" smtClean="0"/>
          </a:p>
          <a:p>
            <a:r>
              <a:rPr lang="en-US" altLang="zh-CN" b="1" dirty="0" smtClean="0"/>
              <a:t>assign</a:t>
            </a:r>
            <a:r>
              <a:rPr lang="en-US" altLang="zh-CN" b="1" dirty="0"/>
              <a:t>(</a:t>
            </a:r>
            <a:r>
              <a:rPr lang="zh-CN" altLang="en-US" b="1" dirty="0"/>
              <a:t>赋值</a:t>
            </a:r>
            <a:r>
              <a:rPr lang="en-US" altLang="zh-CN" b="1" dirty="0"/>
              <a:t>)</a:t>
            </a:r>
            <a:r>
              <a:rPr lang="zh-CN" altLang="en-US" dirty="0"/>
              <a:t>：作用于工作内存的变量，它</a:t>
            </a:r>
            <a:r>
              <a:rPr lang="zh-CN" altLang="en-US" b="1" dirty="0"/>
              <a:t>把一个从执行引擎接受到的值赋给工作内存的变量</a:t>
            </a:r>
            <a:r>
              <a:rPr lang="zh-CN" altLang="en-US" dirty="0"/>
              <a:t>，遇到赋值的字节码时执行。 </a:t>
            </a:r>
            <a:endParaRPr lang="en-US" altLang="zh-CN" dirty="0" smtClean="0"/>
          </a:p>
          <a:p>
            <a:endParaRPr lang="en-US" altLang="zh-CN" dirty="0" smtClean="0"/>
          </a:p>
          <a:p>
            <a:r>
              <a:rPr lang="en-US" altLang="zh-CN" b="1" dirty="0" smtClean="0"/>
              <a:t>store</a:t>
            </a:r>
            <a:r>
              <a:rPr lang="en-US" altLang="zh-CN" b="1" dirty="0"/>
              <a:t>(</a:t>
            </a:r>
            <a:r>
              <a:rPr lang="zh-CN" altLang="en-US" b="1" dirty="0"/>
              <a:t>存储</a:t>
            </a:r>
            <a:r>
              <a:rPr lang="en-US" altLang="zh-CN" b="1" dirty="0"/>
              <a:t>)</a:t>
            </a:r>
            <a:r>
              <a:rPr lang="zh-CN" altLang="en-US" dirty="0"/>
              <a:t>：作用于工作内存的变量，</a:t>
            </a:r>
            <a:r>
              <a:rPr lang="zh-CN" altLang="en-US" b="1" dirty="0"/>
              <a:t>它把工作内存中一个变量的值传送到主内存中</a:t>
            </a:r>
            <a:r>
              <a:rPr lang="zh-CN" altLang="en-US" dirty="0"/>
              <a:t>，以便随后的</a:t>
            </a:r>
            <a:r>
              <a:rPr lang="en-US" altLang="zh-CN" dirty="0"/>
              <a:t>write</a:t>
            </a:r>
            <a:r>
              <a:rPr lang="zh-CN" altLang="en-US" dirty="0"/>
              <a:t>操作使用。 </a:t>
            </a:r>
            <a:endParaRPr lang="en-US" altLang="zh-CN" dirty="0" smtClean="0"/>
          </a:p>
          <a:p>
            <a:endParaRPr lang="en-US" altLang="zh-CN" dirty="0" smtClean="0"/>
          </a:p>
          <a:p>
            <a:r>
              <a:rPr lang="en-US" altLang="zh-CN" b="1" dirty="0" smtClean="0"/>
              <a:t>write</a:t>
            </a:r>
            <a:r>
              <a:rPr lang="en-US" altLang="zh-CN" b="1" dirty="0"/>
              <a:t>(</a:t>
            </a:r>
            <a:r>
              <a:rPr lang="zh-CN" altLang="en-US" b="1" dirty="0"/>
              <a:t>写入</a:t>
            </a:r>
            <a:r>
              <a:rPr lang="en-US" altLang="zh-CN" b="1" dirty="0"/>
              <a:t>)</a:t>
            </a:r>
            <a:r>
              <a:rPr lang="zh-CN" altLang="en-US" dirty="0"/>
              <a:t>：</a:t>
            </a:r>
            <a:r>
              <a:rPr lang="zh-CN" altLang="en-US" b="1" dirty="0"/>
              <a:t>作用于主内存中</a:t>
            </a:r>
            <a:r>
              <a:rPr lang="zh-CN" altLang="en-US" dirty="0"/>
              <a:t>的变量，它</a:t>
            </a:r>
            <a:r>
              <a:rPr lang="zh-CN" altLang="en-US" b="1" dirty="0"/>
              <a:t>把</a:t>
            </a:r>
            <a:r>
              <a:rPr lang="en-US" altLang="zh-CN" b="1" dirty="0"/>
              <a:t>store</a:t>
            </a:r>
            <a:r>
              <a:rPr lang="zh-CN" altLang="en-US" b="1" dirty="0"/>
              <a:t>操作从主内存中得到的变量值放入主内存的变量中</a:t>
            </a:r>
            <a:r>
              <a:rPr lang="zh-CN" altLang="en-US" dirty="0"/>
              <a:t>。</a:t>
            </a:r>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70</a:t>
            </a:fld>
            <a:endParaRPr lang="zh-CN" altLang="en-US"/>
          </a:p>
        </p:txBody>
      </p:sp>
    </p:spTree>
    <p:extLst>
      <p:ext uri="{BB962C8B-B14F-4D97-AF65-F5344CB8AC3E}">
        <p14:creationId xmlns:p14="http://schemas.microsoft.com/office/powerpoint/2010/main" val="260442147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内存间交互操作规则</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b="1" dirty="0" smtClean="0"/>
              <a:t>不</a:t>
            </a:r>
            <a:r>
              <a:rPr lang="zh-CN" altLang="en-US" b="1" dirty="0"/>
              <a:t>允许</a:t>
            </a:r>
            <a:r>
              <a:rPr lang="en-US" altLang="zh-CN" b="1" dirty="0"/>
              <a:t>read</a:t>
            </a:r>
            <a:r>
              <a:rPr lang="zh-CN" altLang="en-US" b="1" dirty="0"/>
              <a:t>和</a:t>
            </a:r>
            <a:r>
              <a:rPr lang="en-US" altLang="zh-CN" b="1" dirty="0"/>
              <a:t>load</a:t>
            </a:r>
            <a:r>
              <a:rPr lang="zh-CN" altLang="en-US" b="1" dirty="0"/>
              <a:t>、</a:t>
            </a:r>
            <a:r>
              <a:rPr lang="en-US" altLang="zh-CN" b="1" dirty="0"/>
              <a:t>store</a:t>
            </a:r>
            <a:r>
              <a:rPr lang="zh-CN" altLang="en-US" b="1" dirty="0"/>
              <a:t>和</a:t>
            </a:r>
            <a:r>
              <a:rPr lang="en-US" altLang="zh-CN" b="1" dirty="0"/>
              <a:t>write</a:t>
            </a:r>
            <a:r>
              <a:rPr lang="zh-CN" altLang="en-US" b="1" dirty="0"/>
              <a:t>操作之一单独出现</a:t>
            </a:r>
            <a:r>
              <a:rPr lang="zh-CN" altLang="en-US" dirty="0"/>
              <a:t>，即不允许一个变量从主内存读取了但工作内存不接受，或者从工作内存发起回写了但主内存不接受的情况。 </a:t>
            </a:r>
            <a:endParaRPr lang="en-US" altLang="zh-CN" dirty="0" smtClean="0"/>
          </a:p>
          <a:p>
            <a:endParaRPr lang="en-US" altLang="zh-CN" dirty="0" smtClean="0"/>
          </a:p>
          <a:p>
            <a:r>
              <a:rPr lang="zh-CN" altLang="en-US" b="1" dirty="0" smtClean="0"/>
              <a:t>不</a:t>
            </a:r>
            <a:r>
              <a:rPr lang="zh-CN" altLang="en-US" b="1" dirty="0"/>
              <a:t>允许一个线程丢弃它的最近</a:t>
            </a:r>
            <a:r>
              <a:rPr lang="en-US" altLang="zh-CN" b="1" dirty="0"/>
              <a:t>assign</a:t>
            </a:r>
            <a:r>
              <a:rPr lang="zh-CN" altLang="en-US" b="1" dirty="0"/>
              <a:t>操作</a:t>
            </a:r>
            <a:r>
              <a:rPr lang="zh-CN" altLang="en-US" dirty="0"/>
              <a:t>，即变量在工作内存中改变了之后必须把该变化同步回主内存。 </a:t>
            </a:r>
            <a:endParaRPr lang="en-US" altLang="zh-CN" dirty="0" smtClean="0"/>
          </a:p>
          <a:p>
            <a:endParaRPr lang="en-US" altLang="zh-CN" b="1" dirty="0"/>
          </a:p>
          <a:p>
            <a:r>
              <a:rPr lang="zh-CN" altLang="en-US" b="1" dirty="0" smtClean="0"/>
              <a:t>不</a:t>
            </a:r>
            <a:r>
              <a:rPr lang="zh-CN" altLang="en-US" b="1" dirty="0"/>
              <a:t>允许一个线程无原因的（没有发生过任何</a:t>
            </a:r>
            <a:r>
              <a:rPr lang="en-US" altLang="zh-CN" b="1" dirty="0"/>
              <a:t>assign</a:t>
            </a:r>
            <a:r>
              <a:rPr lang="zh-CN" altLang="en-US" b="1" dirty="0"/>
              <a:t>操作）把数据从线程的工作内存同步回主内存中</a:t>
            </a:r>
            <a:r>
              <a:rPr lang="zh-CN" altLang="en-US" dirty="0"/>
              <a:t>。 </a:t>
            </a:r>
            <a:endParaRPr lang="en-US" altLang="zh-CN" dirty="0" smtClean="0"/>
          </a:p>
          <a:p>
            <a:endParaRPr lang="en-US" altLang="zh-CN" dirty="0" smtClean="0"/>
          </a:p>
          <a:p>
            <a:r>
              <a:rPr lang="zh-CN" altLang="en-US" b="1" dirty="0" smtClean="0"/>
              <a:t>一</a:t>
            </a:r>
            <a:r>
              <a:rPr lang="zh-CN" altLang="en-US" b="1" dirty="0"/>
              <a:t>个新的变量只能在主内存中诞生，不允许在工作内存中直接使用一个未被初始化（</a:t>
            </a:r>
            <a:r>
              <a:rPr lang="en-US" altLang="zh-CN" b="1" dirty="0"/>
              <a:t>load</a:t>
            </a:r>
            <a:r>
              <a:rPr lang="zh-CN" altLang="en-US" b="1" dirty="0"/>
              <a:t>或</a:t>
            </a:r>
            <a:r>
              <a:rPr lang="en-US" altLang="zh-CN" b="1" dirty="0"/>
              <a:t>assign</a:t>
            </a:r>
            <a:r>
              <a:rPr lang="zh-CN" altLang="en-US" b="1" dirty="0"/>
              <a:t>）的变量</a:t>
            </a:r>
            <a:r>
              <a:rPr lang="zh-CN" altLang="en-US" dirty="0"/>
              <a:t>，就是</a:t>
            </a:r>
            <a:r>
              <a:rPr lang="zh-CN" altLang="en-US" b="1" dirty="0"/>
              <a:t>对一个变量执行</a:t>
            </a:r>
            <a:r>
              <a:rPr lang="en-US" altLang="zh-CN" b="1" dirty="0"/>
              <a:t>use</a:t>
            </a:r>
            <a:r>
              <a:rPr lang="zh-CN" altLang="en-US" b="1" dirty="0"/>
              <a:t>和</a:t>
            </a:r>
            <a:r>
              <a:rPr lang="en-US" altLang="zh-CN" b="1" dirty="0"/>
              <a:t>store</a:t>
            </a:r>
            <a:r>
              <a:rPr lang="zh-CN" altLang="en-US" b="1" dirty="0"/>
              <a:t>之前必须先执行过了</a:t>
            </a:r>
            <a:r>
              <a:rPr lang="en-US" altLang="zh-CN" b="1" dirty="0"/>
              <a:t>assign</a:t>
            </a:r>
            <a:r>
              <a:rPr lang="zh-CN" altLang="en-US" b="1" dirty="0"/>
              <a:t>和</a:t>
            </a:r>
            <a:r>
              <a:rPr lang="en-US" altLang="zh-CN" b="1" dirty="0"/>
              <a:t>load</a:t>
            </a:r>
            <a:r>
              <a:rPr lang="zh-CN" altLang="en-US" b="1" dirty="0"/>
              <a:t>操作</a:t>
            </a:r>
            <a:r>
              <a:rPr lang="zh-CN" altLang="en-US" dirty="0"/>
              <a:t>。 </a:t>
            </a:r>
            <a:endParaRPr lang="en-US" altLang="zh-CN" dirty="0" smtClean="0"/>
          </a:p>
          <a:p>
            <a:endParaRPr lang="en-US" altLang="zh-CN" b="1" dirty="0"/>
          </a:p>
          <a:p>
            <a:r>
              <a:rPr lang="zh-CN" altLang="en-US" b="1" dirty="0" smtClean="0"/>
              <a:t>一</a:t>
            </a:r>
            <a:r>
              <a:rPr lang="zh-CN" altLang="en-US" b="1" dirty="0"/>
              <a:t>个变量在同一个时刻只允许一条线程对其进行</a:t>
            </a:r>
            <a:r>
              <a:rPr lang="en-US" altLang="zh-CN" b="1" dirty="0"/>
              <a:t>lock</a:t>
            </a:r>
            <a:r>
              <a:rPr lang="zh-CN" altLang="en-US" b="1" dirty="0"/>
              <a:t>操作，但</a:t>
            </a:r>
            <a:r>
              <a:rPr lang="en-US" altLang="zh-CN" b="1" dirty="0"/>
              <a:t>lock</a:t>
            </a:r>
            <a:r>
              <a:rPr lang="zh-CN" altLang="en-US" b="1" dirty="0"/>
              <a:t>操作可以被同一条线程重复执行多次，多次执行</a:t>
            </a:r>
            <a:r>
              <a:rPr lang="en-US" altLang="zh-CN" b="1" dirty="0"/>
              <a:t>lock</a:t>
            </a:r>
            <a:r>
              <a:rPr lang="zh-CN" altLang="en-US" b="1" dirty="0"/>
              <a:t>后，只有执行相同次数的</a:t>
            </a:r>
            <a:r>
              <a:rPr lang="en-US" altLang="zh-CN" b="1" dirty="0"/>
              <a:t>unlock</a:t>
            </a:r>
            <a:r>
              <a:rPr lang="zh-CN" altLang="en-US" b="1" dirty="0"/>
              <a:t>操作，变量才会被解锁</a:t>
            </a:r>
            <a:r>
              <a:rPr lang="zh-CN" altLang="en-US" dirty="0"/>
              <a:t>。 </a:t>
            </a:r>
            <a:endParaRPr lang="en-US" altLang="zh-CN" dirty="0" smtClean="0"/>
          </a:p>
          <a:p>
            <a:endParaRPr lang="en-US" altLang="zh-CN" b="1" dirty="0"/>
          </a:p>
          <a:p>
            <a:r>
              <a:rPr lang="zh-CN" altLang="en-US" b="1" dirty="0" smtClean="0"/>
              <a:t>如果</a:t>
            </a:r>
            <a:r>
              <a:rPr lang="zh-CN" altLang="en-US" b="1" dirty="0"/>
              <a:t>对一个变量执行</a:t>
            </a:r>
            <a:r>
              <a:rPr lang="en-US" altLang="zh-CN" b="1" dirty="0"/>
              <a:t>lock</a:t>
            </a:r>
            <a:r>
              <a:rPr lang="zh-CN" altLang="en-US" b="1" dirty="0"/>
              <a:t>操作，将会清空工作内存中此变量的值，在执行引擎使用这个变量前，需要重新执行</a:t>
            </a:r>
            <a:r>
              <a:rPr lang="en-US" altLang="zh-CN" b="1" dirty="0"/>
              <a:t>load</a:t>
            </a:r>
            <a:r>
              <a:rPr lang="zh-CN" altLang="en-US" b="1" dirty="0"/>
              <a:t>或</a:t>
            </a:r>
            <a:r>
              <a:rPr lang="en-US" altLang="zh-CN" b="1" dirty="0"/>
              <a:t>assign</a:t>
            </a:r>
            <a:r>
              <a:rPr lang="zh-CN" altLang="en-US" b="1" dirty="0"/>
              <a:t>操作初始化变量的值</a:t>
            </a:r>
            <a:r>
              <a:rPr lang="zh-CN" altLang="en-US" dirty="0"/>
              <a:t>。 </a:t>
            </a:r>
            <a:endParaRPr lang="en-US" altLang="zh-CN" dirty="0" smtClean="0"/>
          </a:p>
          <a:p>
            <a:endParaRPr lang="en-US" altLang="zh-CN" dirty="0"/>
          </a:p>
          <a:p>
            <a:r>
              <a:rPr lang="zh-CN" altLang="en-US" dirty="0" smtClean="0"/>
              <a:t>如果</a:t>
            </a:r>
            <a:r>
              <a:rPr lang="zh-CN" altLang="en-US" dirty="0"/>
              <a:t>一个变量事先没有被</a:t>
            </a:r>
            <a:r>
              <a:rPr lang="en-US" altLang="zh-CN" dirty="0"/>
              <a:t>lock</a:t>
            </a:r>
            <a:r>
              <a:rPr lang="zh-CN" altLang="en-US" dirty="0"/>
              <a:t>操作锁定，则不允许对它执行</a:t>
            </a:r>
            <a:r>
              <a:rPr lang="en-US" altLang="zh-CN" dirty="0"/>
              <a:t>unlock</a:t>
            </a:r>
            <a:r>
              <a:rPr lang="zh-CN" altLang="en-US" dirty="0"/>
              <a:t>操作，也</a:t>
            </a:r>
            <a:r>
              <a:rPr lang="zh-CN" altLang="en-US" b="1" dirty="0"/>
              <a:t>不允许去</a:t>
            </a:r>
            <a:r>
              <a:rPr lang="en-US" altLang="zh-CN" b="1" dirty="0"/>
              <a:t>unlock</a:t>
            </a:r>
            <a:r>
              <a:rPr lang="zh-CN" altLang="en-US" b="1" dirty="0"/>
              <a:t>一个被其他线程锁定住的变量</a:t>
            </a:r>
            <a:r>
              <a:rPr lang="zh-CN" altLang="en-US" dirty="0"/>
              <a:t>。 </a:t>
            </a:r>
            <a:endParaRPr lang="en-US" altLang="zh-CN" dirty="0" smtClean="0"/>
          </a:p>
          <a:p>
            <a:endParaRPr lang="en-US" altLang="zh-CN" dirty="0"/>
          </a:p>
          <a:p>
            <a:r>
              <a:rPr lang="zh-CN" altLang="en-US" dirty="0" smtClean="0"/>
              <a:t>对</a:t>
            </a:r>
            <a:r>
              <a:rPr lang="zh-CN" altLang="en-US" dirty="0"/>
              <a:t>一个变量执行</a:t>
            </a:r>
            <a:r>
              <a:rPr lang="en-US" altLang="zh-CN" dirty="0"/>
              <a:t>unlock</a:t>
            </a:r>
            <a:r>
              <a:rPr lang="zh-CN" altLang="en-US" dirty="0"/>
              <a:t>操作之前，必须先把此变量同步回主内存中（执行</a:t>
            </a:r>
            <a:r>
              <a:rPr lang="en-US" altLang="zh-CN" dirty="0"/>
              <a:t>store write</a:t>
            </a:r>
            <a:r>
              <a:rPr lang="zh-CN" altLang="en-US" dirty="0"/>
              <a:t>）。</a:t>
            </a:r>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71</a:t>
            </a:fld>
            <a:endParaRPr lang="zh-CN" altLang="en-US"/>
          </a:p>
        </p:txBody>
      </p:sp>
    </p:spTree>
    <p:extLst>
      <p:ext uri="{BB962C8B-B14F-4D97-AF65-F5344CB8AC3E}">
        <p14:creationId xmlns:p14="http://schemas.microsoft.com/office/powerpoint/2010/main" val="30230716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 volatile</a:t>
            </a:r>
            <a:endParaRPr lang="en-US" dirty="0"/>
          </a:p>
        </p:txBody>
      </p:sp>
      <p:sp>
        <p:nvSpPr>
          <p:cNvPr id="3" name="Content Placeholder 2"/>
          <p:cNvSpPr>
            <a:spLocks noGrp="1"/>
          </p:cNvSpPr>
          <p:nvPr>
            <p:ph idx="1"/>
          </p:nvPr>
        </p:nvSpPr>
        <p:spPr/>
        <p:txBody>
          <a:bodyPr/>
          <a:lstStyle/>
          <a:p>
            <a:r>
              <a:rPr lang="en-US" altLang="zh-CN" dirty="0" smtClean="0"/>
              <a:t>JVM</a:t>
            </a:r>
            <a:r>
              <a:rPr lang="zh-CN" altLang="en-US" dirty="0" smtClean="0"/>
              <a:t>提供的最轻量级的同步机制</a:t>
            </a:r>
            <a:endParaRPr lang="en-US" altLang="zh-CN" dirty="0" smtClean="0"/>
          </a:p>
          <a:p>
            <a:endParaRPr lang="en-US" altLang="zh-CN" dirty="0" smtClean="0"/>
          </a:p>
          <a:p>
            <a:r>
              <a:rPr lang="zh-CN" altLang="en-US" dirty="0" smtClean="0"/>
              <a:t>两种特性</a:t>
            </a:r>
            <a:endParaRPr lang="en-US" altLang="zh-CN" dirty="0" smtClean="0"/>
          </a:p>
          <a:p>
            <a:pPr lvl="1"/>
            <a:r>
              <a:rPr lang="zh-CN" altLang="en-US" dirty="0" smtClean="0"/>
              <a:t>保证变量对所有线程的可见性</a:t>
            </a:r>
            <a:endParaRPr lang="en-US" altLang="zh-CN" dirty="0" smtClean="0"/>
          </a:p>
          <a:p>
            <a:pPr lvl="1"/>
            <a:r>
              <a:rPr lang="zh-CN" altLang="en-US" dirty="0" smtClean="0"/>
              <a:t>禁止指令重排</a:t>
            </a:r>
            <a:endParaRPr lang="en-US" altLang="zh-CN" dirty="0" smtClean="0"/>
          </a:p>
          <a:p>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72</a:t>
            </a:fld>
            <a:endParaRPr lang="zh-CN" altLang="en-US"/>
          </a:p>
        </p:txBody>
      </p:sp>
    </p:spTree>
    <p:extLst>
      <p:ext uri="{BB962C8B-B14F-4D97-AF65-F5344CB8AC3E}">
        <p14:creationId xmlns:p14="http://schemas.microsoft.com/office/powerpoint/2010/main" val="23582472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race++</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73</a:t>
            </a:fld>
            <a:endParaRPr lang="zh-CN" altLang="en-US"/>
          </a:p>
        </p:txBody>
      </p:sp>
      <p:pic>
        <p:nvPicPr>
          <p:cNvPr id="7" name="Picture 6"/>
          <p:cNvPicPr>
            <a:picLocks noChangeAspect="1"/>
          </p:cNvPicPr>
          <p:nvPr/>
        </p:nvPicPr>
        <p:blipFill>
          <a:blip r:embed="rId2"/>
          <a:stretch>
            <a:fillRect/>
          </a:stretch>
        </p:blipFill>
        <p:spPr>
          <a:xfrm>
            <a:off x="2123728" y="1412776"/>
            <a:ext cx="4536504" cy="4255170"/>
          </a:xfrm>
          <a:prstGeom prst="rect">
            <a:avLst/>
          </a:prstGeom>
        </p:spPr>
      </p:pic>
    </p:spTree>
    <p:extLst>
      <p:ext uri="{BB962C8B-B14F-4D97-AF65-F5344CB8AC3E}">
        <p14:creationId xmlns:p14="http://schemas.microsoft.com/office/powerpoint/2010/main" val="367367884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a:t>
            </a:r>
            <a:endParaRPr lang="zh-CN" altLang="en-US" dirty="0"/>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74</a:t>
            </a:fld>
            <a:endParaRPr lang="zh-CN" altLang="en-US"/>
          </a:p>
        </p:txBody>
      </p:sp>
      <p:pic>
        <p:nvPicPr>
          <p:cNvPr id="6" name="图片 5"/>
          <p:cNvPicPr>
            <a:picLocks noChangeAspect="1"/>
          </p:cNvPicPr>
          <p:nvPr/>
        </p:nvPicPr>
        <p:blipFill>
          <a:blip r:embed="rId2"/>
          <a:stretch>
            <a:fillRect/>
          </a:stretch>
        </p:blipFill>
        <p:spPr>
          <a:xfrm>
            <a:off x="0" y="1196752"/>
            <a:ext cx="9015963" cy="4568837"/>
          </a:xfrm>
          <a:prstGeom prst="rect">
            <a:avLst/>
          </a:prstGeom>
        </p:spPr>
      </p:pic>
    </p:spTree>
    <p:extLst>
      <p:ext uri="{BB962C8B-B14F-4D97-AF65-F5344CB8AC3E}">
        <p14:creationId xmlns:p14="http://schemas.microsoft.com/office/powerpoint/2010/main" val="19334670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Double-Checked </a:t>
            </a:r>
            <a:r>
              <a:rPr lang="en-US" dirty="0" smtClean="0"/>
              <a:t>Locking(DCL)</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75</a:t>
            </a:fld>
            <a:endParaRPr lang="zh-CN" altLang="en-US"/>
          </a:p>
        </p:txBody>
      </p:sp>
      <p:pic>
        <p:nvPicPr>
          <p:cNvPr id="6" name="Picture 5"/>
          <p:cNvPicPr>
            <a:picLocks noChangeAspect="1"/>
          </p:cNvPicPr>
          <p:nvPr/>
        </p:nvPicPr>
        <p:blipFill>
          <a:blip r:embed="rId2"/>
          <a:stretch>
            <a:fillRect/>
          </a:stretch>
        </p:blipFill>
        <p:spPr>
          <a:xfrm>
            <a:off x="430795" y="1412776"/>
            <a:ext cx="2815995" cy="1714500"/>
          </a:xfrm>
          <a:prstGeom prst="rect">
            <a:avLst/>
          </a:prstGeom>
        </p:spPr>
      </p:pic>
      <p:sp>
        <p:nvSpPr>
          <p:cNvPr id="7" name="Right Arrow 6"/>
          <p:cNvSpPr/>
          <p:nvPr/>
        </p:nvSpPr>
        <p:spPr>
          <a:xfrm>
            <a:off x="3563888" y="1988840"/>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4867275" y="1412776"/>
            <a:ext cx="3371850" cy="1714500"/>
          </a:xfrm>
          <a:prstGeom prst="rect">
            <a:avLst/>
          </a:prstGeom>
        </p:spPr>
      </p:pic>
      <p:pic>
        <p:nvPicPr>
          <p:cNvPr id="9" name="Picture 8"/>
          <p:cNvPicPr>
            <a:picLocks noChangeAspect="1"/>
          </p:cNvPicPr>
          <p:nvPr/>
        </p:nvPicPr>
        <p:blipFill>
          <a:blip r:embed="rId4"/>
          <a:stretch>
            <a:fillRect/>
          </a:stretch>
        </p:blipFill>
        <p:spPr>
          <a:xfrm>
            <a:off x="5313995" y="4137794"/>
            <a:ext cx="2838450" cy="2286000"/>
          </a:xfrm>
          <a:prstGeom prst="rect">
            <a:avLst/>
          </a:prstGeom>
        </p:spPr>
      </p:pic>
      <p:sp>
        <p:nvSpPr>
          <p:cNvPr id="10" name="Down Arrow 9"/>
          <p:cNvSpPr/>
          <p:nvPr/>
        </p:nvSpPr>
        <p:spPr>
          <a:xfrm>
            <a:off x="6373180" y="3348931"/>
            <a:ext cx="3600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5"/>
          <a:stretch>
            <a:fillRect/>
          </a:stretch>
        </p:blipFill>
        <p:spPr>
          <a:xfrm>
            <a:off x="251520" y="4156844"/>
            <a:ext cx="4114800" cy="2266950"/>
          </a:xfrm>
          <a:prstGeom prst="rect">
            <a:avLst/>
          </a:prstGeom>
        </p:spPr>
      </p:pic>
      <p:sp>
        <p:nvSpPr>
          <p:cNvPr id="13" name="Right Arrow 12"/>
          <p:cNvSpPr/>
          <p:nvPr/>
        </p:nvSpPr>
        <p:spPr>
          <a:xfrm rot="10800000">
            <a:off x="4469159" y="5229200"/>
            <a:ext cx="741995"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12839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long</a:t>
            </a:r>
            <a:r>
              <a:rPr lang="zh-CN" altLang="en-US" dirty="0" smtClean="0"/>
              <a:t>和</a:t>
            </a:r>
            <a:r>
              <a:rPr lang="en-US" altLang="zh-CN" dirty="0" smtClean="0"/>
              <a:t>double</a:t>
            </a:r>
            <a:r>
              <a:rPr lang="zh-CN" altLang="en-US" dirty="0" smtClean="0"/>
              <a:t>的非原子性协定</a:t>
            </a:r>
            <a:endParaRPr lang="en-US" dirty="0"/>
          </a:p>
        </p:txBody>
      </p:sp>
      <p:sp>
        <p:nvSpPr>
          <p:cNvPr id="3" name="Content Placeholder 2"/>
          <p:cNvSpPr>
            <a:spLocks noGrp="1"/>
          </p:cNvSpPr>
          <p:nvPr>
            <p:ph idx="1"/>
          </p:nvPr>
        </p:nvSpPr>
        <p:spPr/>
        <p:txBody>
          <a:bodyPr/>
          <a:lstStyle/>
          <a:p>
            <a:r>
              <a:rPr lang="en-US" dirty="0" err="1"/>
              <a:t>Nonatomic</a:t>
            </a:r>
            <a:r>
              <a:rPr lang="en-US" dirty="0"/>
              <a:t> Treatment of double and long Variables</a:t>
            </a:r>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76</a:t>
            </a:fld>
            <a:endParaRPr lang="zh-CN" altLang="en-US"/>
          </a:p>
        </p:txBody>
      </p:sp>
    </p:spTree>
    <p:extLst>
      <p:ext uri="{BB962C8B-B14F-4D97-AF65-F5344CB8AC3E}">
        <p14:creationId xmlns:p14="http://schemas.microsoft.com/office/powerpoint/2010/main" val="37786666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原子性、可见性和有序性</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原子性</a:t>
            </a:r>
            <a:r>
              <a:rPr lang="en-US" altLang="zh-CN" dirty="0" smtClean="0"/>
              <a:t>(Atomicit</a:t>
            </a:r>
            <a:r>
              <a:rPr lang="en-US" altLang="zh-CN" dirty="0"/>
              <a:t>y</a:t>
            </a:r>
            <a:r>
              <a:rPr lang="en-US" altLang="zh-CN" dirty="0" smtClean="0"/>
              <a:t>)</a:t>
            </a:r>
          </a:p>
          <a:p>
            <a:pPr lvl="1"/>
            <a:r>
              <a:rPr lang="en-US" altLang="zh-CN" dirty="0"/>
              <a:t>read</a:t>
            </a:r>
            <a:r>
              <a:rPr lang="zh-CN" altLang="en-US" dirty="0"/>
              <a:t>、</a:t>
            </a:r>
            <a:r>
              <a:rPr lang="en-US" altLang="zh-CN" dirty="0"/>
              <a:t>load</a:t>
            </a:r>
            <a:r>
              <a:rPr lang="zh-CN" altLang="en-US" dirty="0"/>
              <a:t>、</a:t>
            </a:r>
            <a:r>
              <a:rPr lang="en-US" altLang="zh-CN" dirty="0"/>
              <a:t>use</a:t>
            </a:r>
            <a:r>
              <a:rPr lang="zh-CN" altLang="en-US" dirty="0"/>
              <a:t>、</a:t>
            </a:r>
            <a:r>
              <a:rPr lang="en-US" altLang="zh-CN" dirty="0"/>
              <a:t>assign</a:t>
            </a:r>
            <a:r>
              <a:rPr lang="zh-CN" altLang="en-US" dirty="0"/>
              <a:t>、</a:t>
            </a:r>
            <a:r>
              <a:rPr lang="en-US" altLang="zh-CN" dirty="0" smtClean="0"/>
              <a:t>store</a:t>
            </a:r>
            <a:r>
              <a:rPr lang="zh-CN" altLang="en-US" dirty="0"/>
              <a:t>、</a:t>
            </a:r>
            <a:r>
              <a:rPr lang="en-US" altLang="zh-CN" dirty="0" smtClean="0"/>
              <a:t>write</a:t>
            </a:r>
          </a:p>
          <a:p>
            <a:pPr lvl="1"/>
            <a:r>
              <a:rPr lang="en-US" altLang="zh-CN" dirty="0" smtClean="0"/>
              <a:t>synchronized</a:t>
            </a:r>
            <a:r>
              <a:rPr lang="zh-CN" altLang="en-US" dirty="0" smtClean="0"/>
              <a:t>块：</a:t>
            </a:r>
            <a:r>
              <a:rPr lang="en-US" altLang="zh-CN" dirty="0" err="1"/>
              <a:t>monitorenter</a:t>
            </a:r>
            <a:r>
              <a:rPr lang="zh-CN" altLang="en-US" dirty="0"/>
              <a:t>和</a:t>
            </a:r>
            <a:r>
              <a:rPr lang="en-US" altLang="zh-CN" dirty="0" err="1"/>
              <a:t>monitorexit</a:t>
            </a:r>
            <a:endParaRPr lang="en-US" altLang="zh-CN" dirty="0"/>
          </a:p>
          <a:p>
            <a:endParaRPr lang="en-US" altLang="zh-CN" dirty="0" smtClean="0"/>
          </a:p>
          <a:p>
            <a:r>
              <a:rPr lang="zh-CN" altLang="en-US" dirty="0" smtClean="0"/>
              <a:t>可见性</a:t>
            </a:r>
            <a:r>
              <a:rPr lang="en-US" altLang="zh-CN" dirty="0" smtClean="0"/>
              <a:t>(Visibility)</a:t>
            </a:r>
          </a:p>
          <a:p>
            <a:pPr lvl="1"/>
            <a:r>
              <a:rPr lang="zh-CN" altLang="en-US" dirty="0"/>
              <a:t>当一个线程修改了共享变量的值，其他线程能够立即得知这个</a:t>
            </a:r>
            <a:r>
              <a:rPr lang="zh-CN" altLang="en-US" dirty="0" smtClean="0"/>
              <a:t>修改</a:t>
            </a:r>
            <a:endParaRPr lang="en-US" altLang="zh-CN" dirty="0" smtClean="0"/>
          </a:p>
          <a:p>
            <a:pPr lvl="1"/>
            <a:r>
              <a:rPr lang="zh-CN" altLang="en-US" dirty="0" smtClean="0"/>
              <a:t>关键字：</a:t>
            </a:r>
            <a:r>
              <a:rPr lang="en-US" altLang="zh-CN" dirty="0" smtClean="0"/>
              <a:t>volatile, synchronized, final</a:t>
            </a:r>
          </a:p>
          <a:p>
            <a:endParaRPr lang="en-US" altLang="zh-CN" dirty="0" smtClean="0"/>
          </a:p>
          <a:p>
            <a:r>
              <a:rPr lang="zh-CN" altLang="en-US" dirty="0" smtClean="0"/>
              <a:t>有序性</a:t>
            </a:r>
            <a:r>
              <a:rPr lang="en-US" altLang="zh-CN" dirty="0" smtClean="0"/>
              <a:t>(Ordering)</a:t>
            </a:r>
          </a:p>
          <a:p>
            <a:pPr lvl="1"/>
            <a:r>
              <a:rPr lang="en-US" altLang="zh-CN" dirty="0"/>
              <a:t>Java</a:t>
            </a:r>
            <a:r>
              <a:rPr lang="zh-CN" altLang="en-US" dirty="0"/>
              <a:t>程序的天然有序性：在本线程内观察，所有操作都是有序</a:t>
            </a:r>
            <a:r>
              <a:rPr lang="zh-CN" altLang="en-US" dirty="0" smtClean="0"/>
              <a:t>的</a:t>
            </a:r>
            <a:r>
              <a:rPr lang="en-US" altLang="zh-CN" dirty="0" smtClean="0"/>
              <a:t>(Within-Thread As-If-Serial Semantics)</a:t>
            </a:r>
            <a:r>
              <a:rPr lang="zh-CN" altLang="en-US" dirty="0" smtClean="0"/>
              <a:t>；</a:t>
            </a:r>
            <a:r>
              <a:rPr lang="zh-CN" altLang="en-US" dirty="0"/>
              <a:t>在一个线程中观察另外一个线程，所有操作都是无序</a:t>
            </a:r>
            <a:r>
              <a:rPr lang="zh-CN" altLang="en-US" dirty="0" smtClean="0"/>
              <a:t>的</a:t>
            </a:r>
            <a:r>
              <a:rPr lang="en-US" altLang="zh-CN" dirty="0" smtClean="0"/>
              <a:t>(</a:t>
            </a:r>
            <a:r>
              <a:rPr lang="zh-CN" altLang="en-US" dirty="0" smtClean="0"/>
              <a:t>指令重排序；工作内存与主内存同步延迟</a:t>
            </a:r>
            <a:r>
              <a:rPr lang="en-US" altLang="zh-CN" dirty="0" smtClean="0"/>
              <a:t>)</a:t>
            </a:r>
            <a:r>
              <a:rPr lang="zh-CN" altLang="en-US" dirty="0" smtClean="0"/>
              <a:t>。</a:t>
            </a:r>
            <a:endParaRPr lang="en-US" altLang="zh-CN" dirty="0" smtClean="0"/>
          </a:p>
          <a:p>
            <a:pPr lvl="1"/>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77</a:t>
            </a:fld>
            <a:endParaRPr lang="zh-CN" altLang="en-US"/>
          </a:p>
        </p:txBody>
      </p:sp>
    </p:spTree>
    <p:extLst>
      <p:ext uri="{BB962C8B-B14F-4D97-AF65-F5344CB8AC3E}">
        <p14:creationId xmlns:p14="http://schemas.microsoft.com/office/powerpoint/2010/main" val="33163328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先行发生</a:t>
            </a:r>
            <a:r>
              <a:rPr lang="en-US" altLang="zh-CN" dirty="0" smtClean="0"/>
              <a:t>(happens-before)</a:t>
            </a:r>
            <a:r>
              <a:rPr lang="zh-CN" altLang="en-US" dirty="0" smtClean="0"/>
              <a:t>原则</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b="1" dirty="0"/>
              <a:t>程序次序</a:t>
            </a:r>
            <a:r>
              <a:rPr lang="zh-CN" altLang="en-US" b="1" dirty="0" smtClean="0"/>
              <a:t>规则</a:t>
            </a:r>
            <a:r>
              <a:rPr lang="en-US" altLang="zh-CN" b="1" dirty="0" smtClean="0"/>
              <a:t>(Program Order Rule)</a:t>
            </a:r>
            <a:r>
              <a:rPr lang="zh-CN" altLang="en-US" dirty="0" smtClean="0"/>
              <a:t>：</a:t>
            </a:r>
            <a:r>
              <a:rPr lang="zh-CN" altLang="en-US" b="1" dirty="0"/>
              <a:t>在线程内，按照程序代码顺序，书写在前面的操作先行发生于书写在后面的操作</a:t>
            </a:r>
            <a:r>
              <a:rPr lang="zh-CN" altLang="en-US" dirty="0" smtClean="0"/>
              <a:t>。</a:t>
            </a:r>
            <a:endParaRPr lang="en-US" altLang="zh-CN" dirty="0" smtClean="0"/>
          </a:p>
          <a:p>
            <a:endParaRPr lang="en-US" altLang="zh-CN" b="1" dirty="0"/>
          </a:p>
          <a:p>
            <a:r>
              <a:rPr lang="zh-CN" altLang="en-US" b="1" dirty="0" smtClean="0"/>
              <a:t>管理</a:t>
            </a:r>
            <a:r>
              <a:rPr lang="zh-CN" altLang="en-US" b="1" dirty="0"/>
              <a:t>锁定</a:t>
            </a:r>
            <a:r>
              <a:rPr lang="zh-CN" altLang="en-US" b="1" dirty="0" smtClean="0"/>
              <a:t>规则</a:t>
            </a:r>
            <a:r>
              <a:rPr lang="en-US" altLang="zh-CN" b="1" dirty="0" smtClean="0"/>
              <a:t>(Monitor Lock Rule)</a:t>
            </a:r>
            <a:r>
              <a:rPr lang="zh-CN" altLang="en-US" dirty="0" smtClean="0"/>
              <a:t>：</a:t>
            </a:r>
            <a:r>
              <a:rPr lang="zh-CN" altLang="en-US" dirty="0"/>
              <a:t>一个</a:t>
            </a:r>
            <a:r>
              <a:rPr lang="en-US" altLang="zh-CN" b="1" dirty="0"/>
              <a:t>unlock</a:t>
            </a:r>
            <a:r>
              <a:rPr lang="zh-CN" altLang="en-US" b="1" dirty="0"/>
              <a:t>操作</a:t>
            </a:r>
            <a:r>
              <a:rPr lang="zh-CN" altLang="en-US" dirty="0"/>
              <a:t>先于</a:t>
            </a:r>
            <a:r>
              <a:rPr lang="zh-CN" altLang="en-US" b="1" dirty="0"/>
              <a:t>后面（时间上的先后顺序）</a:t>
            </a:r>
            <a:r>
              <a:rPr lang="zh-CN" altLang="en-US" dirty="0"/>
              <a:t>对</a:t>
            </a:r>
            <a:r>
              <a:rPr lang="zh-CN" altLang="en-US" b="1" dirty="0"/>
              <a:t>同一个锁</a:t>
            </a:r>
            <a:r>
              <a:rPr lang="zh-CN" altLang="en-US" dirty="0"/>
              <a:t>的</a:t>
            </a:r>
            <a:r>
              <a:rPr lang="en-US" altLang="zh-CN" b="1" dirty="0"/>
              <a:t>lock</a:t>
            </a:r>
            <a:r>
              <a:rPr lang="zh-CN" altLang="en-US" b="1" dirty="0"/>
              <a:t>操作</a:t>
            </a:r>
            <a:r>
              <a:rPr lang="zh-CN" altLang="en-US" dirty="0"/>
              <a:t>。 </a:t>
            </a:r>
            <a:br>
              <a:rPr lang="zh-CN" altLang="en-US" dirty="0"/>
            </a:br>
            <a:endParaRPr lang="en-US" altLang="zh-CN" dirty="0" smtClean="0"/>
          </a:p>
          <a:p>
            <a:r>
              <a:rPr lang="en-US" altLang="zh-CN" b="1" dirty="0" smtClean="0"/>
              <a:t>volatile</a:t>
            </a:r>
            <a:r>
              <a:rPr lang="zh-CN" altLang="en-US" b="1" dirty="0"/>
              <a:t>变量</a:t>
            </a:r>
            <a:r>
              <a:rPr lang="zh-CN" altLang="en-US" b="1" dirty="0" smtClean="0"/>
              <a:t>规则</a:t>
            </a:r>
            <a:r>
              <a:rPr lang="en-US" altLang="zh-CN" b="1" dirty="0" smtClean="0"/>
              <a:t>(Volatile Variable Rule)</a:t>
            </a:r>
            <a:r>
              <a:rPr lang="zh-CN" altLang="en-US" dirty="0" smtClean="0"/>
              <a:t>：</a:t>
            </a:r>
            <a:r>
              <a:rPr lang="zh-CN" altLang="en-US" dirty="0"/>
              <a:t>对一个</a:t>
            </a:r>
            <a:r>
              <a:rPr lang="en-US" altLang="zh-CN" dirty="0"/>
              <a:t>volatile</a:t>
            </a:r>
            <a:r>
              <a:rPr lang="zh-CN" altLang="en-US" dirty="0"/>
              <a:t>变量的</a:t>
            </a:r>
            <a:r>
              <a:rPr lang="zh-CN" altLang="en-US" b="1" dirty="0"/>
              <a:t>写操作</a:t>
            </a:r>
            <a:r>
              <a:rPr lang="zh-CN" altLang="en-US" dirty="0"/>
              <a:t>必须在后面（时间上的先后顺序）对该变量的</a:t>
            </a:r>
            <a:r>
              <a:rPr lang="zh-CN" altLang="en-US" b="1" dirty="0"/>
              <a:t>读操作</a:t>
            </a:r>
            <a:r>
              <a:rPr lang="zh-CN" altLang="en-US" dirty="0"/>
              <a:t>之前发生。 </a:t>
            </a:r>
            <a:br>
              <a:rPr lang="zh-CN" altLang="en-US" dirty="0"/>
            </a:br>
            <a:endParaRPr lang="en-US" altLang="zh-CN" dirty="0" smtClean="0"/>
          </a:p>
          <a:p>
            <a:r>
              <a:rPr lang="zh-CN" altLang="en-US" b="1" dirty="0" smtClean="0"/>
              <a:t>线程</a:t>
            </a:r>
            <a:r>
              <a:rPr lang="zh-CN" altLang="en-US" b="1" dirty="0"/>
              <a:t>启动</a:t>
            </a:r>
            <a:r>
              <a:rPr lang="zh-CN" altLang="en-US" b="1" dirty="0" smtClean="0"/>
              <a:t>规则</a:t>
            </a:r>
            <a:r>
              <a:rPr lang="en-US" altLang="zh-CN" b="1" dirty="0" smtClean="0"/>
              <a:t>(Thread Start Rule))</a:t>
            </a:r>
            <a:r>
              <a:rPr lang="zh-CN" altLang="en-US" dirty="0" smtClean="0"/>
              <a:t>：</a:t>
            </a:r>
            <a:r>
              <a:rPr lang="zh-CN" altLang="en-US" b="1" dirty="0"/>
              <a:t>线程的</a:t>
            </a:r>
            <a:r>
              <a:rPr lang="en-US" altLang="zh-CN" b="1" dirty="0" err="1"/>
              <a:t>Thread.start</a:t>
            </a:r>
            <a:r>
              <a:rPr lang="en-US" altLang="zh-CN" b="1" dirty="0"/>
              <a:t>()</a:t>
            </a:r>
            <a:r>
              <a:rPr lang="zh-CN" altLang="en-US" b="1" dirty="0"/>
              <a:t>必须在该线程所有其他操作之前发生</a:t>
            </a:r>
            <a:r>
              <a:rPr lang="zh-CN" altLang="en-US" dirty="0"/>
              <a:t>。 </a:t>
            </a:r>
            <a:br>
              <a:rPr lang="zh-CN" altLang="en-US" dirty="0"/>
            </a:br>
            <a:endParaRPr lang="en-US" altLang="zh-CN" dirty="0" smtClean="0"/>
          </a:p>
          <a:p>
            <a:r>
              <a:rPr lang="zh-CN" altLang="en-US" b="1" dirty="0" smtClean="0"/>
              <a:t>线程</a:t>
            </a:r>
            <a:r>
              <a:rPr lang="zh-CN" altLang="en-US" b="1" dirty="0"/>
              <a:t>终止</a:t>
            </a:r>
            <a:r>
              <a:rPr lang="zh-CN" altLang="en-US" b="1" dirty="0" smtClean="0"/>
              <a:t>规则</a:t>
            </a:r>
            <a:r>
              <a:rPr lang="en-US" altLang="zh-CN" b="1" dirty="0" smtClean="0"/>
              <a:t>(Thread Termination Rule)</a:t>
            </a:r>
            <a:r>
              <a:rPr lang="zh-CN" altLang="en-US" dirty="0" smtClean="0"/>
              <a:t>：</a:t>
            </a:r>
            <a:r>
              <a:rPr lang="zh-CN" altLang="en-US" dirty="0"/>
              <a:t>线程中所有操作都先行发生于该线程的终止检测</a:t>
            </a:r>
            <a:r>
              <a:rPr lang="zh-CN" altLang="en-US" dirty="0" smtClean="0"/>
              <a:t>。可以通过</a:t>
            </a:r>
            <a:r>
              <a:rPr lang="en-US" altLang="zh-CN" b="1" dirty="0" err="1" smtClean="0"/>
              <a:t>Thread.join</a:t>
            </a:r>
            <a:r>
              <a:rPr lang="en-US" altLang="zh-CN" b="1" dirty="0" smtClean="0"/>
              <a:t>()</a:t>
            </a:r>
            <a:r>
              <a:rPr lang="zh-CN" altLang="en-US" b="1" dirty="0" smtClean="0"/>
              <a:t>方法结束</a:t>
            </a:r>
            <a:r>
              <a:rPr lang="zh-CN" altLang="en-US" dirty="0" smtClean="0"/>
              <a:t>、</a:t>
            </a:r>
            <a:r>
              <a:rPr lang="en-US" altLang="zh-CN" b="1" dirty="0" err="1" smtClean="0"/>
              <a:t>Thread.isAlive</a:t>
            </a:r>
            <a:r>
              <a:rPr lang="en-US" altLang="zh-CN" b="1" dirty="0" smtClean="0"/>
              <a:t>()</a:t>
            </a:r>
            <a:r>
              <a:rPr lang="zh-CN" altLang="en-US" b="1" dirty="0" smtClean="0"/>
              <a:t>的返回值判断线程是否终止</a:t>
            </a:r>
            <a:r>
              <a:rPr lang="zh-CN" altLang="en-US" dirty="0" smtClean="0"/>
              <a:t>。 </a:t>
            </a:r>
            <a:r>
              <a:rPr lang="zh-CN" altLang="en-US" dirty="0"/>
              <a:t/>
            </a:r>
            <a:br>
              <a:rPr lang="zh-CN" altLang="en-US" dirty="0"/>
            </a:br>
            <a:endParaRPr lang="en-US" altLang="zh-CN" dirty="0" smtClean="0"/>
          </a:p>
          <a:p>
            <a:r>
              <a:rPr lang="zh-CN" altLang="en-US" b="1" dirty="0" smtClean="0"/>
              <a:t>线程</a:t>
            </a:r>
            <a:r>
              <a:rPr lang="zh-CN" altLang="en-US" b="1" dirty="0"/>
              <a:t>中断</a:t>
            </a:r>
            <a:r>
              <a:rPr lang="zh-CN" altLang="en-US" b="1" dirty="0" smtClean="0"/>
              <a:t>规则</a:t>
            </a:r>
            <a:r>
              <a:rPr lang="en-US" altLang="zh-CN" b="1" dirty="0" smtClean="0"/>
              <a:t>(Thread Interruption Rule)</a:t>
            </a:r>
            <a:r>
              <a:rPr lang="zh-CN" altLang="en-US" dirty="0" smtClean="0"/>
              <a:t>：</a:t>
            </a:r>
            <a:r>
              <a:rPr lang="zh-CN" altLang="en-US" dirty="0"/>
              <a:t>对</a:t>
            </a:r>
            <a:r>
              <a:rPr lang="zh-CN" altLang="en-US" b="1" dirty="0"/>
              <a:t>线程</a:t>
            </a:r>
            <a:r>
              <a:rPr lang="en-US" altLang="zh-CN" b="1" dirty="0"/>
              <a:t>interrupt()</a:t>
            </a:r>
            <a:r>
              <a:rPr lang="zh-CN" altLang="en-US" b="1" dirty="0"/>
              <a:t>方法</a:t>
            </a:r>
            <a:r>
              <a:rPr lang="zh-CN" altLang="en-US" dirty="0"/>
              <a:t>的调用必须在被中断线程的代码检测到</a:t>
            </a:r>
            <a:r>
              <a:rPr lang="en-US" altLang="zh-CN" dirty="0"/>
              <a:t>interrupt</a:t>
            </a:r>
            <a:r>
              <a:rPr lang="zh-CN" altLang="en-US" dirty="0"/>
              <a:t>事件发生之前执行。可以通过</a:t>
            </a:r>
            <a:r>
              <a:rPr lang="en-US" altLang="zh-CN" b="1" dirty="0" err="1"/>
              <a:t>Thread.interrupted</a:t>
            </a:r>
            <a:r>
              <a:rPr lang="en-US" altLang="zh-CN" b="1" dirty="0"/>
              <a:t>()</a:t>
            </a:r>
            <a:r>
              <a:rPr lang="zh-CN" altLang="en-US" b="1" dirty="0"/>
              <a:t>方法检测到是否发生中断</a:t>
            </a:r>
            <a:r>
              <a:rPr lang="zh-CN" altLang="en-US" dirty="0"/>
              <a:t>； </a:t>
            </a:r>
            <a:br>
              <a:rPr lang="zh-CN" altLang="en-US" dirty="0"/>
            </a:br>
            <a:endParaRPr lang="en-US" altLang="zh-CN" dirty="0" smtClean="0"/>
          </a:p>
          <a:p>
            <a:r>
              <a:rPr lang="zh-CN" altLang="en-US" b="1" dirty="0" smtClean="0"/>
              <a:t>对象</a:t>
            </a:r>
            <a:r>
              <a:rPr lang="zh-CN" altLang="en-US" b="1" dirty="0"/>
              <a:t>终结规则</a:t>
            </a:r>
            <a:r>
              <a:rPr lang="zh-CN" altLang="en-US" dirty="0"/>
              <a:t>：</a:t>
            </a:r>
            <a:r>
              <a:rPr lang="zh-CN" altLang="en-US" b="1" dirty="0"/>
              <a:t>对象的初始化（构造函数的调用）</a:t>
            </a:r>
            <a:r>
              <a:rPr lang="zh-CN" altLang="en-US" dirty="0"/>
              <a:t>必须在该对象的</a:t>
            </a:r>
            <a:r>
              <a:rPr lang="en-US" altLang="zh-CN" b="1" dirty="0"/>
              <a:t>finalize()</a:t>
            </a:r>
            <a:r>
              <a:rPr lang="zh-CN" altLang="en-US" dirty="0"/>
              <a:t>方法发生之前完成。 </a:t>
            </a:r>
            <a:br>
              <a:rPr lang="zh-CN" altLang="en-US" dirty="0"/>
            </a:br>
            <a:endParaRPr lang="en-US" altLang="zh-CN" dirty="0" smtClean="0"/>
          </a:p>
          <a:p>
            <a:r>
              <a:rPr lang="zh-CN" altLang="en-US" b="1" dirty="0" smtClean="0"/>
              <a:t>传递性</a:t>
            </a:r>
            <a:r>
              <a:rPr lang="zh-CN" altLang="en-US" dirty="0"/>
              <a:t>：如果</a:t>
            </a:r>
            <a:r>
              <a:rPr lang="en-US" altLang="zh-CN" dirty="0"/>
              <a:t>A</a:t>
            </a:r>
            <a:r>
              <a:rPr lang="zh-CN" altLang="en-US" dirty="0"/>
              <a:t>先行发生于</a:t>
            </a:r>
            <a:r>
              <a:rPr lang="en-US" altLang="zh-CN" dirty="0"/>
              <a:t>B</a:t>
            </a:r>
            <a:r>
              <a:rPr lang="zh-CN" altLang="en-US" dirty="0"/>
              <a:t>，</a:t>
            </a:r>
            <a:r>
              <a:rPr lang="en-US" altLang="zh-CN" dirty="0"/>
              <a:t>B</a:t>
            </a:r>
            <a:r>
              <a:rPr lang="zh-CN" altLang="en-US" dirty="0"/>
              <a:t>先行发生于</a:t>
            </a:r>
            <a:r>
              <a:rPr lang="en-US" altLang="zh-CN" dirty="0"/>
              <a:t>C</a:t>
            </a:r>
            <a:r>
              <a:rPr lang="zh-CN" altLang="en-US" dirty="0"/>
              <a:t>，那么</a:t>
            </a:r>
            <a:r>
              <a:rPr lang="en-US" altLang="zh-CN" dirty="0"/>
              <a:t>A</a:t>
            </a:r>
            <a:r>
              <a:rPr lang="zh-CN" altLang="en-US" dirty="0"/>
              <a:t>先行发生于</a:t>
            </a:r>
            <a:r>
              <a:rPr lang="en-US" altLang="zh-CN" dirty="0"/>
              <a:t>C</a:t>
            </a:r>
            <a:r>
              <a:rPr lang="zh-CN" altLang="en-US" dirty="0"/>
              <a:t>。 </a:t>
            </a:r>
          </a:p>
        </p:txBody>
      </p:sp>
      <p:sp>
        <p:nvSpPr>
          <p:cNvPr id="4" name="日期占位符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灯片编号占位符 4"/>
          <p:cNvSpPr>
            <a:spLocks noGrp="1"/>
          </p:cNvSpPr>
          <p:nvPr>
            <p:ph type="sldNum" sz="quarter" idx="12"/>
          </p:nvPr>
        </p:nvSpPr>
        <p:spPr/>
        <p:txBody>
          <a:bodyPr/>
          <a:lstStyle/>
          <a:p>
            <a:fld id="{B3D1565B-4E83-45B7-9B19-292BF6FE1A2E}" type="slidenum">
              <a:rPr lang="zh-CN" altLang="en-US" smtClean="0"/>
              <a:pPr/>
              <a:t>78</a:t>
            </a:fld>
            <a:endParaRPr lang="zh-CN" altLang="en-US"/>
          </a:p>
        </p:txBody>
      </p:sp>
    </p:spTree>
    <p:extLst>
      <p:ext uri="{BB962C8B-B14F-4D97-AF65-F5344CB8AC3E}">
        <p14:creationId xmlns:p14="http://schemas.microsoft.com/office/powerpoint/2010/main" val="10615360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锁</a:t>
            </a:r>
            <a:endParaRPr lang="en-US" dirty="0"/>
          </a:p>
        </p:txBody>
      </p:sp>
      <p:sp>
        <p:nvSpPr>
          <p:cNvPr id="3" name="Content Placeholder 2"/>
          <p:cNvSpPr>
            <a:spLocks noGrp="1"/>
          </p:cNvSpPr>
          <p:nvPr>
            <p:ph idx="1"/>
          </p:nvPr>
        </p:nvSpPr>
        <p:spPr>
          <a:xfrm>
            <a:off x="457200" y="1124745"/>
            <a:ext cx="8229600" cy="360039"/>
          </a:xfrm>
        </p:spPr>
        <p:txBody>
          <a:bodyPr>
            <a:normAutofit fontScale="77500" lnSpcReduction="20000"/>
          </a:bodyPr>
          <a:lstStyle/>
          <a:p>
            <a:r>
              <a:rPr lang="zh-CN" altLang="en-US" dirty="0" smtClean="0"/>
              <a:t>无锁状态 </a:t>
            </a:r>
            <a:r>
              <a:rPr lang="en-US" altLang="zh-CN" dirty="0" smtClean="0">
                <a:sym typeface="Wingdings" panose="05000000000000000000" pitchFamily="2" charset="2"/>
              </a:rPr>
              <a:t> </a:t>
            </a:r>
            <a:r>
              <a:rPr lang="zh-CN" altLang="en-US" dirty="0">
                <a:sym typeface="Wingdings" panose="05000000000000000000" pitchFamily="2" charset="2"/>
              </a:rPr>
              <a:t>偏</a:t>
            </a:r>
            <a:r>
              <a:rPr lang="zh-CN" altLang="en-US" dirty="0" smtClean="0">
                <a:sym typeface="Wingdings" panose="05000000000000000000" pitchFamily="2" charset="2"/>
              </a:rPr>
              <a:t>向锁 </a:t>
            </a:r>
            <a:r>
              <a:rPr lang="en-US" altLang="zh-CN" dirty="0" smtClean="0">
                <a:sym typeface="Wingdings" panose="05000000000000000000" pitchFamily="2" charset="2"/>
              </a:rPr>
              <a:t> </a:t>
            </a:r>
            <a:r>
              <a:rPr lang="zh-CN" altLang="en-US" dirty="0" smtClean="0">
                <a:sym typeface="Wingdings" panose="05000000000000000000" pitchFamily="2" charset="2"/>
              </a:rPr>
              <a:t>轻量级锁 </a:t>
            </a:r>
            <a:r>
              <a:rPr lang="en-US" altLang="zh-CN" dirty="0" smtClean="0">
                <a:sym typeface="Wingdings" panose="05000000000000000000" pitchFamily="2" charset="2"/>
              </a:rPr>
              <a:t> </a:t>
            </a:r>
            <a:r>
              <a:rPr lang="zh-CN" altLang="en-US" dirty="0" smtClean="0">
                <a:sym typeface="Wingdings" panose="05000000000000000000" pitchFamily="2" charset="2"/>
              </a:rPr>
              <a:t>重量级锁</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79</a:t>
            </a:fld>
            <a:endParaRPr lang="zh-CN" altLang="en-US"/>
          </a:p>
        </p:txBody>
      </p:sp>
    </p:spTree>
    <p:extLst>
      <p:ext uri="{BB962C8B-B14F-4D97-AF65-F5344CB8AC3E}">
        <p14:creationId xmlns:p14="http://schemas.microsoft.com/office/powerpoint/2010/main" val="276804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Pool </a:t>
            </a:r>
            <a:r>
              <a:rPr lang="en-US" altLang="zh-CN" dirty="0" smtClean="0"/>
              <a:t>Items</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8</a:t>
            </a:fld>
            <a:endParaRPr lang="zh-CN" altLang="en-US"/>
          </a:p>
        </p:txBody>
      </p:sp>
      <p:pic>
        <p:nvPicPr>
          <p:cNvPr id="7" name="Picture 6"/>
          <p:cNvPicPr>
            <a:picLocks noChangeAspect="1"/>
          </p:cNvPicPr>
          <p:nvPr/>
        </p:nvPicPr>
        <p:blipFill>
          <a:blip r:embed="rId2"/>
          <a:stretch>
            <a:fillRect/>
          </a:stretch>
        </p:blipFill>
        <p:spPr>
          <a:xfrm>
            <a:off x="0" y="1060785"/>
            <a:ext cx="9144000" cy="5143500"/>
          </a:xfrm>
          <a:prstGeom prst="rect">
            <a:avLst/>
          </a:prstGeom>
        </p:spPr>
      </p:pic>
    </p:spTree>
    <p:extLst>
      <p:ext uri="{BB962C8B-B14F-4D97-AF65-F5344CB8AC3E}">
        <p14:creationId xmlns:p14="http://schemas.microsoft.com/office/powerpoint/2010/main" val="7559376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偏</a:t>
            </a:r>
            <a:r>
              <a:rPr lang="zh-CN" altLang="en-US" dirty="0" smtClean="0"/>
              <a:t>向锁</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80</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698" y="908720"/>
            <a:ext cx="5272604" cy="5906536"/>
          </a:xfrm>
          <a:prstGeom prst="rect">
            <a:avLst/>
          </a:prstGeom>
        </p:spPr>
      </p:pic>
    </p:spTree>
    <p:extLst>
      <p:ext uri="{BB962C8B-B14F-4D97-AF65-F5344CB8AC3E}">
        <p14:creationId xmlns:p14="http://schemas.microsoft.com/office/powerpoint/2010/main" val="37833556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轻量级锁 </a:t>
            </a:r>
            <a:r>
              <a:rPr lang="en-US" altLang="zh-CN" dirty="0" smtClean="0">
                <a:sym typeface="Wingdings" panose="05000000000000000000" pitchFamily="2" charset="2"/>
              </a:rPr>
              <a:t> </a:t>
            </a:r>
            <a:r>
              <a:rPr lang="zh-CN" altLang="en-US" dirty="0" smtClean="0">
                <a:sym typeface="Wingdings" panose="05000000000000000000" pitchFamily="2" charset="2"/>
              </a:rPr>
              <a:t>重量级锁</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81</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698" y="929966"/>
            <a:ext cx="5272604" cy="5120217"/>
          </a:xfrm>
          <a:prstGeom prst="rect">
            <a:avLst/>
          </a:prstGeom>
        </p:spPr>
      </p:pic>
    </p:spTree>
    <p:extLst>
      <p:ext uri="{BB962C8B-B14F-4D97-AF65-F5344CB8AC3E}">
        <p14:creationId xmlns:p14="http://schemas.microsoft.com/office/powerpoint/2010/main" val="8565619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锁的优缺点对比</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82</a:t>
            </a:fld>
            <a:endParaRPr lang="zh-CN" altLang="en-US"/>
          </a:p>
        </p:txBody>
      </p:sp>
      <p:pic>
        <p:nvPicPr>
          <p:cNvPr id="6" name="Picture 5"/>
          <p:cNvPicPr>
            <a:picLocks noChangeAspect="1"/>
          </p:cNvPicPr>
          <p:nvPr/>
        </p:nvPicPr>
        <p:blipFill>
          <a:blip r:embed="rId2"/>
          <a:stretch>
            <a:fillRect/>
          </a:stretch>
        </p:blipFill>
        <p:spPr>
          <a:xfrm>
            <a:off x="395536" y="1024353"/>
            <a:ext cx="8181975" cy="5153025"/>
          </a:xfrm>
          <a:prstGeom prst="rect">
            <a:avLst/>
          </a:prstGeom>
        </p:spPr>
      </p:pic>
    </p:spTree>
    <p:extLst>
      <p:ext uri="{BB962C8B-B14F-4D97-AF65-F5344CB8AC3E}">
        <p14:creationId xmlns:p14="http://schemas.microsoft.com/office/powerpoint/2010/main" val="37905358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锁优</a:t>
            </a:r>
            <a:r>
              <a:rPr lang="zh-CN" altLang="en-US" dirty="0" smtClean="0"/>
              <a:t>化</a:t>
            </a:r>
            <a:endParaRPr lang="en-US" dirty="0"/>
          </a:p>
        </p:txBody>
      </p:sp>
      <p:sp>
        <p:nvSpPr>
          <p:cNvPr id="3" name="Content Placeholder 2"/>
          <p:cNvSpPr>
            <a:spLocks noGrp="1"/>
          </p:cNvSpPr>
          <p:nvPr>
            <p:ph idx="1"/>
          </p:nvPr>
        </p:nvSpPr>
        <p:spPr/>
        <p:txBody>
          <a:bodyPr/>
          <a:lstStyle/>
          <a:p>
            <a:r>
              <a:rPr lang="zh-CN" altLang="en-US" dirty="0"/>
              <a:t>适应性自旋</a:t>
            </a:r>
            <a:endParaRPr lang="en-US" altLang="zh-CN" dirty="0"/>
          </a:p>
          <a:p>
            <a:r>
              <a:rPr lang="zh-CN" altLang="en-US" dirty="0"/>
              <a:t>锁消除</a:t>
            </a:r>
            <a:endParaRPr lang="en-US" altLang="zh-CN" dirty="0"/>
          </a:p>
          <a:p>
            <a:r>
              <a:rPr lang="zh-CN" altLang="en-US" dirty="0"/>
              <a:t>锁粗化</a:t>
            </a:r>
            <a:endParaRPr lang="en-US" altLang="zh-CN" dirty="0"/>
          </a:p>
          <a:p>
            <a:r>
              <a:rPr lang="zh-CN" altLang="en-US" dirty="0"/>
              <a:t>轻量级锁</a:t>
            </a:r>
            <a:endParaRPr lang="en-US" altLang="zh-CN" dirty="0"/>
          </a:p>
          <a:p>
            <a:r>
              <a:rPr lang="zh-CN" altLang="en-US" dirty="0"/>
              <a:t>偏向锁</a:t>
            </a:r>
            <a:endParaRPr lang="en-US" altLang="zh-CN" dirty="0"/>
          </a:p>
          <a:p>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83</a:t>
            </a:fld>
            <a:endParaRPr lang="zh-CN" altLang="en-US"/>
          </a:p>
        </p:txBody>
      </p:sp>
    </p:spTree>
    <p:extLst>
      <p:ext uri="{BB962C8B-B14F-4D97-AF65-F5344CB8AC3E}">
        <p14:creationId xmlns:p14="http://schemas.microsoft.com/office/powerpoint/2010/main" val="29868998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Reference</a:t>
            </a:r>
            <a:endParaRPr lang="en-US" dirty="0"/>
          </a:p>
        </p:txBody>
      </p:sp>
      <p:sp>
        <p:nvSpPr>
          <p:cNvPr id="3" name="Content Placeholder 2"/>
          <p:cNvSpPr>
            <a:spLocks noGrp="1"/>
          </p:cNvSpPr>
          <p:nvPr>
            <p:ph idx="1"/>
          </p:nvPr>
        </p:nvSpPr>
        <p:spPr/>
        <p:txBody>
          <a:bodyPr>
            <a:normAutofit fontScale="70000" lnSpcReduction="20000"/>
          </a:bodyPr>
          <a:lstStyle/>
          <a:p>
            <a:r>
              <a:rPr lang="zh-CN" altLang="en-US" dirty="0"/>
              <a:t>周志</a:t>
            </a:r>
            <a:r>
              <a:rPr lang="zh-CN" altLang="en-US" dirty="0" smtClean="0"/>
              <a:t>明</a:t>
            </a:r>
            <a:r>
              <a:rPr lang="en-US" altLang="zh-CN" dirty="0" smtClean="0"/>
              <a:t>《</a:t>
            </a:r>
            <a:r>
              <a:rPr lang="zh-CN" altLang="en-US" dirty="0"/>
              <a:t>深入理解</a:t>
            </a:r>
            <a:r>
              <a:rPr lang="en-US" altLang="zh-CN" dirty="0"/>
              <a:t>Java</a:t>
            </a:r>
            <a:r>
              <a:rPr lang="zh-CN" altLang="en-US" dirty="0"/>
              <a:t>虚拟机</a:t>
            </a:r>
            <a:r>
              <a:rPr lang="en-US" altLang="zh-CN" dirty="0" smtClean="0"/>
              <a:t>》</a:t>
            </a:r>
          </a:p>
          <a:p>
            <a:r>
              <a:rPr lang="zh-CN" altLang="en-US" dirty="0" smtClean="0"/>
              <a:t>方腾飞</a:t>
            </a:r>
            <a:r>
              <a:rPr lang="en-US" altLang="zh-CN" dirty="0" smtClean="0"/>
              <a:t>《</a:t>
            </a:r>
            <a:r>
              <a:rPr lang="en-US" dirty="0" smtClean="0">
                <a:hlinkClick r:id="rId3"/>
              </a:rPr>
              <a:t>Java </a:t>
            </a:r>
            <a:r>
              <a:rPr lang="en-US" dirty="0">
                <a:hlinkClick r:id="rId3"/>
              </a:rPr>
              <a:t>SE1.6</a:t>
            </a:r>
            <a:r>
              <a:rPr lang="zh-CN" altLang="en-US" dirty="0">
                <a:hlinkClick r:id="rId3"/>
              </a:rPr>
              <a:t>中的</a:t>
            </a:r>
            <a:r>
              <a:rPr lang="en-US" dirty="0" smtClean="0">
                <a:hlinkClick r:id="rId3"/>
              </a:rPr>
              <a:t>Synchronized</a:t>
            </a:r>
            <a:r>
              <a:rPr lang="en-US" altLang="zh-CN" dirty="0" smtClean="0"/>
              <a:t>》</a:t>
            </a:r>
            <a:endParaRPr lang="en-US" dirty="0" smtClean="0"/>
          </a:p>
          <a:p>
            <a:r>
              <a:rPr lang="en-US" dirty="0" smtClean="0"/>
              <a:t>Oracl</a:t>
            </a:r>
            <a:r>
              <a:rPr lang="en-US" dirty="0"/>
              <a:t>e</a:t>
            </a:r>
            <a:r>
              <a:rPr lang="en-US" dirty="0" smtClean="0"/>
              <a:t>  </a:t>
            </a:r>
            <a:r>
              <a:rPr lang="en-US" dirty="0" smtClean="0">
                <a:hlinkClick r:id="rId4"/>
              </a:rPr>
              <a:t>Java Garbage Collection Basics</a:t>
            </a:r>
            <a:endParaRPr lang="en-US" dirty="0" smtClean="0"/>
          </a:p>
          <a:p>
            <a:r>
              <a:rPr lang="en-US" dirty="0" smtClean="0"/>
              <a:t>O</a:t>
            </a:r>
            <a:r>
              <a:rPr lang="en-US" altLang="zh-CN" dirty="0" smtClean="0"/>
              <a:t>racle </a:t>
            </a:r>
            <a:r>
              <a:rPr lang="en-US" altLang="zh-CN" dirty="0" smtClean="0">
                <a:hlinkClick r:id="rId5"/>
              </a:rPr>
              <a:t>Primitive Data Types</a:t>
            </a:r>
            <a:endParaRPr lang="en-US" altLang="zh-CN" dirty="0" smtClean="0"/>
          </a:p>
          <a:p>
            <a:r>
              <a:rPr lang="en-US" dirty="0" smtClean="0"/>
              <a:t>Absfree </a:t>
            </a:r>
            <a:r>
              <a:rPr lang="zh-CN" altLang="en-US" dirty="0" smtClean="0">
                <a:hlinkClick r:id="rId6"/>
              </a:rPr>
              <a:t>十分钟理解</a:t>
            </a:r>
            <a:r>
              <a:rPr lang="en-US" altLang="zh-CN" dirty="0" smtClean="0">
                <a:hlinkClick r:id="rId6"/>
              </a:rPr>
              <a:t>Java</a:t>
            </a:r>
            <a:r>
              <a:rPr lang="zh-CN" altLang="en-US" dirty="0" smtClean="0">
                <a:hlinkClick r:id="rId6"/>
              </a:rPr>
              <a:t>中的弱引用</a:t>
            </a:r>
            <a:endParaRPr lang="en-US" altLang="zh-CN" dirty="0" smtClean="0"/>
          </a:p>
          <a:p>
            <a:r>
              <a:rPr lang="en-US" altLang="zh-CN" dirty="0" smtClean="0"/>
              <a:t>Muhammad </a:t>
            </a:r>
            <a:r>
              <a:rPr lang="en-US" altLang="zh-CN" dirty="0" err="1" smtClean="0"/>
              <a:t>Khojaye</a:t>
            </a:r>
            <a:r>
              <a:rPr lang="en-US" altLang="zh-CN" dirty="0" smtClean="0"/>
              <a:t> </a:t>
            </a:r>
            <a:r>
              <a:rPr lang="en-US" altLang="zh-CN" dirty="0" smtClean="0">
                <a:hlinkClick r:id="rId7"/>
              </a:rPr>
              <a:t>Finalization and Phantom References</a:t>
            </a:r>
            <a:endParaRPr lang="en-US" altLang="zh-CN" dirty="0" smtClean="0"/>
          </a:p>
          <a:p>
            <a:r>
              <a:rPr lang="en-US" dirty="0">
                <a:hlinkClick r:id="rId8"/>
              </a:rPr>
              <a:t>The "Double-Checked Locking is Broken" </a:t>
            </a:r>
            <a:r>
              <a:rPr lang="en-US" dirty="0" smtClean="0">
                <a:hlinkClick r:id="rId8"/>
              </a:rPr>
              <a:t>Declaration</a:t>
            </a:r>
            <a:endParaRPr lang="en-US" dirty="0" smtClean="0"/>
          </a:p>
          <a:p>
            <a:r>
              <a:rPr lang="en-US" altLang="zh-CN" dirty="0">
                <a:hlinkClick r:id="rId9"/>
              </a:rPr>
              <a:t>Java</a:t>
            </a:r>
            <a:r>
              <a:rPr lang="zh-CN" altLang="en-US" dirty="0">
                <a:hlinkClick r:id="rId9"/>
              </a:rPr>
              <a:t>字节码（</a:t>
            </a:r>
            <a:r>
              <a:rPr lang="en-US" altLang="zh-CN" dirty="0">
                <a:hlinkClick r:id="rId9"/>
              </a:rPr>
              <a:t>.class</a:t>
            </a:r>
            <a:r>
              <a:rPr lang="zh-CN" altLang="en-US" dirty="0">
                <a:hlinkClick r:id="rId9"/>
              </a:rPr>
              <a:t>文件）格式</a:t>
            </a:r>
            <a:r>
              <a:rPr lang="zh-CN" altLang="en-US" dirty="0" smtClean="0">
                <a:hlinkClick r:id="rId9"/>
              </a:rPr>
              <a:t>详解</a:t>
            </a:r>
            <a:endParaRPr lang="en-US" altLang="zh-CN" dirty="0" smtClean="0"/>
          </a:p>
          <a:p>
            <a:r>
              <a:rPr lang="en-US" altLang="zh-CN" dirty="0">
                <a:hlinkClick r:id="rId10"/>
              </a:rPr>
              <a:t>Class</a:t>
            </a:r>
            <a:r>
              <a:rPr lang="zh-CN" altLang="en-US" dirty="0">
                <a:hlinkClick r:id="rId10"/>
              </a:rPr>
              <a:t>文件中的常量池详解</a:t>
            </a:r>
            <a:endParaRPr lang="zh-CN" altLang="en-US" dirty="0"/>
          </a:p>
          <a:p>
            <a:r>
              <a:rPr lang="en-US" dirty="0" smtClean="0">
                <a:hlinkClick r:id="rId11"/>
              </a:rPr>
              <a:t>J</a:t>
            </a:r>
            <a:r>
              <a:rPr lang="en-US" altLang="zh-CN" dirty="0" smtClean="0">
                <a:hlinkClick r:id="rId11"/>
              </a:rPr>
              <a:t>ava</a:t>
            </a:r>
            <a:r>
              <a:rPr lang="zh-CN" altLang="en-US" dirty="0" smtClean="0">
                <a:hlinkClick r:id="rId11"/>
              </a:rPr>
              <a:t>虚拟机类加载机制</a:t>
            </a:r>
            <a:endParaRPr lang="en-US" altLang="zh-CN" dirty="0" smtClean="0"/>
          </a:p>
          <a:p>
            <a:r>
              <a:rPr lang="zh-CN" altLang="en-US" dirty="0">
                <a:hlinkClick r:id="rId12"/>
              </a:rPr>
              <a:t>类加载器深入</a:t>
            </a:r>
            <a:r>
              <a:rPr lang="zh-CN" altLang="en-US" dirty="0" smtClean="0">
                <a:hlinkClick r:id="rId12"/>
              </a:rPr>
              <a:t>理解</a:t>
            </a:r>
            <a:endParaRPr lang="en-US" altLang="zh-CN" dirty="0" smtClean="0"/>
          </a:p>
          <a:p>
            <a:r>
              <a:rPr lang="en-US" altLang="zh-CN" dirty="0">
                <a:hlinkClick r:id="rId13"/>
              </a:rPr>
              <a:t>Java</a:t>
            </a:r>
            <a:r>
              <a:rPr lang="zh-CN" altLang="en-US" dirty="0">
                <a:hlinkClick r:id="rId13"/>
              </a:rPr>
              <a:t>类加载与实例化过</a:t>
            </a:r>
            <a:r>
              <a:rPr lang="zh-CN" altLang="en-US" dirty="0" smtClean="0">
                <a:hlinkClick r:id="rId13"/>
              </a:rPr>
              <a:t>程</a:t>
            </a:r>
            <a:endParaRPr lang="en-US" altLang="zh-CN" dirty="0" smtClean="0"/>
          </a:p>
          <a:p>
            <a:r>
              <a:rPr lang="en-US" altLang="zh-CN" dirty="0">
                <a:hlinkClick r:id="rId14"/>
              </a:rPr>
              <a:t>JVM</a:t>
            </a:r>
            <a:r>
              <a:rPr lang="zh-CN" altLang="en-US" dirty="0">
                <a:hlinkClick r:id="rId14"/>
              </a:rPr>
              <a:t>方法调用的那些</a:t>
            </a:r>
            <a:r>
              <a:rPr lang="zh-CN" altLang="en-US" dirty="0" smtClean="0">
                <a:hlinkClick r:id="rId14"/>
              </a:rPr>
              <a:t>事</a:t>
            </a:r>
            <a:endParaRPr lang="en-US" altLang="zh-CN" dirty="0" smtClean="0"/>
          </a:p>
          <a:p>
            <a:r>
              <a:rPr lang="en-US" dirty="0" err="1">
                <a:hlinkClick r:id="rId15"/>
              </a:rPr>
              <a:t>invokedynamic</a:t>
            </a:r>
            <a:r>
              <a:rPr lang="zh-CN" altLang="en-US" dirty="0">
                <a:hlinkClick r:id="rId15"/>
              </a:rPr>
              <a:t>指</a:t>
            </a:r>
            <a:r>
              <a:rPr lang="zh-CN" altLang="en-US" dirty="0" smtClean="0">
                <a:hlinkClick r:id="rId15"/>
              </a:rPr>
              <a:t>令</a:t>
            </a:r>
            <a:endParaRPr lang="en-US" altLang="zh-CN" dirty="0" smtClean="0"/>
          </a:p>
          <a:p>
            <a:r>
              <a:rPr lang="en-US" dirty="0" err="1">
                <a:hlinkClick r:id="rId16"/>
              </a:rPr>
              <a:t>OpenJDK</a:t>
            </a:r>
            <a:r>
              <a:rPr lang="zh-CN" altLang="en-US" dirty="0">
                <a:hlinkClick r:id="rId16"/>
              </a:rPr>
              <a:t>与</a:t>
            </a:r>
            <a:r>
              <a:rPr lang="en-US" dirty="0">
                <a:hlinkClick r:id="rId16"/>
              </a:rPr>
              <a:t>JDK</a:t>
            </a:r>
            <a:r>
              <a:rPr lang="zh-CN" altLang="en-US" dirty="0">
                <a:hlinkClick r:id="rId16"/>
              </a:rPr>
              <a:t>的区别分</a:t>
            </a:r>
            <a:r>
              <a:rPr lang="zh-CN" altLang="en-US" dirty="0" smtClean="0">
                <a:hlinkClick r:id="rId16"/>
              </a:rPr>
              <a:t>析</a:t>
            </a:r>
            <a:endParaRPr lang="zh-CN" altLang="en-US" dirty="0"/>
          </a:p>
          <a:p>
            <a:endParaRPr lang="zh-CN" altLang="en-US" dirty="0"/>
          </a:p>
          <a:p>
            <a:endParaRPr lang="en-US" dirty="0" smtClean="0"/>
          </a:p>
          <a:p>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84</a:t>
            </a:fld>
            <a:endParaRPr lang="zh-CN" altLang="en-US"/>
          </a:p>
        </p:txBody>
      </p:sp>
    </p:spTree>
    <p:extLst>
      <p:ext uri="{BB962C8B-B14F-4D97-AF65-F5344CB8AC3E}">
        <p14:creationId xmlns:p14="http://schemas.microsoft.com/office/powerpoint/2010/main" val="112916133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 Ruby</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85</a:t>
            </a:fld>
            <a:endParaRPr lang="zh-CN" altLang="en-US"/>
          </a:p>
        </p:txBody>
      </p:sp>
      <p:pic>
        <p:nvPicPr>
          <p:cNvPr id="6" name="Picture 5"/>
          <p:cNvPicPr>
            <a:picLocks noChangeAspect="1"/>
          </p:cNvPicPr>
          <p:nvPr/>
        </p:nvPicPr>
        <p:blipFill>
          <a:blip r:embed="rId2"/>
          <a:stretch>
            <a:fillRect/>
          </a:stretch>
        </p:blipFill>
        <p:spPr>
          <a:xfrm>
            <a:off x="2852737" y="2420888"/>
            <a:ext cx="3438525" cy="1714500"/>
          </a:xfrm>
          <a:prstGeom prst="rect">
            <a:avLst/>
          </a:prstGeom>
        </p:spPr>
      </p:pic>
    </p:spTree>
    <p:extLst>
      <p:ext uri="{BB962C8B-B14F-4D97-AF65-F5344CB8AC3E}">
        <p14:creationId xmlns:p14="http://schemas.microsoft.com/office/powerpoint/2010/main" val="1305966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Hot Spot Code</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86</a:t>
            </a:fld>
            <a:endParaRPr lang="zh-CN"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950046"/>
            <a:ext cx="5190476" cy="5771429"/>
          </a:xfrm>
          <a:prstGeom prst="rect">
            <a:avLst/>
          </a:prstGeom>
        </p:spPr>
      </p:pic>
      <p:sp>
        <p:nvSpPr>
          <p:cNvPr id="9" name="TextBox 8"/>
          <p:cNvSpPr txBox="1"/>
          <p:nvPr/>
        </p:nvSpPr>
        <p:spPr>
          <a:xfrm>
            <a:off x="5514004" y="2492896"/>
            <a:ext cx="3522492" cy="1892826"/>
          </a:xfrm>
          <a:prstGeom prst="rect">
            <a:avLst/>
          </a:prstGeom>
          <a:noFill/>
        </p:spPr>
        <p:txBody>
          <a:bodyPr wrap="square" rtlCol="0">
            <a:spAutoFit/>
          </a:bodyPr>
          <a:lstStyle/>
          <a:p>
            <a:r>
              <a:rPr lang="en-US" b="1" dirty="0">
                <a:solidFill>
                  <a:srgbClr val="000099"/>
                </a:solidFill>
                <a:latin typeface="Microsoft YaHei" panose="020B0503020204020204" pitchFamily="34" charset="-122"/>
                <a:ea typeface="Microsoft YaHei" panose="020B0503020204020204" pitchFamily="34" charset="-122"/>
              </a:rPr>
              <a:t>JIT</a:t>
            </a:r>
            <a:r>
              <a:rPr lang="zh-CN" altLang="en-US" b="1" dirty="0">
                <a:solidFill>
                  <a:srgbClr val="000099"/>
                </a:solidFill>
                <a:latin typeface="Microsoft YaHei" panose="020B0503020204020204" pitchFamily="34" charset="-122"/>
                <a:ea typeface="Microsoft YaHei" panose="020B0503020204020204" pitchFamily="34" charset="-122"/>
              </a:rPr>
              <a:t>编译</a:t>
            </a:r>
            <a:endParaRPr lang="en-US" altLang="zh-CN" b="1" dirty="0">
              <a:solidFill>
                <a:srgbClr val="000099"/>
              </a:solidFill>
              <a:latin typeface="Microsoft YaHei" panose="020B0503020204020204" pitchFamily="34" charset="-122"/>
              <a:ea typeface="Microsoft YaHei" panose="020B0503020204020204" pitchFamily="34" charset="-122"/>
            </a:endParaRPr>
          </a:p>
          <a:p>
            <a:r>
              <a:rPr lang="en-US" altLang="zh-CN" sz="900" dirty="0"/>
              <a:t>Java</a:t>
            </a:r>
            <a:r>
              <a:rPr lang="zh-CN" altLang="en-US" sz="900" dirty="0"/>
              <a:t>程序最初是仅仅通过</a:t>
            </a:r>
            <a:r>
              <a:rPr lang="zh-CN" altLang="en-US" sz="900" b="1" dirty="0"/>
              <a:t>解释器解释执行</a:t>
            </a:r>
            <a:r>
              <a:rPr lang="zh-CN" altLang="en-US" sz="900" dirty="0"/>
              <a:t>的</a:t>
            </a:r>
            <a:r>
              <a:rPr lang="zh-CN" altLang="en-US" sz="900" dirty="0" smtClean="0"/>
              <a:t>，</a:t>
            </a:r>
            <a:endParaRPr lang="en-US" altLang="zh-CN" sz="900" dirty="0" smtClean="0"/>
          </a:p>
          <a:p>
            <a:r>
              <a:rPr lang="zh-CN" altLang="en-US" sz="900" dirty="0" smtClean="0"/>
              <a:t>即</a:t>
            </a:r>
            <a:r>
              <a:rPr lang="zh-CN" altLang="en-US" sz="900" dirty="0"/>
              <a:t>对字节码逐条解释执行</a:t>
            </a:r>
            <a:r>
              <a:rPr lang="zh-CN" altLang="en-US" sz="900" dirty="0" smtClean="0"/>
              <a:t>，</a:t>
            </a:r>
            <a:endParaRPr lang="en-US" altLang="zh-CN" sz="900" dirty="0" smtClean="0"/>
          </a:p>
          <a:p>
            <a:r>
              <a:rPr lang="zh-CN" altLang="en-US" sz="900" dirty="0" smtClean="0"/>
              <a:t>这</a:t>
            </a:r>
            <a:r>
              <a:rPr lang="zh-CN" altLang="en-US" sz="900" dirty="0"/>
              <a:t>种方式的执行速度相对会比较慢</a:t>
            </a:r>
            <a:r>
              <a:rPr lang="zh-CN" altLang="en-US" sz="900" dirty="0" smtClean="0"/>
              <a:t>，</a:t>
            </a:r>
            <a:endParaRPr lang="en-US" altLang="zh-CN" sz="900" dirty="0" smtClean="0"/>
          </a:p>
          <a:p>
            <a:r>
              <a:rPr lang="zh-CN" altLang="en-US" sz="900" dirty="0" smtClean="0"/>
              <a:t>尤</a:t>
            </a:r>
            <a:r>
              <a:rPr lang="zh-CN" altLang="en-US" sz="900" dirty="0"/>
              <a:t>其当某个方法或代码块运行的特别频繁时</a:t>
            </a:r>
            <a:r>
              <a:rPr lang="zh-CN" altLang="en-US" sz="900" dirty="0" smtClean="0"/>
              <a:t>，</a:t>
            </a:r>
            <a:endParaRPr lang="en-US" altLang="zh-CN" sz="900" dirty="0" smtClean="0"/>
          </a:p>
          <a:p>
            <a:r>
              <a:rPr lang="zh-CN" altLang="en-US" sz="900" dirty="0" smtClean="0"/>
              <a:t>这</a:t>
            </a:r>
            <a:r>
              <a:rPr lang="zh-CN" altLang="en-US" sz="900" dirty="0"/>
              <a:t>种方式的执行效率就显得很低</a:t>
            </a:r>
            <a:r>
              <a:rPr lang="zh-CN" altLang="en-US" sz="900" dirty="0" smtClean="0"/>
              <a:t>。</a:t>
            </a:r>
            <a:r>
              <a:rPr lang="en-US" altLang="zh-CN" sz="900" dirty="0" smtClean="0"/>
              <a:t/>
            </a:r>
            <a:br>
              <a:rPr lang="en-US" altLang="zh-CN" sz="900" dirty="0" smtClean="0"/>
            </a:br>
            <a:r>
              <a:rPr lang="zh-CN" altLang="en-US" sz="900" dirty="0" smtClean="0"/>
              <a:t>于</a:t>
            </a:r>
            <a:r>
              <a:rPr lang="zh-CN" altLang="en-US" sz="900" dirty="0"/>
              <a:t>是后来在虚拟机中引入了</a:t>
            </a:r>
            <a:r>
              <a:rPr lang="en-US" altLang="zh-CN" sz="900" b="1" dirty="0"/>
              <a:t>JIT</a:t>
            </a:r>
            <a:r>
              <a:rPr lang="zh-CN" altLang="en-US" sz="900" b="1" dirty="0"/>
              <a:t>编译器</a:t>
            </a:r>
            <a:r>
              <a:rPr lang="zh-CN" altLang="en-US" sz="900" dirty="0"/>
              <a:t>（即时编译器</a:t>
            </a:r>
            <a:r>
              <a:rPr lang="zh-CN" altLang="en-US" sz="900" dirty="0" smtClean="0"/>
              <a:t>），</a:t>
            </a:r>
            <a:endParaRPr lang="en-US" altLang="zh-CN" sz="900" dirty="0" smtClean="0"/>
          </a:p>
          <a:p>
            <a:r>
              <a:rPr lang="zh-CN" altLang="en-US" sz="900" dirty="0" smtClean="0"/>
              <a:t>当</a:t>
            </a:r>
            <a:r>
              <a:rPr lang="zh-CN" altLang="en-US" sz="900" dirty="0"/>
              <a:t>虚拟机发现某个方法或代码块运行特别频繁时</a:t>
            </a:r>
            <a:r>
              <a:rPr lang="zh-CN" altLang="en-US" sz="900" dirty="0" smtClean="0"/>
              <a:t>，</a:t>
            </a:r>
            <a:endParaRPr lang="en-US" altLang="zh-CN" sz="900" dirty="0" smtClean="0"/>
          </a:p>
          <a:p>
            <a:r>
              <a:rPr lang="zh-CN" altLang="en-US" sz="900" dirty="0" smtClean="0"/>
              <a:t>就</a:t>
            </a:r>
            <a:r>
              <a:rPr lang="zh-CN" altLang="en-US" sz="900" dirty="0"/>
              <a:t>会把这些代码认定为</a:t>
            </a:r>
            <a:r>
              <a:rPr lang="zh-CN" altLang="en-US" sz="900" b="1" dirty="0"/>
              <a:t>“</a:t>
            </a:r>
            <a:r>
              <a:rPr lang="en-US" altLang="zh-CN" sz="900" b="1" dirty="0"/>
              <a:t>Hot Spot Code”</a:t>
            </a:r>
            <a:r>
              <a:rPr lang="zh-CN" altLang="en-US" sz="900" b="1" dirty="0"/>
              <a:t>（热点代码</a:t>
            </a:r>
            <a:r>
              <a:rPr lang="zh-CN" altLang="en-US" sz="900" b="1" dirty="0" smtClean="0"/>
              <a:t>），</a:t>
            </a:r>
            <a:endParaRPr lang="en-US" altLang="zh-CN" sz="900" b="1" dirty="0" smtClean="0"/>
          </a:p>
          <a:p>
            <a:r>
              <a:rPr lang="zh-CN" altLang="en-US" sz="900" dirty="0" smtClean="0"/>
              <a:t>为</a:t>
            </a:r>
            <a:r>
              <a:rPr lang="zh-CN" altLang="en-US" sz="900" dirty="0"/>
              <a:t>了提高热点代码的执行效率</a:t>
            </a:r>
            <a:r>
              <a:rPr lang="zh-CN" altLang="en-US" sz="900" dirty="0" smtClean="0"/>
              <a:t>，</a:t>
            </a:r>
            <a:endParaRPr lang="en-US" altLang="zh-CN" sz="900" dirty="0" smtClean="0"/>
          </a:p>
          <a:p>
            <a:r>
              <a:rPr lang="zh-CN" altLang="en-US" sz="900" dirty="0" smtClean="0"/>
              <a:t>在</a:t>
            </a:r>
            <a:r>
              <a:rPr lang="zh-CN" altLang="en-US" sz="900" dirty="0"/>
              <a:t>运行时</a:t>
            </a:r>
            <a:r>
              <a:rPr lang="zh-CN" altLang="en-US" sz="900" dirty="0" smtClean="0"/>
              <a:t>，虚</a:t>
            </a:r>
            <a:r>
              <a:rPr lang="zh-CN" altLang="en-US" sz="900" dirty="0"/>
              <a:t>拟机将会把这些代码编译成与本地平台相关的机器码</a:t>
            </a:r>
            <a:r>
              <a:rPr lang="zh-CN" altLang="en-US" sz="900" dirty="0" smtClean="0"/>
              <a:t>，</a:t>
            </a:r>
            <a:endParaRPr lang="en-US" altLang="zh-CN" sz="900" dirty="0" smtClean="0"/>
          </a:p>
          <a:p>
            <a:r>
              <a:rPr lang="zh-CN" altLang="en-US" sz="900" dirty="0" smtClean="0"/>
              <a:t>并</a:t>
            </a:r>
            <a:r>
              <a:rPr lang="zh-CN" altLang="en-US" sz="900" dirty="0"/>
              <a:t>进行各层次的优化，完成这项任务的正是</a:t>
            </a:r>
            <a:r>
              <a:rPr lang="en-US" altLang="zh-CN" sz="900" dirty="0"/>
              <a:t>JIT</a:t>
            </a:r>
            <a:r>
              <a:rPr lang="zh-CN" altLang="en-US" sz="900" dirty="0"/>
              <a:t>编译器</a:t>
            </a:r>
            <a:r>
              <a:rPr lang="zh-CN" altLang="en-US" sz="900" dirty="0" smtClean="0"/>
              <a:t>。</a:t>
            </a:r>
            <a:endParaRPr lang="en-US" sz="900" dirty="0"/>
          </a:p>
        </p:txBody>
      </p:sp>
      <p:sp>
        <p:nvSpPr>
          <p:cNvPr id="10" name="TextBox 9"/>
          <p:cNvSpPr txBox="1"/>
          <p:nvPr/>
        </p:nvSpPr>
        <p:spPr>
          <a:xfrm>
            <a:off x="5514004" y="1381493"/>
            <a:ext cx="3522492" cy="1061829"/>
          </a:xfrm>
          <a:prstGeom prst="rect">
            <a:avLst/>
          </a:prstGeom>
          <a:noFill/>
        </p:spPr>
        <p:txBody>
          <a:bodyPr wrap="square" rtlCol="0">
            <a:spAutoFit/>
          </a:bodyPr>
          <a:lstStyle/>
          <a:p>
            <a:r>
              <a:rPr lang="en-US" b="1" dirty="0" err="1">
                <a:solidFill>
                  <a:srgbClr val="000099"/>
                </a:solidFill>
                <a:latin typeface="Microsoft YaHei" panose="020B0503020204020204" pitchFamily="34" charset="-122"/>
                <a:ea typeface="Microsoft YaHei" panose="020B0503020204020204" pitchFamily="34" charset="-122"/>
              </a:rPr>
              <a:t>Javac</a:t>
            </a:r>
            <a:r>
              <a:rPr lang="zh-CN" altLang="en-US" b="1" dirty="0">
                <a:solidFill>
                  <a:srgbClr val="000099"/>
                </a:solidFill>
                <a:latin typeface="Microsoft YaHei" panose="020B0503020204020204" pitchFamily="34" charset="-122"/>
                <a:ea typeface="Microsoft YaHei" panose="020B0503020204020204" pitchFamily="34" charset="-122"/>
              </a:rPr>
              <a:t>编译</a:t>
            </a:r>
            <a:endParaRPr lang="en-US" altLang="zh-CN" b="1" dirty="0">
              <a:solidFill>
                <a:srgbClr val="000099"/>
              </a:solidFill>
              <a:latin typeface="Microsoft YaHei" panose="020B0503020204020204" pitchFamily="34" charset="-122"/>
              <a:ea typeface="Microsoft YaHei" panose="020B0503020204020204" pitchFamily="34" charset="-122"/>
            </a:endParaRPr>
          </a:p>
          <a:p>
            <a:r>
              <a:rPr lang="zh-CN" altLang="en-US" sz="900" dirty="0"/>
              <a:t>将*</a:t>
            </a:r>
            <a:r>
              <a:rPr lang="en-US" altLang="zh-CN" sz="900" dirty="0"/>
              <a:t>.java</a:t>
            </a:r>
            <a:r>
              <a:rPr lang="zh-CN" altLang="en-US" sz="900" dirty="0"/>
              <a:t>文件编译成为*</a:t>
            </a:r>
            <a:r>
              <a:rPr lang="en-US" altLang="zh-CN" sz="900" dirty="0"/>
              <a:t>.class</a:t>
            </a:r>
            <a:r>
              <a:rPr lang="zh-CN" altLang="en-US" sz="900" dirty="0"/>
              <a:t>文</a:t>
            </a:r>
            <a:r>
              <a:rPr lang="zh-CN" altLang="en-US" sz="900" dirty="0" smtClean="0"/>
              <a:t>件</a:t>
            </a:r>
            <a:r>
              <a:rPr lang="en-US" altLang="zh-CN" sz="900" dirty="0" smtClean="0"/>
              <a:t>.</a:t>
            </a:r>
          </a:p>
          <a:p>
            <a:r>
              <a:rPr lang="zh-CN" altLang="en-US" sz="900" dirty="0"/>
              <a:t>这里的</a:t>
            </a:r>
            <a:r>
              <a:rPr lang="en-US" altLang="zh-CN" sz="900" dirty="0" err="1"/>
              <a:t>Javac</a:t>
            </a:r>
            <a:r>
              <a:rPr lang="zh-CN" altLang="en-US" sz="900" dirty="0"/>
              <a:t>编译器称为前端编译</a:t>
            </a:r>
            <a:r>
              <a:rPr lang="zh-CN" altLang="en-US" sz="900" dirty="0" smtClean="0"/>
              <a:t>器，</a:t>
            </a:r>
            <a:endParaRPr lang="en-US" altLang="zh-CN" sz="900" dirty="0" smtClean="0"/>
          </a:p>
          <a:p>
            <a:r>
              <a:rPr lang="zh-CN" altLang="en-US" sz="900" dirty="0"/>
              <a:t>相对应的还有后端编译器</a:t>
            </a:r>
            <a:r>
              <a:rPr lang="zh-CN" altLang="en-US" sz="900" dirty="0" smtClean="0"/>
              <a:t>，</a:t>
            </a:r>
            <a:endParaRPr lang="en-US" altLang="zh-CN" sz="900" dirty="0" smtClean="0"/>
          </a:p>
          <a:p>
            <a:r>
              <a:rPr lang="zh-CN" altLang="en-US" sz="900" dirty="0" smtClean="0"/>
              <a:t>它</a:t>
            </a:r>
            <a:r>
              <a:rPr lang="zh-CN" altLang="en-US" sz="900" dirty="0"/>
              <a:t>在程序运行期间将字节码转变成机器</a:t>
            </a:r>
            <a:r>
              <a:rPr lang="zh-CN" altLang="en-US" sz="900" dirty="0" smtClean="0"/>
              <a:t>码。</a:t>
            </a:r>
            <a:endParaRPr lang="en-US" altLang="zh-CN" sz="900" dirty="0" smtClean="0"/>
          </a:p>
          <a:p>
            <a:r>
              <a:rPr lang="zh-CN" altLang="en-US" sz="900" dirty="0"/>
              <a:t>（现在的</a:t>
            </a:r>
            <a:r>
              <a:rPr lang="en-US" altLang="zh-CN" sz="900" dirty="0"/>
              <a:t>Java</a:t>
            </a:r>
            <a:r>
              <a:rPr lang="zh-CN" altLang="en-US" sz="900" dirty="0"/>
              <a:t>程序在运行时基本都是解释执行加编译执</a:t>
            </a:r>
            <a:r>
              <a:rPr lang="zh-CN" altLang="en-US" sz="900" dirty="0" smtClean="0"/>
              <a:t>行</a:t>
            </a:r>
            <a:r>
              <a:rPr lang="zh-CN" altLang="en-US" sz="900" dirty="0"/>
              <a:t>）</a:t>
            </a:r>
            <a:endParaRPr lang="en-US" sz="900" dirty="0"/>
          </a:p>
        </p:txBody>
      </p:sp>
    </p:spTree>
    <p:extLst>
      <p:ext uri="{BB962C8B-B14F-4D97-AF65-F5344CB8AC3E}">
        <p14:creationId xmlns:p14="http://schemas.microsoft.com/office/powerpoint/2010/main" val="10835915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87</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525" y="1981200"/>
            <a:ext cx="5314950" cy="2895600"/>
          </a:xfrm>
          <a:prstGeom prst="rect">
            <a:avLst/>
          </a:prstGeom>
        </p:spPr>
      </p:pic>
    </p:spTree>
    <p:extLst>
      <p:ext uri="{BB962C8B-B14F-4D97-AF65-F5344CB8AC3E}">
        <p14:creationId xmlns:p14="http://schemas.microsoft.com/office/powerpoint/2010/main" val="2242647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CONSTANT_U</a:t>
            </a:r>
            <a:r>
              <a:rPr lang="en-US" altLang="zh-CN" dirty="0" smtClean="0"/>
              <a:t>tf8_info</a:t>
            </a:r>
            <a:endParaRPr lang="en-US" dirty="0"/>
          </a:p>
        </p:txBody>
      </p:sp>
      <p:sp>
        <p:nvSpPr>
          <p:cNvPr id="4" name="Date Placeholder 3"/>
          <p:cNvSpPr>
            <a:spLocks noGrp="1"/>
          </p:cNvSpPr>
          <p:nvPr>
            <p:ph type="dt" sz="half" idx="10"/>
          </p:nvPr>
        </p:nvSpPr>
        <p:spPr/>
        <p:txBody>
          <a:bodyPr/>
          <a:lstStyle/>
          <a:p>
            <a:fld id="{4EE09118-F6C0-44B1-AEB0-E70B108D11CB}" type="datetime1">
              <a:rPr lang="zh-CN" altLang="en-US" smtClean="0"/>
              <a:pPr/>
              <a:t>2019/7/22</a:t>
            </a:fld>
            <a:endParaRPr lang="zh-CN" altLang="en-US"/>
          </a:p>
        </p:txBody>
      </p:sp>
      <p:sp>
        <p:nvSpPr>
          <p:cNvPr id="5" name="Slide Number Placeholder 4"/>
          <p:cNvSpPr>
            <a:spLocks noGrp="1"/>
          </p:cNvSpPr>
          <p:nvPr>
            <p:ph type="sldNum" sz="quarter" idx="12"/>
          </p:nvPr>
        </p:nvSpPr>
        <p:spPr/>
        <p:txBody>
          <a:bodyPr/>
          <a:lstStyle/>
          <a:p>
            <a:fld id="{B3D1565B-4E83-45B7-9B19-292BF6FE1A2E}" type="slidenum">
              <a:rPr lang="zh-CN" altLang="en-US" smtClean="0"/>
              <a:pPr/>
              <a:t>9</a:t>
            </a:fld>
            <a:endParaRPr lang="zh-CN" altLang="en-US"/>
          </a:p>
        </p:txBody>
      </p:sp>
      <p:pic>
        <p:nvPicPr>
          <p:cNvPr id="6" name="Picture 5"/>
          <p:cNvPicPr>
            <a:picLocks noChangeAspect="1"/>
          </p:cNvPicPr>
          <p:nvPr/>
        </p:nvPicPr>
        <p:blipFill>
          <a:blip r:embed="rId2"/>
          <a:stretch>
            <a:fillRect/>
          </a:stretch>
        </p:blipFill>
        <p:spPr>
          <a:xfrm>
            <a:off x="1033462" y="936152"/>
            <a:ext cx="7077075" cy="2066925"/>
          </a:xfrm>
          <a:prstGeom prst="rect">
            <a:avLst/>
          </a:prstGeom>
        </p:spPr>
      </p:pic>
      <p:sp>
        <p:nvSpPr>
          <p:cNvPr id="7" name="Title 1"/>
          <p:cNvSpPr txBox="1">
            <a:spLocks/>
          </p:cNvSpPr>
          <p:nvPr/>
        </p:nvSpPr>
        <p:spPr>
          <a:xfrm>
            <a:off x="457200" y="3515551"/>
            <a:ext cx="8229600" cy="63408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tx1"/>
                </a:solidFill>
                <a:latin typeface="Tahoma" pitchFamily="34" charset="0"/>
                <a:ea typeface="Batang" pitchFamily="18" charset="-127"/>
                <a:cs typeface="Tahoma" pitchFamily="34" charset="0"/>
              </a:defRPr>
            </a:lvl1pPr>
          </a:lstStyle>
          <a:p>
            <a:r>
              <a:rPr lang="en-US" dirty="0" err="1" smtClean="0"/>
              <a:t>CONSTANT_String</a:t>
            </a:r>
            <a:r>
              <a:rPr lang="en-US" altLang="zh-CN" dirty="0" err="1" smtClean="0"/>
              <a:t>_info</a:t>
            </a:r>
            <a:endParaRPr lang="en-US" dirty="0"/>
          </a:p>
        </p:txBody>
      </p:sp>
      <p:pic>
        <p:nvPicPr>
          <p:cNvPr id="8" name="Picture 7"/>
          <p:cNvPicPr>
            <a:picLocks noChangeAspect="1"/>
          </p:cNvPicPr>
          <p:nvPr/>
        </p:nvPicPr>
        <p:blipFill>
          <a:blip r:embed="rId3"/>
          <a:stretch>
            <a:fillRect/>
          </a:stretch>
        </p:blipFill>
        <p:spPr>
          <a:xfrm>
            <a:off x="1033462" y="4177065"/>
            <a:ext cx="7115175" cy="1238250"/>
          </a:xfrm>
          <a:prstGeom prst="rect">
            <a:avLst/>
          </a:prstGeom>
        </p:spPr>
      </p:pic>
    </p:spTree>
    <p:extLst>
      <p:ext uri="{BB962C8B-B14F-4D97-AF65-F5344CB8AC3E}">
        <p14:creationId xmlns:p14="http://schemas.microsoft.com/office/powerpoint/2010/main" val="3176566449"/>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52968</TotalTime>
  <Words>5043</Words>
  <Application>Microsoft Office PowerPoint</Application>
  <PresentationFormat>On-screen Show (4:3)</PresentationFormat>
  <Paragraphs>722</Paragraphs>
  <Slides>87</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87</vt:i4>
      </vt:variant>
    </vt:vector>
  </HeadingPairs>
  <TitlesOfParts>
    <vt:vector size="95" baseType="lpstr">
      <vt:lpstr>Batang</vt:lpstr>
      <vt:lpstr>宋体</vt:lpstr>
      <vt:lpstr>Microsoft YaHei</vt:lpstr>
      <vt:lpstr>Arial</vt:lpstr>
      <vt:lpstr>Calibri</vt:lpstr>
      <vt:lpstr>Tahoma</vt:lpstr>
      <vt:lpstr>Wingdings</vt:lpstr>
      <vt:lpstr>自定义设计方案</vt:lpstr>
      <vt:lpstr>Understanding the JVM</vt:lpstr>
      <vt:lpstr>Agenda</vt:lpstr>
      <vt:lpstr>Java/JDK/JVM</vt:lpstr>
      <vt:lpstr>JVM Model</vt:lpstr>
      <vt:lpstr>Class文件格式</vt:lpstr>
      <vt:lpstr>Class文件</vt:lpstr>
      <vt:lpstr>Constant Pool</vt:lpstr>
      <vt:lpstr>Constant Pool Items</vt:lpstr>
      <vt:lpstr>CONSTANT_Utf8_info</vt:lpstr>
      <vt:lpstr>Javap</vt:lpstr>
      <vt:lpstr>虚拟机中的类加载机制</vt:lpstr>
      <vt:lpstr>类加载的时机</vt:lpstr>
      <vt:lpstr>Demos – 被动引用</vt:lpstr>
      <vt:lpstr>加载</vt:lpstr>
      <vt:lpstr>类的加载器</vt:lpstr>
      <vt:lpstr>类加载器</vt:lpstr>
      <vt:lpstr>Demo</vt:lpstr>
      <vt:lpstr>验证</vt:lpstr>
      <vt:lpstr>准备</vt:lpstr>
      <vt:lpstr>解析</vt:lpstr>
      <vt:lpstr>初始化</vt:lpstr>
      <vt:lpstr>Quiz – 1</vt:lpstr>
      <vt:lpstr>Quiz – 2</vt:lpstr>
      <vt:lpstr>类的实例</vt:lpstr>
      <vt:lpstr>Quiz – 1 </vt:lpstr>
      <vt:lpstr>Quiz – 2 </vt:lpstr>
      <vt:lpstr>Quiz – 3</vt:lpstr>
      <vt:lpstr>Quiz – 4</vt:lpstr>
      <vt:lpstr>Quiz - 5</vt:lpstr>
      <vt:lpstr>Quiz - 5</vt:lpstr>
      <vt:lpstr>Quiz - 5</vt:lpstr>
      <vt:lpstr>对象的内存布局</vt:lpstr>
      <vt:lpstr>对象在内存中的存储</vt:lpstr>
      <vt:lpstr>对象头</vt:lpstr>
      <vt:lpstr>Java对象头</vt:lpstr>
      <vt:lpstr>Mark Word</vt:lpstr>
      <vt:lpstr>实例数据</vt:lpstr>
      <vt:lpstr>Primitive Data Types &amp; Reference</vt:lpstr>
      <vt:lpstr>对象的访问定位</vt:lpstr>
      <vt:lpstr>Size of object</vt:lpstr>
      <vt:lpstr>Size of one Object</vt:lpstr>
      <vt:lpstr>运行时栈帧结构</vt:lpstr>
      <vt:lpstr>运行时栈帧结构</vt:lpstr>
      <vt:lpstr>Demo - 静态解析 (静态分派)</vt:lpstr>
      <vt:lpstr>垃圾收集（GC）</vt:lpstr>
      <vt:lpstr>垃圾回收的算法</vt:lpstr>
      <vt:lpstr>标记-清除(Mark-Sweep)</vt:lpstr>
      <vt:lpstr>复制(Copying)</vt:lpstr>
      <vt:lpstr>标记整理(Mark-Compact)</vt:lpstr>
      <vt:lpstr>什么样的对象会被垃圾收集</vt:lpstr>
      <vt:lpstr>GC – 判定对象已死</vt:lpstr>
      <vt:lpstr>Reference</vt:lpstr>
      <vt:lpstr>When Weak Reference</vt:lpstr>
      <vt:lpstr>Demo: WeakHashMap</vt:lpstr>
      <vt:lpstr>Use Case for Phantom References</vt:lpstr>
      <vt:lpstr>HotSpot的算法实现</vt:lpstr>
      <vt:lpstr>分代 Generation</vt:lpstr>
      <vt:lpstr>GC</vt:lpstr>
      <vt:lpstr>GC Process</vt:lpstr>
      <vt:lpstr>垃圾收集器</vt:lpstr>
      <vt:lpstr>垃圾收集器</vt:lpstr>
      <vt:lpstr>垃圾收集器</vt:lpstr>
      <vt:lpstr>G1</vt:lpstr>
      <vt:lpstr>垃圾收集器</vt:lpstr>
      <vt:lpstr>GC日志</vt:lpstr>
      <vt:lpstr>内存分配和回收策略</vt:lpstr>
      <vt:lpstr>Java 内存模型与线程</vt:lpstr>
      <vt:lpstr>Hardware Memory Architecture</vt:lpstr>
      <vt:lpstr>Java Memory Model</vt:lpstr>
      <vt:lpstr>内存间的交互操作</vt:lpstr>
      <vt:lpstr>内存间交互操作规则</vt:lpstr>
      <vt:lpstr>Keyword – volatile</vt:lpstr>
      <vt:lpstr>race++</vt:lpstr>
      <vt:lpstr>Demo</vt:lpstr>
      <vt:lpstr>Double-Checked Locking(DCL)</vt:lpstr>
      <vt:lpstr>long和double的非原子性协定</vt:lpstr>
      <vt:lpstr>原子性、可见性和有序性</vt:lpstr>
      <vt:lpstr>先行发生(happens-before)原则</vt:lpstr>
      <vt:lpstr>锁</vt:lpstr>
      <vt:lpstr>偏向锁</vt:lpstr>
      <vt:lpstr>轻量级锁  重量级锁</vt:lpstr>
      <vt:lpstr>锁的优缺点对比</vt:lpstr>
      <vt:lpstr>锁优化</vt:lpstr>
      <vt:lpstr>Reference</vt:lpstr>
      <vt:lpstr>Demo – Ruby</vt:lpstr>
      <vt:lpstr>Hot Spot Code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sony</dc:creator>
  <cp:lastModifiedBy>Shengli Li</cp:lastModifiedBy>
  <cp:revision>248</cp:revision>
  <dcterms:created xsi:type="dcterms:W3CDTF">2014-06-21T03:33:12Z</dcterms:created>
  <dcterms:modified xsi:type="dcterms:W3CDTF">2019-07-26T03:31:24Z</dcterms:modified>
</cp:coreProperties>
</file>