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933367-9AA8-4B0A-9E3B-E4311D49E3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Reference" id="{3B8C4E10-4231-430E-92B5-DAD5082EE2A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71" d="100"/>
          <a:sy n="71" d="100"/>
        </p:scale>
        <p:origin x="46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67808" y="1628800"/>
            <a:ext cx="7488832" cy="197165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2064" y="3789040"/>
            <a:ext cx="5184576" cy="1440160"/>
          </a:xfrm>
        </p:spPr>
        <p:txBody>
          <a:bodyPr/>
          <a:lstStyle>
            <a:lvl1pPr marL="0" indent="0" algn="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91344" y="6356350"/>
            <a:ext cx="2844800" cy="365125"/>
          </a:xfrm>
        </p:spPr>
        <p:txBody>
          <a:bodyPr/>
          <a:lstStyle/>
          <a:p>
            <a:fld id="{79A26581-C842-49D0-AB93-D089A5BA37C7}" type="datetime1">
              <a:rPr lang="zh-CN" altLang="en-US" smtClean="0"/>
              <a:pPr/>
              <a:t>2019/12/5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8962" y="6356350"/>
            <a:ext cx="2844800" cy="365125"/>
          </a:xfrm>
        </p:spPr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3356992"/>
            <a:ext cx="103632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5877" y="185680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ols.ietf.org/html/rfc674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Broadway" panose="04040905080B02020502" pitchFamily="82" charset="0"/>
              </a:rPr>
              <a:t>架构修炼之道</a:t>
            </a:r>
            <a:endParaRPr lang="en-US" sz="6000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Li Shengli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2019-11-22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2019/12/5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CAP</a:t>
            </a:r>
          </a:p>
          <a:p>
            <a:pPr lvl="1"/>
            <a:r>
              <a:rPr lang="zh-CN" altLang="en-US" dirty="0" smtClean="0"/>
              <a:t>一致性</a:t>
            </a:r>
            <a:r>
              <a:rPr lang="en-US" altLang="zh-CN" dirty="0" smtClean="0"/>
              <a:t>(Consistence)</a:t>
            </a:r>
          </a:p>
          <a:p>
            <a:pPr lvl="1"/>
            <a:r>
              <a:rPr lang="zh-CN" altLang="en-US" dirty="0" smtClean="0"/>
              <a:t>可用性</a:t>
            </a:r>
            <a:r>
              <a:rPr lang="en-US" altLang="zh-CN" dirty="0" smtClean="0"/>
              <a:t>(Availability)</a:t>
            </a:r>
          </a:p>
          <a:p>
            <a:pPr lvl="1"/>
            <a:r>
              <a:rPr lang="zh-CN" altLang="en-US" dirty="0" smtClean="0"/>
              <a:t>分区容错性</a:t>
            </a:r>
            <a:r>
              <a:rPr lang="en-US" altLang="zh-CN" dirty="0" smtClean="0"/>
              <a:t>(Tolerance of network Partition)</a:t>
            </a:r>
          </a:p>
          <a:p>
            <a:endParaRPr lang="en-US" dirty="0"/>
          </a:p>
          <a:p>
            <a:r>
              <a:rPr lang="en-US" altLang="zh-CN" dirty="0" smtClean="0"/>
              <a:t>BASE</a:t>
            </a:r>
          </a:p>
          <a:p>
            <a:pPr lvl="1"/>
            <a:r>
              <a:rPr lang="zh-CN" altLang="en-US" dirty="0" smtClean="0"/>
              <a:t>基本可用</a:t>
            </a:r>
            <a:r>
              <a:rPr lang="en-US" altLang="zh-CN" dirty="0" smtClean="0"/>
              <a:t>(Basically Available)</a:t>
            </a:r>
          </a:p>
          <a:p>
            <a:pPr lvl="1"/>
            <a:r>
              <a:rPr lang="zh-CN" altLang="en-US" dirty="0" smtClean="0"/>
              <a:t>软状态</a:t>
            </a:r>
            <a:r>
              <a:rPr lang="en-US" altLang="zh-CN" dirty="0" smtClean="0"/>
              <a:t>(Soft State)</a:t>
            </a:r>
          </a:p>
          <a:p>
            <a:pPr lvl="1"/>
            <a:r>
              <a:rPr lang="zh-CN" altLang="en-US" dirty="0" smtClean="0"/>
              <a:t>最终一致性</a:t>
            </a:r>
            <a:r>
              <a:rPr lang="en-US" altLang="zh-CN" dirty="0" smtClean="0"/>
              <a:t>(Eventual Consistency)</a:t>
            </a:r>
          </a:p>
          <a:p>
            <a:endParaRPr lang="en-US" dirty="0"/>
          </a:p>
          <a:p>
            <a:r>
              <a:rPr lang="zh-CN" altLang="en-US" dirty="0" smtClean="0"/>
              <a:t>分布式锁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分布式锁一般借助数据库、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数据库方式在互联网中几乎不会被用到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Redisson</a:t>
            </a:r>
            <a:r>
              <a:rPr lang="en-US" altLang="zh-CN" dirty="0" smtClean="0"/>
              <a:t> and Curator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限流算法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令牌桶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漏桶算法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pPr lvl="1"/>
            <a:r>
              <a:rPr lang="en-US" dirty="0" smtClean="0"/>
              <a:t>QPS/TPS/RT/</a:t>
            </a:r>
            <a:r>
              <a:rPr lang="zh-CN" altLang="en-US" dirty="0" smtClean="0"/>
              <a:t>并发数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</a:t>
            </a:r>
            <a:r>
              <a:rPr lang="zh-CN" altLang="en-US" dirty="0" smtClean="0"/>
              <a:t>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7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功能场景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解耦</a:t>
            </a:r>
            <a:r>
              <a:rPr lang="en-US" altLang="zh-CN" dirty="0" smtClean="0"/>
              <a:t>/</a:t>
            </a:r>
            <a:r>
              <a:rPr lang="zh-CN" altLang="en-US" dirty="0" smtClean="0"/>
              <a:t>削峰填谷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最终一致性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消息模式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集群消息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MQ</a:t>
            </a:r>
            <a:r>
              <a:rPr lang="zh-CN" altLang="en-US" dirty="0" smtClean="0"/>
              <a:t>发送一条消息，集群中只有一台机器可随机消费到这条消息</a:t>
            </a:r>
            <a:endParaRPr lang="en-US" altLang="zh-CN" dirty="0"/>
          </a:p>
          <a:p>
            <a:pPr lvl="2"/>
            <a:r>
              <a:rPr lang="zh-CN" altLang="en-US" dirty="0" smtClean="0"/>
              <a:t>广播消息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MQ</a:t>
            </a:r>
            <a:r>
              <a:rPr lang="zh-CN" altLang="en-US" dirty="0" smtClean="0"/>
              <a:t>发送一条消息，集群中每一台机器至少消息到一次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数据异构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定义：所数据按需（数据结构、存取方式、存取形式）进行异地构建存储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场景：数据库镜像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数据库实时备份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多级索引</a:t>
            </a:r>
            <a:r>
              <a:rPr lang="en-US" altLang="zh-CN" dirty="0" smtClean="0"/>
              <a:t>/search build/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刷新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重要业务消息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方向：</a:t>
            </a:r>
            <a:r>
              <a:rPr lang="en-US" altLang="zh-CN" dirty="0" smtClean="0"/>
              <a:t>to DB/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Solr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方法：完整克隆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标记同步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/MQ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4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消息推送之道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2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消息推送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</a:t>
            </a:r>
          </a:p>
          <a:p>
            <a:pPr lvl="3"/>
            <a:r>
              <a:rPr lang="en-US" altLang="zh-CN" dirty="0" smtClean="0"/>
              <a:t>HTTP1.1</a:t>
            </a:r>
            <a:r>
              <a:rPr lang="zh-CN" altLang="en-US" dirty="0" smtClean="0"/>
              <a:t>之后的长连接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TCP</a:t>
            </a:r>
          </a:p>
          <a:p>
            <a:pPr lvl="3"/>
            <a:r>
              <a:rPr lang="en-US" altLang="zh-CN" dirty="0" err="1"/>
              <a:t>Netty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使用第三方平台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消息推送系统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心跳探活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消息推送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消息追踪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r>
              <a:rPr lang="zh-CN" altLang="en-US" dirty="0" smtClean="0"/>
              <a:t>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2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相关技术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动态代理、反射、序列化、网络编程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RPC</a:t>
            </a:r>
            <a:r>
              <a:rPr lang="zh-CN" altLang="en-US" dirty="0" smtClean="0"/>
              <a:t>的耗时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调用端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框架执行时间（包含序列化时间）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网络发送时间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框架执行时间（包括反序列化时间）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服务器端业务代码执行时间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问题定位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网络情况</a:t>
            </a:r>
            <a:r>
              <a:rPr lang="en-US" altLang="zh-CN" dirty="0" smtClean="0"/>
              <a:t>/CPU/Memory/</a:t>
            </a:r>
            <a:r>
              <a:rPr lang="zh-CN" altLang="en-US" dirty="0" smtClean="0"/>
              <a:t>序列化时间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队列、线程池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线程阻塞</a:t>
            </a:r>
            <a:r>
              <a:rPr lang="en-US" altLang="zh-CN" dirty="0" smtClean="0"/>
              <a:t>/GC STW/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异步调用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异步监听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Callback</a:t>
            </a:r>
            <a:r>
              <a:rPr lang="zh-CN" altLang="en-US" dirty="0" smtClean="0"/>
              <a:t>调用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5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第七章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I/O</a:t>
            </a:r>
            <a:r>
              <a:rPr lang="zh-CN" altLang="en-US" dirty="0" smtClean="0"/>
              <a:t>多路复用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用少量线路“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”住大量连接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同步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关注消息通信机制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异步：被调用都通过状态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通知来</a:t>
            </a:r>
            <a:r>
              <a:rPr lang="zh-CN" altLang="en-US" dirty="0"/>
              <a:t>通知</a:t>
            </a:r>
            <a:r>
              <a:rPr lang="zh-CN" altLang="en-US" dirty="0" smtClean="0"/>
              <a:t>调用者，或通过回调函数处理这个调用。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阻塞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程序在等待调用结果（消息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返回值）时的状态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阻塞：线程被挂起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非阻塞：调用不会阻塞当前线程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网关之道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集群、分布式和微服务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集群是个物理形态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同一个业务，部署在多个服务器上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分布式是个工作方式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一个业务拆分成多个子业务，部署在不同的服务器上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分布式侧重于分摊压力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微服务是一种架构风格</a:t>
            </a:r>
            <a:endParaRPr lang="en-US" altLang="zh-CN" dirty="0" smtClean="0"/>
          </a:p>
          <a:p>
            <a:pPr lvl="2"/>
            <a:r>
              <a:rPr lang="zh-CN" altLang="en-US" smtClean="0"/>
              <a:t>微服务侧重于业务架构解耦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6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容错之道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第九章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常用容错方式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线程池隔离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一个固定大小的线程池，为某个业务分配部分线程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每个业务对应一个线程池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某个业务模块的崩溃不会影响整个应用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当模块恢复后，应用程序可立即恢复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线程调度，增加了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的开销</a:t>
            </a:r>
            <a:endParaRPr lang="en-US" altLang="zh-CN" dirty="0" smtClean="0"/>
          </a:p>
          <a:p>
            <a:r>
              <a:rPr lang="zh-CN" altLang="en-US" dirty="0" smtClean="0"/>
              <a:t>信号量隔离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适用于：不依赖网络访问的服务</a:t>
            </a:r>
            <a:endParaRPr lang="en-US" altLang="zh-CN" dirty="0" smtClean="0"/>
          </a:p>
          <a:p>
            <a:r>
              <a:rPr lang="zh-CN" altLang="en-US" dirty="0" smtClean="0"/>
              <a:t>熔断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考虑三种模式：关闭，打开和半开</a:t>
            </a:r>
            <a:endParaRPr lang="en-US" altLang="zh-CN" dirty="0" smtClean="0"/>
          </a:p>
          <a:p>
            <a:r>
              <a:rPr lang="zh-CN" altLang="en-US" dirty="0" smtClean="0"/>
              <a:t>降级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返回默认值或缓存里的值</a:t>
            </a:r>
            <a:endParaRPr lang="en-US" altLang="zh-CN" dirty="0" smtClean="0"/>
          </a:p>
          <a:p>
            <a:pPr lvl="2"/>
            <a:r>
              <a:rPr lang="en-US" dirty="0" smtClean="0"/>
              <a:t>F</a:t>
            </a:r>
            <a:r>
              <a:rPr lang="en-US" altLang="zh-CN" dirty="0" smtClean="0"/>
              <a:t>ail Fast</a:t>
            </a:r>
            <a:r>
              <a:rPr lang="zh-CN" altLang="en-US" dirty="0" smtClean="0"/>
              <a:t>（快速失败）</a:t>
            </a:r>
            <a:endParaRPr lang="en-US" altLang="zh-CN" dirty="0" smtClean="0"/>
          </a:p>
          <a:p>
            <a:pPr lvl="2"/>
            <a:r>
              <a:rPr lang="en-US" dirty="0" smtClean="0"/>
              <a:t>Fail Silent</a:t>
            </a:r>
            <a:r>
              <a:rPr lang="zh-CN" altLang="en-US" dirty="0" smtClean="0"/>
              <a:t>（无声失败）</a:t>
            </a:r>
            <a:endParaRPr lang="en-US" altLang="zh-CN" dirty="0" smtClean="0"/>
          </a:p>
          <a:p>
            <a:pPr lvl="2"/>
            <a:r>
              <a:rPr lang="en-US" dirty="0" smtClean="0"/>
              <a:t>Fallback: Static</a:t>
            </a:r>
            <a:r>
              <a:rPr lang="zh-CN" altLang="en-US" dirty="0" smtClean="0"/>
              <a:t>（返回默认值）</a:t>
            </a:r>
            <a:endParaRPr lang="en-US" dirty="0" smtClean="0"/>
          </a:p>
          <a:p>
            <a:pPr lvl="2"/>
            <a:r>
              <a:rPr lang="en-US" dirty="0" smtClean="0"/>
              <a:t>Fallback: stubbed</a:t>
            </a:r>
            <a:r>
              <a:rPr lang="zh-CN" altLang="en-US" dirty="0" smtClean="0"/>
              <a:t>（自己组装一个值返回）</a:t>
            </a:r>
            <a:endParaRPr lang="en-US" dirty="0" smtClean="0"/>
          </a:p>
          <a:p>
            <a:pPr lvl="2"/>
            <a:r>
              <a:rPr lang="en-US" dirty="0" smtClean="0"/>
              <a:t>Fallback: Cache via Network</a:t>
            </a:r>
            <a:r>
              <a:rPr lang="zh-CN" altLang="en-US" dirty="0" smtClean="0"/>
              <a:t>（利用远程缓存）</a:t>
            </a:r>
            <a:endParaRPr lang="en-US" dirty="0" smtClean="0"/>
          </a:p>
          <a:p>
            <a:pPr lvl="2"/>
            <a:r>
              <a:rPr lang="en-US" dirty="0" smtClean="0"/>
              <a:t>Primary + Secondary with Fallback</a:t>
            </a:r>
            <a:r>
              <a:rPr lang="zh-CN" altLang="en-US" dirty="0" smtClean="0"/>
              <a:t>（主次方式回退（主要和次要））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7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是一个独立的企业级搜索应用服务器，它对外提供类似于</a:t>
            </a:r>
            <a:r>
              <a:rPr lang="en-US" altLang="zh-CN" dirty="0"/>
              <a:t>Web-service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接口。用户可以通过</a:t>
            </a:r>
            <a:r>
              <a:rPr lang="en-US" altLang="zh-CN" dirty="0"/>
              <a:t>http</a:t>
            </a:r>
            <a:r>
              <a:rPr lang="zh-CN" altLang="en-US" dirty="0"/>
              <a:t>请求，向搜索引擎服务器提交一定格式的</a:t>
            </a:r>
            <a:r>
              <a:rPr lang="en-US" altLang="zh-CN" dirty="0"/>
              <a:t>XML</a:t>
            </a:r>
            <a:r>
              <a:rPr lang="zh-CN" altLang="en-US" dirty="0"/>
              <a:t>文件，生成索引；也可以通过</a:t>
            </a:r>
            <a:r>
              <a:rPr lang="en-US" altLang="zh-CN" dirty="0"/>
              <a:t>Http Get</a:t>
            </a:r>
            <a:r>
              <a:rPr lang="zh-CN" altLang="en-US" dirty="0"/>
              <a:t>操作提出查找请求，并得到</a:t>
            </a:r>
            <a:r>
              <a:rPr lang="en-US" altLang="zh-CN" dirty="0"/>
              <a:t>XML</a:t>
            </a:r>
            <a:r>
              <a:rPr lang="zh-CN" altLang="en-US" dirty="0"/>
              <a:t>格式的返回结果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/>
              <a:t>Java</a:t>
            </a:r>
            <a:r>
              <a:rPr lang="zh-CN" altLang="en-US" dirty="0"/>
              <a:t>开发，基于</a:t>
            </a:r>
            <a:r>
              <a:rPr lang="en-US" altLang="zh-CN" dirty="0" err="1"/>
              <a:t>Lucene</a:t>
            </a:r>
            <a:r>
              <a:rPr lang="zh-CN" altLang="en-US" dirty="0"/>
              <a:t>的全文搜索服务器。同时对其进行了扩展，提供了比</a:t>
            </a:r>
            <a:r>
              <a:rPr lang="en-US" altLang="zh-CN" dirty="0" err="1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API Gateway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API</a:t>
            </a:r>
            <a:r>
              <a:rPr lang="zh-CN" altLang="en-US" dirty="0" smtClean="0"/>
              <a:t>网关的基本功能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统一接入</a:t>
            </a:r>
            <a:endParaRPr lang="en-US" altLang="zh-CN" dirty="0"/>
          </a:p>
          <a:p>
            <a:pPr lvl="1"/>
            <a:r>
              <a:rPr lang="zh-CN" altLang="en-US" dirty="0" smtClean="0"/>
              <a:t>协议适配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流量管理与容错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API</a:t>
            </a:r>
            <a:r>
              <a:rPr lang="zh-CN" altLang="en-US" dirty="0" smtClean="0"/>
              <a:t>网关专注于安全、流量、路由等问题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网关与代理的区别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代理是纯粹的数据透传，协议不会发生变化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  <a:r>
              <a:rPr lang="zh-CN" altLang="en-US" dirty="0" smtClean="0"/>
              <a:t>网关的基石：泛化调用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API</a:t>
            </a:r>
            <a:r>
              <a:rPr lang="zh-CN" altLang="en-US" dirty="0" smtClean="0"/>
              <a:t>网关的特点：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访问量大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脱库与多级缓存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依赖系统多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  <a:r>
              <a:rPr lang="zh-CN" altLang="en-US" dirty="0" smtClean="0"/>
              <a:t>网关的瓶颈：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3</a:t>
            </a:r>
            <a:r>
              <a:rPr lang="zh-CN" altLang="en-US" dirty="0" smtClean="0"/>
              <a:t>规范以后支持异步处理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开放之道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124745"/>
            <a:ext cx="4982344" cy="50014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种角色</a:t>
            </a:r>
            <a:r>
              <a:rPr lang="en-US" altLang="zh-CN" dirty="0" smtClean="0"/>
              <a:t>(Roles)</a:t>
            </a:r>
          </a:p>
          <a:p>
            <a:pPr lvl="1"/>
            <a:r>
              <a:rPr lang="en-US" dirty="0" smtClean="0"/>
              <a:t>Resource Owner</a:t>
            </a:r>
            <a:r>
              <a:rPr lang="zh-CN" altLang="en-US" dirty="0" smtClean="0"/>
              <a:t>（资源拥有者：用户）</a:t>
            </a:r>
            <a:endParaRPr lang="en-US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（第三方接入平台）</a:t>
            </a:r>
            <a:endParaRPr lang="en-US" altLang="zh-CN" dirty="0" smtClean="0"/>
          </a:p>
          <a:p>
            <a:pPr lvl="1"/>
            <a:r>
              <a:rPr lang="en-US" dirty="0" smtClean="0"/>
              <a:t>Resource Server</a:t>
            </a:r>
            <a:r>
              <a:rPr lang="zh-CN" altLang="en-US" dirty="0" smtClean="0"/>
              <a:t>（资源服务器）</a:t>
            </a:r>
            <a:endParaRPr lang="en-US" dirty="0" smtClean="0"/>
          </a:p>
          <a:p>
            <a:pPr lvl="1"/>
            <a:r>
              <a:rPr lang="en-US" dirty="0" smtClean="0"/>
              <a:t>Authorization Server</a:t>
            </a:r>
            <a:r>
              <a:rPr lang="zh-CN" altLang="en-US" dirty="0" smtClean="0"/>
              <a:t>（认证服务器）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四种授权方式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授权码模式</a:t>
            </a:r>
            <a:r>
              <a:rPr lang="en-US" altLang="zh-CN" dirty="0" smtClean="0"/>
              <a:t>(Authorization Code Grant)</a:t>
            </a:r>
          </a:p>
          <a:p>
            <a:pPr lvl="1"/>
            <a:r>
              <a:rPr lang="zh-CN" altLang="en-US" dirty="0" smtClean="0"/>
              <a:t>简化模式</a:t>
            </a:r>
            <a:r>
              <a:rPr lang="en-US" altLang="zh-CN" dirty="0" smtClean="0"/>
              <a:t>(</a:t>
            </a:r>
          </a:p>
          <a:p>
            <a:pPr lvl="1"/>
            <a:r>
              <a:rPr lang="zh-CN" altLang="en-US" dirty="0" smtClean="0"/>
              <a:t>密码模式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客户端模式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995363"/>
            <a:ext cx="5829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</a:t>
            </a:r>
            <a:r>
              <a:rPr lang="en-US" altLang="zh-CN" dirty="0" smtClean="0"/>
              <a:t>th2.0 </a:t>
            </a:r>
            <a:r>
              <a:rPr lang="zh-CN" altLang="en-US" dirty="0" smtClean="0"/>
              <a:t>授权码模式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 to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tools.ietf.org/html/rfc6749#section-4.1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39" y="2420888"/>
            <a:ext cx="4991100" cy="431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772816"/>
            <a:ext cx="518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7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开放平台：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平台将自己的服务封装成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接口并开放出去，供第三方开发者使用，这种行为叫做</a:t>
            </a:r>
            <a:r>
              <a:rPr lang="en-US" altLang="zh-CN" dirty="0" smtClean="0"/>
              <a:t>OPEN API</a:t>
            </a:r>
            <a:r>
              <a:rPr lang="zh-CN" altLang="en-US" dirty="0" smtClean="0"/>
              <a:t>。提供开放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的平台被称为开放平台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三个方面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完整性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安全性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SPI: S</a:t>
            </a:r>
            <a:r>
              <a:rPr lang="en-US" altLang="zh-CN" dirty="0" smtClean="0"/>
              <a:t>ervice Provider Interface</a:t>
            </a:r>
          </a:p>
          <a:p>
            <a:pPr lvl="1"/>
            <a:r>
              <a:rPr lang="en-US" dirty="0" smtClean="0"/>
              <a:t>SPI</a:t>
            </a:r>
            <a:r>
              <a:rPr lang="zh-CN" altLang="en-US" dirty="0" smtClean="0"/>
              <a:t>的概念：接口自己定义，但并不实现，而是由其它模块或系统去实现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越权访问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水平越权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避免和解决：获取当前登陆用户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判断数据归属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垂直越权（权限提升）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API</a:t>
            </a:r>
            <a:r>
              <a:rPr lang="zh-CN" altLang="en-US" dirty="0" smtClean="0"/>
              <a:t>的质量：质量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文档可用性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分布式之道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1064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Batang</vt:lpstr>
      <vt:lpstr>宋体</vt:lpstr>
      <vt:lpstr>华文楷体</vt:lpstr>
      <vt:lpstr>Arial</vt:lpstr>
      <vt:lpstr>Broadway</vt:lpstr>
      <vt:lpstr>Calibri</vt:lpstr>
      <vt:lpstr>Century Schoolbook</vt:lpstr>
      <vt:lpstr>Tahoma</vt:lpstr>
      <vt:lpstr>Wingdings</vt:lpstr>
      <vt:lpstr>自定义设计方案</vt:lpstr>
      <vt:lpstr>架构修炼之道</vt:lpstr>
      <vt:lpstr>网关之道</vt:lpstr>
      <vt:lpstr>What’s API Gateway</vt:lpstr>
      <vt:lpstr>Servlet 3</vt:lpstr>
      <vt:lpstr>开放之道</vt:lpstr>
      <vt:lpstr>OAuth 2.0</vt:lpstr>
      <vt:lpstr>OAuth2.0 授权码模式</vt:lpstr>
      <vt:lpstr>其它知识点</vt:lpstr>
      <vt:lpstr>分布式之道</vt:lpstr>
      <vt:lpstr>分布式</vt:lpstr>
      <vt:lpstr>MQ之道</vt:lpstr>
      <vt:lpstr>MQ</vt:lpstr>
      <vt:lpstr>消息推送之道</vt:lpstr>
      <vt:lpstr>消息推送</vt:lpstr>
      <vt:lpstr>RPC之道</vt:lpstr>
      <vt:lpstr>RPC</vt:lpstr>
      <vt:lpstr>I/O之道</vt:lpstr>
      <vt:lpstr>I/O</vt:lpstr>
      <vt:lpstr>微服务之道</vt:lpstr>
      <vt:lpstr>微服务</vt:lpstr>
      <vt:lpstr>容错之道</vt:lpstr>
      <vt:lpstr>常用容错方式</vt:lpstr>
      <vt:lpstr>Solr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Li, Shengli (EXTERN:Alten)</cp:lastModifiedBy>
  <cp:revision>129</cp:revision>
  <dcterms:created xsi:type="dcterms:W3CDTF">2014-06-21T03:33:12Z</dcterms:created>
  <dcterms:modified xsi:type="dcterms:W3CDTF">2019-12-05T01:35:29Z</dcterms:modified>
</cp:coreProperties>
</file>