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8" r:id="rId8"/>
    <p:sldId id="266" r:id="rId9"/>
    <p:sldId id="269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37"/>
  </p:normalViewPr>
  <p:slideViewPr>
    <p:cSldViewPr snapToGrid="0" snapToObjects="1">
      <p:cViewPr varScale="1">
        <p:scale>
          <a:sx n="76" d="100"/>
          <a:sy n="76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88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36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99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29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31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13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46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9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8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86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22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9529-503A-314D-B14B-2897BC813043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C51E-3E46-2344-8C05-0BE77E3EE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4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creditease.corp/loanplatformchannel/channel-documents/blob/master/study/eureka-study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2108718"/>
            <a:ext cx="9144000" cy="172616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微服务介绍及</a:t>
            </a:r>
            <a:r>
              <a:rPr kumimoji="1" lang="en-US" altLang="zh-CN" dirty="0" smtClean="0">
                <a:solidFill>
                  <a:srgbClr val="00B0F0"/>
                </a:solidFill>
              </a:rPr>
              <a:t>Eureka</a:t>
            </a:r>
            <a:r>
              <a:rPr kumimoji="1" lang="zh-CN" altLang="en-US" dirty="0">
                <a:solidFill>
                  <a:srgbClr val="00B0F0"/>
                </a:solidFill>
              </a:rPr>
              <a:t>服务注册与发现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35077" y="4404049"/>
            <a:ext cx="2391747" cy="825759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李升明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2019-04-27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服务中断问题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91682" y="1825625"/>
            <a:ext cx="10262118" cy="380073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  <a:defRPr/>
            </a:pPr>
            <a:r>
              <a:rPr lang="zh-CN" altLang="en-US" sz="2600" dirty="0"/>
              <a:t>现象</a:t>
            </a:r>
            <a:r>
              <a:rPr lang="zh-CN" altLang="en-US" sz="2600" dirty="0" smtClean="0"/>
              <a:t>描述</a:t>
            </a: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/>
              <a:t>当通过</a:t>
            </a:r>
            <a:r>
              <a:rPr lang="en-US" altLang="zh-CN" sz="2200" dirty="0"/>
              <a:t>spider</a:t>
            </a:r>
            <a:r>
              <a:rPr lang="zh-CN" altLang="en-US" sz="2200" dirty="0"/>
              <a:t>重启项目时，对应服务会出现中断情况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zh-CN" altLang="en-US" sz="2600" dirty="0"/>
              <a:t>实际影响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/>
              <a:t>影响开发</a:t>
            </a:r>
            <a:r>
              <a:rPr lang="en-US" altLang="zh-CN" sz="2200" dirty="0"/>
              <a:t>&amp;</a:t>
            </a:r>
            <a:r>
              <a:rPr lang="zh-CN" altLang="en-US" sz="2200" dirty="0"/>
              <a:t>测试效率：每次重启服务，开发都需要在测试群里提前通知，影响工作效率；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/>
              <a:t>生产要求：服务支持不中断重启，是服务上线前的基本要求，上线后，完全有可能由于某些不可控因素需要白天重启服务，此时如果出现几分钟的服务不可用，一级故障肯定跑不了了；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zh-CN" altLang="en-US" sz="2200" dirty="0" smtClean="0"/>
              <a:t>问题分析</a:t>
            </a:r>
            <a:endParaRPr lang="en-US" altLang="zh-CN" sz="22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/>
              <a:t>新服务上线，客户端最大可能多久可以拿到最新的服务信息？</a:t>
            </a:r>
            <a:endParaRPr lang="en-US" altLang="zh-CN" sz="2200" dirty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en-US" altLang="zh-CN" sz="1800" dirty="0" err="1"/>
              <a:t>SpringCloud</a:t>
            </a:r>
            <a:r>
              <a:rPr lang="zh-CN" altLang="en-US" sz="1800" dirty="0"/>
              <a:t>下</a:t>
            </a:r>
            <a:r>
              <a:rPr lang="en-US" altLang="zh-CN" sz="1800" dirty="0"/>
              <a:t>=0(</a:t>
            </a:r>
            <a:r>
              <a:rPr lang="zh-CN" altLang="en-US" sz="1800" dirty="0"/>
              <a:t>首次注册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registe</a:t>
            </a:r>
            <a:r>
              <a:rPr lang="en-US" altLang="zh-CN" sz="1800" dirty="0"/>
              <a:t>) + 30(</a:t>
            </a:r>
            <a:r>
              <a:rPr lang="en-US" altLang="zh-CN" sz="1800" dirty="0" err="1"/>
              <a:t>readOnlyCacheMap</a:t>
            </a:r>
            <a:r>
              <a:rPr lang="en-US" altLang="zh-CN" sz="1800" dirty="0"/>
              <a:t>)+30(client fetch interval)+30(ribbon)=90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1800" dirty="0"/>
              <a:t>非</a:t>
            </a:r>
            <a:r>
              <a:rPr lang="en-US" altLang="zh-CN" sz="1800" dirty="0" err="1"/>
              <a:t>SpringCloud</a:t>
            </a:r>
            <a:r>
              <a:rPr lang="zh-CN" altLang="en-US" sz="1800" dirty="0"/>
              <a:t>下</a:t>
            </a:r>
            <a:r>
              <a:rPr lang="en-US" altLang="zh-CN" sz="1800" dirty="0"/>
              <a:t>=30(</a:t>
            </a:r>
            <a:r>
              <a:rPr lang="zh-CN" altLang="en-US" sz="1800" dirty="0"/>
              <a:t>首次注册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registe</a:t>
            </a:r>
            <a:r>
              <a:rPr lang="en-US" altLang="zh-CN" sz="1800" dirty="0"/>
              <a:t>) + 30(</a:t>
            </a:r>
            <a:r>
              <a:rPr lang="en-US" altLang="zh-CN" sz="1800" dirty="0" err="1"/>
              <a:t>readOnlyCacheMap</a:t>
            </a:r>
            <a:r>
              <a:rPr lang="en-US" altLang="zh-CN" sz="1800" dirty="0"/>
              <a:t>)+30(client fetch interval)+30(ribbon)=120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/>
              <a:t>服务下线，客户端最大可能多久可以拿到最新的服务信息</a:t>
            </a:r>
            <a:r>
              <a:rPr lang="zh-CN" altLang="en-US" sz="2200" dirty="0" smtClean="0"/>
              <a:t>？</a:t>
            </a:r>
            <a:endParaRPr lang="en-US" altLang="zh-CN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en-US" altLang="zh-CN" sz="1800" dirty="0"/>
              <a:t>EUREKA</a:t>
            </a:r>
            <a:r>
              <a:rPr lang="zh-CN" altLang="en-US" sz="1800" dirty="0"/>
              <a:t>连续</a:t>
            </a:r>
            <a:r>
              <a:rPr lang="en-US" altLang="zh-CN" sz="1800" dirty="0"/>
              <a:t>3</a:t>
            </a:r>
            <a:r>
              <a:rPr lang="zh-CN" altLang="en-US" sz="1800" dirty="0"/>
              <a:t>个心跳周期没有检测到客户端心跳的话，会将这一节点</a:t>
            </a:r>
            <a:r>
              <a:rPr lang="zh-CN" altLang="en-US" sz="1800" dirty="0" smtClean="0"/>
              <a:t>剔除</a:t>
            </a:r>
            <a:endParaRPr lang="en-US" altLang="zh-CN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en-US" altLang="zh-CN" sz="1800" dirty="0" smtClean="0"/>
              <a:t>30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3+30(</a:t>
            </a:r>
            <a:r>
              <a:rPr lang="en-US" altLang="zh-CN" sz="1800" dirty="0" err="1" smtClean="0"/>
              <a:t>readOnlyCacheMap</a:t>
            </a:r>
            <a:r>
              <a:rPr lang="en-US" altLang="zh-CN" sz="1800" dirty="0" smtClean="0"/>
              <a:t>)+30(client fetch interval)+30(ribbon)=180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1800" dirty="0" smtClean="0"/>
              <a:t>网上查到的资料提醒：现在</a:t>
            </a:r>
            <a:r>
              <a:rPr lang="en-US" altLang="zh-CN" sz="1800" dirty="0" smtClean="0"/>
              <a:t>eureka</a:t>
            </a:r>
            <a:r>
              <a:rPr lang="zh-CN" altLang="en-US" sz="1800" dirty="0" smtClean="0"/>
              <a:t>自动下线存在</a:t>
            </a:r>
            <a:r>
              <a:rPr lang="en-US" altLang="zh-CN" sz="1800" dirty="0" smtClean="0"/>
              <a:t>BUG,</a:t>
            </a:r>
            <a:r>
              <a:rPr lang="zh-CN" altLang="en-US" sz="1800" dirty="0" smtClean="0"/>
              <a:t>自动剔除时间会翻倍，需要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个周期，最长要</a:t>
            </a:r>
            <a:r>
              <a:rPr lang="en-US" altLang="zh-CN" sz="1800" dirty="0" smtClean="0"/>
              <a:t>270s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129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服务中断解决方案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91682" y="1825625"/>
            <a:ext cx="1026211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en-US" altLang="zh-CN" sz="2200" dirty="0" smtClean="0"/>
              <a:t>EUREKA</a:t>
            </a:r>
            <a:r>
              <a:rPr lang="zh-CN" altLang="en-US" sz="2200" dirty="0"/>
              <a:t>配合改造：提供</a:t>
            </a:r>
            <a:r>
              <a:rPr lang="en-US" altLang="zh-CN" sz="2200" dirty="0"/>
              <a:t>EUREKA</a:t>
            </a:r>
            <a:r>
              <a:rPr lang="zh-CN" altLang="en-US" sz="2200" dirty="0"/>
              <a:t>服务线下接口；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en-US" altLang="zh-CN" sz="2200" dirty="0"/>
              <a:t>Spider</a:t>
            </a:r>
            <a:r>
              <a:rPr lang="zh-CN" altLang="en-US" sz="2200" dirty="0"/>
              <a:t>配合改造：当发现新服务已经启动完毕后，主动调用</a:t>
            </a:r>
            <a:r>
              <a:rPr lang="en-US" altLang="zh-CN" sz="2200" dirty="0"/>
              <a:t>eureka</a:t>
            </a:r>
            <a:r>
              <a:rPr lang="zh-CN" altLang="en-US" sz="2200" dirty="0"/>
              <a:t>下线接口，节省</a:t>
            </a:r>
            <a:r>
              <a:rPr lang="en-US" altLang="zh-CN" sz="2200" dirty="0"/>
              <a:t>90s</a:t>
            </a:r>
            <a:r>
              <a:rPr lang="zh-CN" altLang="en-US" sz="2200" dirty="0"/>
              <a:t>延迟；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zh-CN" altLang="en-US" sz="2200" dirty="0"/>
              <a:t>为了让服务尽快的切换到新服务上，需要调整默认配置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/>
              <a:t>消除首次注册的</a:t>
            </a:r>
            <a:r>
              <a:rPr lang="en-US" altLang="zh-CN" sz="2200" dirty="0"/>
              <a:t>30s</a:t>
            </a:r>
            <a:r>
              <a:rPr lang="zh-CN" altLang="en-US" sz="2200" dirty="0"/>
              <a:t>延迟：采用</a:t>
            </a:r>
            <a:r>
              <a:rPr lang="en-US" altLang="zh-CN" sz="2200" dirty="0" err="1"/>
              <a:t>SpringCloud</a:t>
            </a:r>
            <a:r>
              <a:rPr lang="zh-CN" altLang="en-US" sz="2200" dirty="0"/>
              <a:t>框架（现状已经满足）；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/>
              <a:t>调整客户端拉取注册中心配置的周期：目前改为</a:t>
            </a:r>
            <a:r>
              <a:rPr lang="en-US" altLang="zh-CN" sz="2200" dirty="0"/>
              <a:t>5s;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/>
              <a:t>关闭</a:t>
            </a:r>
            <a:r>
              <a:rPr lang="en-US" altLang="zh-CN" sz="2200" dirty="0"/>
              <a:t>EUREKA</a:t>
            </a:r>
            <a:r>
              <a:rPr lang="zh-CN" altLang="en-US" sz="2200" dirty="0"/>
              <a:t>缓存（基础研发部不同意，网上查了下，小规模集群（几千个节点）可以关闭，超大规模（几万甚至更高的）建议开启）；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/>
              <a:t>调整本地</a:t>
            </a:r>
            <a:r>
              <a:rPr lang="en-US" altLang="zh-CN" sz="2200" dirty="0"/>
              <a:t>ribbon</a:t>
            </a:r>
            <a:r>
              <a:rPr lang="zh-CN" altLang="en-US" sz="2200" dirty="0"/>
              <a:t>缓存刷新时间：目前改为</a:t>
            </a:r>
            <a:r>
              <a:rPr lang="en-US" altLang="zh-CN" sz="2200" dirty="0"/>
              <a:t>3s;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服务中断后续问题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91682" y="1825625"/>
            <a:ext cx="10262118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400" dirty="0" smtClean="0"/>
              <a:t>问题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：服务中断问题依旧存在</a:t>
            </a:r>
            <a:endParaRPr lang="en-US" altLang="zh-CN" sz="2400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000" dirty="0" smtClean="0"/>
              <a:t>现象：这个</a:t>
            </a:r>
            <a:r>
              <a:rPr lang="zh-CN" altLang="en-US" sz="2000" dirty="0"/>
              <a:t>解决方案升级到测试后，服务中断问题得到了极大的缓解，从原先的</a:t>
            </a:r>
            <a:r>
              <a:rPr lang="en-US" altLang="zh-CN" sz="2000" dirty="0"/>
              <a:t>1-2</a:t>
            </a:r>
            <a:r>
              <a:rPr lang="zh-CN" altLang="en-US" sz="2000" dirty="0"/>
              <a:t>分钟不可用，变更为了</a:t>
            </a:r>
            <a:r>
              <a:rPr lang="en-US" altLang="zh-CN" sz="2000" dirty="0"/>
              <a:t>3-5s</a:t>
            </a:r>
            <a:r>
              <a:rPr lang="zh-CN" altLang="en-US" sz="2000" dirty="0"/>
              <a:t>服务不可用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000" dirty="0" smtClean="0"/>
              <a:t>原因：</a:t>
            </a:r>
            <a:r>
              <a:rPr lang="zh-CN" altLang="en-US" sz="2000" dirty="0"/>
              <a:t>由于</a:t>
            </a:r>
            <a:r>
              <a:rPr lang="en-US" altLang="zh-CN" sz="2000" dirty="0" err="1"/>
              <a:t>SpringCloud</a:t>
            </a:r>
            <a:r>
              <a:rPr lang="zh-CN" altLang="en-US" sz="2000" dirty="0"/>
              <a:t>下首次注册太“迅速”，服务还没有完全启动，就已经把新服务的信息注册到</a:t>
            </a:r>
            <a:r>
              <a:rPr lang="en-US" altLang="zh-CN" sz="2000" dirty="0"/>
              <a:t>EUREKA</a:t>
            </a:r>
            <a:r>
              <a:rPr lang="zh-CN" altLang="en-US" sz="2000" dirty="0"/>
              <a:t>上了。而此时调用端恰好拉取到最新的地址信息后，会出现调用失败情况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000" dirty="0" smtClean="0"/>
              <a:t>解决方案：</a:t>
            </a:r>
            <a:r>
              <a:rPr lang="en-US" altLang="zh-CN" sz="2000" dirty="0" smtClean="0"/>
              <a:t>ribbon</a:t>
            </a:r>
            <a:r>
              <a:rPr lang="zh-CN" altLang="en-US" sz="2000" dirty="0" smtClean="0"/>
              <a:t>重试</a:t>
            </a:r>
            <a:endParaRPr lang="en-US" altLang="zh-CN" sz="2000" dirty="0" smtClean="0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endParaRPr lang="en-US" altLang="zh-CN" sz="2400" dirty="0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400" dirty="0"/>
              <a:t>问题二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spider</a:t>
            </a:r>
            <a:r>
              <a:rPr lang="zh-CN" altLang="en-US" sz="2400" dirty="0" smtClean="0"/>
              <a:t>服务关闭后，未注销</a:t>
            </a:r>
            <a:r>
              <a:rPr lang="en-US" altLang="zh-CN" sz="2400" dirty="0" smtClean="0"/>
              <a:t>Eureka</a:t>
            </a:r>
            <a:r>
              <a:rPr lang="zh-CN" altLang="en-US" sz="2400" dirty="0" smtClean="0"/>
              <a:t>注册中心上对应的服务</a:t>
            </a:r>
            <a:endParaRPr lang="en-US" altLang="zh-CN" sz="2400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000" dirty="0" smtClean="0"/>
              <a:t>现象：</a:t>
            </a:r>
            <a:r>
              <a:rPr lang="en-US" altLang="zh-CN" sz="2000" dirty="0" smtClean="0"/>
              <a:t>spider</a:t>
            </a:r>
            <a:r>
              <a:rPr lang="zh-CN" altLang="en-US" sz="2000" dirty="0" smtClean="0"/>
              <a:t>服务连续关闭重启多次后，可能会出现生产者服务活着，但是调用端无法感知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000" dirty="0" smtClean="0"/>
              <a:t>原因：</a:t>
            </a:r>
            <a:r>
              <a:rPr lang="en-US" altLang="zh-CN" sz="2000" dirty="0" smtClean="0"/>
              <a:t>Eureka</a:t>
            </a:r>
            <a:r>
              <a:rPr lang="zh-CN" altLang="en-US" sz="2000" dirty="0" smtClean="0"/>
              <a:t>服务正常关闭时，会做一些清理工作，其中就包括通知</a:t>
            </a:r>
            <a:r>
              <a:rPr lang="en-US" altLang="zh-CN" sz="2000" dirty="0" smtClean="0"/>
              <a:t>eureka</a:t>
            </a:r>
            <a:r>
              <a:rPr lang="zh-CN" altLang="en-US" sz="2000" dirty="0" smtClean="0"/>
              <a:t>注册中心当前实例关闭，但是，目前</a:t>
            </a:r>
            <a:r>
              <a:rPr lang="en-US" altLang="zh-CN" sz="2000" dirty="0" smtClean="0"/>
              <a:t>spider</a:t>
            </a:r>
            <a:r>
              <a:rPr lang="zh-CN" altLang="en-US" sz="2000" dirty="0" smtClean="0"/>
              <a:t>关闭服务时，不会正常关闭，而是直接关闭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容器，导致清理工作未执行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000" dirty="0" smtClean="0"/>
              <a:t>解决方案：</a:t>
            </a:r>
            <a:r>
              <a:rPr lang="en-US" altLang="zh-CN" sz="2000" dirty="0" smtClean="0"/>
              <a:t>spider</a:t>
            </a:r>
            <a:r>
              <a:rPr lang="zh-CN" altLang="en-US" sz="2000" dirty="0" smtClean="0"/>
              <a:t>配合改造，关闭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容器前，先正常关闭服务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endParaRPr lang="zh-CN" alt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zh-CN" altLang="en-US" sz="2400" smtClean="0"/>
              <a:t>更多内容见</a:t>
            </a:r>
            <a:r>
              <a:rPr lang="zh-CN" altLang="en-US" sz="2400" dirty="0" smtClean="0"/>
              <a:t>：</a:t>
            </a:r>
            <a:r>
              <a:rPr lang="en-US" altLang="zh-CN" sz="2000" dirty="0" smtClean="0">
                <a:hlinkClick r:id="rId2"/>
              </a:rPr>
              <a:t>http://gitlab.creditease.corp/loanplatformchannel/channel-documents/blob/master/study/eureka-study.md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9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2957" y="2687216"/>
            <a:ext cx="3918856" cy="1101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6000" b="1" dirty="0" smtClean="0">
                <a:solidFill>
                  <a:schemeClr val="accent6">
                    <a:lumMod val="75000"/>
                  </a:schemeClr>
                </a:solidFill>
              </a:rPr>
              <a:t>谢谢观看！</a:t>
            </a:r>
            <a:endParaRPr kumimoji="1" lang="zh-CN" alt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charset="2"/>
              <a:buChar char="u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传统单体架构介绍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Clr>
                <a:srgbClr val="00B0F0"/>
              </a:buClr>
              <a:buFont typeface="Wingdings" charset="2"/>
              <a:buChar char="u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传统单体架构优缺点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Clr>
                <a:srgbClr val="00B0F0"/>
              </a:buClr>
              <a:buFont typeface="Wingdings" charset="2"/>
              <a:buChar char="u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微服务架构介绍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Clr>
                <a:srgbClr val="00B0F0"/>
              </a:buClr>
              <a:buFont typeface="Wingdings" charset="2"/>
              <a:buChar char="u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微服务架构优缺点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Clr>
                <a:srgbClr val="00B0F0"/>
              </a:buClr>
              <a:buFont typeface="Wingdings" charset="2"/>
              <a:buChar char="u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渠道微服务架构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Clr>
                <a:srgbClr val="00B0F0"/>
              </a:buClr>
              <a:buFont typeface="Wingdings" charset="2"/>
              <a:buChar char="u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服务发现与注册（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Clr>
                <a:srgbClr val="00B0F0"/>
              </a:buClr>
              <a:buFont typeface="Wingdings" charset="2"/>
              <a:buChar char="u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运转机制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Clr>
                <a:srgbClr val="00B0F0"/>
              </a:buClr>
              <a:buFont typeface="Wingdings" charset="2"/>
              <a:buChar char="u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CSC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重构过程中遇到的问题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8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传统单体架构介绍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04661"/>
            <a:ext cx="10515600" cy="387230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一个项目包（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war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包）包含了应用的所有功能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在没有出现微服务概念之前，基本上都是这种架构形式存在，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我们一般把程序打包成一个文件后，扔到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tomcat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等应用服务器中即可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8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传统单体架构优缺点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charset="2"/>
              <a:buNone/>
              <a:tabLst/>
              <a:defRPr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优点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项目架构简单</a:t>
            </a:r>
            <a:r>
              <a:rPr lang="en-US" altLang="zh-CN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前期开发的成本低</a:t>
            </a:r>
            <a:r>
              <a:rPr lang="en-US" altLang="zh-CN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周期短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功能都在本地，没有分布式的管理开销和调用</a:t>
            </a: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开销</a:t>
            </a:r>
            <a:endParaRPr lang="en-US" altLang="zh-CN" sz="2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运维简单</a:t>
            </a:r>
            <a:endParaRPr lang="zh-CN" altLang="en-US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缺点</a:t>
            </a:r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开发效率低：所有的开发在一个项目改代码，递交代码相互等待，代码冲突不断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代码维护难：代码功能耦合在一起，新人不知道何从下手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部署不灵活：构建时间长，任何小修改必须重新构建整个项目，这个过程往往很长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稳定性不高：一个微不足道的小问题，可以导致整个应用挂掉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扩展性不够：单体应用只能作为一个整体进行扩展，无法结合业务模块的特点进行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伸缩</a:t>
            </a:r>
            <a:endParaRPr lang="en-US" altLang="zh-CN" sz="2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技术升级难：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单体应用往往使用统一的技术平台或方案解决所有问题，团队的每个成员都必须使用相同的开发语言和框架，想要引入新的框架或技术平台会非常困难</a:t>
            </a:r>
          </a:p>
        </p:txBody>
      </p:sp>
    </p:spTree>
    <p:extLst>
      <p:ext uri="{BB962C8B-B14F-4D97-AF65-F5344CB8AC3E}">
        <p14:creationId xmlns:p14="http://schemas.microsoft.com/office/powerpoint/2010/main" val="3745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微服务架构介绍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466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微服务架构是一种架构模式，它提倡将单一应用程序划分成一组小的服务，服务之间互相协调、互相配合，为用户提供最终价值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每个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服务运行在其独立的进程中，服务与服务间采用轻量级的通信机制互相协作（通常是基于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HTTP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协议的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RESTful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 API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每个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服务都围绕着具体业务进行构建，并且能够被独立的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部署。</a:t>
            </a:r>
            <a:r>
              <a:rPr lang="zh-CN" altLang="en-US" dirty="0"/>
              <a:t> 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微服务架构优缺点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150" y="1822450"/>
            <a:ext cx="5898503" cy="465915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  <a:defRPr/>
            </a:pP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优点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简单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技术栈灵活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服务独立无依赖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独立按需扩展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可用性高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</a:pPr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缺点（挑战）</a:t>
            </a:r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系统架构复杂，对开发者要求高</a:t>
            </a:r>
            <a:endParaRPr lang="en-US" altLang="zh-CN" sz="2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系统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部署依赖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服务间通信成本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数据一致性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系统集成</a:t>
            </a: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  <a:endParaRPr lang="en-US" altLang="zh-CN" sz="2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多服务运维难度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性能监控</a:t>
            </a:r>
            <a:endParaRPr lang="en-US" altLang="zh-CN" sz="2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mr-IN" altLang="zh-CN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charset="2"/>
              <a:buNone/>
              <a:tabLst/>
              <a:defRPr/>
            </a:pP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52461" y="1825625"/>
            <a:ext cx="71177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None/>
            </a:pP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9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渠道微服务架构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3152" y="1831781"/>
            <a:ext cx="4338734" cy="46591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疑惑：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渠道系统下由众多微服务构成，每个微服务又有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多台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实例，那么，服务如何提供高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可用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服务的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时候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，同时支持服务动态水平增加或者减少呢？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en-US" altLang="zh-CN" sz="2200" dirty="0" err="1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Nginx</a:t>
            </a:r>
            <a:endParaRPr lang="en-US" altLang="zh-CN" sz="2200" dirty="0" smtClean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服务端管控负载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增减实例需要修改</a:t>
            </a:r>
            <a:r>
              <a:rPr lang="en-US" altLang="zh-CN" sz="1800" dirty="0" err="1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Nginx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配置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服务发现（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Eureka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200" dirty="0" err="1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ZooKeeper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客户端管控负载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增减实例无需人工介入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charset="2"/>
              <a:buNone/>
              <a:tabLst/>
              <a:defRPr/>
            </a:pP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52461" y="1825625"/>
            <a:ext cx="71177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None/>
            </a:pP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7" y="1756944"/>
            <a:ext cx="6388608" cy="43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服务发现与注册（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91682" y="1825625"/>
            <a:ext cx="10262118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None/>
              <a:defRPr/>
            </a:pP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Spring Cloud Netflix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微服务套件中的一部分，可以与</a:t>
            </a:r>
            <a:r>
              <a:rPr lang="en-US" altLang="zh-CN" sz="2600" dirty="0" err="1">
                <a:latin typeface="仿宋" panose="02010609060101010101" pitchFamily="49" charset="-122"/>
                <a:ea typeface="仿宋" panose="02010609060101010101" pitchFamily="49" charset="-122"/>
              </a:rPr>
              <a:t>Springboot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构建的微服务很容易的整合起来。</a:t>
            </a:r>
            <a:r>
              <a:rPr lang="zh-CN" altLang="en-US" sz="1600" dirty="0"/>
              <a:t> </a:t>
            </a:r>
            <a:endParaRPr lang="en-US" altLang="zh-CN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en-US" altLang="zh-CN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包含了服务器端和客户端组件</a:t>
            </a: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服务器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端，也被称作是服务注册中心，用于提供服务的注册与发现。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支持高可用的配置，当集群中有分片出现故障时，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就会转入自动保护模式，它允许分片故障期间继续提供服务的发现和注册，当故障分片恢复正常时，集群中其他分片会把他们的状态再次同步回来</a:t>
            </a:r>
            <a:r>
              <a:rPr lang="zh-CN" altLang="en-US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zh-CN" altLang="en-US" sz="2100" dirty="0">
                <a:latin typeface="仿宋" panose="02010609060101010101" pitchFamily="49" charset="-122"/>
                <a:ea typeface="仿宋" panose="02010609060101010101" pitchFamily="49" charset="-122"/>
              </a:rPr>
              <a:t>组件包含服务消费者与服务生产者。在应用程序运行时，</a:t>
            </a:r>
            <a:r>
              <a:rPr lang="en-US" altLang="zh-CN" sz="2100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sz="2100" dirty="0">
                <a:latin typeface="仿宋" panose="02010609060101010101" pitchFamily="49" charset="-122"/>
                <a:ea typeface="仿宋" panose="02010609060101010101" pitchFamily="49" charset="-122"/>
              </a:rPr>
              <a:t>客户端并把他们缓存到本地并周期性的刷新服务状态</a:t>
            </a:r>
            <a:r>
              <a:rPr lang="zh-CN" altLang="en-US" sz="2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3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运转机制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55536" y="2071396"/>
            <a:ext cx="6131867" cy="412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000" dirty="0" smtClean="0"/>
              <a:t>第一</a:t>
            </a:r>
            <a:r>
              <a:rPr lang="zh-CN" altLang="en-US" sz="2000" dirty="0"/>
              <a:t>步，</a:t>
            </a:r>
            <a:r>
              <a:rPr lang="en-US" altLang="zh-CN" sz="2000" dirty="0"/>
              <a:t>spider</a:t>
            </a:r>
            <a:r>
              <a:rPr lang="zh-CN" altLang="en-US" sz="2000" dirty="0"/>
              <a:t>会启动一个新的</a:t>
            </a:r>
            <a:r>
              <a:rPr lang="en-US" altLang="zh-CN" sz="2000" dirty="0" err="1"/>
              <a:t>docker</a:t>
            </a:r>
            <a:r>
              <a:rPr lang="zh-CN" altLang="en-US" sz="2000" dirty="0"/>
              <a:t>容器，并在新容器上部署被启动服务的镜像，然后启动服务</a:t>
            </a:r>
            <a:endParaRPr lang="zh-CN" altLang="en-US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000" dirty="0"/>
              <a:t>如果采用的是</a:t>
            </a:r>
            <a:r>
              <a:rPr lang="en-US" altLang="zh-CN" sz="2000" dirty="0" err="1"/>
              <a:t>SpringCloud</a:t>
            </a:r>
            <a:r>
              <a:rPr lang="zh-CN" altLang="en-US" sz="2000" dirty="0"/>
              <a:t>框架，新起的服务会马上把信息注册到</a:t>
            </a:r>
            <a:r>
              <a:rPr lang="en-US" altLang="zh-CN" sz="2000" dirty="0"/>
              <a:t>EUREKA</a:t>
            </a:r>
            <a:r>
              <a:rPr lang="zh-CN" altLang="en-US" sz="2000" dirty="0"/>
              <a:t>上；</a:t>
            </a:r>
            <a:endParaRPr lang="en-US" altLang="zh-CN" sz="2000" dirty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000" dirty="0"/>
              <a:t>如果是非</a:t>
            </a:r>
            <a:r>
              <a:rPr lang="en-US" altLang="zh-CN" sz="2000" dirty="0" err="1"/>
              <a:t>SpringCloud</a:t>
            </a:r>
            <a:r>
              <a:rPr lang="zh-CN" altLang="en-US" sz="2000" dirty="0"/>
              <a:t>，周期性（默认</a:t>
            </a:r>
            <a:r>
              <a:rPr lang="en-US" altLang="zh-CN" sz="2000" dirty="0"/>
              <a:t>30s</a:t>
            </a:r>
            <a:r>
              <a:rPr lang="zh-CN" altLang="en-US" sz="2000" dirty="0"/>
              <a:t>，可通过</a:t>
            </a:r>
            <a:r>
              <a:rPr lang="en-US" altLang="zh-CN" sz="2000" dirty="0" err="1"/>
              <a:t>eureka.client.instance</a:t>
            </a:r>
            <a:r>
              <a:rPr lang="en-US" altLang="zh-CN" sz="2000" dirty="0"/>
              <a:t>-info-replication-interval-seconds</a:t>
            </a:r>
            <a:r>
              <a:rPr lang="zh-CN" altLang="en-US" sz="2000" dirty="0"/>
              <a:t>调整）的将信息注册到</a:t>
            </a:r>
            <a:r>
              <a:rPr lang="en-US" altLang="zh-CN" sz="2000" dirty="0"/>
              <a:t>EUREKA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；</a:t>
            </a:r>
            <a:endParaRPr lang="zh-CN" altLang="en-US" sz="2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None/>
            </a:pP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055536" y="2071396"/>
            <a:ext cx="5931938" cy="4105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000" dirty="0"/>
              <a:t>第三步，客户端会定期（默认</a:t>
            </a:r>
            <a:r>
              <a:rPr lang="en-US" altLang="zh-CN" sz="2000" dirty="0"/>
              <a:t>30s,</a:t>
            </a:r>
            <a:r>
              <a:rPr lang="zh-CN" altLang="en-US" sz="2000" dirty="0"/>
              <a:t>可通过</a:t>
            </a:r>
            <a:r>
              <a:rPr lang="en-US" altLang="zh-CN" sz="2000" dirty="0" err="1"/>
              <a:t>eureka.client.registry</a:t>
            </a:r>
            <a:r>
              <a:rPr lang="en-US" altLang="zh-CN" sz="2000" dirty="0"/>
              <a:t>-fetch-interval-seconds</a:t>
            </a:r>
            <a:r>
              <a:rPr lang="zh-CN" altLang="en-US" sz="2000" dirty="0"/>
              <a:t>调整）从</a:t>
            </a:r>
            <a:r>
              <a:rPr lang="en-US" altLang="zh-CN" sz="2000" dirty="0"/>
              <a:t>EUREKA</a:t>
            </a:r>
            <a:r>
              <a:rPr lang="zh-CN" altLang="en-US" sz="2000" dirty="0"/>
              <a:t>上拉取最新的注册信息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2000" dirty="0"/>
              <a:t>第四步，如果客户端采用了</a:t>
            </a:r>
            <a:r>
              <a:rPr lang="en-US" altLang="zh-CN" sz="2000" dirty="0"/>
              <a:t>ribbon</a:t>
            </a:r>
            <a:r>
              <a:rPr lang="zh-CN" altLang="en-US" sz="2000" dirty="0"/>
              <a:t>进行负载均衡，</a:t>
            </a:r>
            <a:r>
              <a:rPr lang="en-US" altLang="zh-CN" sz="2000" dirty="0"/>
              <a:t>ribbon</a:t>
            </a:r>
            <a:r>
              <a:rPr lang="zh-CN" altLang="en-US" sz="2000" dirty="0"/>
              <a:t>使用</a:t>
            </a:r>
            <a:r>
              <a:rPr lang="en-US" altLang="zh-CN" sz="2000" dirty="0"/>
              <a:t>ribbon</a:t>
            </a:r>
            <a:r>
              <a:rPr lang="zh-CN" altLang="en-US" sz="2000" dirty="0"/>
              <a:t>缓存进行负载均衡，客户端会定期（默认</a:t>
            </a:r>
            <a:r>
              <a:rPr lang="en-US" altLang="zh-CN" sz="2000" dirty="0"/>
              <a:t>30s,</a:t>
            </a:r>
            <a:r>
              <a:rPr lang="zh-CN" altLang="en-US" sz="2000" dirty="0"/>
              <a:t>可通过</a:t>
            </a:r>
            <a:r>
              <a:rPr lang="en-US" altLang="zh-CN" sz="2000" dirty="0" err="1"/>
              <a:t>ribbon.ServerListRefreshInterval</a:t>
            </a:r>
            <a:r>
              <a:rPr lang="zh-CN" altLang="en-US" sz="2000" dirty="0"/>
              <a:t>进行调整）最新拉取到的信息同步到</a:t>
            </a:r>
            <a:r>
              <a:rPr lang="en-US" altLang="zh-CN" sz="2000" dirty="0"/>
              <a:t>ribbon</a:t>
            </a:r>
            <a:r>
              <a:rPr lang="zh-CN" altLang="en-US" sz="2000" dirty="0"/>
              <a:t>缓存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None/>
            </a:pP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55536" y="2088210"/>
            <a:ext cx="6363476" cy="4189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1800" dirty="0"/>
              <a:t>第二步，</a:t>
            </a:r>
            <a:r>
              <a:rPr lang="en-US" altLang="zh-CN" sz="1800" dirty="0"/>
              <a:t>EUREKA</a:t>
            </a:r>
            <a:r>
              <a:rPr lang="zh-CN" altLang="en-US" sz="1800" dirty="0"/>
              <a:t>收到客户端上报的注册信息后，将新注册服务信息放到</a:t>
            </a:r>
            <a:r>
              <a:rPr lang="en-US" altLang="zh-CN" sz="1800" dirty="0" err="1"/>
              <a:t>readWriteCacheMap</a:t>
            </a:r>
            <a:r>
              <a:rPr lang="zh-CN" altLang="en-US" sz="1800" dirty="0"/>
              <a:t>中，同时周期性（默认</a:t>
            </a:r>
            <a:r>
              <a:rPr lang="en-US" altLang="zh-CN" sz="1800" dirty="0"/>
              <a:t>30s</a:t>
            </a:r>
            <a:r>
              <a:rPr lang="zh-CN" altLang="en-US" sz="1800" dirty="0"/>
              <a:t>，可通过</a:t>
            </a:r>
            <a:r>
              <a:rPr lang="en-US" altLang="zh-CN" sz="1800" dirty="0" err="1"/>
              <a:t>eureka.server.response</a:t>
            </a:r>
            <a:r>
              <a:rPr lang="en-US" altLang="zh-CN" sz="1800" dirty="0"/>
              <a:t>-cache-update-interval-</a:t>
            </a:r>
            <a:r>
              <a:rPr lang="en-US" altLang="zh-CN" sz="1800" dirty="0" err="1"/>
              <a:t>ms</a:t>
            </a:r>
            <a:r>
              <a:rPr lang="zh-CN" altLang="en-US" sz="1800" dirty="0"/>
              <a:t>调整）的将信息刷新到缓存中（</a:t>
            </a:r>
            <a:r>
              <a:rPr lang="en-US" altLang="zh-CN" sz="1800" dirty="0" err="1"/>
              <a:t>readOnlyCacheMap</a:t>
            </a:r>
            <a:r>
              <a:rPr lang="zh-CN" altLang="en-US" sz="1800" dirty="0"/>
              <a:t>）中</a:t>
            </a:r>
            <a:r>
              <a:rPr lang="zh-CN" altLang="en-US" sz="1800" dirty="0" smtClean="0"/>
              <a:t>如果</a:t>
            </a:r>
            <a:r>
              <a:rPr lang="zh-CN" altLang="en-US" sz="1800" dirty="0"/>
              <a:t>采用的是</a:t>
            </a:r>
            <a:r>
              <a:rPr lang="en-US" altLang="zh-CN" sz="1800" dirty="0" err="1"/>
              <a:t>SpringCloud</a:t>
            </a:r>
            <a:r>
              <a:rPr lang="zh-CN" altLang="en-US" sz="1800" dirty="0"/>
              <a:t>框架，新起的服务会马上把信息注册到</a:t>
            </a:r>
            <a:r>
              <a:rPr lang="en-US" altLang="zh-CN" sz="1800" dirty="0"/>
              <a:t>EUREKA</a:t>
            </a:r>
            <a:r>
              <a:rPr lang="zh-CN" altLang="en-US" sz="1800" dirty="0"/>
              <a:t>上；</a:t>
            </a:r>
            <a:endParaRPr lang="en-US" altLang="zh-CN" sz="1800" dirty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1800" dirty="0"/>
              <a:t>客户端拉取信息是从缓存（</a:t>
            </a:r>
            <a:r>
              <a:rPr lang="en-US" altLang="zh-CN" sz="1800" dirty="0" err="1"/>
              <a:t>readOnlyCacheMap</a:t>
            </a:r>
            <a:r>
              <a:rPr lang="zh-CN" altLang="en-US" sz="1800" dirty="0"/>
              <a:t>）中拉取的</a:t>
            </a:r>
            <a:r>
              <a:rPr lang="en-US" altLang="zh-CN" sz="1800" dirty="0"/>
              <a:t>【</a:t>
            </a:r>
            <a:r>
              <a:rPr lang="en-US" altLang="zh-CN" sz="1800" dirty="0" err="1"/>
              <a:t>readOnlyCacheMap</a:t>
            </a:r>
            <a:r>
              <a:rPr lang="zh-CN" altLang="en-US" sz="1800" dirty="0"/>
              <a:t>这个可通过</a:t>
            </a:r>
            <a:r>
              <a:rPr lang="en-US" altLang="zh-CN" sz="1800" dirty="0" err="1"/>
              <a:t>eureka.server.use</a:t>
            </a:r>
            <a:r>
              <a:rPr lang="en-US" altLang="zh-CN" sz="1800" dirty="0"/>
              <a:t>-read-only-response-cache=false</a:t>
            </a:r>
            <a:r>
              <a:rPr lang="zh-CN" altLang="en-US" sz="1800" dirty="0"/>
              <a:t>关闭的，由于目前</a:t>
            </a:r>
            <a:r>
              <a:rPr lang="en-US" altLang="zh-CN" sz="1800" dirty="0"/>
              <a:t>EUREKA</a:t>
            </a:r>
            <a:r>
              <a:rPr lang="zh-CN" altLang="en-US" sz="1800" dirty="0"/>
              <a:t>是公用的，基础研发部反馈，默认配置是不能动的</a:t>
            </a:r>
            <a:r>
              <a:rPr lang="en-US" altLang="zh-CN" sz="1800" dirty="0"/>
              <a:t>】</a:t>
            </a:r>
            <a:r>
              <a:rPr lang="zh-CN" altLang="en-US" sz="1800" dirty="0"/>
              <a:t>；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Char char="u"/>
            </a:pPr>
            <a:r>
              <a:rPr lang="zh-CN" altLang="en-US" sz="1800" dirty="0"/>
              <a:t>如果你通过</a:t>
            </a:r>
            <a:r>
              <a:rPr lang="en-US" altLang="zh-CN" sz="1800" dirty="0"/>
              <a:t>web</a:t>
            </a:r>
            <a:r>
              <a:rPr lang="zh-CN" altLang="en-US" sz="1800" dirty="0"/>
              <a:t>页面去查看</a:t>
            </a:r>
            <a:r>
              <a:rPr lang="en-US" altLang="zh-CN" sz="1800" dirty="0"/>
              <a:t>eureka</a:t>
            </a:r>
            <a:r>
              <a:rPr lang="zh-CN" altLang="en-US" sz="1800" dirty="0"/>
              <a:t>上客户端的注册信息，看到的数据是</a:t>
            </a:r>
            <a:r>
              <a:rPr lang="en-US" altLang="zh-CN" sz="1800" dirty="0" err="1"/>
              <a:t>readWriteCacheMap</a:t>
            </a:r>
            <a:r>
              <a:rPr lang="zh-CN" altLang="en-US" sz="1800" dirty="0"/>
              <a:t>中的，也就是说，你即便在页面上看到了新启动服务的信息，也不代表调用方已经获取到了最新的实例信息；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charset="2"/>
              <a:buNone/>
            </a:pP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055536" y="1681357"/>
            <a:ext cx="4003662" cy="462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Spider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环境下启动服务实际运转过程：</a:t>
            </a:r>
            <a:endParaRPr kumimoji="1"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36" y="1809599"/>
            <a:ext cx="4316500" cy="411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1503</Words>
  <Application>Microsoft Office PowerPoint</Application>
  <PresentationFormat>宽屏</PresentationFormat>
  <Paragraphs>106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DengXian</vt:lpstr>
      <vt:lpstr>DengXian Light</vt:lpstr>
      <vt:lpstr>仿宋</vt:lpstr>
      <vt:lpstr>Arial</vt:lpstr>
      <vt:lpstr>Mangal</vt:lpstr>
      <vt:lpstr>Wingdings</vt:lpstr>
      <vt:lpstr>Office 主题</vt:lpstr>
      <vt:lpstr>微服务介绍及Eureka服务注册与发现</vt:lpstr>
      <vt:lpstr>目录</vt:lpstr>
      <vt:lpstr>传统单体架构介绍</vt:lpstr>
      <vt:lpstr>传统单体架构优缺点</vt:lpstr>
      <vt:lpstr>微服务架构介绍</vt:lpstr>
      <vt:lpstr>微服务架构优缺点</vt:lpstr>
      <vt:lpstr>渠道微服务架构</vt:lpstr>
      <vt:lpstr>服务发现与注册（EUREKA）</vt:lpstr>
      <vt:lpstr>EUREKA运转机制</vt:lpstr>
      <vt:lpstr>服务中断问题</vt:lpstr>
      <vt:lpstr>服务中断解决方案</vt:lpstr>
      <vt:lpstr>服务中断后续问题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DSM</dc:creator>
  <cp:lastModifiedBy>李升明</cp:lastModifiedBy>
  <cp:revision>34</cp:revision>
  <dcterms:created xsi:type="dcterms:W3CDTF">2019-04-27T12:04:26Z</dcterms:created>
  <dcterms:modified xsi:type="dcterms:W3CDTF">2019-04-28T04:04:20Z</dcterms:modified>
</cp:coreProperties>
</file>