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6" r:id="rId5"/>
    <p:sldId id="263" r:id="rId6"/>
    <p:sldId id="264" r:id="rId7"/>
    <p:sldId id="277" r:id="rId8"/>
    <p:sldId id="28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8" r:id="rId19"/>
    <p:sldId id="275" r:id="rId20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0B51D3-5958-9442-9394-BC748A816D60}">
          <p14:sldIdLst>
            <p14:sldId id="256"/>
          </p14:sldIdLst>
        </p14:section>
        <p14:section name="Fourier analysis of Boolean funcions" id="{9CE2409A-B447-404B-B015-32B5F629FFEB}">
          <p14:sldIdLst>
            <p14:sldId id="257"/>
            <p14:sldId id="258"/>
            <p14:sldId id="276"/>
            <p14:sldId id="263"/>
            <p14:sldId id="264"/>
          </p14:sldIdLst>
        </p14:section>
        <p14:section name="main" id="{E025723C-D997-3A46-B144-D573EFCA388F}">
          <p14:sldIdLst>
            <p14:sldId id="277"/>
            <p14:sldId id="287"/>
          </p14:sldIdLst>
        </p14:section>
        <p14:section name="NS" id="{C1F67DAC-515F-E349-99B6-ACABCE37592C}">
          <p14:sldIdLst>
            <p14:sldId id="278"/>
            <p14:sldId id="279"/>
            <p14:sldId id="280"/>
            <p14:sldId id="281"/>
            <p14:sldId id="282"/>
          </p14:sldIdLst>
        </p14:section>
        <p14:section name="inf norm log d" id="{6499FF03-6C4E-1B45-8744-EFC65790B06D}">
          <p14:sldIdLst>
            <p14:sldId id="283"/>
            <p14:sldId id="284"/>
            <p14:sldId id="285"/>
            <p14:sldId id="286"/>
          </p14:sldIdLst>
        </p14:section>
        <p14:section name="end" id="{A07A0FAF-C5A7-744B-BFD2-4CFF6EDC8A56}">
          <p14:sldIdLst>
            <p14:sldId id="288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090"/>
    <a:srgbClr val="C0504D"/>
    <a:srgbClr val="FF9300"/>
    <a:srgbClr val="660065"/>
    <a:srgbClr val="941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0"/>
    <p:restoredTop sz="88642"/>
  </p:normalViewPr>
  <p:slideViewPr>
    <p:cSldViewPr snapToGrid="0" snapToObjects="1">
      <p:cViewPr varScale="1">
        <p:scale>
          <a:sx n="136" d="100"/>
          <a:sy n="136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BBE45-0FDA-5941-B485-F8910ED98CF3}" type="datetimeFigureOut">
              <a:rPr kumimoji="1" lang="zh-CN" altLang="en-US" smtClean="0"/>
              <a:t>2022/5/24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1E988-7329-9C40-8280-83E4C00D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209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1E988-7329-9C40-8280-83E4C00DD07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9212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6BA61-D969-5948-9FFC-F9D5A790B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D3E44-A366-FD4E-A704-9F18AA721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5D8F4-A625-BE4D-885B-C628DEDF9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9822-986A-634B-B528-AB528855A3B4}" type="datetime1">
              <a:rPr lang="zh-CN" altLang="en-US" smtClean="0"/>
              <a:t>2022/5/24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076D9-AC8F-144F-8643-C030D132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2924E-345B-CA47-AF1B-CFF4F0C9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3184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274E-5E52-6B4D-88C5-32DCB917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B9A70-3313-3648-BBAE-39B2BD64B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A6E18-B69F-9644-89D0-2B53F6F6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895-36E6-0349-9BDD-004627B34181}" type="datetime1">
              <a:rPr lang="zh-CN" altLang="en-US" smtClean="0"/>
              <a:t>2022/5/24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DA036-F67C-EA47-A3FD-FF8605FF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EEFB2-5682-0C45-B8CF-6957BD19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3412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408A75-6C5C-2B45-A148-56DAF8BEF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F089B-FAE6-B84F-94FC-0D1366A38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8C107-5916-A04A-8868-FCB1CABD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8676-EBC8-FC46-84C3-4107F5D75D8D}" type="datetime1">
              <a:rPr lang="zh-CN" altLang="en-US" smtClean="0"/>
              <a:t>2022/5/24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612CF-47B1-EB4E-AB8A-710F81E7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00EB-02F2-D64B-A9A3-B973CB94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1064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8CC56-000B-1C4C-B849-D3610871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87F16-B17C-4D4D-B131-38642C907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B1BB4-CAA8-BB45-8BEE-57610B8A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5138-FCBA-A344-9ED3-847983AC1312}" type="datetime1">
              <a:rPr lang="zh-CN" altLang="en-US" smtClean="0"/>
              <a:t>2022/5/24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C884E-3449-2F4E-AECD-BC3F7AA4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74EF5-BE3F-2147-82D6-3CF5F814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428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72EB-E84B-DA48-B14F-CCCC95061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18A21-5981-6A4C-B9E9-3752C78A4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BFF14-CCA6-C641-9424-515A3296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A92B-0FC2-BA42-8687-982C08749E23}" type="datetime1">
              <a:rPr lang="zh-CN" altLang="en-US" smtClean="0"/>
              <a:t>2022/5/24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C41CB-63AA-9442-ACAC-F08689DD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261E3-DD33-5046-8276-0447C88B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1709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7C60-236D-7C42-A19E-EF546B44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86534-F6F5-1745-BFBC-4737C5331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5514E-F1B1-8549-A130-35CA6BA7C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1DD21-FBA2-0442-91EA-C6A429E85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2452-6841-2A49-9FAA-824EF25510C7}" type="datetime1">
              <a:rPr lang="zh-CN" altLang="en-US" smtClean="0"/>
              <a:t>2022/5/24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A01A2-0316-9B4A-AF51-FE17A2D3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3FF28-94A6-B14B-B8AA-15D91DC5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4444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F894-0D4C-2E4E-AD53-94578C51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7961F-717D-834E-AA2E-EBBF5BAD3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88883-EE61-814B-991E-AFFC190C8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EF70E-22D6-7B4D-8634-0D1E8E55C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1F1415-EEF1-5645-A98A-4C8589499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08B12-4413-5B43-B89E-28667836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79F5-B747-4C45-9715-AF366048F030}" type="datetime1">
              <a:rPr lang="zh-CN" altLang="en-US" smtClean="0"/>
              <a:t>2022/5/24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15DD27-4976-664B-8C67-F0A24B3D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410C5-10D3-E242-91F5-4330A3D0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4651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0EBFB-D59E-304B-9C5D-06C0083C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4E0F8-5DE2-FE4C-BEDB-D87BDC33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4787-5A18-E24E-BF47-746F59DAFD73}" type="datetime1">
              <a:rPr lang="zh-CN" altLang="en-US" smtClean="0"/>
              <a:t>2022/5/24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D4EBB-413B-134A-BA3B-94CCFF00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38D53-E940-AF4B-9592-4C51CA1A0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4116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6D66DB-1B18-5B41-BBF9-5DC3BF20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D44A-C775-B547-986C-4F73799AFD2E}" type="datetime1">
              <a:rPr lang="zh-CN" altLang="en-US" smtClean="0"/>
              <a:t>2022/5/24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A9D34-984B-AE4C-A084-0246CD69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A8B44-07C6-424D-9B16-C840CAC30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4872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573E-456B-7E4F-8D35-6971F86E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401F6-728D-BE41-87AF-415F26029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070BA-A09E-AF41-B3EC-6B9C4A190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9345C-AE5D-1B4A-8A7C-52FC5583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32EA-C7CB-C84A-A3C2-ACA7F6177FCD}" type="datetime1">
              <a:rPr lang="zh-CN" altLang="en-US" smtClean="0"/>
              <a:t>2022/5/24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DFC9D-4A43-8B43-B24F-E5174CC2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3AE8D-5245-CB45-B9F0-E926B4C9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9441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F58B-AA21-8443-8754-5DCC4746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3A76B0-8272-D840-A4E7-5FE2D9CF6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E9157-F1AB-0E42-9F4E-9B470E83B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66686-3A38-564D-A49D-C86B14B53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FCDE-F797-F641-9830-90F23EA8FE62}" type="datetime1">
              <a:rPr lang="zh-CN" altLang="en-US" smtClean="0"/>
              <a:t>2022/5/24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88323-289E-B342-A94B-733B1DD4C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A7E01-149E-6B44-BEEA-DD459E8D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4700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ABF03F-2EEF-C340-99F0-0EE818F4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1C73A-107E-A043-8352-0B14664D0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7A689-B9DE-C843-BEBE-9CC383BA0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EA7EB-9FF6-9B4D-95C5-143791D8A138}" type="datetime1">
              <a:rPr lang="zh-CN" altLang="en-US" smtClean="0"/>
              <a:t>2022/5/24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CD2A7-073C-6948-A373-A41325640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42661-5943-354A-AFEE-55ADA2526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DF79D-534F-5448-8646-9A8C4716F7E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859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3743-6C78-7A41-B184-3FD0DE843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587" y="1122363"/>
            <a:ext cx="10090826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504D"/>
                </a:solidFill>
              </a:rPr>
              <a:t>Applications of Lagrangian duality in Boolean function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8EBF3-97C1-DA45-BF1B-DF24260426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070090"/>
              </a:solidFill>
            </a:endParaRPr>
          </a:p>
          <a:p>
            <a:r>
              <a:rPr lang="en-CN">
                <a:solidFill>
                  <a:srgbClr val="070090"/>
                </a:solidFill>
              </a:rPr>
              <a:t>Shuchen </a:t>
            </a:r>
            <a:r>
              <a:rPr lang="en-CN" dirty="0">
                <a:solidFill>
                  <a:srgbClr val="070090"/>
                </a:solidFill>
              </a:rPr>
              <a:t>Li (Peking </a:t>
            </a:r>
            <a:r>
              <a:rPr lang="en-CN">
                <a:solidFill>
                  <a:srgbClr val="070090"/>
                </a:solidFill>
              </a:rPr>
              <a:t>University)</a:t>
            </a:r>
            <a:endParaRPr lang="en-US" dirty="0">
              <a:solidFill>
                <a:srgbClr val="070090"/>
              </a:solidFill>
            </a:endParaRPr>
          </a:p>
          <a:p>
            <a:r>
              <a:rPr lang="en-US" altLang="zh-CN" dirty="0">
                <a:solidFill>
                  <a:srgbClr val="070090"/>
                </a:solidFill>
              </a:rPr>
              <a:t>Advisor: Qian Li (Institute of Computing Technology)</a:t>
            </a:r>
            <a:endParaRPr lang="en-CN" dirty="0">
              <a:solidFill>
                <a:srgbClr val="07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605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B4D88-FBE2-594C-9779-A6A0B851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>
                <a:solidFill>
                  <a:srgbClr val="C0504D"/>
                </a:solidFill>
              </a:rPr>
              <a:t>Taking dual ...</a:t>
            </a:r>
            <a:endParaRPr kumimoji="1" lang="zh-CN" altLang="en-US" b="1" dirty="0">
              <a:solidFill>
                <a:srgbClr val="C0504D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B498A4-878C-614B-8411-26536914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10</a:t>
            </a:fld>
            <a:endParaRPr lang="en-CN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F1B570D-9C16-31DE-813E-2503A53BB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DE00BD9-86BC-89DE-0C63-D0DD9F2D4614}"/>
                  </a:ext>
                </a:extLst>
              </p:cNvPr>
              <p:cNvSpPr txBox="1"/>
              <p:nvPr/>
            </p:nvSpPr>
            <p:spPr>
              <a:xfrm>
                <a:off x="1668544" y="1588569"/>
                <a:ext cx="8854912" cy="2098799"/>
              </a:xfrm>
              <a:prstGeom prst="rect">
                <a:avLst/>
              </a:prstGeom>
              <a:ln w="25400">
                <a:solidFill>
                  <a:srgbClr val="07009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288000" tIns="180000" rIns="288000" bIns="180000" rtlCol="0">
                <a:spAutoFit/>
              </a:bodyPr>
              <a:lstStyle/>
              <a:p>
                <a:r>
                  <a:rPr kumimoji="1" lang="en-US" altLang="zh-CN" sz="2800" b="1" dirty="0">
                    <a:solidFill>
                      <a:srgbClr val="660065"/>
                    </a:solidFill>
                  </a:rPr>
                  <a:t>Dual: </a:t>
                </a:r>
                <a:r>
                  <a:rPr kumimoji="1" lang="en-US" altLang="zh-CN" sz="2800" dirty="0">
                    <a:solidFill>
                      <a:srgbClr val="070090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−1, 1</m:t>
                            </m:r>
                          </m:e>
                        </m:d>
                      </m:e>
                      <m:sup>
                        <m:r>
                          <a:rPr kumimoji="1"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1" lang="en-US" altLang="zh-CN" sz="2800" dirty="0">
                    <a:solidFill>
                      <a:srgbClr val="070090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  <m:sub>
                        <m:r>
                          <a:rPr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zh-CN" sz="2800" dirty="0">
                    <a:solidFill>
                      <a:srgbClr val="070090"/>
                    </a:solidFill>
                  </a:rPr>
                  <a:t>, there exists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−1, 1</m:t>
                            </m:r>
                          </m:e>
                        </m:d>
                      </m:e>
                      <m:sup>
                        <m:r>
                          <a:rPr kumimoji="1"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800" dirty="0">
                    <a:solidFill>
                      <a:srgbClr val="070090"/>
                    </a:solidFill>
                  </a:rPr>
                  <a:t> such that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sz="2800" dirty="0">
                    <a:solidFill>
                      <a:srgbClr val="07009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>
                    <a:solidFill>
                      <a:srgbClr val="070090"/>
                    </a:solidFill>
                  </a:rPr>
                  <a:t>, and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sz="2800" dirty="0">
                    <a:solidFill>
                      <a:srgbClr val="07009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acc>
                      <m:accPr>
                        <m:chr m:val="̂"/>
                        <m:ctrlPr>
                          <a:rPr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d>
                      <m:dPr>
                        <m:ctrlPr>
                          <a:rPr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rgbClr val="070090"/>
                    </a:solidFill>
                  </a:rPr>
                  <a:t>, for all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|</m:t>
                    </m:r>
                    <m:r>
                      <a:rPr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|≤</m:t>
                    </m:r>
                    <m:r>
                      <a:rPr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800" dirty="0">
                    <a:solidFill>
                      <a:srgbClr val="070090"/>
                    </a:solidFill>
                  </a:rPr>
                  <a:t>.</a:t>
                </a:r>
                <a:endParaRPr lang="zh-CN" altLang="zh-CN" sz="2800" dirty="0">
                  <a:solidFill>
                    <a:srgbClr val="070090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DE00BD9-86BC-89DE-0C63-D0DD9F2D4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544" y="1588569"/>
                <a:ext cx="8854912" cy="2098799"/>
              </a:xfrm>
              <a:prstGeom prst="rect">
                <a:avLst/>
              </a:prstGeom>
              <a:blipFill>
                <a:blip r:embed="rId2"/>
                <a:stretch>
                  <a:fillRect b="-595"/>
                </a:stretch>
              </a:blipFill>
              <a:ln w="25400">
                <a:solidFill>
                  <a:srgbClr val="07009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F6D3C04-79F1-68DD-C569-C69A4F2399F2}"/>
                  </a:ext>
                </a:extLst>
              </p:cNvPr>
              <p:cNvSpPr txBox="1"/>
              <p:nvPr/>
            </p:nvSpPr>
            <p:spPr>
              <a:xfrm>
                <a:off x="1668544" y="4078164"/>
                <a:ext cx="8854912" cy="2087064"/>
              </a:xfrm>
              <a:prstGeom prst="rect">
                <a:avLst/>
              </a:prstGeom>
              <a:ln w="25400">
                <a:solidFill>
                  <a:srgbClr val="07009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288000" tIns="180000" rIns="288000" bIns="180000" rtlCol="0">
                <a:spAutoFit/>
              </a:bodyPr>
              <a:lstStyle/>
              <a:p>
                <a:r>
                  <a:rPr kumimoji="1" lang="en-US" altLang="zh-CN" sz="2800" b="1" dirty="0">
                    <a:solidFill>
                      <a:srgbClr val="660065"/>
                    </a:solidFill>
                  </a:rPr>
                  <a:t>We only need: </a:t>
                </a:r>
                <a:r>
                  <a:rPr kumimoji="1" lang="en-US" altLang="zh-CN" sz="2800" dirty="0">
                    <a:solidFill>
                      <a:srgbClr val="070090"/>
                    </a:solidFill>
                  </a:rPr>
                  <a:t>There </a:t>
                </a:r>
                <a:r>
                  <a:rPr lang="en-US" altLang="zh-CN" sz="2800" dirty="0">
                    <a:solidFill>
                      <a:srgbClr val="070090"/>
                    </a:solidFill>
                  </a:rPr>
                  <a:t>exists </a:t>
                </a:r>
                <a14:m>
                  <m:oMath xmlns:m="http://schemas.openxmlformats.org/officeDocument/2006/math">
                    <m:r>
                      <a:rPr kumimoji="1" lang="en-US" altLang="zh-CN" sz="280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−1, 1</m:t>
                            </m:r>
                          </m:e>
                        </m:d>
                      </m:e>
                      <m:sup>
                        <m:r>
                          <a:rPr kumimoji="1"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800" dirty="0">
                    <a:solidFill>
                      <a:srgbClr val="070090"/>
                    </a:solidFill>
                  </a:rPr>
                  <a:t> such that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sz="2800" dirty="0">
                    <a:solidFill>
                      <a:srgbClr val="07009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b>
                        <m:r>
                          <a:rPr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>
                    <a:solidFill>
                      <a:srgbClr val="070090"/>
                    </a:solidFill>
                  </a:rPr>
                  <a:t>, and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sz="2800" dirty="0">
                    <a:solidFill>
                      <a:srgbClr val="07009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rgbClr val="070090"/>
                    </a:solidFill>
                  </a:rPr>
                  <a:t>, for all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|</m:t>
                    </m:r>
                    <m:r>
                      <a:rPr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|≤</m:t>
                    </m:r>
                    <m:r>
                      <a:rPr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800" dirty="0">
                    <a:solidFill>
                      <a:srgbClr val="070090"/>
                    </a:solidFill>
                  </a:rPr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sz="2800" dirty="0">
                  <a:solidFill>
                    <a:srgbClr val="070090"/>
                  </a:solidFill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F6D3C04-79F1-68DD-C569-C69A4F239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544" y="4078164"/>
                <a:ext cx="8854912" cy="20870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7009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1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DAB4D88-FBE2-594C-9779-A6A0B8519BE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kumimoji="1" lang="en-US" altLang="zh-CN" b="1" dirty="0">
                    <a:solidFill>
                      <a:srgbClr val="C0504D"/>
                    </a:solidFill>
                  </a:rPr>
                  <a:t>Construct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rgbClr val="C0504D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kumimoji="1" lang="zh-CN" altLang="en-US" b="1" dirty="0">
                  <a:solidFill>
                    <a:srgbClr val="C0504D"/>
                  </a:solidFill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DAB4D88-FBE2-594C-9779-A6A0B8519B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B498A4-878C-614B-8411-26536914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11</a:t>
            </a:fld>
            <a:endParaRPr lang="en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8F1B570D-9C16-31DE-813E-2503A53BB9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l-GR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b>
                        <m:sSubPr>
                          <m:ctrlPr>
                            <a:rPr lang="zh-CN" altLang="zh-CN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zh-CN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(1+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i="1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⊆[</m:t>
                          </m:r>
                          <m:r>
                            <a:rPr lang="en-US" altLang="zh-CN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d>
                        <m:dPr>
                          <m:ctrlPr>
                            <a:rPr lang="zh-CN" altLang="zh-CN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zh-CN" i="1" smtClean="0">
                                  <a:solidFill>
                                    <a:srgbClr val="66006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rgbClr val="66006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rgbClr val="660065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660065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solidFill>
                                        <a:srgbClr val="66006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660065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660065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i="1">
                                      <a:solidFill>
                                        <a:srgbClr val="66006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rgbClr val="660065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660065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zh-CN" i="1">
                                          <a:solidFill>
                                            <a:srgbClr val="6600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6600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d>
                      <m:sSup>
                        <m:sSupPr>
                          <m:ctrlPr>
                            <a:rPr lang="zh-CN" altLang="zh-CN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solidFill>
                    <a:srgbClr val="070090"/>
                  </a:solidFill>
                </a:endParaRPr>
              </a:p>
              <a:p>
                <a:pPr marL="0" indent="0">
                  <a:buNone/>
                </a:pPr>
                <a:endParaRPr lang="zh-CN" altLang="zh-CN" dirty="0">
                  <a:solidFill>
                    <a:srgbClr val="07009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l-GR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altLang="zh-CN" dirty="0">
                  <a:solidFill>
                    <a:srgbClr val="070090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rgbClr val="07009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70090"/>
                    </a:solidFill>
                  </a:rPr>
                  <a:t>We only need: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>
                    <a:solidFill>
                      <a:srgbClr val="07009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>
                    <a:solidFill>
                      <a:srgbClr val="070090"/>
                    </a:solidFill>
                  </a:rPr>
                  <a:t>, and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>
                    <a:solidFill>
                      <a:srgbClr val="07009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solidFill>
                              <a:srgbClr val="660065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660065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66006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rgbClr val="66006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66006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660065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66006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>
                                <a:solidFill>
                                  <a:srgbClr val="66006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rgbClr val="66006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66006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66006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  <m:r>
                      <a:rPr lang="en-US" altLang="zh-CN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=0,…,</m:t>
                    </m:r>
                    <m:r>
                      <a:rPr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>
                    <a:solidFill>
                      <a:srgbClr val="070090"/>
                    </a:solidFill>
                  </a:rPr>
                  <a:t>.</a:t>
                </a:r>
              </a:p>
              <a:p>
                <a:endParaRPr lang="zh-CN" altLang="en-US" dirty="0">
                  <a:solidFill>
                    <a:srgbClr val="070090"/>
                  </a:solidFill>
                </a:endParaRPr>
              </a:p>
            </p:txBody>
          </p:sp>
        </mc:Choice>
        <mc:Fallback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8F1B570D-9C16-31DE-813E-2503A53BB9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33140" b="-20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72DEAE1-9641-1390-D7B5-200920F904FA}"/>
                  </a:ext>
                </a:extLst>
              </p:cNvPr>
              <p:cNvSpPr txBox="1"/>
              <p:nvPr/>
            </p:nvSpPr>
            <p:spPr>
              <a:xfrm>
                <a:off x="6944811" y="4515861"/>
                <a:ext cx="4159143" cy="1167197"/>
              </a:xfrm>
              <a:prstGeom prst="rect">
                <a:avLst/>
              </a:prstGeom>
              <a:ln w="25400">
                <a:solidFill>
                  <a:srgbClr val="07009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lIns="288000" tIns="180000" rIns="288000" bIns="180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</m:func>
                      <m:r>
                        <a:rPr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=0,…,</m:t>
                      </m:r>
                      <m:r>
                        <a:rPr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zh-CN" altLang="en-US" sz="2800" dirty="0">
                  <a:solidFill>
                    <a:srgbClr val="070090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72DEAE1-9641-1390-D7B5-200920F90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811" y="4515861"/>
                <a:ext cx="4159143" cy="11671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rgbClr val="07009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5A60D40-C54A-0C4A-05BE-4DDDC6BAF369}"/>
                  </a:ext>
                </a:extLst>
              </p:cNvPr>
              <p:cNvSpPr txBox="1"/>
              <p:nvPr/>
            </p:nvSpPr>
            <p:spPr>
              <a:xfrm>
                <a:off x="128768" y="3182015"/>
                <a:ext cx="11934464" cy="1333846"/>
              </a:xfrm>
              <a:prstGeom prst="rect">
                <a:avLst/>
              </a:prstGeom>
              <a:ln w="25400">
                <a:solidFill>
                  <a:srgbClr val="07009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288000" tIns="180000" rIns="288000" bIns="180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400" i="1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4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zh-CN" sz="24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zh-CN" altLang="zh-CN" sz="2400" i="1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,−</m:t>
                              </m:r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csc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zh-CN" sz="2400" i="1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,⋯,(−1</m:t>
                              </m:r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csc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zh-CN" sz="2400" i="1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,⋯,(−1</m:t>
                              </m:r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csc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zh-CN" sz="2400" i="1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solidFill>
                                                <a:srgbClr val="07009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7009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07009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altLang="zh-CN" sz="2400" i="1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zh-CN" altLang="zh-CN" sz="24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(−1</m:t>
                                  </m:r>
                                  <m:sSup>
                                    <m:sSupPr>
                                      <m:ctrlPr>
                                        <a:rPr lang="zh-CN" altLang="zh-CN" sz="2400" i="1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en-US" altLang="zh-CN" sz="2400">
                              <a:solidFill>
                                <a:srgbClr val="070090"/>
                              </a:solidFill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zh-CN" altLang="zh-CN" sz="2400" dirty="0">
                  <a:solidFill>
                    <a:srgbClr val="07009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5A60D40-C54A-0C4A-05BE-4DDDC6BAF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68" y="3182015"/>
                <a:ext cx="11934464" cy="13338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rgbClr val="07009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23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8E08C-9E77-EF90-93F4-8AE900D6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412FC7-ECD3-3BCA-34E7-756CB83A1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F3C592-55B3-7847-B133-DCE3F60E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12</a:t>
            </a:fld>
            <a:endParaRPr lang="en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ED810E-CDC5-3837-3084-38F433BBD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1282700"/>
            <a:ext cx="71247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76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FD1A9-C83E-980B-C1B4-6037B2A2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D91B7-407A-6C6D-C724-9B17BAF99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187149-3017-3821-C98E-7159EBC0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13</a:t>
            </a:fld>
            <a:endParaRPr lang="en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27A093-8D03-65A3-A409-74C4835CD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035050"/>
            <a:ext cx="110236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14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B4D88-FBE2-594C-9779-A6A0B851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>
                <a:solidFill>
                  <a:srgbClr val="C0504D"/>
                </a:solidFill>
              </a:rPr>
              <a:t>An upper bound on the inf-norm</a:t>
            </a:r>
            <a:endParaRPr kumimoji="1" lang="zh-CN" altLang="en-US" b="1" dirty="0">
              <a:solidFill>
                <a:srgbClr val="C0504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778387-2DA1-EC42-959E-6EE548A59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4441" y="3891064"/>
                <a:ext cx="10123118" cy="2150962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nary>
                      <m:naryPr>
                        <m:chr m:val="∑"/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≠∅</m:t>
                        </m:r>
                      </m:sub>
                      <m:sup/>
                      <m:e>
                        <m:f>
                          <m:fPr>
                            <m:ctrlP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zh-CN" b="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den>
                        </m:f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1" lang="en-US" altLang="zh-CN" dirty="0">
                    <a:solidFill>
                      <a:srgbClr val="07009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nary>
                      <m:naryPr>
                        <m:chr m:val="∑"/>
                        <m:ctrlP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≠∅</m:t>
                        </m:r>
                      </m:sub>
                      <m:sup/>
                      <m:e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nary>
                  </m:oMath>
                </a14:m>
                <a:endParaRPr kumimoji="1" lang="en-US" altLang="zh-CN" dirty="0">
                  <a:solidFill>
                    <a:srgbClr val="070090"/>
                  </a:solidFill>
                  <a:ea typeface="Cambria Math" panose="02040503050406030204" pitchFamily="18" charset="0"/>
                </a:endParaRPr>
              </a:p>
              <a:p>
                <a:endParaRPr kumimoji="1" lang="en-US" altLang="zh-CN" dirty="0">
                  <a:solidFill>
                    <a:srgbClr val="070090"/>
                  </a:solidFill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b>
                          <m:r>
                            <a:rPr lang="en-US" altLang="zh-CN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func>
                        </m:e>
                      </m:d>
                      <m:sSub>
                        <m:sSubPr>
                          <m:ctrlPr>
                            <a:rPr lang="zh-CN" altLang="zh-CN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b>
                          <m:r>
                            <a:rPr lang="en-US" altLang="zh-CN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778387-2DA1-EC42-959E-6EE548A59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4441" y="3891064"/>
                <a:ext cx="10123118" cy="2150962"/>
              </a:xfrm>
              <a:blipFill>
                <a:blip r:embed="rId2"/>
                <a:stretch>
                  <a:fillRect l="-1128" t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B498A4-878C-614B-8411-26536914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14</a:t>
            </a:fld>
            <a:endParaRPr lang="en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DE00BD9-86BC-89DE-0C63-D0DD9F2D4614}"/>
                  </a:ext>
                </a:extLst>
              </p:cNvPr>
              <p:cNvSpPr txBox="1"/>
              <p:nvPr/>
            </p:nvSpPr>
            <p:spPr>
              <a:xfrm>
                <a:off x="1253924" y="1588569"/>
                <a:ext cx="9684152" cy="2026728"/>
              </a:xfrm>
              <a:prstGeom prst="rect">
                <a:avLst/>
              </a:prstGeom>
              <a:ln w="25400">
                <a:solidFill>
                  <a:srgbClr val="07009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288000" tIns="180000" rIns="288000" bIns="180000" rtlCol="0">
                <a:spAutoFit/>
              </a:bodyPr>
              <a:lstStyle/>
              <a:p>
                <a:r>
                  <a:rPr kumimoji="1" lang="en-US" altLang="zh-CN" sz="2800" b="1" dirty="0">
                    <a:solidFill>
                      <a:srgbClr val="660065"/>
                    </a:solidFill>
                  </a:rPr>
                  <a:t>Theorem: </a:t>
                </a:r>
                <a:r>
                  <a:rPr kumimoji="1" lang="en-US" altLang="zh-CN" sz="2800" dirty="0">
                    <a:solidFill>
                      <a:srgbClr val="070090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sz="2800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−1, 1</m:t>
                            </m:r>
                          </m:e>
                        </m:d>
                      </m:e>
                      <m:sup>
                        <m:r>
                          <a:rPr kumimoji="1"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800" dirty="0">
                    <a:solidFill>
                      <a:srgbClr val="070090"/>
                    </a:solidFill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 sz="2800" b="0" i="0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m:rPr>
                              <m:nor/>
                            </m:rPr>
                            <a:rPr lang="en-US" altLang="zh-CN" sz="2800" b="0" i="0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 b="0" i="0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deg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800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CN" sz="2800" b="0" i="0" smtClean="0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D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800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altLang="zh-CN" sz="2800" dirty="0">
                  <a:solidFill>
                    <a:srgbClr val="070090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DE00BD9-86BC-89DE-0C63-D0DD9F2D4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924" y="1588569"/>
                <a:ext cx="9684152" cy="2026728"/>
              </a:xfrm>
              <a:prstGeom prst="rect">
                <a:avLst/>
              </a:prstGeom>
              <a:blipFill>
                <a:blip r:embed="rId3"/>
                <a:stretch>
                  <a:fillRect t="-39506" b="-90741"/>
                </a:stretch>
              </a:blipFill>
              <a:ln w="25400">
                <a:solidFill>
                  <a:srgbClr val="07009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D8CC5278-62FF-A5B2-6DCA-D345BB96DA24}"/>
              </a:ext>
            </a:extLst>
          </p:cNvPr>
          <p:cNvGrpSpPr/>
          <p:nvPr/>
        </p:nvGrpSpPr>
        <p:grpSpPr>
          <a:xfrm>
            <a:off x="8297692" y="3346315"/>
            <a:ext cx="3851849" cy="1487323"/>
            <a:chOff x="8297692" y="3346315"/>
            <a:chExt cx="3851849" cy="14873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15C90A6F-6AEC-1872-EA42-6FC10B4D0564}"/>
                    </a:ext>
                  </a:extLst>
                </p:cNvPr>
                <p:cNvSpPr/>
                <p:nvPr/>
              </p:nvSpPr>
              <p:spPr>
                <a:xfrm>
                  <a:off x="9023108" y="3755907"/>
                  <a:ext cx="3126433" cy="10777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⊆[</m:t>
                            </m:r>
                            <m: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b>
                          <m:sup/>
                          <m:e>
                            <m: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altLang="zh-CN" dirty="0">
                    <a:solidFill>
                      <a:srgbClr val="070090"/>
                    </a:solidFill>
                  </a:endParaRPr>
                </a:p>
                <a:p>
                  <a14:m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a14:m>
                  <a:r>
                    <a:rPr lang="en-US" altLang="zh-CN" dirty="0">
                      <a:solidFill>
                        <a:srgbClr val="070090"/>
                      </a:solidFill>
                    </a:rPr>
                    <a:t> when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→{±1}</m:t>
                      </m:r>
                    </m:oMath>
                  </a14:m>
                  <a:endParaRPr lang="zh-CN" altLang="en-US" dirty="0">
                    <a:solidFill>
                      <a:srgbClr val="07009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15C90A6F-6AEC-1872-EA42-6FC10B4D05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3108" y="3755907"/>
                  <a:ext cx="3126433" cy="1077731"/>
                </a:xfrm>
                <a:prstGeom prst="rect">
                  <a:avLst/>
                </a:prstGeom>
                <a:blipFill>
                  <a:blip r:embed="rId4"/>
                  <a:stretch>
                    <a:fillRect l="-14980" t="-86047" b="-9186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肘形连接符 9">
              <a:extLst>
                <a:ext uri="{FF2B5EF4-FFF2-40B4-BE49-F238E27FC236}">
                  <a16:creationId xmlns:a16="http://schemas.microsoft.com/office/drawing/2014/main" id="{085A3B2F-612D-7776-5E97-7CFEE1EFD5B0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rot="16200000" flipH="1">
              <a:off x="8186171" y="3457836"/>
              <a:ext cx="948458" cy="725416"/>
            </a:xfrm>
            <a:prstGeom prst="bentConnector2">
              <a:avLst/>
            </a:prstGeom>
            <a:ln>
              <a:solidFill>
                <a:srgbClr val="07009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929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DAB4D88-FBE2-594C-9779-A6A0B8519BE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kumimoji="1" lang="en-US" altLang="zh-CN" b="1" dirty="0">
                    <a:solidFill>
                      <a:srgbClr val="C0504D"/>
                    </a:solidFill>
                  </a:rPr>
                  <a:t>Find</a:t>
                </a:r>
                <a:r>
                  <a:rPr kumimoji="1" lang="zh-CN" altLang="en-US" b="1" dirty="0">
                    <a:solidFill>
                      <a:srgbClr val="C0504D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rgbClr val="C0504D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kumimoji="1" lang="zh-CN" altLang="en-US" b="1" dirty="0">
                  <a:solidFill>
                    <a:srgbClr val="C0504D"/>
                  </a:solidFill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DAB4D88-FBE2-594C-9779-A6A0B8519B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B498A4-878C-614B-8411-26536914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15</a:t>
            </a:fld>
            <a:endParaRPr lang="en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7">
                <a:extLst>
                  <a:ext uri="{FF2B5EF4-FFF2-40B4-BE49-F238E27FC236}">
                    <a16:creationId xmlns:a16="http://schemas.microsoft.com/office/drawing/2014/main" id="{B570B441-ADBF-7A2B-BC84-0623C6410C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70090"/>
                    </a:solidFill>
                  </a:rPr>
                  <a:t>We need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7009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7009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7009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70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70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70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sub>
                    </m:sSub>
                    <m:r>
                      <a:rPr lang="en-US" altLang="zh-CN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zh-CN" dirty="0">
                    <a:solidFill>
                      <a:srgbClr val="070090"/>
                    </a:solidFill>
                  </a:rPr>
                  <a:t> such that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>
                    <a:solidFill>
                      <a:srgbClr val="07009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r>
                      <a:rPr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070090"/>
                    </a:solidFill>
                  </a:rPr>
                  <a:t>, and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>
                    <a:solidFill>
                      <a:srgbClr val="07009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rgbClr val="66006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rgbClr val="66006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66006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66006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  <m:r>
                      <a:rPr lang="en-US" altLang="zh-CN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9411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</m:t>
                    </m:r>
                    <m:r>
                      <a:rPr lang="en-US" altLang="zh-CN" i="1">
                        <a:solidFill>
                          <a:srgbClr val="9411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n-US" altLang="zh-CN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>
                    <a:solidFill>
                      <a:srgbClr val="070090"/>
                    </a:solidFill>
                  </a:rPr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CN" dirty="0">
                  <a:solidFill>
                    <a:srgbClr val="07009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70090"/>
                    </a:solidFill>
                  </a:rPr>
                  <a:t>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dirty="0">
                  <a:solidFill>
                    <a:srgbClr val="07009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solidFill>
                                  <a:srgbClr val="070090"/>
                                </a:solidFill>
                              </a:rPr>
                              <m:t>min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i="1" smtClean="0">
                                        <a:solidFill>
                                          <a:srgbClr val="07009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>
                                        <a:solidFill>
                                          <a:srgbClr val="07009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altLang="zh-CN">
                                <a:solidFill>
                                  <a:srgbClr val="070090"/>
                                </a:solidFill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altLang="zh-CN">
                                <a:solidFill>
                                  <a:srgbClr val="070090"/>
                                </a:solidFill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en-US" altLang="zh-CN">
                                <a:solidFill>
                                  <a:srgbClr val="070090"/>
                                </a:solidFill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altLang="zh-CN">
                                <a:solidFill>
                                  <a:srgbClr val="070090"/>
                                </a:solidFill>
                              </a:rPr>
                              <m:t>.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1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1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</m:m>
                    </m:oMath>
                  </m:oMathPara>
                </a14:m>
                <a:endParaRPr lang="zh-CN" altLang="zh-CN" dirty="0">
                  <a:solidFill>
                    <a:srgbClr val="07009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7009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rgbClr val="66006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rgbClr val="66006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66006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rgbClr val="66006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7009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941100"/>
                                </a:solidFill>
                                <a:latin typeface="Cambria Math" panose="02040503050406030204" pitchFamily="18" charset="0"/>
                              </a:rPr>
                              <m:t>1, </m:t>
                            </m:r>
                            <m:f>
                              <m:fPr>
                                <m:type m:val="lin"/>
                                <m:ctrlPr>
                                  <a:rPr lang="en-US" altLang="zh-CN" b="0" i="1" smtClean="0">
                                    <a:solidFill>
                                      <a:srgbClr val="9411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rgbClr val="9411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solidFill>
                                      <a:srgbClr val="9411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solidFill>
                                  <a:srgbClr val="941100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f>
                              <m:fPr>
                                <m:type m:val="lin"/>
                                <m:ctrlPr>
                                  <a:rPr lang="en-US" altLang="zh-CN" b="0" i="1" smtClean="0">
                                    <a:solidFill>
                                      <a:srgbClr val="9411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rgbClr val="9411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solidFill>
                                      <a:srgbClr val="9411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m:rPr>
                            <m:nor/>
                          </m:rPr>
                          <a:rPr lang="en-US" altLang="zh-CN">
                            <a:solidFill>
                              <a:srgbClr val="070090"/>
                            </a:solidFill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70090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altLang="zh-CN" dirty="0">
                  <a:solidFill>
                    <a:srgbClr val="070090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rgbClr val="070090"/>
                  </a:solidFill>
                </a:endParaRPr>
              </a:p>
            </p:txBody>
          </p:sp>
        </mc:Choice>
        <mc:Fallback>
          <p:sp>
            <p:nvSpPr>
              <p:cNvPr id="8" name="内容占位符 7">
                <a:extLst>
                  <a:ext uri="{FF2B5EF4-FFF2-40B4-BE49-F238E27FC236}">
                    <a16:creationId xmlns:a16="http://schemas.microsoft.com/office/drawing/2014/main" id="{B570B441-ADBF-7A2B-BC84-0623C6410C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3488" b="-133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1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B4D88-FBE2-594C-9779-A6A0B851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>
                <a:solidFill>
                  <a:srgbClr val="C0504D"/>
                </a:solidFill>
              </a:rPr>
              <a:t>Taking dual again</a:t>
            </a:r>
            <a:endParaRPr kumimoji="1" lang="zh-CN" altLang="en-US" b="1" dirty="0">
              <a:solidFill>
                <a:srgbClr val="C0504D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B498A4-878C-614B-8411-26536914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16</a:t>
            </a:fld>
            <a:endParaRPr lang="en-CN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B570B441-ADBF-7A2B-BC84-0623C6410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rgbClr val="07009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5CC2C43-40DA-4BAB-35D5-16D0AA749AA8}"/>
                  </a:ext>
                </a:extLst>
              </p:cNvPr>
              <p:cNvSpPr txBox="1"/>
              <p:nvPr/>
            </p:nvSpPr>
            <p:spPr>
              <a:xfrm>
                <a:off x="4327410" y="1484480"/>
                <a:ext cx="3537178" cy="1421049"/>
              </a:xfrm>
              <a:prstGeom prst="rect">
                <a:avLst/>
              </a:prstGeom>
              <a:ln w="25400">
                <a:solidFill>
                  <a:srgbClr val="07009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lIns="288000" tIns="180000" rIns="288000" bIns="180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en-US" altLang="zh-CN" sz="2800">
                                <a:solidFill>
                                  <a:srgbClr val="070090"/>
                                </a:solidFill>
                              </a:rPr>
                              <m:t>max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sz="2800" b="1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altLang="zh-CN" sz="2800">
                                    <a:solidFill>
                                      <a:srgbClr val="070090"/>
                                    </a:solidFill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en-US" altLang="zh-CN" sz="2800" b="1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altLang="zh-CN" sz="2800">
                                <a:solidFill>
                                  <a:srgbClr val="070090"/>
                                </a:solidFill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altLang="zh-CN" sz="2800">
                                <a:solidFill>
                                  <a:srgbClr val="070090"/>
                                </a:solidFill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en-US" altLang="zh-CN" sz="2800">
                                <a:solidFill>
                                  <a:srgbClr val="070090"/>
                                </a:solidFill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altLang="zh-CN" sz="2800">
                                <a:solidFill>
                                  <a:srgbClr val="070090"/>
                                </a:solidFill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2800" i="1">
                                        <a:solidFill>
                                          <a:srgbClr val="07009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800" i="1">
                                            <a:solidFill>
                                              <a:srgbClr val="07009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800" i="1">
                                            <a:solidFill>
                                              <a:srgbClr val="07009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nor/>
                                          </m:rPr>
                                          <a:rPr lang="en-US" altLang="zh-CN" sz="2800">
                                            <a:solidFill>
                                              <a:srgbClr val="070090"/>
                                            </a:solidFill>
                                          </a:rPr>
                                          <m:t>T</m:t>
                                        </m:r>
                                      </m:sup>
                                    </m:sSup>
                                    <m:r>
                                      <a:rPr lang="en-US" altLang="zh-CN" sz="2800" b="1" i="1">
                                        <a:solidFill>
                                          <a:srgbClr val="07009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  <m:r>
                              <a:rPr lang="en-US" altLang="zh-CN" sz="2800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≤1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sz="2800" dirty="0">
                  <a:solidFill>
                    <a:srgbClr val="070090"/>
                  </a:solidFill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5CC2C43-40DA-4BAB-35D5-16D0AA749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410" y="1484480"/>
                <a:ext cx="3537178" cy="14210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7009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A55AD73-0F14-24FA-A6EB-717198909BFD}"/>
                  </a:ext>
                </a:extLst>
              </p:cNvPr>
              <p:cNvSpPr txBox="1"/>
              <p:nvPr/>
            </p:nvSpPr>
            <p:spPr>
              <a:xfrm>
                <a:off x="2965661" y="1484480"/>
                <a:ext cx="6260678" cy="2274616"/>
              </a:xfrm>
              <a:prstGeom prst="rect">
                <a:avLst/>
              </a:prstGeom>
              <a:ln w="25400">
                <a:solidFill>
                  <a:srgbClr val="07009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288000" tIns="180000" rIns="288000" bIns="180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sz="280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en-US" altLang="zh-CN" sz="2800">
                                <a:solidFill>
                                  <a:srgbClr val="070090"/>
                                </a:solidFill>
                              </a:rPr>
                              <m:t>max</m:t>
                            </m:r>
                          </m: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sz="280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2800" b="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800" b="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altLang="zh-CN" sz="2800" i="1" smtClean="0">
                                        <a:solidFill>
                                          <a:srgbClr val="07009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solidFill>
                                          <a:srgbClr val="07009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solidFill>
                                          <a:srgbClr val="07009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  <m:r>
                                  <a:rPr lang="en-US" altLang="zh-CN" sz="2800" b="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</m:e>
                            </m:nary>
                            <m:sSub>
                              <m:sSubPr>
                                <m:ctrlPr>
                                  <a:rPr lang="en-US" altLang="zh-CN" sz="280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altLang="zh-CN" sz="2800">
                                <a:solidFill>
                                  <a:srgbClr val="070090"/>
                                </a:solidFill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altLang="zh-CN" sz="2800">
                                <a:solidFill>
                                  <a:srgbClr val="070090"/>
                                </a:solidFill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en-US" altLang="zh-CN" sz="2800">
                                <a:solidFill>
                                  <a:srgbClr val="070090"/>
                                </a:solidFill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altLang="zh-CN" sz="2800">
                                <a:solidFill>
                                  <a:srgbClr val="070090"/>
                                </a:solidFill>
                              </a:rPr>
                              <m:t>.</m:t>
                            </m:r>
                          </m: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80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CN" sz="2800" i="1">
                                        <a:solidFill>
                                          <a:srgbClr val="07009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altLang="zh-CN" sz="2800" b="0" i="1" smtClean="0">
                                        <a:solidFill>
                                          <a:srgbClr val="07009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800" i="1">
                                        <a:solidFill>
                                          <a:srgbClr val="07009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2800" i="1">
                                        <a:solidFill>
                                          <a:srgbClr val="07009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solidFill>
                                              <a:srgbClr val="07009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solidFill>
                                              <a:srgbClr val="07009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solidFill>
                                              <a:srgbClr val="07009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zh-CN" sz="2800" b="0" i="1" smtClean="0">
                                        <a:solidFill>
                                          <a:srgbClr val="070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800" b="0" i="1" smtClean="0">
                                            <a:solidFill>
                                              <a:srgbClr val="07009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800" b="0" i="1" smtClean="0">
                                            <a:solidFill>
                                              <a:srgbClr val="66006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solidFill>
                                              <a:srgbClr val="66006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sz="2800" b="0" i="1" smtClean="0">
                                            <a:solidFill>
                                              <a:srgbClr val="07009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  <m:r>
                              <a:rPr lang="en-US" altLang="zh-CN" sz="2800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≤1</m:t>
                            </m:r>
                            <m:r>
                              <a:rPr lang="en-US" altLang="zh-CN" sz="2800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800" b="0" i="1" smtClean="0">
                                <a:solidFill>
                                  <a:srgbClr val="66006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b="0" i="1" smtClean="0">
                                <a:solidFill>
                                  <a:srgbClr val="66006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l-GR" altLang="zh-CN" sz="2800" b="0" i="1" smtClean="0">
                                <a:solidFill>
                                  <a:srgbClr val="66006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sz="2800" dirty="0">
                  <a:solidFill>
                    <a:srgbClr val="070090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A55AD73-0F14-24FA-A6EB-717198909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661" y="1484480"/>
                <a:ext cx="6260678" cy="2274616"/>
              </a:xfrm>
              <a:prstGeom prst="rect">
                <a:avLst/>
              </a:prstGeom>
              <a:blipFill>
                <a:blip r:embed="rId3"/>
                <a:stretch>
                  <a:fillRect t="-58242" b="-87912"/>
                </a:stretch>
              </a:blipFill>
              <a:ln w="25400">
                <a:solidFill>
                  <a:srgbClr val="07009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AFA013D-886B-25BF-15B3-F3CAC37C11C3}"/>
                  </a:ext>
                </a:extLst>
              </p:cNvPr>
              <p:cNvSpPr txBox="1"/>
              <p:nvPr/>
            </p:nvSpPr>
            <p:spPr>
              <a:xfrm>
                <a:off x="2965660" y="3985434"/>
                <a:ext cx="6260679" cy="2274616"/>
              </a:xfrm>
              <a:prstGeom prst="rect">
                <a:avLst/>
              </a:prstGeom>
              <a:ln w="25400">
                <a:solidFill>
                  <a:srgbClr val="07009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lIns="288000" tIns="180000" rIns="288000" bIns="180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sz="280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en-US" altLang="zh-CN" sz="2800">
                                <a:solidFill>
                                  <a:srgbClr val="070090"/>
                                </a:solidFill>
                              </a:rPr>
                              <m:t>max</m:t>
                            </m:r>
                          </m: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sz="280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2800" b="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800" b="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altLang="zh-CN" sz="2800" i="1" smtClean="0">
                                        <a:solidFill>
                                          <a:srgbClr val="07009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solidFill>
                                          <a:srgbClr val="07009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solidFill>
                                          <a:srgbClr val="07009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  <m:r>
                                  <a:rPr lang="en-US" altLang="zh-CN" sz="2800" b="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</m:e>
                            </m:nary>
                            <m:sSub>
                              <m:sSubPr>
                                <m:ctrlPr>
                                  <a:rPr lang="en-US" altLang="zh-CN" sz="280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altLang="zh-CN" sz="2800">
                                <a:solidFill>
                                  <a:srgbClr val="070090"/>
                                </a:solidFill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altLang="zh-CN" sz="2800">
                                <a:solidFill>
                                  <a:srgbClr val="070090"/>
                                </a:solidFill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en-US" altLang="zh-CN" sz="2800">
                                <a:solidFill>
                                  <a:srgbClr val="070090"/>
                                </a:solidFill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altLang="zh-CN" sz="2800">
                                <a:solidFill>
                                  <a:srgbClr val="070090"/>
                                </a:solidFill>
                              </a:rPr>
                              <m:t>.</m:t>
                            </m:r>
                          </m: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80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CN" sz="2800" i="1">
                                        <a:solidFill>
                                          <a:srgbClr val="07009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altLang="zh-CN" sz="2800" b="0" i="1" smtClean="0">
                                        <a:solidFill>
                                          <a:srgbClr val="07009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800" i="1">
                                        <a:solidFill>
                                          <a:srgbClr val="07009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2800" i="1">
                                        <a:solidFill>
                                          <a:srgbClr val="07009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solidFill>
                                              <a:srgbClr val="07009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solidFill>
                                              <a:srgbClr val="07009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solidFill>
                                              <a:srgbClr val="07009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zh-CN" sz="2800" b="0" i="1" smtClean="0">
                                        <a:solidFill>
                                          <a:srgbClr val="070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altLang="zh-CN" sz="2800" b="0" i="1" smtClean="0">
                                            <a:solidFill>
                                              <a:srgbClr val="07009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800" b="0" i="1" smtClean="0">
                                            <a:solidFill>
                                              <a:srgbClr val="66006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2800" b="0" i="1" smtClean="0">
                                            <a:solidFill>
                                              <a:srgbClr val="07009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d>
                            <m:r>
                              <a:rPr lang="en-US" altLang="zh-CN" sz="2800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≤1</m:t>
                            </m:r>
                            <m:r>
                              <a:rPr lang="en-US" altLang="zh-CN" sz="2800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800" b="0" i="1" smtClean="0">
                                <a:solidFill>
                                  <a:srgbClr val="66006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solidFill>
                                  <a:srgbClr val="66006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∈[−1,1]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sz="2800" dirty="0">
                  <a:solidFill>
                    <a:srgbClr val="070090"/>
                  </a:solidFill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AFA013D-886B-25BF-15B3-F3CAC37C1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660" y="3985434"/>
                <a:ext cx="6260679" cy="2274616"/>
              </a:xfrm>
              <a:prstGeom prst="rect">
                <a:avLst/>
              </a:prstGeom>
              <a:blipFill>
                <a:blip r:embed="rId4"/>
                <a:stretch>
                  <a:fillRect t="-57692" b="-88462"/>
                </a:stretch>
              </a:blipFill>
              <a:ln w="25400">
                <a:solidFill>
                  <a:srgbClr val="07009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06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B4D88-FBE2-594C-9779-A6A0B851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>
                <a:solidFill>
                  <a:srgbClr val="C0504D"/>
                </a:solidFill>
              </a:rPr>
              <a:t>Upper bounding the objective function</a:t>
            </a:r>
            <a:endParaRPr kumimoji="1" lang="zh-CN" altLang="en-US" b="1" dirty="0">
              <a:solidFill>
                <a:srgbClr val="C0504D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B498A4-878C-614B-8411-26536914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17</a:t>
            </a:fld>
            <a:endParaRPr lang="en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0088B90-B229-3AFE-F77A-89312E10C2A9}"/>
                  </a:ext>
                </a:extLst>
              </p:cNvPr>
              <p:cNvSpPr/>
              <p:nvPr/>
            </p:nvSpPr>
            <p:spPr>
              <a:xfrm>
                <a:off x="4139800" y="1646238"/>
                <a:ext cx="3912399" cy="1130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40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zh-CN" sz="24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f>
                        <m:fPr>
                          <m:ctrlPr>
                            <a:rPr lang="zh-CN" altLang="zh-CN" sz="24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−1)!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bar>
                                <m:barPr>
                                  <m:pos m:val="top"/>
                                  <m:ctrlPr>
                                    <a:rPr lang="zh-CN" altLang="zh-CN" sz="24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ba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24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sz="24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bar>
                                <m:barPr>
                                  <m:pos m:val="top"/>
                                  <m:ctrlPr>
                                    <a:rPr lang="zh-CN" altLang="zh-CN" sz="24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bar>
                            </m:sup>
                          </m:sSup>
                        </m:den>
                      </m:f>
                    </m:oMath>
                  </m:oMathPara>
                </a14:m>
                <a:endParaRPr lang="zh-CN" altLang="zh-CN" sz="2400" dirty="0">
                  <a:solidFill>
                    <a:srgbClr val="070090"/>
                  </a:solidFill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0088B90-B229-3AFE-F77A-89312E10C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800" y="1646238"/>
                <a:ext cx="3912399" cy="1130822"/>
              </a:xfrm>
              <a:prstGeom prst="rect">
                <a:avLst/>
              </a:prstGeom>
              <a:blipFill>
                <a:blip r:embed="rId2"/>
                <a:stretch>
                  <a:fillRect l="-8710" t="-102222" b="-15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266FB11-F41B-7EAD-991A-EC046B75F512}"/>
                  </a:ext>
                </a:extLst>
              </p:cNvPr>
              <p:cNvSpPr/>
              <p:nvPr/>
            </p:nvSpPr>
            <p:spPr>
              <a:xfrm>
                <a:off x="2237282" y="2795046"/>
                <a:ext cx="7717434" cy="1145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zh-CN" sz="2400" i="1" smtClean="0">
                              <a:solidFill>
                                <a:srgbClr val="070090"/>
                              </a:solidFill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70090"/>
                              </a:solidFill>
                            </a:rPr>
                            <m:t>𝑘</m:t>
                          </m:r>
                          <m:r>
                            <a:rPr lang="en-US" altLang="zh-CN" sz="2400" i="1">
                              <a:solidFill>
                                <a:srgbClr val="070090"/>
                              </a:solidFill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70090"/>
                              </a:solidFill>
                            </a:rPr>
                            <m:t>𝑑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f>
                        <m:fPr>
                          <m:ctrlPr>
                            <a:rPr lang="zh-CN" altLang="zh-CN" sz="24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zh-CN" sz="24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70090"/>
                          </a:solidFill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zh-CN" sz="2400" i="1">
                              <a:solidFill>
                                <a:srgbClr val="070090"/>
                              </a:solidFill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70090"/>
                              </a:solidFill>
                            </a:rPr>
                            <m:t>𝑚</m:t>
                          </m:r>
                          <m:r>
                            <a:rPr lang="en-US" altLang="zh-CN" sz="2400" i="1">
                              <a:solidFill>
                                <a:srgbClr val="070090"/>
                              </a:solidFill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70090"/>
                              </a:solidFill>
                            </a:rPr>
                            <m:t>𝐾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zh-CN" sz="240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−1)!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zh-CN" sz="2400" i="1" smtClean="0">
                              <a:solidFill>
                                <a:srgbClr val="941100"/>
                              </a:solidFill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941100"/>
                              </a:solidFill>
                            </a:rPr>
                            <m:t>𝑘</m:t>
                          </m:r>
                          <m:r>
                            <a:rPr lang="en-US" altLang="zh-CN" sz="2400" i="1">
                              <a:solidFill>
                                <a:srgbClr val="941100"/>
                              </a:solidFill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941100"/>
                              </a:solidFill>
                            </a:rPr>
                            <m:t>𝑑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srgbClr val="9411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f>
                        <m:fPr>
                          <m:ctrlPr>
                            <a:rPr lang="zh-CN" altLang="zh-CN" sz="2400" i="1">
                              <a:solidFill>
                                <a:srgbClr val="941100"/>
                              </a:solidFill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94110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941100"/>
                                  </a:solidFill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941100"/>
                                  </a:solidFill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solidFill>
                                <a:srgbClr val="941100"/>
                              </a:solidFill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941100"/>
                              </a:solidFill>
                            </a:rPr>
                            <m:t>𝑘</m:t>
                          </m:r>
                          <m:r>
                            <a:rPr lang="en-US" altLang="zh-CN" sz="2400" i="1">
                              <a:solidFill>
                                <a:srgbClr val="941100"/>
                              </a:solidFill>
                            </a:rPr>
                            <m:t>+1</m:t>
                          </m:r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941100"/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941100"/>
                                  </a:solidFill>
                                </a:rPr>
                                <m:t>)</m:t>
                              </m:r>
                            </m:e>
                            <m:sup>
                              <m:bar>
                                <m:barPr>
                                  <m:pos m:val="top"/>
                                  <m:ctrlPr>
                                    <a:rPr lang="zh-CN" altLang="zh-CN" sz="2400" i="1">
                                      <a:solidFill>
                                        <a:srgbClr val="941100"/>
                                      </a:solidFill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2400" i="1">
                                      <a:solidFill>
                                        <a:srgbClr val="941100"/>
                                      </a:solidFill>
                                    </a:rPr>
                                    <m:t>𝑚</m:t>
                                  </m:r>
                                </m:e>
                              </m:ba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70090"/>
                          </a:solidFill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zh-CN" sz="2400" i="1">
                              <a:solidFill>
                                <a:srgbClr val="070090"/>
                              </a:solidFill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70090"/>
                              </a:solidFill>
                            </a:rPr>
                            <m:t>𝑘</m:t>
                          </m:r>
                          <m:r>
                            <a:rPr lang="en-US" altLang="zh-CN" sz="2400" i="1">
                              <a:solidFill>
                                <a:srgbClr val="070090"/>
                              </a:solidFill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70090"/>
                              </a:solidFill>
                            </a:rPr>
                            <m:t>𝑑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f>
                        <m:fPr>
                          <m:ctrlPr>
                            <a:rPr lang="zh-CN" altLang="zh-CN" sz="2400" i="1">
                              <a:solidFill>
                                <a:srgbClr val="070090"/>
                              </a:solidFill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70090"/>
                              </a:solidFill>
                            </a:rPr>
                            <m:t>𝐾</m:t>
                          </m:r>
                          <m:r>
                            <a:rPr lang="en-US" altLang="zh-CN" sz="2400" i="1">
                              <a:solidFill>
                                <a:srgbClr val="070090"/>
                              </a:solidFill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070090"/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70090"/>
                                  </a:solidFill>
                                </a:rPr>
                                <m:t>𝑘</m:t>
                              </m:r>
                            </m:e>
                            <m:sup>
                              <m:bar>
                                <m:barPr>
                                  <m:pos m:val="top"/>
                                  <m:ctrlPr>
                                    <a:rPr lang="zh-CN" altLang="zh-CN" sz="2400" i="1">
                                      <a:solidFill>
                                        <a:srgbClr val="070090"/>
                                      </a:solidFill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70090"/>
                                      </a:solidFill>
                                    </a:rPr>
                                    <m:t>𝐾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70090"/>
                                      </a:solidFill>
                                    </a:rPr>
                                    <m:t>+1</m:t>
                                  </m:r>
                                </m:e>
                              </m:ba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9411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941100"/>
                              </a:solidFill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941100"/>
                              </a:solidFill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zh-CN" sz="2400" dirty="0">
                  <a:solidFill>
                    <a:srgbClr val="070090"/>
                  </a:solidFill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266FB11-F41B-7EAD-991A-EC046B75F5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282" y="2795046"/>
                <a:ext cx="7717434" cy="1145185"/>
              </a:xfrm>
              <a:prstGeom prst="rect">
                <a:avLst/>
              </a:prstGeom>
              <a:blipFill>
                <a:blip r:embed="rId3"/>
                <a:stretch>
                  <a:fillRect l="-11678" t="-100000" b="-1560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大括号 9">
            <a:extLst>
              <a:ext uri="{FF2B5EF4-FFF2-40B4-BE49-F238E27FC236}">
                <a16:creationId xmlns:a16="http://schemas.microsoft.com/office/drawing/2014/main" id="{12A6F78C-5DC4-6451-3B02-FF858679300D}"/>
              </a:ext>
            </a:extLst>
          </p:cNvPr>
          <p:cNvSpPr/>
          <p:nvPr/>
        </p:nvSpPr>
        <p:spPr>
          <a:xfrm rot="5400000">
            <a:off x="6825861" y="3130380"/>
            <a:ext cx="150827" cy="1770530"/>
          </a:xfrm>
          <a:prstGeom prst="rightBrace">
            <a:avLst>
              <a:gd name="adj1" fmla="val 88333"/>
              <a:gd name="adj2" fmla="val 50000"/>
            </a:avLst>
          </a:prstGeom>
          <a:ln>
            <a:solidFill>
              <a:srgbClr val="9411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9411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3E0943E-9F8C-ED17-9412-EB4C80F77A83}"/>
                  </a:ext>
                </a:extLst>
              </p:cNvPr>
              <p:cNvSpPr/>
              <p:nvPr/>
            </p:nvSpPr>
            <p:spPr>
              <a:xfrm>
                <a:off x="6452628" y="4091059"/>
                <a:ext cx="73847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solidFill>
                            <a:srgbClr val="9411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9411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solidFill>
                                <a:srgbClr val="9411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9411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0">
                              <a:solidFill>
                                <a:srgbClr val="9411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941100"/>
                  </a:solidFill>
                </a:endParaRP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3E0943E-9F8C-ED17-9412-EB4C80F77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628" y="4091059"/>
                <a:ext cx="738472" cy="612732"/>
              </a:xfrm>
              <a:prstGeom prst="rect">
                <a:avLst/>
              </a:prstGeom>
              <a:blipFill>
                <a:blip r:embed="rId4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大括号 11">
            <a:extLst>
              <a:ext uri="{FF2B5EF4-FFF2-40B4-BE49-F238E27FC236}">
                <a16:creationId xmlns:a16="http://schemas.microsoft.com/office/drawing/2014/main" id="{727418B0-4C29-4DD3-D7AE-B108AF271FB8}"/>
              </a:ext>
            </a:extLst>
          </p:cNvPr>
          <p:cNvSpPr/>
          <p:nvPr/>
        </p:nvSpPr>
        <p:spPr>
          <a:xfrm rot="5400000">
            <a:off x="9499041" y="3513020"/>
            <a:ext cx="88125" cy="295302"/>
          </a:xfrm>
          <a:prstGeom prst="rightBrace">
            <a:avLst>
              <a:gd name="adj1" fmla="val 88333"/>
              <a:gd name="adj2" fmla="val 50000"/>
            </a:avLst>
          </a:prstGeom>
          <a:ln>
            <a:solidFill>
              <a:srgbClr val="9411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9411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0BEC134-616C-41F3-0781-738211488487}"/>
                  </a:ext>
                </a:extLst>
              </p:cNvPr>
              <p:cNvSpPr/>
              <p:nvPr/>
            </p:nvSpPr>
            <p:spPr>
              <a:xfrm>
                <a:off x="9115964" y="3767435"/>
                <a:ext cx="1159420" cy="693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solidFill>
                            <a:srgbClr val="9411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9411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9411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rgbClr val="9411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9411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solidFill>
                                            <a:srgbClr val="9411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9411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rgbClr val="9411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9411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9411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solidFill>
                                    <a:srgbClr val="9411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solidFill>
                                    <a:srgbClr val="9411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zh-CN" altLang="en-US" i="0">
                              <a:solidFill>
                                <a:srgbClr val="9411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941100"/>
                  </a:solidFill>
                </a:endParaRP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0BEC134-616C-41F3-0781-738211488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964" y="3767435"/>
                <a:ext cx="1159420" cy="6931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F834B90-E8AE-2B33-C9BF-4F4C3707D491}"/>
                  </a:ext>
                </a:extLst>
              </p:cNvPr>
              <p:cNvSpPr/>
              <p:nvPr/>
            </p:nvSpPr>
            <p:spPr>
              <a:xfrm>
                <a:off x="3718251" y="4637806"/>
                <a:ext cx="4965205" cy="1145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zh-CN" altLang="en-US" sz="240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nary>
                      <m:r>
                        <a:rPr lang="en-US" altLang="zh-CN" sz="24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zh-CN" sz="2400" i="1">
                              <a:solidFill>
                                <a:srgbClr val="070090"/>
                              </a:solidFill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70090"/>
                              </a:solidFill>
                            </a:rPr>
                            <m:t>𝑘</m:t>
                          </m:r>
                          <m:r>
                            <a:rPr lang="en-US" altLang="zh-CN" sz="2400" i="1">
                              <a:solidFill>
                                <a:srgbClr val="070090"/>
                              </a:solidFill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70090"/>
                              </a:solidFill>
                            </a:rPr>
                            <m:t>𝑑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zh-CN" altLang="zh-CN" sz="24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zh-CN" sz="24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zh-CN" altLang="zh-CN" sz="2400" i="1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070090"/>
                  </a:solidFill>
                </a:endParaRP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F834B90-E8AE-2B33-C9BF-4F4C3707D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251" y="4637806"/>
                <a:ext cx="4965205" cy="1145442"/>
              </a:xfrm>
              <a:prstGeom prst="rect">
                <a:avLst/>
              </a:prstGeom>
              <a:blipFill>
                <a:blip r:embed="rId6"/>
                <a:stretch>
                  <a:fillRect l="-12245" t="-100000" b="-1560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55211C4-44E0-0FC5-75CF-0F6008BCB9A6}"/>
                  </a:ext>
                </a:extLst>
              </p:cNvPr>
              <p:cNvSpPr/>
              <p:nvPr/>
            </p:nvSpPr>
            <p:spPr>
              <a:xfrm>
                <a:off x="6681942" y="5783248"/>
                <a:ext cx="11045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660065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solidFill>
                            <a:srgbClr val="66006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←4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66006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66006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66006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660065"/>
                  </a:solidFill>
                </a:endParaRPr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55211C4-44E0-0FC5-75CF-0F6008BCB9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942" y="5783248"/>
                <a:ext cx="110459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894DBE7-1105-BFF3-5D98-DE22E353565F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7191100" y="5401366"/>
            <a:ext cx="43141" cy="381882"/>
          </a:xfrm>
          <a:prstGeom prst="straightConnector1">
            <a:avLst/>
          </a:prstGeom>
          <a:ln>
            <a:solidFill>
              <a:srgbClr val="07009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0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 animBg="1"/>
      <p:bldP spid="11" grpId="0"/>
      <p:bldP spid="12" grpId="0" animBg="1"/>
      <p:bldP spid="13" grpId="0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95C7E8-66C6-2EF8-862B-D89D0B5A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18</a:t>
            </a:fld>
            <a:endParaRPr lang="en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088C8E-E59F-7E29-7630-3ABEF5710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911226"/>
            <a:ext cx="10731500" cy="2781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3B2F8E2-5674-EFA2-3731-453ADACEF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3983038"/>
            <a:ext cx="106299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43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39EF5-2DCB-0943-9763-AF435284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rgbClr val="C0504D"/>
                </a:solidFill>
              </a:rPr>
              <a:t>Thank you!</a:t>
            </a:r>
            <a:endParaRPr kumimoji="1" lang="zh-CN" altLang="en-US" b="1" dirty="0">
              <a:solidFill>
                <a:srgbClr val="C0504D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576A84-AEEA-E840-AFA3-11C9DC5B57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490576-4EEC-BB42-A9B0-705628BE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538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945C-B79B-8449-8422-043F2A17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>
                <a:solidFill>
                  <a:srgbClr val="C0504D"/>
                </a:solidFill>
              </a:rPr>
              <a:t>Boolean functions</a:t>
            </a:r>
            <a:endParaRPr lang="en-CN" b="1" dirty="0">
              <a:solidFill>
                <a:srgbClr val="C0504D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B80DF-7486-A74C-B283-C9BA2EE292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89078" cy="4849496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0, 1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70090"/>
                  </a:solidFill>
                </a:endParaRPr>
              </a:p>
              <a:p>
                <a:pPr marL="0" indent="0" algn="ctr">
                  <a:buNone/>
                </a:pPr>
                <a:endParaRPr lang="en-US" b="0" i="1" dirty="0">
                  <a:solidFill>
                    <a:srgbClr val="070090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−1, 1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−1, 1</m:t>
                        </m:r>
                      </m:e>
                    </m:d>
                    <m:r>
                      <a:rPr lang="en-US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−1, 1</m:t>
                        </m:r>
                      </m:e>
                    </m:d>
                    <m:r>
                      <a:rPr lang="en-US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rgbClr val="070090"/>
                    </a:solidFill>
                  </a:rPr>
                  <a:t> </a:t>
                </a:r>
                <a:endParaRPr lang="en-US" b="0" i="1" dirty="0">
                  <a:solidFill>
                    <a:srgbClr val="07009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70090"/>
                  </a:solidFill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rgbClr val="07009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70090"/>
                    </a:solidFill>
                  </a:rPr>
                  <a:t>Why Boolean functions?</a:t>
                </a:r>
              </a:p>
              <a:p>
                <a:r>
                  <a:rPr lang="en-US" dirty="0">
                    <a:solidFill>
                      <a:srgbClr val="070090"/>
                    </a:solidFill>
                  </a:rPr>
                  <a:t>Computation models: circuits, decision trees, communication protocols</a:t>
                </a:r>
              </a:p>
              <a:p>
                <a:r>
                  <a:rPr lang="en-US" dirty="0">
                    <a:solidFill>
                      <a:srgbClr val="070090"/>
                    </a:solidFill>
                  </a:rPr>
                  <a:t>Voting rules</a:t>
                </a:r>
              </a:p>
              <a:p>
                <a:r>
                  <a:rPr lang="en-US" dirty="0">
                    <a:solidFill>
                      <a:srgbClr val="070090"/>
                    </a:solidFill>
                  </a:rPr>
                  <a:t>Graph properties</a:t>
                </a:r>
              </a:p>
              <a:p>
                <a:r>
                  <a:rPr lang="en-US" dirty="0">
                    <a:solidFill>
                      <a:srgbClr val="070090"/>
                    </a:solidFill>
                  </a:rPr>
                  <a:t>....</a:t>
                </a:r>
              </a:p>
              <a:p>
                <a:endParaRPr lang="en-US" dirty="0">
                  <a:solidFill>
                    <a:srgbClr val="07009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B80DF-7486-A74C-B283-C9BA2EE29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89078" cy="4849496"/>
              </a:xfrm>
              <a:blipFill>
                <a:blip r:embed="rId2"/>
                <a:stretch>
                  <a:fillRect l="-1188" r="-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10E27555-E50F-1C46-9C89-9CE3A0C7D52D}"/>
              </a:ext>
            </a:extLst>
          </p:cNvPr>
          <p:cNvGrpSpPr/>
          <p:nvPr/>
        </p:nvGrpSpPr>
        <p:grpSpPr>
          <a:xfrm>
            <a:off x="8853149" y="1382066"/>
            <a:ext cx="2500651" cy="2547967"/>
            <a:chOff x="9213643" y="1347776"/>
            <a:chExt cx="2500651" cy="2547967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E819595-8048-A140-B7AD-FCBCF2A7C598}"/>
                </a:ext>
              </a:extLst>
            </p:cNvPr>
            <p:cNvGrpSpPr/>
            <p:nvPr/>
          </p:nvGrpSpPr>
          <p:grpSpPr>
            <a:xfrm>
              <a:off x="9407954" y="1542086"/>
              <a:ext cx="2119324" cy="2161233"/>
              <a:chOff x="8930936" y="844857"/>
              <a:chExt cx="1405828" cy="1433628"/>
            </a:xfrm>
          </p:grpSpPr>
          <p:cxnSp>
            <p:nvCxnSpPr>
              <p:cNvPr id="5" name="直线连接符 4">
                <a:extLst>
                  <a:ext uri="{FF2B5EF4-FFF2-40B4-BE49-F238E27FC236}">
                    <a16:creationId xmlns:a16="http://schemas.microsoft.com/office/drawing/2014/main" id="{7AA124DF-7467-FC41-ACF7-6C651006BCFE}"/>
                  </a:ext>
                </a:extLst>
              </p:cNvPr>
              <p:cNvCxnSpPr/>
              <p:nvPr/>
            </p:nvCxnSpPr>
            <p:spPr>
              <a:xfrm>
                <a:off x="8930936" y="1198485"/>
                <a:ext cx="0" cy="108000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线连接符 8">
                <a:extLst>
                  <a:ext uri="{FF2B5EF4-FFF2-40B4-BE49-F238E27FC236}">
                    <a16:creationId xmlns:a16="http://schemas.microsoft.com/office/drawing/2014/main" id="{0C91BF47-A1B7-EA43-8A57-B0E35C3E94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30936" y="2278485"/>
                <a:ext cx="1080000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线连接符 10">
                <a:extLst>
                  <a:ext uri="{FF2B5EF4-FFF2-40B4-BE49-F238E27FC236}">
                    <a16:creationId xmlns:a16="http://schemas.microsoft.com/office/drawing/2014/main" id="{7370DB9A-68E1-C94A-B2C5-3F4807E876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30936" y="1198485"/>
                <a:ext cx="1080000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线连接符 11">
                <a:extLst>
                  <a:ext uri="{FF2B5EF4-FFF2-40B4-BE49-F238E27FC236}">
                    <a16:creationId xmlns:a16="http://schemas.microsoft.com/office/drawing/2014/main" id="{12EFCF23-0A17-034B-95C7-D1A247C29F89}"/>
                  </a:ext>
                </a:extLst>
              </p:cNvPr>
              <p:cNvCxnSpPr/>
              <p:nvPr/>
            </p:nvCxnSpPr>
            <p:spPr>
              <a:xfrm>
                <a:off x="10010936" y="1198485"/>
                <a:ext cx="0" cy="108000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线连接符 12">
                <a:extLst>
                  <a:ext uri="{FF2B5EF4-FFF2-40B4-BE49-F238E27FC236}">
                    <a16:creationId xmlns:a16="http://schemas.microsoft.com/office/drawing/2014/main" id="{9C754A3A-1F7C-1043-999F-D1E0D775CCC2}"/>
                  </a:ext>
                </a:extLst>
              </p:cNvPr>
              <p:cNvCxnSpPr/>
              <p:nvPr/>
            </p:nvCxnSpPr>
            <p:spPr>
              <a:xfrm>
                <a:off x="9252012" y="844858"/>
                <a:ext cx="0" cy="108000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E898E387-7F24-E743-BAD8-052E1B99A8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52012" y="1924858"/>
                <a:ext cx="1080000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连接符 14">
                <a:extLst>
                  <a:ext uri="{FF2B5EF4-FFF2-40B4-BE49-F238E27FC236}">
                    <a16:creationId xmlns:a16="http://schemas.microsoft.com/office/drawing/2014/main" id="{9A1170D8-D357-F542-B81D-1DBD96051E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52012" y="844858"/>
                <a:ext cx="1080000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110BD206-55B8-C748-8A15-3751A0B5EA19}"/>
                  </a:ext>
                </a:extLst>
              </p:cNvPr>
              <p:cNvCxnSpPr/>
              <p:nvPr/>
            </p:nvCxnSpPr>
            <p:spPr>
              <a:xfrm>
                <a:off x="10332012" y="844858"/>
                <a:ext cx="0" cy="108000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>
                <a:extLst>
                  <a:ext uri="{FF2B5EF4-FFF2-40B4-BE49-F238E27FC236}">
                    <a16:creationId xmlns:a16="http://schemas.microsoft.com/office/drawing/2014/main" id="{29C83EB0-0BFD-4C48-A72F-88DF54D6231A}"/>
                  </a:ext>
                </a:extLst>
              </p:cNvPr>
              <p:cNvCxnSpPr/>
              <p:nvPr/>
            </p:nvCxnSpPr>
            <p:spPr>
              <a:xfrm flipH="1">
                <a:off x="8930936" y="844858"/>
                <a:ext cx="321076" cy="353627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线连接符 18">
                <a:extLst>
                  <a:ext uri="{FF2B5EF4-FFF2-40B4-BE49-F238E27FC236}">
                    <a16:creationId xmlns:a16="http://schemas.microsoft.com/office/drawing/2014/main" id="{9649E6D9-7A64-9943-8F57-ED9371DDED38}"/>
                  </a:ext>
                </a:extLst>
              </p:cNvPr>
              <p:cNvCxnSpPr/>
              <p:nvPr/>
            </p:nvCxnSpPr>
            <p:spPr>
              <a:xfrm flipH="1">
                <a:off x="10006184" y="844857"/>
                <a:ext cx="321076" cy="353627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id="{5072E9AA-87ED-0745-86F5-321A5FDD4E49}"/>
                  </a:ext>
                </a:extLst>
              </p:cNvPr>
              <p:cNvCxnSpPr/>
              <p:nvPr/>
            </p:nvCxnSpPr>
            <p:spPr>
              <a:xfrm flipH="1">
                <a:off x="8930936" y="1924857"/>
                <a:ext cx="321076" cy="353627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17BEED94-596B-9147-A353-5B3093193406}"/>
                  </a:ext>
                </a:extLst>
              </p:cNvPr>
              <p:cNvCxnSpPr/>
              <p:nvPr/>
            </p:nvCxnSpPr>
            <p:spPr>
              <a:xfrm flipH="1">
                <a:off x="10015688" y="1924856"/>
                <a:ext cx="321076" cy="353627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EB77D95F-9F81-AE46-9A94-5BA8B307E2FD}"/>
                </a:ext>
              </a:extLst>
            </p:cNvPr>
            <p:cNvSpPr/>
            <p:nvPr/>
          </p:nvSpPr>
          <p:spPr>
            <a:xfrm>
              <a:off x="9213643" y="1880879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70090"/>
                  </a:solidFill>
                </a:rPr>
                <a:t>0</a:t>
              </a:r>
              <a:endParaRPr kumimoji="1" lang="zh-CN" altLang="en-US" dirty="0">
                <a:solidFill>
                  <a:srgbClr val="070090"/>
                </a:solidFill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01DE3F7-57C5-E74C-9C51-BD15FFC41F89}"/>
                </a:ext>
              </a:extLst>
            </p:cNvPr>
            <p:cNvSpPr/>
            <p:nvPr/>
          </p:nvSpPr>
          <p:spPr>
            <a:xfrm>
              <a:off x="9697674" y="1347776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70090"/>
                  </a:solidFill>
                </a:rPr>
                <a:t>1</a:t>
              </a:r>
              <a:endParaRPr kumimoji="1" lang="zh-CN" altLang="en-US" dirty="0">
                <a:solidFill>
                  <a:srgbClr val="070090"/>
                </a:solidFill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76D11D8-4295-2B46-BC9E-1397DE50AF97}"/>
                </a:ext>
              </a:extLst>
            </p:cNvPr>
            <p:cNvSpPr/>
            <p:nvPr/>
          </p:nvSpPr>
          <p:spPr>
            <a:xfrm>
              <a:off x="11325674" y="1347776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70090"/>
                  </a:solidFill>
                </a:rPr>
                <a:t>1</a:t>
              </a:r>
              <a:endParaRPr kumimoji="1" lang="zh-CN" altLang="en-US" dirty="0">
                <a:solidFill>
                  <a:srgbClr val="070090"/>
                </a:solidFill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D8C3815-0ABF-A446-B51E-8281955A53A6}"/>
                </a:ext>
              </a:extLst>
            </p:cNvPr>
            <p:cNvSpPr/>
            <p:nvPr/>
          </p:nvSpPr>
          <p:spPr>
            <a:xfrm>
              <a:off x="10848936" y="1880878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70090"/>
                  </a:solidFill>
                </a:rPr>
                <a:t>0</a:t>
              </a:r>
              <a:endParaRPr kumimoji="1" lang="zh-CN" altLang="en-US" dirty="0">
                <a:solidFill>
                  <a:srgbClr val="070090"/>
                </a:solidFill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A7257721-9A0F-A54C-AA19-9BABFB72CD8A}"/>
                </a:ext>
              </a:extLst>
            </p:cNvPr>
            <p:cNvSpPr/>
            <p:nvPr/>
          </p:nvSpPr>
          <p:spPr>
            <a:xfrm>
              <a:off x="9697674" y="2975903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70090"/>
                  </a:solidFill>
                </a:rPr>
                <a:t>0</a:t>
              </a:r>
              <a:endParaRPr kumimoji="1" lang="zh-CN" altLang="en-US" dirty="0">
                <a:solidFill>
                  <a:srgbClr val="070090"/>
                </a:solidFill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9B5017E-5B3E-F147-ADE5-396A78D5EF3E}"/>
                </a:ext>
              </a:extLst>
            </p:cNvPr>
            <p:cNvSpPr/>
            <p:nvPr/>
          </p:nvSpPr>
          <p:spPr>
            <a:xfrm>
              <a:off x="11325674" y="2977787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70090"/>
                  </a:solidFill>
                </a:rPr>
                <a:t>0</a:t>
              </a:r>
              <a:endParaRPr kumimoji="1" lang="zh-CN" altLang="en-US" dirty="0">
                <a:solidFill>
                  <a:srgbClr val="070090"/>
                </a:solidFill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9581E9E-051B-4949-B37B-4EF1200C9ADC}"/>
                </a:ext>
              </a:extLst>
            </p:cNvPr>
            <p:cNvSpPr/>
            <p:nvPr/>
          </p:nvSpPr>
          <p:spPr>
            <a:xfrm>
              <a:off x="10848936" y="3507123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70090"/>
                  </a:solidFill>
                </a:rPr>
                <a:t>1</a:t>
              </a:r>
              <a:endParaRPr kumimoji="1" lang="zh-CN" altLang="en-US" dirty="0">
                <a:solidFill>
                  <a:srgbClr val="070090"/>
                </a:solidFill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ECD2743-3E6B-A648-9C4B-6F66D25975F7}"/>
                </a:ext>
              </a:extLst>
            </p:cNvPr>
            <p:cNvSpPr/>
            <p:nvPr/>
          </p:nvSpPr>
          <p:spPr>
            <a:xfrm>
              <a:off x="9218866" y="3507123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70090"/>
                  </a:solidFill>
                </a:rPr>
                <a:t>1</a:t>
              </a:r>
              <a:endParaRPr kumimoji="1" lang="zh-CN" altLang="en-US" dirty="0">
                <a:solidFill>
                  <a:srgbClr val="070090"/>
                </a:solidFill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40F70353-A391-FF40-8B67-8D08E02B61AF}"/>
              </a:ext>
            </a:extLst>
          </p:cNvPr>
          <p:cNvGrpSpPr/>
          <p:nvPr/>
        </p:nvGrpSpPr>
        <p:grpSpPr>
          <a:xfrm>
            <a:off x="8853149" y="1382066"/>
            <a:ext cx="2500651" cy="2547967"/>
            <a:chOff x="9213643" y="1347776"/>
            <a:chExt cx="2500651" cy="2547967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D8B3355F-9065-F144-AE20-FF2C153E6A91}"/>
                </a:ext>
              </a:extLst>
            </p:cNvPr>
            <p:cNvGrpSpPr/>
            <p:nvPr/>
          </p:nvGrpSpPr>
          <p:grpSpPr>
            <a:xfrm>
              <a:off x="9407954" y="1542086"/>
              <a:ext cx="2119324" cy="2161233"/>
              <a:chOff x="8930936" y="844857"/>
              <a:chExt cx="1405828" cy="1433628"/>
            </a:xfrm>
          </p:grpSpPr>
          <p:cxnSp>
            <p:nvCxnSpPr>
              <p:cNvPr id="42" name="直线连接符 41">
                <a:extLst>
                  <a:ext uri="{FF2B5EF4-FFF2-40B4-BE49-F238E27FC236}">
                    <a16:creationId xmlns:a16="http://schemas.microsoft.com/office/drawing/2014/main" id="{8D8069A8-7BCB-B34A-BF25-AC72B1689F66}"/>
                  </a:ext>
                </a:extLst>
              </p:cNvPr>
              <p:cNvCxnSpPr/>
              <p:nvPr/>
            </p:nvCxnSpPr>
            <p:spPr>
              <a:xfrm>
                <a:off x="8930936" y="1198485"/>
                <a:ext cx="0" cy="108000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符 42">
                <a:extLst>
                  <a:ext uri="{FF2B5EF4-FFF2-40B4-BE49-F238E27FC236}">
                    <a16:creationId xmlns:a16="http://schemas.microsoft.com/office/drawing/2014/main" id="{C2F8A818-CE74-FA43-BDF2-EAFFB1110D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30936" y="2278485"/>
                <a:ext cx="1080000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符 43">
                <a:extLst>
                  <a:ext uri="{FF2B5EF4-FFF2-40B4-BE49-F238E27FC236}">
                    <a16:creationId xmlns:a16="http://schemas.microsoft.com/office/drawing/2014/main" id="{972E06EE-18FB-F44F-AB48-E0370ECB44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30936" y="1198485"/>
                <a:ext cx="1080000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符 44">
                <a:extLst>
                  <a:ext uri="{FF2B5EF4-FFF2-40B4-BE49-F238E27FC236}">
                    <a16:creationId xmlns:a16="http://schemas.microsoft.com/office/drawing/2014/main" id="{706DC88E-77F9-0D4A-B4D8-3568BF72A2C4}"/>
                  </a:ext>
                </a:extLst>
              </p:cNvPr>
              <p:cNvCxnSpPr/>
              <p:nvPr/>
            </p:nvCxnSpPr>
            <p:spPr>
              <a:xfrm>
                <a:off x="10010936" y="1198485"/>
                <a:ext cx="0" cy="108000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符 45">
                <a:extLst>
                  <a:ext uri="{FF2B5EF4-FFF2-40B4-BE49-F238E27FC236}">
                    <a16:creationId xmlns:a16="http://schemas.microsoft.com/office/drawing/2014/main" id="{5DBC00D1-D4BE-B048-8087-B738D39C2847}"/>
                  </a:ext>
                </a:extLst>
              </p:cNvPr>
              <p:cNvCxnSpPr/>
              <p:nvPr/>
            </p:nvCxnSpPr>
            <p:spPr>
              <a:xfrm>
                <a:off x="9252012" y="844858"/>
                <a:ext cx="0" cy="108000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符 46">
                <a:extLst>
                  <a:ext uri="{FF2B5EF4-FFF2-40B4-BE49-F238E27FC236}">
                    <a16:creationId xmlns:a16="http://schemas.microsoft.com/office/drawing/2014/main" id="{B0B9B2A3-D452-E944-98AD-2219A8EAF3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52012" y="1924858"/>
                <a:ext cx="1080000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符 47">
                <a:extLst>
                  <a:ext uri="{FF2B5EF4-FFF2-40B4-BE49-F238E27FC236}">
                    <a16:creationId xmlns:a16="http://schemas.microsoft.com/office/drawing/2014/main" id="{2C500961-3974-8847-B204-CEF73C630D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52012" y="844858"/>
                <a:ext cx="1080000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符 48">
                <a:extLst>
                  <a:ext uri="{FF2B5EF4-FFF2-40B4-BE49-F238E27FC236}">
                    <a16:creationId xmlns:a16="http://schemas.microsoft.com/office/drawing/2014/main" id="{85FD560E-4DC6-7943-918D-3BC9C3848520}"/>
                  </a:ext>
                </a:extLst>
              </p:cNvPr>
              <p:cNvCxnSpPr/>
              <p:nvPr/>
            </p:nvCxnSpPr>
            <p:spPr>
              <a:xfrm>
                <a:off x="10332012" y="844858"/>
                <a:ext cx="0" cy="108000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符 49">
                <a:extLst>
                  <a:ext uri="{FF2B5EF4-FFF2-40B4-BE49-F238E27FC236}">
                    <a16:creationId xmlns:a16="http://schemas.microsoft.com/office/drawing/2014/main" id="{A25B4BEA-BAB2-6240-A861-FB4DF787E340}"/>
                  </a:ext>
                </a:extLst>
              </p:cNvPr>
              <p:cNvCxnSpPr/>
              <p:nvPr/>
            </p:nvCxnSpPr>
            <p:spPr>
              <a:xfrm flipH="1">
                <a:off x="8930936" y="844858"/>
                <a:ext cx="321076" cy="353627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符 50">
                <a:extLst>
                  <a:ext uri="{FF2B5EF4-FFF2-40B4-BE49-F238E27FC236}">
                    <a16:creationId xmlns:a16="http://schemas.microsoft.com/office/drawing/2014/main" id="{DBDE8DAC-ECAE-1A4C-8E63-1DDFF8D6043D}"/>
                  </a:ext>
                </a:extLst>
              </p:cNvPr>
              <p:cNvCxnSpPr/>
              <p:nvPr/>
            </p:nvCxnSpPr>
            <p:spPr>
              <a:xfrm flipH="1">
                <a:off x="10006184" y="844857"/>
                <a:ext cx="321076" cy="353627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符 51">
                <a:extLst>
                  <a:ext uri="{FF2B5EF4-FFF2-40B4-BE49-F238E27FC236}">
                    <a16:creationId xmlns:a16="http://schemas.microsoft.com/office/drawing/2014/main" id="{77684775-9F60-074B-AA54-1A24D374C42B}"/>
                  </a:ext>
                </a:extLst>
              </p:cNvPr>
              <p:cNvCxnSpPr/>
              <p:nvPr/>
            </p:nvCxnSpPr>
            <p:spPr>
              <a:xfrm flipH="1">
                <a:off x="8930936" y="1924857"/>
                <a:ext cx="321076" cy="353627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符 52">
                <a:extLst>
                  <a:ext uri="{FF2B5EF4-FFF2-40B4-BE49-F238E27FC236}">
                    <a16:creationId xmlns:a16="http://schemas.microsoft.com/office/drawing/2014/main" id="{BC172DCF-1939-A344-84C2-F9306776EA69}"/>
                  </a:ext>
                </a:extLst>
              </p:cNvPr>
              <p:cNvCxnSpPr/>
              <p:nvPr/>
            </p:nvCxnSpPr>
            <p:spPr>
              <a:xfrm flipH="1">
                <a:off x="10015688" y="1924856"/>
                <a:ext cx="321076" cy="353627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5B021BB0-9988-914F-AC2B-ED4386883E51}"/>
                </a:ext>
              </a:extLst>
            </p:cNvPr>
            <p:cNvSpPr/>
            <p:nvPr/>
          </p:nvSpPr>
          <p:spPr>
            <a:xfrm>
              <a:off x="9213643" y="1880879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70090"/>
                  </a:solidFill>
                </a:rPr>
                <a:t>+</a:t>
              </a:r>
              <a:endParaRPr kumimoji="1" lang="zh-CN" altLang="en-US" dirty="0">
                <a:solidFill>
                  <a:srgbClr val="070090"/>
                </a:solidFill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B61A756-F300-7142-BDB4-F3DFC408A0EE}"/>
                </a:ext>
              </a:extLst>
            </p:cNvPr>
            <p:cNvSpPr/>
            <p:nvPr/>
          </p:nvSpPr>
          <p:spPr>
            <a:xfrm>
              <a:off x="9697674" y="1347776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kumimoji="1" lang="en-US" altLang="zh-CN" sz="2800" dirty="0">
                  <a:solidFill>
                    <a:srgbClr val="070090"/>
                  </a:solidFill>
                </a:rPr>
                <a:t>-</a:t>
              </a:r>
              <a:endParaRPr kumimoji="1" lang="zh-CN" altLang="en-US" sz="2800" dirty="0">
                <a:solidFill>
                  <a:srgbClr val="070090"/>
                </a:solidFill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E0803BB0-AAC8-3345-96E9-485D1A013260}"/>
                </a:ext>
              </a:extLst>
            </p:cNvPr>
            <p:cNvSpPr/>
            <p:nvPr/>
          </p:nvSpPr>
          <p:spPr>
            <a:xfrm>
              <a:off x="11325674" y="1347776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rgbClr val="070090"/>
                  </a:solidFill>
                </a:rPr>
                <a:t>-</a:t>
              </a:r>
              <a:endParaRPr kumimoji="1" lang="zh-CN" altLang="en-US" sz="2800" dirty="0">
                <a:solidFill>
                  <a:srgbClr val="070090"/>
                </a:solidFill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0277195-215D-0545-8EBB-FDF101AD130B}"/>
                </a:ext>
              </a:extLst>
            </p:cNvPr>
            <p:cNvSpPr/>
            <p:nvPr/>
          </p:nvSpPr>
          <p:spPr>
            <a:xfrm>
              <a:off x="10848936" y="1880878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70090"/>
                  </a:solidFill>
                </a:rPr>
                <a:t>+</a:t>
              </a:r>
              <a:endParaRPr kumimoji="1" lang="zh-CN" altLang="en-US" dirty="0">
                <a:solidFill>
                  <a:srgbClr val="070090"/>
                </a:solidFill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224821E1-50B3-2944-93B8-2C36EF243898}"/>
                </a:ext>
              </a:extLst>
            </p:cNvPr>
            <p:cNvSpPr/>
            <p:nvPr/>
          </p:nvSpPr>
          <p:spPr>
            <a:xfrm>
              <a:off x="9697674" y="2975903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70090"/>
                  </a:solidFill>
                </a:rPr>
                <a:t>+</a:t>
              </a:r>
              <a:endParaRPr kumimoji="1" lang="zh-CN" altLang="en-US" dirty="0">
                <a:solidFill>
                  <a:srgbClr val="070090"/>
                </a:solidFill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B7A7CDA4-ADBA-A44C-A67F-26018C9B3C0F}"/>
                </a:ext>
              </a:extLst>
            </p:cNvPr>
            <p:cNvSpPr/>
            <p:nvPr/>
          </p:nvSpPr>
          <p:spPr>
            <a:xfrm>
              <a:off x="11325674" y="2977787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70090"/>
                  </a:solidFill>
                </a:rPr>
                <a:t>+</a:t>
              </a:r>
              <a:endParaRPr kumimoji="1" lang="zh-CN" altLang="en-US" dirty="0">
                <a:solidFill>
                  <a:srgbClr val="070090"/>
                </a:solidFill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03F1980-7854-8C44-B771-0CC5E9977214}"/>
                </a:ext>
              </a:extLst>
            </p:cNvPr>
            <p:cNvSpPr/>
            <p:nvPr/>
          </p:nvSpPr>
          <p:spPr>
            <a:xfrm>
              <a:off x="10848936" y="3507123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kumimoji="1" lang="en-US" altLang="zh-CN" sz="2800" dirty="0">
                  <a:solidFill>
                    <a:srgbClr val="070090"/>
                  </a:solidFill>
                </a:rPr>
                <a:t>-</a:t>
              </a:r>
              <a:endParaRPr kumimoji="1" lang="zh-CN" altLang="en-US" sz="2800" dirty="0">
                <a:solidFill>
                  <a:srgbClr val="070090"/>
                </a:solidFill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FFE07468-5605-F943-BED3-84A1C43359B7}"/>
                </a:ext>
              </a:extLst>
            </p:cNvPr>
            <p:cNvSpPr/>
            <p:nvPr/>
          </p:nvSpPr>
          <p:spPr>
            <a:xfrm>
              <a:off x="9218866" y="3507123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kumimoji="1" lang="en-US" altLang="zh-CN" sz="2800" dirty="0">
                  <a:solidFill>
                    <a:srgbClr val="070090"/>
                  </a:solidFill>
                </a:rPr>
                <a:t>-</a:t>
              </a:r>
              <a:endParaRPr kumimoji="1" lang="zh-CN" altLang="en-US" sz="2800" dirty="0">
                <a:solidFill>
                  <a:srgbClr val="070090"/>
                </a:solidFill>
              </a:endParaRPr>
            </a:p>
          </p:txBody>
        </p:sp>
      </p:grpSp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id="{4929E92F-7BBA-7640-8DFC-44963E0B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2232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29CC4-4EF9-3F45-B579-EEA12F1F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>
                <a:solidFill>
                  <a:srgbClr val="C0504D"/>
                </a:solidFill>
              </a:rPr>
              <a:t>Fourier expansion</a:t>
            </a:r>
            <a:endParaRPr kumimoji="1" lang="zh-CN" altLang="en-US" b="1" dirty="0">
              <a:solidFill>
                <a:srgbClr val="C0504D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6199CC0-5689-EA4A-A5E7-98B3659108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900" y="1690688"/>
                <a:ext cx="11506200" cy="435133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kumimoji="1" lang="en-US" altLang="zh-CN" dirty="0">
                    <a:solidFill>
                      <a:srgbClr val="070090"/>
                    </a:solidFill>
                  </a:rPr>
                  <a:t>Represent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−1, 1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1" lang="en-US" altLang="zh-CN" dirty="0">
                    <a:solidFill>
                      <a:srgbClr val="070090"/>
                    </a:solidFill>
                  </a:rPr>
                  <a:t> in the basis of </a:t>
                </a:r>
                <a:r>
                  <a:rPr kumimoji="1" lang="en-US" altLang="zh-CN" dirty="0">
                    <a:solidFill>
                      <a:srgbClr val="660065"/>
                    </a:solidFill>
                  </a:rPr>
                  <a:t>parity functions</a:t>
                </a:r>
              </a:p>
              <a:p>
                <a:pPr marL="0" indent="0" algn="ctr">
                  <a:buNone/>
                </a:pPr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pPr marL="0" indent="0" algn="ctr">
                  <a:buNone/>
                </a:pPr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pPr marL="0" indent="0" algn="ctr">
                  <a:buNone/>
                </a:pPr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pPr marL="0" indent="0" algn="ctr">
                  <a:buNone/>
                </a:pPr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pPr marL="0" indent="0" algn="ctr">
                  <a:buNone/>
                </a:pPr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pPr marL="0" indent="0" algn="ctr">
                  <a:buNone/>
                </a:pPr>
                <a:endParaRPr kumimoji="1" lang="zh-CN" altLang="en-US" dirty="0">
                  <a:solidFill>
                    <a:srgbClr val="070090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6199CC0-5689-EA4A-A5E7-98B3659108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690688"/>
                <a:ext cx="11506200" cy="4351338"/>
              </a:xfrm>
              <a:blipFill>
                <a:blip r:embed="rId4"/>
                <a:stretch>
                  <a:fillRect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436D4D9-6EC8-E04B-9943-3F66EBB4DDD0}"/>
                  </a:ext>
                </a:extLst>
              </p:cNvPr>
              <p:cNvSpPr txBox="1"/>
              <p:nvPr/>
            </p:nvSpPr>
            <p:spPr>
              <a:xfrm>
                <a:off x="4510923" y="2409593"/>
                <a:ext cx="3170154" cy="1456764"/>
              </a:xfrm>
              <a:prstGeom prst="rect">
                <a:avLst/>
              </a:prstGeom>
              <a:ln w="25400">
                <a:solidFill>
                  <a:srgbClr val="07009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288000" tIns="180000" rIns="288000" bIns="18000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sSub>
                            <m:sSubPr>
                              <m:ctrlPr>
                                <a:rPr kumimoji="1" lang="en-US" altLang="zh-CN" sz="2800" b="0" i="1" smtClean="0">
                                  <a:solidFill>
                                    <a:srgbClr val="66006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solidFill>
                                    <a:srgbClr val="66006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solidFill>
                                    <a:srgbClr val="66006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sz="2800" dirty="0">
                  <a:solidFill>
                    <a:srgbClr val="070090"/>
                  </a:solidFill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436D4D9-6EC8-E04B-9943-3F66EBB4D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923" y="2409593"/>
                <a:ext cx="3170154" cy="1456764"/>
              </a:xfrm>
              <a:prstGeom prst="rect">
                <a:avLst/>
              </a:prstGeom>
              <a:blipFill>
                <a:blip r:embed="rId5"/>
                <a:stretch>
                  <a:fillRect l="-6746" t="-89831" b="-126271"/>
                </a:stretch>
              </a:blipFill>
              <a:ln w="25400">
                <a:solidFill>
                  <a:srgbClr val="07009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A13C5D5-B446-7544-9D1A-3DA8A1791B61}"/>
                  </a:ext>
                </a:extLst>
              </p:cNvPr>
              <p:cNvSpPr txBox="1"/>
              <p:nvPr/>
            </p:nvSpPr>
            <p:spPr>
              <a:xfrm>
                <a:off x="2141199" y="4089019"/>
                <a:ext cx="7909593" cy="1170147"/>
              </a:xfrm>
              <a:prstGeom prst="rect">
                <a:avLst/>
              </a:prstGeom>
              <a:ln w="25400">
                <a:solidFill>
                  <a:srgbClr val="07009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lIns="288000" tIns="180000" rIns="288000" bIns="180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zh-CN" sz="2800">
                              <a:solidFill>
                                <a:srgbClr val="070090"/>
                              </a:solidFill>
                            </a:rPr>
                            <m:t>Maj</m:t>
                          </m:r>
                        </m:e>
                        <m:sub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800" i="1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800" i="1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800" i="1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800" i="1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2800" dirty="0">
                  <a:solidFill>
                    <a:srgbClr val="070090"/>
                  </a:solidFill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A13C5D5-B446-7544-9D1A-3DA8A1791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199" y="4089019"/>
                <a:ext cx="7909593" cy="11701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rgbClr val="07009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16DBD8-B102-6440-8C68-93E0B2E38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3</a:t>
            </a:fld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A636F20-1E68-A029-9BD2-E5E5EE9319BB}"/>
                  </a:ext>
                </a:extLst>
              </p:cNvPr>
              <p:cNvSpPr/>
              <p:nvPr/>
            </p:nvSpPr>
            <p:spPr>
              <a:xfrm>
                <a:off x="8424154" y="2452814"/>
                <a:ext cx="2263312" cy="7648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solidFill>
                                <a:srgbClr val="66006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smtClean="0">
                              <a:solidFill>
                                <a:srgbClr val="66006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66006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solidFill>
                                <a:srgbClr val="66006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66006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66006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kumimoji="1" lang="en-US" altLang="zh-CN" i="1">
                              <a:solidFill>
                                <a:srgbClr val="66006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i="1">
                              <a:solidFill>
                                <a:srgbClr val="66006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solidFill>
                                <a:srgbClr val="66006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zh-CN" i="1">
                              <a:solidFill>
                                <a:srgbClr val="66006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66006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66006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66006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66006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=:</m:t>
                          </m:r>
                          <m:sSup>
                            <m:sSupPr>
                              <m:ctrlPr>
                                <a:rPr kumimoji="1" lang="en-US" altLang="zh-CN" i="1">
                                  <a:solidFill>
                                    <a:srgbClr val="66006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solidFill>
                                    <a:srgbClr val="66006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zh-CN" i="1">
                                  <a:solidFill>
                                    <a:srgbClr val="66006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rgbClr val="660065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A636F20-1E68-A029-9BD2-E5E5EE9319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154" y="2452814"/>
                <a:ext cx="2263312" cy="764825"/>
              </a:xfrm>
              <a:prstGeom prst="rect">
                <a:avLst/>
              </a:prstGeom>
              <a:blipFill>
                <a:blip r:embed="rId7"/>
                <a:stretch>
                  <a:fillRect t="-119355" b="-167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曲线连接符 8">
            <a:extLst>
              <a:ext uri="{FF2B5EF4-FFF2-40B4-BE49-F238E27FC236}">
                <a16:creationId xmlns:a16="http://schemas.microsoft.com/office/drawing/2014/main" id="{A56927DB-444A-FB73-9677-3FF8C51018E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31934" y="2829807"/>
            <a:ext cx="992220" cy="308165"/>
          </a:xfrm>
          <a:prstGeom prst="curvedConnector3">
            <a:avLst/>
          </a:prstGeom>
          <a:ln>
            <a:solidFill>
              <a:srgbClr val="66006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5811C323-83C3-5298-DE9A-F2DC1D7D6F3C}"/>
              </a:ext>
            </a:extLst>
          </p:cNvPr>
          <p:cNvCxnSpPr>
            <a:cxnSpLocks/>
          </p:cNvCxnSpPr>
          <p:nvPr/>
        </p:nvCxnSpPr>
        <p:spPr>
          <a:xfrm flipV="1">
            <a:off x="8745166" y="2091447"/>
            <a:ext cx="165370" cy="583659"/>
          </a:xfrm>
          <a:prstGeom prst="straightConnector1">
            <a:avLst/>
          </a:prstGeom>
          <a:ln>
            <a:solidFill>
              <a:srgbClr val="66006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F0BE229-F2C4-C11A-1D2A-066F752A0E9C}"/>
                  </a:ext>
                </a:extLst>
              </p:cNvPr>
              <p:cNvSpPr txBox="1"/>
              <p:nvPr/>
            </p:nvSpPr>
            <p:spPr>
              <a:xfrm>
                <a:off x="3006948" y="5481828"/>
                <a:ext cx="6302294" cy="852111"/>
              </a:xfrm>
              <a:prstGeom prst="rect">
                <a:avLst/>
              </a:prstGeom>
              <a:ln w="25400">
                <a:solidFill>
                  <a:srgbClr val="07009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lIns="288000" tIns="180000" rIns="288000" bIns="180000" rtlCol="0">
                <a:spAutoFit/>
              </a:bodyPr>
              <a:lstStyle/>
              <a:p>
                <a:r>
                  <a:rPr kumimoji="1" lang="en-US" altLang="zh-CN" sz="2800" b="1" dirty="0">
                    <a:solidFill>
                      <a:srgbClr val="660065"/>
                    </a:solidFill>
                  </a:rPr>
                  <a:t>Degree:</a:t>
                </a:r>
                <a:r>
                  <a:rPr kumimoji="1" lang="en-US" altLang="zh-CN" sz="2800" dirty="0">
                    <a:solidFill>
                      <a:srgbClr val="07009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800" b="0" i="0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deg</m:t>
                    </m:r>
                    <m:d>
                      <m:dPr>
                        <m:ctrlP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kumimoji="1" lang="en-US" altLang="zh-CN" sz="2800" b="0" i="0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sz="2800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acc>
                          <m:accPr>
                            <m:chr m:val="̂"/>
                            <m:ctrlPr>
                              <a:rPr kumimoji="1" lang="en-US" altLang="zh-CN" sz="2800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800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kumimoji="1" lang="en-US" altLang="zh-CN" sz="2800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endParaRPr kumimoji="1" lang="zh-CN" altLang="en-US" sz="2800" b="1" dirty="0">
                  <a:solidFill>
                    <a:srgbClr val="660065"/>
                  </a:solidFill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F0BE229-F2C4-C11A-1D2A-066F752A0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948" y="5481828"/>
                <a:ext cx="6302294" cy="8521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rgbClr val="07009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0BB7639-B71E-D02F-CD88-1C8C4925756A}"/>
                  </a:ext>
                </a:extLst>
              </p:cNvPr>
              <p:cNvSpPr/>
              <p:nvPr/>
            </p:nvSpPr>
            <p:spPr>
              <a:xfrm>
                <a:off x="9667122" y="5484215"/>
                <a:ext cx="204068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deg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rgbClr val="07009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nor/>
                        </m:rPr>
                        <a:rPr lang="en-US" altLang="zh-CN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deg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zh-CN" altLang="en-US" dirty="0">
                  <a:solidFill>
                    <a:srgbClr val="070090"/>
                  </a:solidFill>
                </a:endParaRP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0BB7639-B71E-D02F-CD88-1C8C492575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122" y="5484215"/>
                <a:ext cx="2040687" cy="646331"/>
              </a:xfrm>
              <a:prstGeom prst="rect">
                <a:avLst/>
              </a:prstGeom>
              <a:blipFill>
                <a:blip r:embed="rId9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337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/>
      <p:bldP spid="2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29CC4-4EF9-3F45-B579-EEA12F1F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>
                <a:solidFill>
                  <a:srgbClr val="C0504D"/>
                </a:solidFill>
              </a:rPr>
              <a:t>Inner product &amp; norms</a:t>
            </a:r>
            <a:endParaRPr kumimoji="1" lang="zh-CN" altLang="en-US" b="1" dirty="0">
              <a:solidFill>
                <a:srgbClr val="C0504D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99CC0-5689-EA4A-A5E7-98B365910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690688"/>
            <a:ext cx="115062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zh-CN" dirty="0">
              <a:solidFill>
                <a:srgbClr val="070090"/>
              </a:solidFill>
            </a:endParaRPr>
          </a:p>
          <a:p>
            <a:pPr marL="0" indent="0" algn="ctr">
              <a:buNone/>
            </a:pPr>
            <a:endParaRPr kumimoji="1" lang="en-US" altLang="zh-CN" dirty="0">
              <a:solidFill>
                <a:srgbClr val="070090"/>
              </a:solidFill>
            </a:endParaRPr>
          </a:p>
          <a:p>
            <a:pPr marL="0" indent="0" algn="ctr">
              <a:buNone/>
            </a:pPr>
            <a:endParaRPr kumimoji="1" lang="en-US" altLang="zh-CN" dirty="0">
              <a:solidFill>
                <a:srgbClr val="070090"/>
              </a:solidFill>
            </a:endParaRPr>
          </a:p>
          <a:p>
            <a:endParaRPr kumimoji="1" lang="en-US" altLang="zh-CN" dirty="0">
              <a:solidFill>
                <a:srgbClr val="070090"/>
              </a:solidFill>
            </a:endParaRPr>
          </a:p>
          <a:p>
            <a:pPr marL="0" indent="0" algn="ctr">
              <a:buNone/>
            </a:pPr>
            <a:endParaRPr kumimoji="1" lang="en-US" altLang="zh-CN" dirty="0">
              <a:solidFill>
                <a:srgbClr val="070090"/>
              </a:solidFill>
            </a:endParaRPr>
          </a:p>
          <a:p>
            <a:pPr marL="0" indent="0" algn="ctr">
              <a:buNone/>
            </a:pPr>
            <a:endParaRPr kumimoji="1" lang="zh-CN" altLang="en-US" dirty="0">
              <a:solidFill>
                <a:srgbClr val="07009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16DBD8-B102-6440-8C68-93E0B2E38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4</a:t>
            </a:fld>
            <a:endParaRPr lang="en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0D8EEE9-FF6F-1482-EA3B-B4DFD4C1E099}"/>
                  </a:ext>
                </a:extLst>
              </p:cNvPr>
              <p:cNvSpPr txBox="1"/>
              <p:nvPr/>
            </p:nvSpPr>
            <p:spPr>
              <a:xfrm>
                <a:off x="1669915" y="1726847"/>
                <a:ext cx="8852170" cy="2522440"/>
              </a:xfrm>
              <a:prstGeom prst="rect">
                <a:avLst/>
              </a:prstGeom>
              <a:ln w="25400">
                <a:solidFill>
                  <a:srgbClr val="07009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288000" tIns="180000" rIns="288000" bIns="180000" rtlCol="0">
                <a:spAutoFit/>
              </a:bodyPr>
              <a:lstStyle/>
              <a:p>
                <a:r>
                  <a:rPr kumimoji="1" lang="en-US" altLang="zh-CN" sz="2800" b="1" dirty="0">
                    <a:solidFill>
                      <a:srgbClr val="660065"/>
                    </a:solidFill>
                  </a:rPr>
                  <a:t>Inner product: </a:t>
                </a:r>
                <a:r>
                  <a:rPr kumimoji="1" lang="en-US" altLang="zh-CN" sz="2800" dirty="0">
                    <a:solidFill>
                      <a:srgbClr val="070090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−1, 1</m:t>
                            </m:r>
                          </m:e>
                        </m:d>
                      </m:e>
                      <m:sup>
                        <m:r>
                          <a:rPr kumimoji="1"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1" lang="en-US" altLang="zh-CN" sz="2800" dirty="0">
                    <a:solidFill>
                      <a:srgbClr val="070090"/>
                    </a:solidFill>
                  </a:rPr>
                  <a:t>, define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kumimoji="1" lang="zh-CN" altLang="en-US" sz="280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kumimoji="1"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kumimoji="1" lang="en-US" altLang="zh-CN" sz="2800" b="1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lim>
                              <m:r>
                                <a:rPr kumimoji="1" lang="en-US" altLang="zh-CN" sz="2800" b="1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p>
                                <m:sSupPr>
                                  <m:ctrlPr>
                                    <a:rPr kumimoji="1" lang="en-US" altLang="zh-CN" sz="28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sz="2800" i="1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−1, 1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sz="28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1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800" b="1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func>
                      <m:r>
                        <a:rPr kumimoji="1"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kumimoji="1" lang="en-US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8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−1, 1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en-US" altLang="zh-CN" sz="2800" dirty="0">
                  <a:solidFill>
                    <a:srgbClr val="07009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en-US" altLang="zh-CN" sz="2800" dirty="0">
                    <a:solidFill>
                      <a:srgbClr val="070090"/>
                    </a:solidFill>
                  </a:rPr>
                  <a:t>Parity functions are </a:t>
                </a:r>
                <a:r>
                  <a:rPr kumimoji="1" lang="en-US" altLang="zh-CN" sz="2800" dirty="0">
                    <a:solidFill>
                      <a:srgbClr val="660065"/>
                    </a:solidFill>
                  </a:rPr>
                  <a:t>orthonormal</a:t>
                </a:r>
                <a:endParaRPr kumimoji="1" lang="zh-CN" altLang="en-US" sz="2800" dirty="0">
                  <a:solidFill>
                    <a:srgbClr val="660065"/>
                  </a:solidFill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0D8EEE9-FF6F-1482-EA3B-B4DFD4C1E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915" y="1726847"/>
                <a:ext cx="8852170" cy="2522440"/>
              </a:xfrm>
              <a:prstGeom prst="rect">
                <a:avLst/>
              </a:prstGeom>
              <a:blipFill>
                <a:blip r:embed="rId2"/>
                <a:stretch>
                  <a:fillRect t="-28218" b="-56436"/>
                </a:stretch>
              </a:blipFill>
              <a:ln w="25400">
                <a:solidFill>
                  <a:srgbClr val="07009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E937381-0B30-1D28-0047-C04A4C81596E}"/>
                  </a:ext>
                </a:extLst>
              </p:cNvPr>
              <p:cNvSpPr txBox="1"/>
              <p:nvPr/>
            </p:nvSpPr>
            <p:spPr>
              <a:xfrm>
                <a:off x="1669915" y="4761468"/>
                <a:ext cx="8852170" cy="1437720"/>
              </a:xfrm>
              <a:prstGeom prst="rect">
                <a:avLst/>
              </a:prstGeom>
              <a:ln w="25400">
                <a:solidFill>
                  <a:srgbClr val="07009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288000" tIns="180000" rIns="288000" bIns="18000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solidFill>
                          <a:srgbClr val="660065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kumimoji="1" lang="en-US" altLang="zh-CN" sz="2800" b="1" dirty="0">
                    <a:solidFill>
                      <a:srgbClr val="660065"/>
                    </a:solidFill>
                  </a:rPr>
                  <a:t>-norm: </a:t>
                </a:r>
                <a:r>
                  <a:rPr kumimoji="1" lang="en-US" altLang="zh-CN" sz="2800" dirty="0">
                    <a:solidFill>
                      <a:srgbClr val="070090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−1, 1</m:t>
                            </m:r>
                          </m:e>
                        </m:d>
                      </m:e>
                      <m:sup>
                        <m:r>
                          <a:rPr kumimoji="1"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1" lang="en-US" altLang="zh-CN" sz="2800" dirty="0">
                    <a:solidFill>
                      <a:srgbClr val="07009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 ∞]</m:t>
                    </m:r>
                  </m:oMath>
                </a14:m>
                <a:r>
                  <a:rPr kumimoji="1" lang="en-US" altLang="zh-CN" sz="2800" dirty="0">
                    <a:solidFill>
                      <a:srgbClr val="070090"/>
                    </a:solidFill>
                  </a:rPr>
                  <a:t>, define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kumimoji="1" lang="en-US" altLang="zh-CN" sz="2800" b="1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lim>
                          <m:r>
                            <a:rPr lang="en-US" altLang="zh-CN" sz="2800" b="1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sSup>
                            <m:sSupPr>
                              <m:ctrlPr>
                                <a:rPr kumimoji="1" lang="en-US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8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−1, 1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lim>
                      </m:limLow>
                      <m:sSup>
                        <m:sSupPr>
                          <m:ctrlPr>
                            <a:rPr lang="zh-CN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[|</m:t>
                          </m:r>
                          <m:r>
                            <a:rPr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zh-CN" altLang="zh-CN" sz="28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E937381-0B30-1D28-0047-C04A4C815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915" y="4761468"/>
                <a:ext cx="8852170" cy="1437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7009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43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B4D88-FBE2-594C-9779-A6A0B851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>
                <a:solidFill>
                  <a:srgbClr val="C0504D"/>
                </a:solidFill>
              </a:rPr>
              <a:t>Basic Fourier formulas</a:t>
            </a:r>
            <a:endParaRPr kumimoji="1" lang="zh-CN" altLang="en-US" b="1" dirty="0">
              <a:solidFill>
                <a:srgbClr val="C0504D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778387-2DA1-EC42-959E-6EE548A59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4441" y="1690688"/>
                <a:ext cx="10123118" cy="4351338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kumimoji="1" lang="en-US" altLang="zh-CN" dirty="0">
                    <a:solidFill>
                      <a:srgbClr val="070090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−1, 1</m:t>
                            </m:r>
                          </m:e>
                        </m:d>
                      </m:e>
                      <m:sup>
                        <m: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kumimoji="1" lang="en-US" altLang="zh-CN" b="0" dirty="0">
                  <a:solidFill>
                    <a:srgbClr val="070090"/>
                  </a:solidFill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kumimoji="1" lang="en-US" altLang="zh-CN" sz="1100" b="0" dirty="0">
                  <a:solidFill>
                    <a:srgbClr val="070090"/>
                  </a:solidFill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kumimoji="1" lang="en-US" altLang="zh-CN" sz="1100" b="0" dirty="0">
                  <a:solidFill>
                    <a:srgbClr val="070090"/>
                  </a:solidFill>
                  <a:ea typeface="Cambria Math" panose="02040503050406030204" pitchFamily="18" charset="0"/>
                </a:endParaRPr>
              </a:p>
              <a:p>
                <a:r>
                  <a:rPr kumimoji="1" lang="en-US" altLang="zh-CN" b="1" dirty="0">
                    <a:solidFill>
                      <a:srgbClr val="660065"/>
                    </a:solidFill>
                  </a:rPr>
                  <a:t>Parseval’s Theorem: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  <m: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</m:e>
                        </m:nary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kumimoji="1" lang="en-US" altLang="zh-CN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sSup>
                          <m:sSupPr>
                            <m:ctrlP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r>
                  <a:rPr kumimoji="1" lang="en-US" altLang="zh-CN" b="1" dirty="0" err="1">
                    <a:solidFill>
                      <a:srgbClr val="660065"/>
                    </a:solidFill>
                  </a:rPr>
                  <a:t>Plancherel’s</a:t>
                </a:r>
                <a:r>
                  <a:rPr kumimoji="1" lang="en-US" altLang="zh-CN" b="1" dirty="0">
                    <a:solidFill>
                      <a:srgbClr val="660065"/>
                    </a:solidFill>
                  </a:rPr>
                  <a:t> Theorem: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kumimoji="1" lang="en-US" altLang="zh-CN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kumimoji="1" lang="en-US" altLang="zh-CN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kumimoji="1" lang="en-US" altLang="zh-CN" b="1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kumimoji="1" lang="en-US" altLang="zh-CN" b="1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</m:e>
                              <m:lim>
                                <m:r>
                                  <a:rPr kumimoji="1" lang="en-US" altLang="zh-CN" b="1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i="1">
                                        <a:solidFill>
                                          <a:srgbClr val="07009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1" i="1">
                                        <a:solidFill>
                                          <a:srgbClr val="07009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zh-CN" b="1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fName>
                      <m:e>
                        <m: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acc>
                              <m:accPr>
                                <m:chr m:val="̂"/>
                                <m:ctrlPr>
                                  <a:rPr kumimoji="1" lang="en-US" altLang="zh-CN" b="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r>
                  <a:rPr kumimoji="1" lang="en-US" altLang="zh-CN" b="1" dirty="0">
                    <a:solidFill>
                      <a:srgbClr val="660065"/>
                    </a:solidFill>
                  </a:rPr>
                  <a:t>Mean:</a:t>
                </a:r>
                <a14:m>
                  <m:oMath xmlns:m="http://schemas.openxmlformats.org/officeDocument/2006/math">
                    <m:r>
                      <a:rPr kumimoji="1" lang="en-US" altLang="zh-CN" b="1" i="0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1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, 1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</m:oMath>
                </a14:m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r>
                  <a:rPr kumimoji="1" lang="en-US" altLang="zh-CN" b="1" dirty="0">
                    <a:solidFill>
                      <a:srgbClr val="660065"/>
                    </a:solidFill>
                  </a:rPr>
                  <a:t>Variance: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b="1" i="0" smtClean="0">
                        <a:solidFill>
                          <a:srgbClr val="070090"/>
                        </a:solidFill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1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b="1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sSup>
                      <m:sSupPr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≠∅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zh-CN" b="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pPr marL="0" indent="0">
                  <a:buNone/>
                </a:pPr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endParaRPr kumimoji="1" lang="en-US" altLang="zh-CN" dirty="0">
                  <a:solidFill>
                    <a:srgbClr val="070090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778387-2DA1-EC42-959E-6EE548A59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4441" y="1690688"/>
                <a:ext cx="10123118" cy="4351338"/>
              </a:xfrm>
              <a:blipFill>
                <a:blip r:embed="rId2"/>
                <a:stretch>
                  <a:fillRect l="-1128" t="-2326" b="-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B498A4-878C-614B-8411-26536914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6845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08D4F-EFEE-4740-988F-F07EE142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>
                <a:solidFill>
                  <a:srgbClr val="C0504D"/>
                </a:solidFill>
              </a:rPr>
              <a:t>Convolution </a:t>
            </a:r>
            <a:endParaRPr kumimoji="1" lang="zh-CN" altLang="en-US" b="1" dirty="0">
              <a:solidFill>
                <a:srgbClr val="C0504D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6DFB4-5222-4C4E-B0A4-CED2EE09B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1D2DACC-6715-374D-BEB2-63DEAAC3C1B7}"/>
                  </a:ext>
                </a:extLst>
              </p:cNvPr>
              <p:cNvSpPr txBox="1"/>
              <p:nvPr/>
            </p:nvSpPr>
            <p:spPr>
              <a:xfrm>
                <a:off x="1880992" y="1690688"/>
                <a:ext cx="8430015" cy="1283768"/>
              </a:xfrm>
              <a:prstGeom prst="rect">
                <a:avLst/>
              </a:prstGeom>
              <a:ln w="25400">
                <a:solidFill>
                  <a:srgbClr val="07009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288000" tIns="180000" rIns="288000" bIns="180000" rtlCol="0">
                <a:spAutoFit/>
              </a:bodyPr>
              <a:lstStyle/>
              <a:p>
                <a:pPr algn="ctr"/>
                <a:r>
                  <a:rPr kumimoji="1" lang="en-US" altLang="zh-CN" sz="2800" dirty="0">
                    <a:solidFill>
                      <a:srgbClr val="07009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−1, 1</m:t>
                            </m:r>
                          </m:e>
                        </m:d>
                      </m:e>
                      <m:sup>
                        <m:r>
                          <a:rPr kumimoji="1"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1" lang="en-US" altLang="zh-CN" sz="2800" dirty="0">
                    <a:solidFill>
                      <a:srgbClr val="070090"/>
                    </a:solidFill>
                  </a:rPr>
                  <a:t>, define their </a:t>
                </a:r>
                <a:r>
                  <a:rPr kumimoji="1" lang="en-US" altLang="zh-CN" sz="2800" b="1" dirty="0">
                    <a:solidFill>
                      <a:srgbClr val="660065"/>
                    </a:solidFill>
                  </a:rPr>
                  <a:t>convolution: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ctrlP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kumimoji="1" lang="en-US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8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−1, 1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1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800" b="1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d>
                      <m:r>
                        <a:rPr kumimoji="1"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sz="2800" b="0" dirty="0">
                  <a:solidFill>
                    <a:srgbClr val="070090"/>
                  </a:solidFill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1D2DACC-6715-374D-BEB2-63DEAAC3C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992" y="1690688"/>
                <a:ext cx="8430015" cy="12837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7009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94177CB-111C-DE41-A5EF-8175E5F7BEDC}"/>
                  </a:ext>
                </a:extLst>
              </p:cNvPr>
              <p:cNvSpPr txBox="1"/>
              <p:nvPr/>
            </p:nvSpPr>
            <p:spPr>
              <a:xfrm>
                <a:off x="2702559" y="3282114"/>
                <a:ext cx="6786880" cy="3575886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sz="2400" i="1" kern="100" smtClean="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eqArrPr>
                        <m:e>
                          <m:acc>
                            <m:accPr>
                              <m:chr m:val="̂"/>
                              <m:ctrlPr>
                                <a:rPr lang="zh-CN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24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4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sz="24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)=&amp;</m:t>
                          </m:r>
                          <m:limLow>
                            <m:limLowPr>
                              <m:ctrlPr>
                                <a:rPr lang="zh-CN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a:rPr kumimoji="1" lang="en-US" altLang="zh-CN" sz="2400" b="1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lim>
                              <m:r>
                                <a:rPr lang="en-US" sz="2400" b="1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∼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sz="2400" i="1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−1, 1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zh-CN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𝑔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)(</m:t>
                              </m:r>
                              <m:r>
                                <a:rPr lang="en-US" sz="2400" b="1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zh-CN" sz="2400" i="1" kern="100" smtClean="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sz="2400" i="1" kern="100" smtClean="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sz="2400" b="1" i="1" kern="100" smtClean="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sz="2400" i="1" kern="100" smtClean="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d>
                        </m:e>
                        <m:e>
                          <m:r>
                            <a:rPr lang="en-US" sz="24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=&amp;</m:t>
                          </m:r>
                          <m:limLow>
                            <m:limLowPr>
                              <m:ctrlPr>
                                <a:rPr lang="zh-CN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a:rPr kumimoji="1" lang="en-US" altLang="zh-CN" sz="2400" b="1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lim>
                              <m:r>
                                <a:rPr lang="en-US" sz="2400" b="1" i="1" kern="100" smtClean="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sz="2400" b="1" i="1" kern="100" smtClean="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sz="2400" b="1" i="1" kern="100" smtClean="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𝒚</m:t>
                              </m:r>
                              <m:r>
                                <a:rPr lang="en-US" sz="2400" i="1" kern="100" smtClean="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∼</m:t>
                              </m:r>
                              <m:sSup>
                                <m:sSupPr>
                                  <m:ctrlPr>
                                    <a:rPr kumimoji="1" lang="en-US" altLang="zh-CN" sz="24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sz="2400" i="1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−1, 1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sz="24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zh-CN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sz="2400" b="1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𝒚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)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𝑔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sz="2400" b="1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𝒙𝒚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zh-CN" sz="24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sz="2400" b="1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d>
                        </m:e>
                        <m:e>
                          <m:r>
                            <a:rPr lang="en-US" sz="24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=&amp;</m:t>
                          </m:r>
                          <m:limLow>
                            <m:limLowPr>
                              <m:ctrlPr>
                                <a:rPr lang="zh-CN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a:rPr kumimoji="1" lang="en-US" altLang="zh-CN" sz="2400" b="1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lim>
                              <m:r>
                                <a:rPr lang="en-US" sz="2400" b="1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𝒚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sz="2400" b="1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𝒛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∼</m:t>
                              </m:r>
                              <m:sSup>
                                <m:sSupPr>
                                  <m:ctrlPr>
                                    <a:rPr kumimoji="1" lang="en-US" altLang="zh-CN" sz="24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sz="2400" i="1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−1, 1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sz="24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zh-CN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sz="2400" b="1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𝒚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)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𝑔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sz="2400" b="1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𝒛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zh-CN" sz="24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sz="2400" b="1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𝒚𝒛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d>
                        </m:e>
                        <m:e>
                          <m:r>
                            <m:rPr>
                              <m:nor/>
                            </m:rPr>
                            <a:rPr lang="en-US" sz="2400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DengXian" panose="02010600030101010101" pitchFamily="2" charset="-122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  <m:e>
                          <m:r>
                            <a:rPr lang="en-US" sz="24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=&amp;</m:t>
                          </m:r>
                          <m:limLow>
                            <m:limLowPr>
                              <m:ctrlPr>
                                <a:rPr lang="zh-CN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a:rPr kumimoji="1" lang="en-US" altLang="zh-CN" sz="2400" b="1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lim>
                              <m:r>
                                <a:rPr lang="en-US" sz="2400" b="1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𝒚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sz="2400" b="1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𝒛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∼</m:t>
                              </m:r>
                              <m:sSup>
                                <m:sSupPr>
                                  <m:ctrlPr>
                                    <a:rPr kumimoji="1" lang="en-US" altLang="zh-CN" sz="24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sz="2400" i="1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−1, 1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sz="24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zh-CN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sz="2400" b="1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𝒚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zh-CN" sz="24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sz="2400" b="1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𝒚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)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𝑔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sz="2400" b="1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𝒛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zh-CN" sz="24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sz="2400" b="1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𝒛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d>
                        </m:e>
                        <m:e>
                          <m:r>
                            <a:rPr lang="en-US" sz="24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=&amp;</m:t>
                          </m:r>
                          <m:acc>
                            <m:accPr>
                              <m:chr m:val="̂"/>
                              <m:ctrlPr>
                                <a:rPr lang="zh-CN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sz="24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4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sz="24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)</m:t>
                          </m:r>
                          <m:acc>
                            <m:accPr>
                              <m:chr m:val="̂"/>
                              <m:ctrlPr>
                                <a:rPr lang="zh-CN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24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4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sz="24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).</m:t>
                          </m:r>
                        </m:e>
                      </m:eqArr>
                    </m:oMath>
                  </m:oMathPara>
                </a14:m>
                <a:endParaRPr lang="zh-CN" sz="2400" kern="100" dirty="0">
                  <a:solidFill>
                    <a:srgbClr val="070090"/>
                  </a:solidFill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algn="just"/>
                <a:r>
                  <a:rPr lang="en-US" sz="2400" kern="100" dirty="0">
                    <a:ln>
                      <a:noFill/>
                    </a:ln>
                    <a:solidFill>
                      <a:srgbClr val="070090"/>
                    </a:solidFill>
                    <a:effectLst/>
                    <a:latin typeface="DengXian" panose="02010600030101010101" pitchFamily="2" charset="-122"/>
                    <a:ea typeface="DengXian" panose="02010600030101010101" pitchFamily="2" charset="-122"/>
                    <a:cs typeface="Arial" panose="020B0604020202020204" pitchFamily="34" charset="0"/>
                  </a:rPr>
                  <a:t> </a:t>
                </a:r>
                <a:endParaRPr lang="zh-CN" sz="2400" kern="100" dirty="0">
                  <a:solidFill>
                    <a:srgbClr val="070090"/>
                  </a:solidFill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94177CB-111C-DE41-A5EF-8175E5F7B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559" y="3282114"/>
                <a:ext cx="6786880" cy="3575886"/>
              </a:xfrm>
              <a:prstGeom prst="rect">
                <a:avLst/>
              </a:prstGeom>
              <a:blipFill>
                <a:blip r:embed="rId3"/>
                <a:stretch>
                  <a:fillRect t="-1064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DE8D1-DBFF-C248-B2BF-811A5E45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900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B4D88-FBE2-594C-9779-A6A0B851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>
                <a:solidFill>
                  <a:srgbClr val="C0504D"/>
                </a:solidFill>
              </a:rPr>
              <a:t>Two equivalent propositions</a:t>
            </a:r>
            <a:endParaRPr kumimoji="1" lang="zh-CN" altLang="en-US" b="1" dirty="0">
              <a:solidFill>
                <a:srgbClr val="C0504D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778387-2DA1-EC42-959E-6EE548A59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4441" y="1690688"/>
                <a:ext cx="10123118" cy="4351338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kumimoji="1" lang="en-US" altLang="zh-CN" dirty="0">
                    <a:solidFill>
                      <a:srgbClr val="070090"/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−1, 1</m:t>
                            </m:r>
                          </m:e>
                        </m:d>
                      </m:e>
                      <m:sup>
                        <m: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1" lang="en-US" altLang="zh-CN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1" lang="en-US" altLang="zh-CN" dirty="0">
                    <a:solidFill>
                      <a:srgbClr val="07009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kumimoji="1" lang="en-US" altLang="zh-CN" dirty="0">
                    <a:solidFill>
                      <a:srgbClr val="070090"/>
                    </a:solidFill>
                  </a:rPr>
                  <a:t>, for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kumimoji="1" lang="en-US" altLang="zh-CN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type m:val="lin"/>
                        <m:ctrlPr>
                          <a:rPr kumimoji="1" lang="en-US" altLang="zh-CN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endParaRPr kumimoji="1" lang="en-US" altLang="zh-CN" dirty="0">
                  <a:solidFill>
                    <a:srgbClr val="070090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778387-2DA1-EC42-959E-6EE548A59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4441" y="1690688"/>
                <a:ext cx="10123118" cy="4351338"/>
              </a:xfrm>
              <a:blipFill>
                <a:blip r:embed="rId2"/>
                <a:stretch>
                  <a:fillRect t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B498A4-878C-614B-8411-26536914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7</a:t>
            </a:fld>
            <a:endParaRPr lang="en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70667F9-0E68-E754-0291-57338384B1B1}"/>
                  </a:ext>
                </a:extLst>
              </p:cNvPr>
              <p:cNvSpPr txBox="1"/>
              <p:nvPr/>
            </p:nvSpPr>
            <p:spPr>
              <a:xfrm>
                <a:off x="1282045" y="2291296"/>
                <a:ext cx="9627910" cy="831401"/>
              </a:xfrm>
              <a:prstGeom prst="rect">
                <a:avLst/>
              </a:prstGeom>
              <a:ln w="25400">
                <a:solidFill>
                  <a:srgbClr val="07009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288000" tIns="180000" rIns="288000" bIns="180000" rtlCol="0">
                <a:spAutoFit/>
              </a:bodyPr>
              <a:lstStyle/>
              <a:p>
                <a:r>
                  <a:rPr kumimoji="1" lang="en-US" altLang="zh-CN" sz="2800" b="1" dirty="0">
                    <a:solidFill>
                      <a:srgbClr val="660065"/>
                    </a:solidFill>
                  </a:rPr>
                  <a:t>P1: </a:t>
                </a:r>
                <a:r>
                  <a:rPr kumimoji="1" lang="en-US" altLang="zh-CN" sz="2800" dirty="0">
                    <a:solidFill>
                      <a:srgbClr val="070090"/>
                    </a:solidFill>
                  </a:rPr>
                  <a:t>For </a:t>
                </a:r>
                <a:r>
                  <a:rPr kumimoji="1" lang="en-US" altLang="zh-CN" sz="2800" b="1" i="1" dirty="0">
                    <a:solidFill>
                      <a:srgbClr val="070090"/>
                    </a:solidFill>
                  </a:rPr>
                  <a:t>all</a:t>
                </a:r>
                <a:r>
                  <a:rPr kumimoji="1" lang="en-US" altLang="zh-CN" sz="2800" dirty="0">
                    <a:solidFill>
                      <a:srgbClr val="07009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sz="2800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−1, 1</m:t>
                            </m:r>
                          </m:e>
                        </m:d>
                      </m:e>
                      <m:sup>
                        <m:r>
                          <a:rPr kumimoji="1"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1" lang="en-US" altLang="zh-CN" sz="2800" dirty="0">
                    <a:solidFill>
                      <a:srgbClr val="07009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800" b="0" i="0" smtClean="0">
                        <a:solidFill>
                          <a:srgbClr val="660065"/>
                        </a:solidFill>
                        <a:latin typeface="Cambria Math" panose="02040503050406030204" pitchFamily="18" charset="0"/>
                      </a:rPr>
                      <m:t>deg</m:t>
                    </m:r>
                    <m:d>
                      <m:dPr>
                        <m:ctrlPr>
                          <a:rPr kumimoji="1" lang="en-US" altLang="zh-CN" sz="2800" b="0" i="1" smtClean="0">
                            <a:solidFill>
                              <a:srgbClr val="66006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smtClean="0">
                            <a:solidFill>
                              <a:srgbClr val="660065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kumimoji="1" lang="en-US" altLang="zh-CN" sz="2800" b="0" i="1" smtClean="0">
                        <a:solidFill>
                          <a:srgbClr val="66006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1" lang="en-US" altLang="zh-CN" sz="2800" b="0" i="1" smtClean="0">
                        <a:solidFill>
                          <a:srgbClr val="66006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en-US" altLang="zh-CN" sz="2800" dirty="0">
                    <a:solidFill>
                      <a:srgbClr val="07009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 smtClean="0">
                            <a:solidFill>
                              <a:srgbClr val="9411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1" lang="en-US" altLang="zh-CN" sz="2800" i="1" smtClean="0">
                                <a:solidFill>
                                  <a:srgbClr val="941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smtClean="0">
                                <a:solidFill>
                                  <a:srgbClr val="9411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CN" sz="2800" b="0" i="1" smtClean="0">
                                <a:solidFill>
                                  <a:srgbClr val="9411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kumimoji="1" lang="en-US" altLang="zh-CN" sz="2800" b="0" i="1" smtClean="0">
                                <a:solidFill>
                                  <a:srgbClr val="9411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kumimoji="1" lang="en-US" altLang="zh-CN" sz="2800" b="0" i="1" smtClean="0">
                                <a:solidFill>
                                  <a:srgbClr val="941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solidFill>
                                  <a:srgbClr val="9411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solidFill>
                                  <a:srgbClr val="9411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1" lang="en-US" altLang="zh-CN" sz="2800" b="0" i="1" smtClean="0">
                        <a:solidFill>
                          <a:srgbClr val="9411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1" lang="en-US" altLang="zh-CN" sz="2800" b="0" i="1" smtClean="0">
                        <a:solidFill>
                          <a:srgbClr val="9411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kumimoji="1" lang="en-US" altLang="zh-CN" sz="2800" b="0" i="1" smtClean="0">
                            <a:solidFill>
                              <a:srgbClr val="9411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1" lang="en-US" altLang="zh-CN" sz="2800" b="0" i="1" smtClean="0">
                                <a:solidFill>
                                  <a:srgbClr val="9411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smtClean="0">
                                <a:solidFill>
                                  <a:srgbClr val="9411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kumimoji="1" lang="en-US" altLang="zh-CN" sz="2800" b="0" i="1" smtClean="0">
                                <a:solidFill>
                                  <a:srgbClr val="9411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solidFill>
                                  <a:srgbClr val="9411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solidFill>
                                  <a:srgbClr val="9411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800" dirty="0">
                    <a:solidFill>
                      <a:srgbClr val="070090"/>
                    </a:solidFill>
                  </a:rPr>
                  <a:t>.</a:t>
                </a:r>
                <a:endParaRPr kumimoji="1" lang="zh-CN" altLang="en-US" sz="2800" dirty="0">
                  <a:solidFill>
                    <a:srgbClr val="070090"/>
                  </a:solidFill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70667F9-0E68-E754-0291-57338384B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045" y="2291296"/>
                <a:ext cx="9627910" cy="831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7009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DE00BD9-86BC-89DE-0C63-D0DD9F2D4614}"/>
                  </a:ext>
                </a:extLst>
              </p:cNvPr>
              <p:cNvSpPr txBox="1"/>
              <p:nvPr/>
            </p:nvSpPr>
            <p:spPr>
              <a:xfrm>
                <a:off x="1282045" y="3555854"/>
                <a:ext cx="9627910" cy="2212612"/>
              </a:xfrm>
              <a:prstGeom prst="rect">
                <a:avLst/>
              </a:prstGeom>
              <a:ln w="25400">
                <a:solidFill>
                  <a:srgbClr val="07009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288000" tIns="180000" rIns="288000" bIns="180000" rtlCol="0">
                <a:spAutoFit/>
              </a:bodyPr>
              <a:lstStyle/>
              <a:p>
                <a:r>
                  <a:rPr kumimoji="1" lang="en-US" altLang="zh-CN" sz="2800" b="1" dirty="0">
                    <a:solidFill>
                      <a:srgbClr val="660065"/>
                    </a:solidFill>
                  </a:rPr>
                  <a:t>P2:</a:t>
                </a:r>
                <a:r>
                  <a:rPr kumimoji="1" lang="en-US" altLang="zh-CN" sz="2800" b="1" dirty="0">
                    <a:solidFill>
                      <a:srgbClr val="070090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70090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kumimoji="1" lang="en-US" altLang="zh-CN" sz="280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−1, 1</m:t>
                            </m:r>
                          </m:e>
                        </m:d>
                      </m:e>
                      <m:sup>
                        <m:r>
                          <a:rPr kumimoji="1"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1" lang="en-US" altLang="zh-CN" sz="2800" dirty="0">
                    <a:solidFill>
                      <a:srgbClr val="070090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800" dirty="0">
                    <a:solidFill>
                      <a:srgbClr val="070090"/>
                    </a:solidFill>
                  </a:rPr>
                  <a:t>, there </a:t>
                </a:r>
                <a:r>
                  <a:rPr lang="en-US" altLang="zh-CN" sz="2800" b="1" i="1" dirty="0">
                    <a:solidFill>
                      <a:srgbClr val="070090"/>
                    </a:solidFill>
                  </a:rPr>
                  <a:t>exists</a:t>
                </a:r>
                <a:r>
                  <a:rPr lang="en-US" altLang="zh-CN" sz="2800" dirty="0">
                    <a:solidFill>
                      <a:srgbClr val="07009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−1, 1</m:t>
                            </m:r>
                          </m:e>
                        </m:d>
                      </m:e>
                      <m:sup>
                        <m:r>
                          <a:rPr kumimoji="1"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800" dirty="0">
                    <a:solidFill>
                      <a:srgbClr val="070090"/>
                    </a:solidFill>
                  </a:rPr>
                  <a:t> such that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sz="2800" dirty="0">
                    <a:solidFill>
                      <a:srgbClr val="07009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9411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solidFill>
                                  <a:srgbClr val="941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solidFill>
                                      <a:srgbClr val="9411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9411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94110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sub>
                            </m:sSub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941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9411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9411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800" i="1">
                        <a:solidFill>
                          <a:srgbClr val="9411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smtClean="0">
                        <a:solidFill>
                          <a:srgbClr val="9411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2800" dirty="0">
                    <a:solidFill>
                      <a:srgbClr val="070090"/>
                    </a:solidFill>
                  </a:rPr>
                  <a:t>, and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sz="2800" dirty="0">
                    <a:solidFill>
                      <a:srgbClr val="07009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i="1" smtClean="0">
                            <a:solidFill>
                              <a:srgbClr val="9411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941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9411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9411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altLang="zh-CN" sz="2800" b="0" i="1" smtClean="0">
                            <a:solidFill>
                              <a:srgbClr val="9411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9411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9411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2800" i="1">
                            <a:solidFill>
                              <a:srgbClr val="9411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rgbClr val="9411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d>
                      <m:dPr>
                        <m:ctrlPr>
                          <a:rPr lang="en-US" altLang="zh-CN" sz="2800" i="1">
                            <a:solidFill>
                              <a:srgbClr val="9411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9411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800" i="1" smtClean="0">
                        <a:solidFill>
                          <a:srgbClr val="9411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̂"/>
                        <m:ctrlPr>
                          <a:rPr lang="en-US" altLang="zh-CN" sz="2800" i="1">
                            <a:solidFill>
                              <a:srgbClr val="9411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rgbClr val="9411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altLang="zh-CN" sz="2800" i="1">
                            <a:solidFill>
                              <a:srgbClr val="9411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9411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rgbClr val="070090"/>
                    </a:solidFill>
                  </a:rPr>
                  <a:t>, for all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800" b="0" i="1" smtClean="0">
                        <a:solidFill>
                          <a:srgbClr val="66006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800" b="0" i="1" smtClean="0">
                        <a:solidFill>
                          <a:srgbClr val="66006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sz="2800" b="0" i="1" smtClean="0">
                        <a:solidFill>
                          <a:srgbClr val="66006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|≤</m:t>
                    </m:r>
                    <m:r>
                      <a:rPr lang="en-US" altLang="zh-CN" sz="2800" b="0" i="1" smtClean="0">
                        <a:solidFill>
                          <a:srgbClr val="66006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800" dirty="0">
                    <a:solidFill>
                      <a:srgbClr val="070090"/>
                    </a:solidFill>
                  </a:rPr>
                  <a:t>.</a:t>
                </a:r>
                <a:endParaRPr lang="zh-CN" altLang="zh-CN" sz="2800" dirty="0">
                  <a:solidFill>
                    <a:srgbClr val="070090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DE00BD9-86BC-89DE-0C63-D0DD9F2D4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045" y="3555854"/>
                <a:ext cx="9627910" cy="22126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rgbClr val="07009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37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69D58-E7C6-EC32-DD01-3136FD95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DEB550-0157-6213-42CC-01C5B6E06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111571-35DB-D459-8974-82B95D35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8</a:t>
            </a:fld>
            <a:endParaRPr lang="en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5F6E50-4FB6-30EB-632F-489DA5B32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116" y="314641"/>
            <a:ext cx="8127768" cy="617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4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B4D88-FBE2-594C-9779-A6A0B851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>
                <a:solidFill>
                  <a:srgbClr val="C0504D"/>
                </a:solidFill>
              </a:rPr>
              <a:t>Sensitivity &amp; degree</a:t>
            </a:r>
            <a:endParaRPr kumimoji="1" lang="zh-CN" altLang="en-US" b="1" dirty="0">
              <a:solidFill>
                <a:srgbClr val="C0504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778387-2DA1-EC42-959E-6EE548A59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4441" y="3078866"/>
                <a:ext cx="10123118" cy="2963160"/>
              </a:xfrm>
            </p:spPr>
            <p:txBody>
              <a:bodyPr>
                <a:noAutofit/>
              </a:bodyPr>
              <a:lstStyle/>
              <a:p>
                <a:r>
                  <a:rPr kumimoji="1" lang="en-US" altLang="zh-CN" dirty="0">
                    <a:solidFill>
                      <a:srgbClr val="070090"/>
                    </a:solidFill>
                  </a:rPr>
                  <a:t>Sensitivity: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n-US" altLang="zh-CN" b="0" i="0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en-US" altLang="zh-CN" dirty="0">
                    <a:solidFill>
                      <a:srgbClr val="07009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=#{</m:t>
                    </m:r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)≠</m:t>
                    </m:r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pPr marL="0" indent="0">
                  <a:buNone/>
                </a:pPr>
                <a:endParaRPr kumimoji="1" lang="en-US" altLang="zh-CN" dirty="0">
                  <a:solidFill>
                    <a:srgbClr val="07009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778387-2DA1-EC42-959E-6EE548A59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4441" y="3078866"/>
                <a:ext cx="10123118" cy="2963160"/>
              </a:xfrm>
              <a:blipFill>
                <a:blip r:embed="rId2"/>
                <a:stretch>
                  <a:fillRect l="-1128" t="-29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B498A4-878C-614B-8411-26536914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9</a:t>
            </a:fld>
            <a:endParaRPr lang="en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2FDD7AF-813C-A5A8-BEE3-43213C400D29}"/>
                  </a:ext>
                </a:extLst>
              </p:cNvPr>
              <p:cNvSpPr txBox="1"/>
              <p:nvPr/>
            </p:nvSpPr>
            <p:spPr>
              <a:xfrm>
                <a:off x="1253924" y="3947801"/>
                <a:ext cx="9684152" cy="1952412"/>
              </a:xfrm>
              <a:prstGeom prst="rect">
                <a:avLst/>
              </a:prstGeom>
              <a:ln w="25400">
                <a:solidFill>
                  <a:srgbClr val="07009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288000" tIns="180000" rIns="288000" bIns="180000" rtlCol="0">
                <a:spAutoFit/>
              </a:bodyPr>
              <a:lstStyle/>
              <a:p>
                <a:r>
                  <a:rPr kumimoji="1" lang="en-US" altLang="zh-CN" sz="2800" b="1" dirty="0">
                    <a:solidFill>
                      <a:srgbClr val="660065"/>
                    </a:solidFill>
                  </a:rPr>
                  <a:t>An equivalent form: </a:t>
                </a:r>
                <a:r>
                  <a:rPr kumimoji="1" lang="en-US" altLang="zh-CN" sz="2800" dirty="0">
                    <a:solidFill>
                      <a:srgbClr val="070090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sz="2800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−1, 1</m:t>
                            </m:r>
                          </m:e>
                        </m:d>
                      </m:e>
                      <m:sup>
                        <m:r>
                          <a:rPr kumimoji="1"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800" dirty="0">
                    <a:solidFill>
                      <a:srgbClr val="07009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0" i="0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deg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800" dirty="0">
                    <a:solidFill>
                      <a:srgbClr val="070090"/>
                    </a:solidFill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supHide m:val="on"/>
                                  <m:ctrlPr>
                                    <a:rPr lang="zh-CN" altLang="zh-CN" sz="28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sz="28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⊆[</m:t>
                                  </m:r>
                                  <m:r>
                                    <a:rPr lang="en-US" altLang="zh-CN" sz="28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sz="28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sz="28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sz="28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CN" sz="2800" i="1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r>
                                    <a:rPr lang="en-US" altLang="zh-CN" sz="28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sz="28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zh-CN" altLang="zh-CN" sz="2800" i="1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altLang="zh-CN" sz="280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i="1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zh-CN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zh-CN" altLang="zh-CN" sz="28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2FDD7AF-813C-A5A8-BEE3-43213C400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924" y="3947801"/>
                <a:ext cx="9684152" cy="1952412"/>
              </a:xfrm>
              <a:prstGeom prst="rect">
                <a:avLst/>
              </a:prstGeom>
              <a:blipFill>
                <a:blip r:embed="rId3"/>
                <a:stretch>
                  <a:fillRect t="-47436" b="-91667"/>
                </a:stretch>
              </a:blipFill>
              <a:ln w="25400">
                <a:solidFill>
                  <a:srgbClr val="07009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DE00BD9-86BC-89DE-0C63-D0DD9F2D4614}"/>
                  </a:ext>
                </a:extLst>
              </p:cNvPr>
              <p:cNvSpPr txBox="1"/>
              <p:nvPr/>
            </p:nvSpPr>
            <p:spPr>
              <a:xfrm>
                <a:off x="1253924" y="1588569"/>
                <a:ext cx="9684152" cy="1225290"/>
              </a:xfrm>
              <a:prstGeom prst="rect">
                <a:avLst/>
              </a:prstGeom>
              <a:ln w="25400">
                <a:solidFill>
                  <a:srgbClr val="07009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288000" tIns="180000" rIns="288000" bIns="180000" rtlCol="0">
                <a:spAutoFit/>
              </a:bodyPr>
              <a:lstStyle/>
              <a:p>
                <a:r>
                  <a:rPr kumimoji="1" lang="en-US" altLang="zh-CN" sz="2800" b="1" dirty="0">
                    <a:solidFill>
                      <a:srgbClr val="660065"/>
                    </a:solidFill>
                  </a:rPr>
                  <a:t>Theorem (Nisan-</a:t>
                </a:r>
                <a:r>
                  <a:rPr kumimoji="1" lang="en-US" altLang="zh-CN" sz="2800" b="1" dirty="0" err="1">
                    <a:solidFill>
                      <a:srgbClr val="660065"/>
                    </a:solidFill>
                  </a:rPr>
                  <a:t>Szegedy</a:t>
                </a:r>
                <a:r>
                  <a:rPr kumimoji="1" lang="en-US" altLang="zh-CN" sz="2800" b="1" dirty="0">
                    <a:solidFill>
                      <a:srgbClr val="660065"/>
                    </a:solidFill>
                  </a:rPr>
                  <a:t>, 1994):</a:t>
                </a:r>
                <a:r>
                  <a:rPr kumimoji="1" lang="en-US" altLang="zh-CN" sz="2800" b="1" dirty="0">
                    <a:solidFill>
                      <a:srgbClr val="070090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70090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sz="2800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−1, 1</m:t>
                            </m:r>
                          </m:e>
                        </m:d>
                      </m:e>
                      <m:sup>
                        <m:r>
                          <a:rPr kumimoji="1"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rgbClr val="070090"/>
                    </a:solidFill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 sz="2800" b="0" i="0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deg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zh-CN" sz="2800" dirty="0">
                  <a:solidFill>
                    <a:srgbClr val="070090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DE00BD9-86BC-89DE-0C63-D0DD9F2D4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924" y="1588569"/>
                <a:ext cx="9684152" cy="12252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rgbClr val="07009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C3BBDDC-57FE-548B-3E3F-61AD5D36BC46}"/>
                  </a:ext>
                </a:extLst>
              </p:cNvPr>
              <p:cNvSpPr txBox="1"/>
              <p:nvPr/>
            </p:nvSpPr>
            <p:spPr>
              <a:xfrm>
                <a:off x="923827" y="2220054"/>
                <a:ext cx="10344346" cy="2586560"/>
              </a:xfrm>
              <a:prstGeom prst="rect">
                <a:avLst/>
              </a:prstGeom>
              <a:ln w="25400">
                <a:solidFill>
                  <a:srgbClr val="07009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288000" tIns="180000" rIns="288000" bIns="180000" rtlCol="0">
                <a:spAutoFit/>
              </a:bodyPr>
              <a:lstStyle/>
              <a:p>
                <a:r>
                  <a:rPr kumimoji="1" lang="en-US" altLang="zh-CN" sz="2800" b="1" dirty="0">
                    <a:solidFill>
                      <a:srgbClr val="660065"/>
                    </a:solidFill>
                  </a:rPr>
                  <a:t>An equivalent form: </a:t>
                </a:r>
                <a:r>
                  <a:rPr kumimoji="1" lang="en-US" altLang="zh-CN" sz="2800" dirty="0">
                    <a:solidFill>
                      <a:srgbClr val="070090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sz="2800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−1, 1</m:t>
                            </m:r>
                          </m:e>
                        </m:d>
                      </m:e>
                      <m:sup>
                        <m:r>
                          <a:rPr kumimoji="1"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800" dirty="0">
                    <a:solidFill>
                      <a:srgbClr val="07009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0" i="0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deg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800" dirty="0">
                    <a:solidFill>
                      <a:srgbClr val="070090"/>
                    </a:solidFill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i="1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zh-CN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⊆[</m:t>
                          </m:r>
                          <m:r>
                            <a:rPr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r>
                            <a:rPr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zh-CN" sz="2800" dirty="0">
                  <a:solidFill>
                    <a:srgbClr val="070090"/>
                  </a:solidFill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C3BBDDC-57FE-548B-3E3F-61AD5D36B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27" y="2220054"/>
                <a:ext cx="10344346" cy="2586560"/>
              </a:xfrm>
              <a:prstGeom prst="rect">
                <a:avLst/>
              </a:prstGeom>
              <a:blipFill>
                <a:blip r:embed="rId5"/>
                <a:stretch>
                  <a:fillRect t="-11111" b="-69082"/>
                </a:stretch>
              </a:blipFill>
              <a:ln w="25400">
                <a:solidFill>
                  <a:srgbClr val="07009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78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6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 w="25400">
          <a:solidFill>
            <a:srgbClr val="070090"/>
          </a:solidFill>
        </a:ln>
      </a:spPr>
      <a:bodyPr wrap="square" lIns="288000" tIns="180000" rIns="288000" bIns="180000" rtlCol="0">
        <a:spAutoFit/>
      </a:bodyPr>
      <a:lstStyle>
        <a:defPPr algn="l">
          <a:defRPr kumimoji="1" sz="2800" dirty="0" smtClean="0">
            <a:solidFill>
              <a:srgbClr val="070090"/>
            </a:solidFill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A5DEE289-BA2C-AD4D-BD49-1D74FD67D428}">
  <we:reference id="wa200002290" version="1.0.0.3" store="zh-CN" storeType="OMEX"/>
  <we:alternateReferences>
    <we:reference id="wa200002290" version="1.0.0.3" store="WA200002290" storeType="OMEX"/>
  </we:alternateReferences>
  <we:properties>
    <we:property name="anonymousId" value="&quot;d2238c3b03e5d18ba2952bf36&quot;"/>
    <we:property name="mathList" value="[{&quot;id&quot;:&quot;1&quot;,&quot;code&quot;:&quot;$f：\\left\\{0,1\\right\\}^{n}\\to\\left\\{0,1\\right\\}$&quot;,&quot;font&quot;:{&quot;size&quot;:12,&quot;family&quot;:&quot;Arial&quot;,&quot;color&quot;:&quot;black&quot;},&quot;type&quot;:&quot;$&quot;},{&quot;id&quot;:&quot;1&quot;,&quot;code&quot;:&quot;$f：\\left\\{0,1\\right\\}^{n}\\to\\left\\{0,1\\right\\}$&quot;,&quot;font&quot;:{&quot;size&quot;:12,&quot;family&quot;:&quot;Arial&quot;,&quot;color&quot;:&quot;black&quot;},&quot;type&quot;:&quot;$&quot;},{&quot;id&quot;:&quot;1&quot;,&quot;code&quot;:&quot;$f：\\left\\{0,1\\right\\}^{n}\\to\\left\\{0,1\\right\\}$&quot;,&quot;font&quot;:{&quot;size&quot;:12,&quot;family&quot;:&quot;Arial&quot;,&quot;color&quot;:&quot;black&quot;},&quot;type&quot;:&quot;$&quot;}]"/>
    <we:property name="sidebarState" value="&quot;[true,true,true,false]&quot;"/>
    <we:property name="userEmail" value="&quot;lishuchen55@gmail.com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56052306-1888-A042-B700-D71CD0D77BBA}">
  <we:reference id="wa104380848" version="2.1.0.1" store="zh-CN" storeType="OMEX"/>
  <we:alternateReferences>
    <we:reference id="wa104380848" version="2.1.0.1" store="WA104380848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2513</TotalTime>
  <Words>743</Words>
  <Application>Microsoft Macintosh PowerPoint</Application>
  <PresentationFormat>宽屏</PresentationFormat>
  <Paragraphs>149</Paragraphs>
  <Slides>19</Slides>
  <Notes>1</Notes>
  <HiddenSlides>5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</vt:lpstr>
      <vt:lpstr>Arial</vt:lpstr>
      <vt:lpstr>Calibri</vt:lpstr>
      <vt:lpstr>Calibri Light</vt:lpstr>
      <vt:lpstr>Cambria Math</vt:lpstr>
      <vt:lpstr>Office Theme</vt:lpstr>
      <vt:lpstr>Applications of Lagrangian duality in Boolean function analysis </vt:lpstr>
      <vt:lpstr>Boolean functions</vt:lpstr>
      <vt:lpstr>Fourier expansion</vt:lpstr>
      <vt:lpstr>Inner product &amp; norms</vt:lpstr>
      <vt:lpstr>Basic Fourier formulas</vt:lpstr>
      <vt:lpstr>Convolution </vt:lpstr>
      <vt:lpstr>Two equivalent propositions</vt:lpstr>
      <vt:lpstr>PowerPoint 演示文稿</vt:lpstr>
      <vt:lpstr>Sensitivity &amp; degree</vt:lpstr>
      <vt:lpstr>Taking dual ...</vt:lpstr>
      <vt:lpstr>Construct p</vt:lpstr>
      <vt:lpstr>PowerPoint 演示文稿</vt:lpstr>
      <vt:lpstr>PowerPoint 演示文稿</vt:lpstr>
      <vt:lpstr>An upper bound on the inf-norm</vt:lpstr>
      <vt:lpstr>Find p</vt:lpstr>
      <vt:lpstr>Taking dual again</vt:lpstr>
      <vt:lpstr>Upper bounding the objective function</vt:lpstr>
      <vt:lpstr>PowerPoint 演示文稿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Fourier Analysis on the Boolean Cube</dc:title>
  <dc:creator>李 舒辰</dc:creator>
  <cp:lastModifiedBy>李 舒辰</cp:lastModifiedBy>
  <cp:revision>136</cp:revision>
  <dcterms:created xsi:type="dcterms:W3CDTF">2021-12-11T01:45:21Z</dcterms:created>
  <dcterms:modified xsi:type="dcterms:W3CDTF">2022-05-24T09:11:33Z</dcterms:modified>
</cp:coreProperties>
</file>