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0B51D3-5958-9442-9394-BC748A816D60}">
          <p14:sldIdLst>
            <p14:sldId id="256"/>
          </p14:sldIdLst>
        </p14:section>
        <p14:section name="Fourier Expansion" id="{9CE2409A-B447-404B-B015-32B5F629FFEB}">
          <p14:sldIdLst>
            <p14:sldId id="257"/>
            <p14:sldId id="259"/>
            <p14:sldId id="260"/>
            <p14:sldId id="258"/>
            <p14:sldId id="261"/>
            <p14:sldId id="262"/>
            <p14:sldId id="263"/>
            <p14:sldId id="264"/>
            <p14:sldId id="266"/>
            <p14:sldId id="267"/>
          </p14:sldIdLst>
        </p14:section>
        <p14:section name="Social Choice" id="{6E61C605-327B-E344-9CB7-344AB08A44ED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70090"/>
    <a:srgbClr val="941100"/>
    <a:srgbClr val="660065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8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7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BE45-0FDA-5941-B485-F8910ED98CF3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E988-7329-9C40-8280-83E4C00D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BA61-D969-5948-9FFC-F9D5A790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D3E44-A366-FD4E-A704-9F18AA721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D8F4-A625-BE4D-885B-C628DEDF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822-986A-634B-B528-AB528855A3B4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76D9-AC8F-144F-8643-C030D132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924E-345B-CA47-AF1B-CFF4F0C9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184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274E-5E52-6B4D-88C5-32DCB917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B9A70-3313-3648-BBAE-39B2BD64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6E18-B69F-9644-89D0-2B53F6F6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895-36E6-0349-9BDD-004627B34181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A036-F67C-EA47-A3FD-FF8605FF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EFB2-5682-0C45-B8CF-6957BD19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412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08A75-6C5C-2B45-A148-56DAF8BE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089B-FAE6-B84F-94FC-0D1366A3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C107-5916-A04A-8868-FCB1CABD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8676-EBC8-FC46-84C3-4107F5D75D8D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12CF-47B1-EB4E-AB8A-710F81E7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00EB-02F2-D64B-A9A3-B973CB94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06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CC56-000B-1C4C-B849-D361087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7F16-B17C-4D4D-B131-38642C90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1BB4-CAA8-BB45-8BEE-57610B8A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138-FCBA-A344-9ED3-847983AC1312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884E-3449-2F4E-AECD-BC3F7AA4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4EF5-BE3F-2147-82D6-3CF5F814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28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72EB-E84B-DA48-B14F-CCCC9506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8A21-5981-6A4C-B9E9-3752C78A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FF14-CCA6-C641-9424-515A3296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A92B-0FC2-BA42-8687-982C08749E23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41CB-63AA-9442-ACAC-F08689DD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61E3-DD33-5046-8276-0447C88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70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C60-236D-7C42-A19E-EF546B44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6534-F6F5-1745-BFBC-4737C533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5514E-F1B1-8549-A130-35CA6BA7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DD21-FBA2-0442-91EA-C6A429E8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452-6841-2A49-9FAA-824EF25510C7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01A2-0316-9B4A-AF51-FE17A2D3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FF28-94A6-B14B-B8AA-15D91DC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44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F894-0D4C-2E4E-AD53-94578C51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961F-717D-834E-AA2E-EBBF5BAD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8883-EE61-814B-991E-AFFC190C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EF70E-22D6-7B4D-8634-0D1E8E55C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F1415-EEF1-5645-A98A-4C858949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08B12-4413-5B43-B89E-28667836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F5-B747-4C45-9715-AF366048F030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5DD27-4976-664B-8C67-F0A24B3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410C5-10D3-E242-91F5-4330A3D0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65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EBFB-D59E-304B-9C5D-06C0083C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4E0F8-5DE2-FE4C-BEDB-D87BDC33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4787-5A18-E24E-BF47-746F59DAFD73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4EBB-413B-134A-BA3B-94CCFF00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8D53-E940-AF4B-9592-4C51CA1A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11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66DB-1B18-5B41-BBF9-5DC3BF20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D44A-C775-B547-986C-4F73799AFD2E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A9D34-984B-AE4C-A084-0246CD69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8B44-07C6-424D-9B16-C840CAC3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7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73E-456B-7E4F-8D35-6971F8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01F6-728D-BE41-87AF-415F2602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0BA-A09E-AF41-B3EC-6B9C4A19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345C-AE5D-1B4A-8A7C-52FC5583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32EA-C7CB-C84A-A3C2-ACA7F6177FCD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FC9D-4A43-8B43-B24F-E5174CC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AE8D-5245-CB45-B9F0-E926B4C9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44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58B-AA21-8443-8754-5DCC474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76B0-8272-D840-A4E7-5FE2D9CF6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E9157-F1AB-0E42-9F4E-9B470E83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6686-3A38-564D-A49D-C86B14B5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CDE-F797-F641-9830-90F23EA8FE62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88323-289E-B342-A94B-733B1D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7E01-149E-6B44-BEEA-DD459E8D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70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F03F-2EEF-C340-99F0-0EE818F4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1C73A-107E-A043-8352-0B14664D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A689-B9DE-C843-BEBE-9CC383BA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A7EB-9FF6-9B4D-95C5-143791D8A138}" type="datetime1">
              <a:rPr lang="zh-CN" altLang="en-US" smtClean="0"/>
              <a:t>2021/12/12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CD2A7-073C-6948-A373-A41325640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2661-5943-354A-AFEE-55ADA2526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F79D-534F-5448-8646-9A8C4716F7E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85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743-6C78-7A41-B184-3FD0DE84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b="1" dirty="0">
                <a:solidFill>
                  <a:srgbClr val="C0504D"/>
                </a:solidFill>
              </a:rPr>
              <a:t>Fourier Analysis on the Boolean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EBF3-97C1-DA45-BF1B-DF2426042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 sz="3200">
                <a:solidFill>
                  <a:srgbClr val="070090"/>
                </a:solidFill>
              </a:rPr>
              <a:t>Shuchen </a:t>
            </a:r>
            <a:r>
              <a:rPr lang="en-CN" sz="3200" dirty="0">
                <a:solidFill>
                  <a:srgbClr val="070090"/>
                </a:solidFill>
              </a:rPr>
              <a:t>Li (Peking University)</a:t>
            </a:r>
          </a:p>
        </p:txBody>
      </p:sp>
      <p:pic>
        <p:nvPicPr>
          <p:cNvPr id="5" name="Picture 2" descr="Analysis of Boolean Functions - Home | Facebook">
            <a:extLst>
              <a:ext uri="{FF2B5EF4-FFF2-40B4-BE49-F238E27FC236}">
                <a16:creationId xmlns:a16="http://schemas.microsoft.com/office/drawing/2014/main" id="{1FC30B66-C69F-8B4D-8D04-373C4F28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343400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0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D48D5-1FED-6D4E-98C0-A1A42DB4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Linearity Testing</a:t>
            </a:r>
            <a:endParaRPr kumimoji="1" lang="zh-CN" altLang="en-US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52A4F4-54E1-A34C-A1C2-1A48D844D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Given oracle access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</a:t>
                </a:r>
                <a:r>
                  <a:rPr kumimoji="1" lang="en-US" altLang="zh-CN" dirty="0">
                    <a:solidFill>
                      <a:srgbClr val="660065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70090"/>
                    </a:solidFill>
                  </a:rPr>
                  <a:t>test whether it’s linear 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)</a:t>
                </a:r>
                <a:endParaRPr kumimoji="1" lang="en-US" altLang="zh-CN" sz="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52A4F4-54E1-A34C-A1C2-1A48D844D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6FA084-CD30-8846-868D-63B1B3FD391F}"/>
                  </a:ext>
                </a:extLst>
              </p:cNvPr>
              <p:cNvSpPr txBox="1"/>
              <p:nvPr/>
            </p:nvSpPr>
            <p:spPr>
              <a:xfrm>
                <a:off x="3027680" y="3018155"/>
                <a:ext cx="6136640" cy="3379726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Blum-</a:t>
                </a:r>
                <a:r>
                  <a:rPr kumimoji="1" lang="en-US" altLang="zh-CN" sz="2800" b="1" dirty="0" err="1">
                    <a:solidFill>
                      <a:srgbClr val="660065"/>
                    </a:solidFill>
                  </a:rPr>
                  <a:t>Luby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-</a:t>
                </a:r>
                <a:r>
                  <a:rPr kumimoji="1" lang="en-US" altLang="zh-CN" sz="2800" b="1" dirty="0" err="1">
                    <a:solidFill>
                      <a:srgbClr val="660065"/>
                    </a:solidFill>
                  </a:rPr>
                  <a:t>Rubinfeld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Choose independently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kumimoji="1" lang="en-US" altLang="zh-CN" sz="280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Query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800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kumimoji="1" lang="en-US" altLang="zh-CN" sz="2800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Accept if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endParaRPr kumimoji="1" lang="en-US" altLang="zh-CN" sz="280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sz="28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If accept probability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,         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 for some linear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zh-CN" sz="2800" b="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6FA084-CD30-8846-868D-63B1B3FD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680" y="3018155"/>
                <a:ext cx="6136640" cy="3379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A5ABF-3ADC-7748-B024-3B84721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21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10D94-82A2-AF4D-A70F-0328969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Blum-</a:t>
            </a:r>
            <a:r>
              <a:rPr kumimoji="1" lang="en-US" altLang="zh-CN" b="1" dirty="0" err="1">
                <a:solidFill>
                  <a:srgbClr val="C0504D"/>
                </a:solidFill>
              </a:rPr>
              <a:t>Luby</a:t>
            </a:r>
            <a:r>
              <a:rPr kumimoji="1" lang="en-US" altLang="zh-CN" b="1" dirty="0">
                <a:solidFill>
                  <a:srgbClr val="C0504D"/>
                </a:solidFill>
              </a:rPr>
              <a:t>-</a:t>
            </a:r>
            <a:r>
              <a:rPr kumimoji="1" lang="en-US" altLang="zh-CN" b="1" dirty="0" err="1">
                <a:solidFill>
                  <a:srgbClr val="C0504D"/>
                </a:solidFill>
              </a:rPr>
              <a:t>Rubinfeld</a:t>
            </a:r>
            <a:r>
              <a:rPr kumimoji="1" lang="en-US" altLang="zh-CN" b="1" dirty="0">
                <a:solidFill>
                  <a:srgbClr val="C0504D"/>
                </a:solidFill>
              </a:rPr>
              <a:t> Linearity Test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69137-A012-B74E-9426-598690831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the accept condition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sz="900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69137-A012-B74E-9426-598690831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1559FE-BDBC-2143-A00C-EBC664690433}"/>
                  </a:ext>
                </a:extLst>
              </p:cNvPr>
              <p:cNvSpPr txBox="1"/>
              <p:nvPr/>
            </p:nvSpPr>
            <p:spPr>
              <a:xfrm>
                <a:off x="7270713" y="1850354"/>
                <a:ext cx="3769360" cy="430887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1559FE-BDBC-2143-A00C-EBC66469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13" y="1850354"/>
                <a:ext cx="3769360" cy="430887"/>
              </a:xfrm>
              <a:prstGeom prst="rect">
                <a:avLst/>
              </a:prstGeom>
              <a:blipFill>
                <a:blip r:embed="rId3"/>
                <a:stretch>
                  <a:fillRect t="-2857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4">
                <a:extLst>
                  <a:ext uri="{FF2B5EF4-FFF2-40B4-BE49-F238E27FC236}">
                    <a16:creationId xmlns:a16="http://schemas.microsoft.com/office/drawing/2014/main" id="{E5206DED-B823-BD4D-93F2-1A03679F5BCC}"/>
                  </a:ext>
                </a:extLst>
              </p:cNvPr>
              <p:cNvSpPr txBox="1"/>
              <p:nvPr/>
            </p:nvSpPr>
            <p:spPr>
              <a:xfrm>
                <a:off x="1400966" y="2371129"/>
                <a:ext cx="9390063" cy="23844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sz="200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en-US" sz="2000" b="1" i="0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Pr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2000" b="0" i="0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accept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]&amp;=</m:t>
                          </m:r>
                          <m:limLow>
                            <m:limLow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limLow>
                            <m:limLowPr>
                              <m:ctrlPr>
                                <a:rPr lang="zh-CN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lim>
                          </m:limLow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1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)⋅</m:t>
                          </m:r>
                          <m:limLow>
                            <m:limLowPr>
                              <m:ctrlPr>
                                <a:rPr lang="zh-CN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lim>
                          </m:limLow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1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1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1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)]]</m:t>
                          </m:r>
                        </m:e>
                        <m:e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limLow>
                            <m:limLow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0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lim>
                          </m:limLow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1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)⋅(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)(</m:t>
                          </m:r>
                          <m:r>
                            <a:rPr lang="en-US" sz="2000" b="1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 </m:t>
                              </m:r>
                            </m:e>
                          </m:nary>
                          <m:acc>
                            <m:accPr>
                              <m:chr m:val="̂"/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000" b="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000" b="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 </m:t>
                              </m:r>
                            </m:e>
                          </m:nary>
                          <m:acc>
                            <m:accPr>
                              <m:chr m:val="̂"/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zh-CN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≥1−</m:t>
                          </m:r>
                          <m:r>
                            <a:rPr lang="en-US" sz="2000" b="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</m:eqArr>
                    </m:oMath>
                  </m:oMathPara>
                </a14:m>
                <a:endParaRPr lang="zh-CN" sz="2000" kern="100" dirty="0">
                  <a:solidFill>
                    <a:srgbClr val="070090"/>
                  </a:solidFill>
                  <a:effectLst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4">
                <a:extLst>
                  <a:ext uri="{FF2B5EF4-FFF2-40B4-BE49-F238E27FC236}">
                    <a16:creationId xmlns:a16="http://schemas.microsoft.com/office/drawing/2014/main" id="{E5206DED-B823-BD4D-93F2-1A03679F5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66" y="2371129"/>
                <a:ext cx="9390063" cy="2384425"/>
              </a:xfrm>
              <a:prstGeom prst="rect">
                <a:avLst/>
              </a:prstGeom>
              <a:blipFill>
                <a:blip r:embed="rId4"/>
                <a:stretch>
                  <a:fillRect t="-17460" b="-57672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8152A1-7588-CF4E-8851-8EEC7EB8A869}"/>
                  </a:ext>
                </a:extLst>
              </p:cNvPr>
              <p:cNvSpPr txBox="1"/>
              <p:nvPr/>
            </p:nvSpPr>
            <p:spPr>
              <a:xfrm>
                <a:off x="2770119" y="4755554"/>
                <a:ext cx="6651756" cy="780983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kumimoji="1" lang="en-US" altLang="zh-CN" sz="20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sz="20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zh-CN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000" i="1" kern="10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000" i="1" kern="10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𝑆</m:t>
                      </m:r>
                      <m:sSup>
                        <m:sSupPr>
                          <m:ctrlPr>
                            <a:rPr lang="zh-CN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kern="100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0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2000" b="0" i="1" kern="100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kern="100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 </m:t>
                              </m:r>
                            </m:e>
                          </m:nary>
                          <m:acc>
                            <m:accPr>
                              <m:chr m:val="̂"/>
                              <m:ctrlPr>
                                <a:rPr lang="zh-CN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zh-CN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r>
                                <a:rPr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kern="10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i="1" kern="10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kumimoji="1" lang="en-US" altLang="zh-CN" sz="20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20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8152A1-7588-CF4E-8851-8EEC7EB8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19" y="4755554"/>
                <a:ext cx="6651756" cy="780983"/>
              </a:xfrm>
              <a:prstGeom prst="rect">
                <a:avLst/>
              </a:prstGeom>
              <a:blipFill>
                <a:blip r:embed="rId5"/>
                <a:stretch>
                  <a:fillRect l="-190" t="-140323" b="-19032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E42637-0E3C-A642-8080-FE48B593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53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BA304-ADE7-CE4D-9E93-0B70DDA7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Correlated Pair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77D02D-2773-2F4B-ACCF-99C9E4313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5760" y="1825625"/>
                <a:ext cx="8920480" cy="4351338"/>
              </a:xfrm>
            </p:spPr>
            <p:txBody>
              <a:bodyPr>
                <a:normAutofit fontScale="92500" lnSpcReduction="10000"/>
              </a:bodyPr>
              <a:lstStyle/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say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kumimoji="1" lang="en-US" altLang="zh-CN" b="1" dirty="0">
                    <a:solidFill>
                      <a:srgbClr val="660065"/>
                    </a:solidFill>
                  </a:rPr>
                  <a:t>-correlated pair</a:t>
                </a:r>
                <a:endParaRPr kumimoji="1" lang="en-US" altLang="zh-CN" b="1" dirty="0">
                  <a:solidFill>
                    <a:srgbClr val="070090"/>
                  </a:solidFill>
                </a:endParaRPr>
              </a:p>
              <a:p>
                <a:r>
                  <a:rPr lang="en-US" altLang="zh-CN" dirty="0">
                    <a:solidFill>
                      <a:srgbClr val="070090"/>
                    </a:solidFill>
                  </a:rPr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 for short</a:t>
                </a:r>
              </a:p>
              <a:p>
                <a:r>
                  <a:rPr lang="en-US" altLang="zh-CN" dirty="0">
                    <a:solidFill>
                      <a:srgbClr val="070090"/>
                    </a:solidFill>
                  </a:rPr>
                  <a:t>symmetric </a:t>
                </a:r>
                <a:r>
                  <a:rPr kumimoji="1" lang="en-US" altLang="zh-CN" dirty="0">
                    <a:solidFill>
                      <a:srgbClr val="07009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rgbClr val="07009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b="1" dirty="0">
                  <a:solidFill>
                    <a:srgbClr val="07009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0" smtClean="0">
                            <a:solidFill>
                              <a:srgbClr val="070090"/>
                            </a:solidFill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0" smtClean="0">
                            <a:solidFill>
                              <a:srgbClr val="070090"/>
                            </a:solidFill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0" smtClean="0">
                            <a:solidFill>
                              <a:srgbClr val="070090"/>
                            </a:solidFill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77D02D-2773-2F4B-ACCF-99C9E4313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760" y="1825625"/>
                <a:ext cx="8920480" cy="4351338"/>
              </a:xfrm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F62DB5-9CC0-B441-8528-73F0C2848583}"/>
                  </a:ext>
                </a:extLst>
              </p:cNvPr>
              <p:cNvSpPr txBox="1"/>
              <p:nvPr/>
            </p:nvSpPr>
            <p:spPr>
              <a:xfrm>
                <a:off x="1635760" y="1690688"/>
                <a:ext cx="8920480" cy="2224794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l"/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write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to denote drawing independently for each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½+½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b="0" i="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½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½ </m:t>
                              </m:r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F62DB5-9CC0-B441-8528-73F0C284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760" y="1690688"/>
                <a:ext cx="8920480" cy="2224794"/>
              </a:xfrm>
              <a:prstGeom prst="rect">
                <a:avLst/>
              </a:prstGeom>
              <a:blipFill>
                <a:blip r:embed="rId3"/>
                <a:stretch>
                  <a:fillRect l="-7649" t="-48876" b="-130899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A24786B-FAA8-0E41-AF0B-68EB1217495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0261704" y="3531870"/>
            <a:ext cx="941562" cy="383612"/>
          </a:xfrm>
          <a:prstGeom prst="straightConnector1">
            <a:avLst/>
          </a:prstGeom>
          <a:ln w="25400">
            <a:solidFill>
              <a:srgbClr val="070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4692C1-96C9-F340-8347-CFC8F8ED81A5}"/>
                  </a:ext>
                </a:extLst>
              </p:cNvPr>
              <p:cNvSpPr txBox="1"/>
              <p:nvPr/>
            </p:nvSpPr>
            <p:spPr>
              <a:xfrm>
                <a:off x="10352712" y="3915482"/>
                <a:ext cx="1701107" cy="430887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80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4692C1-96C9-F340-8347-CFC8F8ED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712" y="3915482"/>
                <a:ext cx="1701107" cy="430887"/>
              </a:xfrm>
              <a:prstGeom prst="rect">
                <a:avLst/>
              </a:prstGeom>
              <a:blipFill>
                <a:blip r:embed="rId4"/>
                <a:stretch>
                  <a:fillRect l="-4478" b="-20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B08B975E-7043-5A47-A0EA-B60FECB8576A}"/>
              </a:ext>
            </a:extLst>
          </p:cNvPr>
          <p:cNvGrpSpPr/>
          <p:nvPr/>
        </p:nvGrpSpPr>
        <p:grpSpPr>
          <a:xfrm>
            <a:off x="8807415" y="4685266"/>
            <a:ext cx="1971933" cy="2009244"/>
            <a:chOff x="9213643" y="1347776"/>
            <a:chExt cx="2500651" cy="254796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8868381-A5CF-2F4F-94AB-8C4CAE647157}"/>
                </a:ext>
              </a:extLst>
            </p:cNvPr>
            <p:cNvGrpSpPr/>
            <p:nvPr/>
          </p:nvGrpSpPr>
          <p:grpSpPr>
            <a:xfrm>
              <a:off x="9407954" y="1542086"/>
              <a:ext cx="2119324" cy="2161233"/>
              <a:chOff x="8930936" y="844857"/>
              <a:chExt cx="1405828" cy="1433628"/>
            </a:xfrm>
          </p:grpSpPr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BB0FADA7-3C09-AA4B-829F-C12DCD76E92F}"/>
                  </a:ext>
                </a:extLst>
              </p:cNvPr>
              <p:cNvCxnSpPr/>
              <p:nvPr/>
            </p:nvCxnSpPr>
            <p:spPr>
              <a:xfrm>
                <a:off x="893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7880B30E-B7EF-9540-BF23-7C03472C15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227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30F64136-5053-AB48-85A2-FB864B436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119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44E2D60-2595-F341-B432-A61B8508E18F}"/>
                  </a:ext>
                </a:extLst>
              </p:cNvPr>
              <p:cNvCxnSpPr/>
              <p:nvPr/>
            </p:nvCxnSpPr>
            <p:spPr>
              <a:xfrm>
                <a:off x="1001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1BCBA6C6-DBFB-2040-A55A-445C75154B35}"/>
                  </a:ext>
                </a:extLst>
              </p:cNvPr>
              <p:cNvCxnSpPr/>
              <p:nvPr/>
            </p:nvCxnSpPr>
            <p:spPr>
              <a:xfrm>
                <a:off x="925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CC0C05CF-3236-194A-88A1-BB718B8517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192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A7614A76-42F0-A94E-8602-56595B847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84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EBF4F1F6-4CE8-5B46-8A58-548C228A717F}"/>
                  </a:ext>
                </a:extLst>
              </p:cNvPr>
              <p:cNvCxnSpPr/>
              <p:nvPr/>
            </p:nvCxnSpPr>
            <p:spPr>
              <a:xfrm>
                <a:off x="1033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CDBC1821-D462-6A4F-AE90-C230AE8E3E03}"/>
                  </a:ext>
                </a:extLst>
              </p:cNvPr>
              <p:cNvCxnSpPr/>
              <p:nvPr/>
            </p:nvCxnSpPr>
            <p:spPr>
              <a:xfrm flipH="1">
                <a:off x="8930936" y="844858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FDC01B37-EA8B-8B4C-9258-8072A13DFC25}"/>
                  </a:ext>
                </a:extLst>
              </p:cNvPr>
              <p:cNvCxnSpPr/>
              <p:nvPr/>
            </p:nvCxnSpPr>
            <p:spPr>
              <a:xfrm flipH="1">
                <a:off x="10006184" y="84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E1F3EEAA-1730-5F48-9D07-96B14ADE9649}"/>
                  </a:ext>
                </a:extLst>
              </p:cNvPr>
              <p:cNvCxnSpPr/>
              <p:nvPr/>
            </p:nvCxnSpPr>
            <p:spPr>
              <a:xfrm flipH="1">
                <a:off x="8930936" y="192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B9EEC80C-6D97-F549-A559-BF5A0590F610}"/>
                  </a:ext>
                </a:extLst>
              </p:cNvPr>
              <p:cNvCxnSpPr/>
              <p:nvPr/>
            </p:nvCxnSpPr>
            <p:spPr>
              <a:xfrm flipH="1">
                <a:off x="10015688" y="1924856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28EA648-B5A4-EC48-A55D-0A55D7B55E19}"/>
                </a:ext>
              </a:extLst>
            </p:cNvPr>
            <p:cNvSpPr/>
            <p:nvPr/>
          </p:nvSpPr>
          <p:spPr>
            <a:xfrm>
              <a:off x="9213643" y="1880879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9C541-1930-5848-AF6C-29A98C4ACE6C}"/>
                </a:ext>
              </a:extLst>
            </p:cNvPr>
            <p:cNvSpPr/>
            <p:nvPr/>
          </p:nvSpPr>
          <p:spPr>
            <a:xfrm>
              <a:off x="9697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l" defTabSz="914400" rtl="0" eaLnBrk="1" latinLnBrk="0" hangingPunct="1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49AFDDA-1E22-434C-A23B-17F47BDC544A}"/>
                </a:ext>
              </a:extLst>
            </p:cNvPr>
            <p:cNvSpPr/>
            <p:nvPr/>
          </p:nvSpPr>
          <p:spPr>
            <a:xfrm>
              <a:off x="11325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1481DB2-03DB-7544-9A7E-9DBA090E9666}"/>
                </a:ext>
              </a:extLst>
            </p:cNvPr>
            <p:cNvSpPr/>
            <p:nvPr/>
          </p:nvSpPr>
          <p:spPr>
            <a:xfrm>
              <a:off x="10848936" y="1880878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78CBD09-8FA6-FE46-B5E7-238FE8333F98}"/>
                </a:ext>
              </a:extLst>
            </p:cNvPr>
            <p:cNvSpPr/>
            <p:nvPr/>
          </p:nvSpPr>
          <p:spPr>
            <a:xfrm>
              <a:off x="9697674" y="297590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41B576E-0C0B-EF42-922B-23CD0863D036}"/>
                </a:ext>
              </a:extLst>
            </p:cNvPr>
            <p:cNvSpPr/>
            <p:nvPr/>
          </p:nvSpPr>
          <p:spPr>
            <a:xfrm>
              <a:off x="11325674" y="2977787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B3A5B44-EC52-ED43-B41F-0221C2310981}"/>
                </a:ext>
              </a:extLst>
            </p:cNvPr>
            <p:cNvSpPr/>
            <p:nvPr/>
          </p:nvSpPr>
          <p:spPr>
            <a:xfrm>
              <a:off x="1084893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DBDBCB-678F-9741-A95E-BCBA0E949C54}"/>
                </a:ext>
              </a:extLst>
            </p:cNvPr>
            <p:cNvSpPr/>
            <p:nvPr/>
          </p:nvSpPr>
          <p:spPr>
            <a:xfrm>
              <a:off x="921886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DB2758-A8C6-574A-883E-B9957E7CD807}"/>
                  </a:ext>
                </a:extLst>
              </p:cNvPr>
              <p:cNvSpPr txBox="1"/>
              <p:nvPr/>
            </p:nvSpPr>
            <p:spPr>
              <a:xfrm>
                <a:off x="10125972" y="6298382"/>
                <a:ext cx="764945" cy="640515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DB2758-A8C6-574A-883E-B9957E7CD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972" y="6298382"/>
                <a:ext cx="764945" cy="640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95AFEC8-A168-9745-9D03-282FD1AD4A93}"/>
                  </a:ext>
                </a:extLst>
              </p:cNvPr>
              <p:cNvSpPr txBox="1"/>
              <p:nvPr/>
            </p:nvSpPr>
            <p:spPr>
              <a:xfrm>
                <a:off x="8371721" y="4739848"/>
                <a:ext cx="768343" cy="640515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95AFEC8-A168-9745-9D03-282FD1AD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21" y="4739848"/>
                <a:ext cx="768343" cy="640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E2C49BE2-961F-CB4A-9459-26B97744CB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00196" y="5342762"/>
            <a:ext cx="1072198" cy="1063148"/>
          </a:xfrm>
          <a:prstGeom prst="curvedConnector3">
            <a:avLst>
              <a:gd name="adj1" fmla="val 553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闪电形 60">
            <a:extLst>
              <a:ext uri="{FF2B5EF4-FFF2-40B4-BE49-F238E27FC236}">
                <a16:creationId xmlns:a16="http://schemas.microsoft.com/office/drawing/2014/main" id="{CD72D07A-F8DC-DC4C-B487-82AD83A2299C}"/>
              </a:ext>
            </a:extLst>
          </p:cNvPr>
          <p:cNvSpPr/>
          <p:nvPr/>
        </p:nvSpPr>
        <p:spPr>
          <a:xfrm rot="537959" flipH="1">
            <a:off x="10653097" y="6258061"/>
            <a:ext cx="294536" cy="440462"/>
          </a:xfrm>
          <a:prstGeom prst="lightningBolt">
            <a:avLst/>
          </a:prstGeom>
          <a:solidFill>
            <a:srgbClr val="FF93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灯片编号占位符 61">
            <a:extLst>
              <a:ext uri="{FF2B5EF4-FFF2-40B4-BE49-F238E27FC236}">
                <a16:creationId xmlns:a16="http://schemas.microsoft.com/office/drawing/2014/main" id="{D7EDD218-3D17-4948-843F-4AEC0AC7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21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5" grpId="0"/>
      <p:bldP spid="52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1638-44AB-6A49-B786-443D0B2E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“Noisy” Fourier Formulas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5112F7-BD54-DF49-B081-368342918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endParaRPr kumimoji="1" lang="en-US" altLang="zh-CN" sz="110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Noisy Operator: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b="0" i="0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i="0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b="1" i="0" smtClean="0">
                            <a:solidFill>
                              <a:srgbClr val="070090"/>
                            </a:solidFill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kumimoji="1" lang="en-US" altLang="zh-CN" b="1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sz="800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900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Noise Stability: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b="1" i="0" smtClean="0">
                            <a:solidFill>
                              <a:srgbClr val="070090"/>
                            </a:solidFill>
                          </a:rPr>
                          <m:t>Stab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b="1">
                            <a:solidFill>
                              <a:srgbClr val="070090"/>
                            </a:solidFill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endParaRPr kumimoji="1" lang="en-US" altLang="zh-CN" sz="90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b="1">
                              <a:solidFill>
                                <a:srgbClr val="070090"/>
                              </a:solidFill>
                            </a:rPr>
                            <m:t>Stab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b="1" smtClean="0">
                              <a:solidFill>
                                <a:srgbClr val="070090"/>
                              </a:solidFill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kumimoji="1" lang="en-US" altLang="zh-CN" b="1">
                                  <a:solidFill>
                                    <a:srgbClr val="070090"/>
                                  </a:solidFill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5112F7-BD54-DF49-B081-368342918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4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09B9A-DEA0-D046-933A-471D62B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80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DBA9918-CAE9-8E47-8869-6B46CEA4A390}"/>
              </a:ext>
            </a:extLst>
          </p:cNvPr>
          <p:cNvSpPr txBox="1">
            <a:spLocks/>
          </p:cNvSpPr>
          <p:nvPr/>
        </p:nvSpPr>
        <p:spPr>
          <a:xfrm>
            <a:off x="838200" y="2052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7009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70090"/>
                </a:solidFill>
              </a:rPr>
              <a:t>The aggregating function should </a:t>
            </a:r>
            <a:r>
              <a:rPr kumimoji="1" lang="en-US" altLang="zh-CN" b="1" dirty="0">
                <a:solidFill>
                  <a:srgbClr val="660065"/>
                </a:solidFill>
              </a:rPr>
              <a:t>always</a:t>
            </a:r>
            <a:r>
              <a:rPr kumimoji="1" lang="en-US" altLang="zh-CN" dirty="0">
                <a:solidFill>
                  <a:srgbClr val="070090"/>
                </a:solidFill>
              </a:rPr>
              <a:t> produce a rational outcome,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70090"/>
                </a:solidFill>
              </a:rPr>
              <a:t>if all inputs are rational </a:t>
            </a:r>
            <a:r>
              <a:rPr kumimoji="1" lang="en-US" altLang="zh-CN" dirty="0">
                <a:solidFill>
                  <a:srgbClr val="070090"/>
                </a:solidFill>
                <a:sym typeface="Wingdings" pitchFamily="2" charset="2"/>
              </a:rPr>
              <a:t></a:t>
            </a:r>
            <a:endParaRPr kumimoji="1" lang="en-US" altLang="zh-CN" dirty="0">
              <a:solidFill>
                <a:srgbClr val="07009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A22B70-F32A-4949-BFF7-1B4FF87F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C0504D"/>
                </a:solidFill>
              </a:rPr>
              <a:t>Condorcet Election 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1F06E8E-3560-0D48-B5B3-F28712D6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905875AF-BA56-6448-B5A2-89D2991E9B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2300636"/>
                  </p:ext>
                </p:extLst>
              </p:nvPr>
            </p:nvGraphicFramePr>
            <p:xfrm>
              <a:off x="838200" y="1781452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479172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643233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044242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8000332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5812110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502012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vs.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1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2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3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Societal Aggregation 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05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A vs. B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49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B vs. C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154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C vs. A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sz="1800" b="0" i="0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800" b="0" i="1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690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905875AF-BA56-6448-B5A2-89D2991E9B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2300636"/>
                  </p:ext>
                </p:extLst>
              </p:nvPr>
            </p:nvGraphicFramePr>
            <p:xfrm>
              <a:off x="838200" y="1781452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479172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643233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044242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8000332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5812110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502012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" t="-20000" r="-50144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1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2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3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Societal Aggregation 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05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A vs. B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25" t="-124138" r="-4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25" t="-124138" r="-3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725" t="-124138" r="-2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6437" t="-124138" r="-1149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49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B vs. C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725" t="-216667" r="-4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2"/>
                          <a:stretch>
                            <a:fillRect l="-200725" t="-216667" r="-3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2"/>
                          <a:stretch>
                            <a:fillRect l="-300725" t="-216667" r="-2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76437" t="-216667" r="-1149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154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C vs. A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725" t="-327586" r="-4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2"/>
                          <a:stretch>
                            <a:fillRect l="-200725" t="-327586" r="-3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2"/>
                          <a:stretch>
                            <a:fillRect l="-300725" t="-327586" r="-2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...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76437" t="-327586" r="-1149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6901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1">
                <a:extLst>
                  <a:ext uri="{FF2B5EF4-FFF2-40B4-BE49-F238E27FC236}">
                    <a16:creationId xmlns:a16="http://schemas.microsoft.com/office/drawing/2014/main" id="{BEA2C813-419D-F343-B981-D4DC002E64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2234659"/>
                  </p:ext>
                </p:extLst>
              </p:nvPr>
            </p:nvGraphicFramePr>
            <p:xfrm>
              <a:off x="838200" y="1781452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479172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643233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044242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8000332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5812110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502012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vs.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1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2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3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Societal Aggregation 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05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A vs. B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+mn-lt"/>
                                      </a:rPr>
                                      <m:t>Maj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49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B vs. C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+mn-lt"/>
                                      </a:rPr>
                                      <m:t>Maj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154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C vs. A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+mn-lt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800" b="0" i="1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690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1">
                <a:extLst>
                  <a:ext uri="{FF2B5EF4-FFF2-40B4-BE49-F238E27FC236}">
                    <a16:creationId xmlns:a16="http://schemas.microsoft.com/office/drawing/2014/main" id="{BEA2C813-419D-F343-B981-D4DC002E64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2234659"/>
                  </p:ext>
                </p:extLst>
              </p:nvPr>
            </p:nvGraphicFramePr>
            <p:xfrm>
              <a:off x="838200" y="1781452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479172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643233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044242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8000332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5812110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502012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25" t="-20000" r="-50144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1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2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3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Societal Aggregation 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05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A vs. B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725" t="-124138" r="-4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725" t="-124138" r="-3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725" t="-124138" r="-2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6437" t="-124138" r="-1149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49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B vs. C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725" t="-216667" r="-4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3"/>
                          <a:stretch>
                            <a:fillRect l="-200725" t="-216667" r="-3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3"/>
                          <a:stretch>
                            <a:fillRect l="-300725" t="-216667" r="-2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76437" t="-216667" r="-1149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154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C vs. A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725" t="-327586" r="-4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3"/>
                          <a:stretch>
                            <a:fillRect l="-200725" t="-327586" r="-3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3"/>
                          <a:stretch>
                            <a:fillRect l="-300725" t="-327586" r="-2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76437" t="-327586" r="-1149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6901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1">
                <a:extLst>
                  <a:ext uri="{FF2B5EF4-FFF2-40B4-BE49-F238E27FC236}">
                    <a16:creationId xmlns:a16="http://schemas.microsoft.com/office/drawing/2014/main" id="{F81FE8BB-12B3-C944-AF46-6993A78819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7918926"/>
                  </p:ext>
                </p:extLst>
              </p:nvPr>
            </p:nvGraphicFramePr>
            <p:xfrm>
              <a:off x="838199" y="1781452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479172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643233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044242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8000332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5812110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502012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vs.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1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2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3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Societal Aggregation 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05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A vs. B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+mn-lt"/>
                                      </a:rPr>
                                      <m:t>Maj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49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B vs. C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+mn-lt"/>
                                      </a:rPr>
                                      <m:t>Maj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b="0" i="1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154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C vs. A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800" b="0" i="0" kern="100" smtClean="0">
                                        <a:solidFill>
                                          <a:srgbClr val="07009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kern="100" smtClean="0">
                                    <a:solidFill>
                                      <a:srgbClr val="07009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+mn-lt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800" b="0" i="1" kern="100" smtClean="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=+1</m:t>
                              </m:r>
                            </m:oMath>
                          </a14:m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690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1">
                <a:extLst>
                  <a:ext uri="{FF2B5EF4-FFF2-40B4-BE49-F238E27FC236}">
                    <a16:creationId xmlns:a16="http://schemas.microsoft.com/office/drawing/2014/main" id="{F81FE8BB-12B3-C944-AF46-6993A78819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7918926"/>
                  </p:ext>
                </p:extLst>
              </p:nvPr>
            </p:nvGraphicFramePr>
            <p:xfrm>
              <a:off x="838199" y="1781452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479172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643233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044242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8000332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5812110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502012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" r="-502174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1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2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voter 3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Societal Aggregation  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05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A vs. B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24138" r="-402174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561" t="-124138" r="-29928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725" t="-124138" r="-20144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76437" t="-124138" r="-1149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49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B vs. C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0000" t="-216667" r="-402174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4"/>
                          <a:stretch>
                            <a:fillRect l="-198561" t="-216667" r="-29928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4"/>
                          <a:stretch>
                            <a:fillRect l="-300725" t="-216667" r="-20144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76437" t="-216667" r="-1149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154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00" dirty="0">
                              <a:solidFill>
                                <a:srgbClr val="070090"/>
                              </a:solidFill>
                              <a:effectLst/>
                            </a:rPr>
                            <a:t>C vs. A</a:t>
                          </a:r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0000" t="-327586" r="-402174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4"/>
                          <a:stretch>
                            <a:fillRect l="-198561" t="-327586" r="-29928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blipFill>
                          <a:blip r:embed="rId4"/>
                          <a:stretch>
                            <a:fillRect l="-300725" t="-327586" r="-20144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sz="1800" b="0" kern="100" dirty="0">
                            <a:solidFill>
                              <a:srgbClr val="070090"/>
                            </a:solidFill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400" marT="0" marB="0">
                        <a:lnR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400" marT="0" marB="0">
                        <a:lnL w="19050" cap="flat" cmpd="sng" algn="ctr">
                          <a:solidFill>
                            <a:srgbClr val="0700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76437" t="-327586" r="-1149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6901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4F13D6-AD8A-8443-B2CC-189F50A49B59}"/>
                  </a:ext>
                </a:extLst>
              </p:cNvPr>
              <p:cNvSpPr txBox="1"/>
              <p:nvPr/>
            </p:nvSpPr>
            <p:spPr>
              <a:xfrm>
                <a:off x="1754335" y="3831105"/>
                <a:ext cx="8683330" cy="794403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 algn="l"/>
                <a:r>
                  <a:rPr kumimoji="1" lang="en-US" altLang="zh-CN" sz="2800" dirty="0">
                    <a:solidFill>
                      <a:srgbClr val="070090"/>
                    </a:solidFill>
                  </a:rPr>
                  <a:t>Not All Equal (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rational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b="0" i="0" smtClean="0">
                        <a:solidFill>
                          <a:srgbClr val="070090"/>
                        </a:solidFill>
                      </a:rPr>
                      <m:t>NAE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4F13D6-AD8A-8443-B2CC-189F50A4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35" y="3831105"/>
                <a:ext cx="8683330" cy="79440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42B4375-803F-BA47-BB73-56929F5DBDA5}"/>
                  </a:ext>
                </a:extLst>
              </p:cNvPr>
              <p:cNvSpPr txBox="1"/>
              <p:nvPr/>
            </p:nvSpPr>
            <p:spPr>
              <a:xfrm>
                <a:off x="2850624" y="2436196"/>
                <a:ext cx="6490751" cy="2313986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3200" b="1" dirty="0">
                    <a:solidFill>
                      <a:srgbClr val="660065"/>
                    </a:solidFill>
                  </a:rPr>
                  <a:t>Arrow’s Impossibility Theorem</a:t>
                </a:r>
              </a:p>
              <a:p>
                <a:pPr algn="ctr"/>
                <a:endParaRPr kumimoji="1" lang="en-US" altLang="zh-CN" sz="800" b="1" dirty="0">
                  <a:solidFill>
                    <a:srgbClr val="660065"/>
                  </a:solidFill>
                </a:endParaRPr>
              </a:p>
              <a:p>
                <a:pPr algn="ctr"/>
                <a:r>
                  <a:rPr kumimoji="1" lang="en-US" altLang="zh-CN" sz="2800" dirty="0">
                    <a:solidFill>
                      <a:srgbClr val="070090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is an aggregating function that always output rationally if all inputs are rational, then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42B4375-803F-BA47-BB73-56929F5DB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4" y="2436196"/>
                <a:ext cx="6490751" cy="2313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FAFEA5-6CB8-284D-932F-677EF661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33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99EB-E944-BA4B-8CA7-280D791F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C0504D"/>
                </a:solidFill>
              </a:rPr>
              <a:t>The Probability of a Condorcet Winner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4A4904-D35B-B04D-96AF-C4874DC1D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kumimoji="1" lang="en-US" altLang="zh-CN" b="1" i="0" smtClean="0">
                            <a:solidFill>
                              <a:srgbClr val="070090"/>
                            </a:solidFill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zh-CN" dirty="0">
                                <a:solidFill>
                                  <a:srgbClr val="070090"/>
                                </a:solidFill>
                                <a:sym typeface="Wingdings" pitchFamily="2" charset="2"/>
                              </a:rPr>
                              <m:t>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assuming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are ind. </a:t>
                </a:r>
                <a:r>
                  <a:rPr kumimoji="1" lang="en-US" altLang="zh-CN" dirty="0" err="1">
                    <a:solidFill>
                      <a:srgbClr val="070090"/>
                    </a:solidFill>
                  </a:rPr>
                  <a:t>u.a.r</a:t>
                </a:r>
                <a:r>
                  <a:rPr kumimoji="1" lang="en-US" altLang="zh-CN" dirty="0">
                    <a:solidFill>
                      <a:srgbClr val="070090"/>
                    </a:solidFill>
                  </a:rPr>
                  <a:t> from </a:t>
                </a:r>
                <a:endParaRPr kumimoji="1" lang="en-US" altLang="zh-CN" i="1" dirty="0">
                  <a:solidFill>
                    <a:srgbClr val="07009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+,+,−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+,−,+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−,+,+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+,−,−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−,+,−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−,−,+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4A4904-D35B-B04D-96AF-C4874DC1D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13BD36-95CA-8F4B-B3A4-61E39758FEC2}"/>
                  </a:ext>
                </a:extLst>
              </p:cNvPr>
              <p:cNvSpPr txBox="1"/>
              <p:nvPr/>
            </p:nvSpPr>
            <p:spPr>
              <a:xfrm>
                <a:off x="3265261" y="2901506"/>
                <a:ext cx="5661477" cy="1054987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400" i="0">
                              <a:solidFill>
                                <a:srgbClr val="070090"/>
                              </a:solidFill>
                            </a:rPr>
                            <m:t>NAE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4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𝑐𝑎</m:t>
                      </m:r>
                    </m:oMath>
                  </m:oMathPara>
                </a14:m>
                <a:endParaRPr lang="zh-CN" altLang="zh-CN" sz="24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13BD36-95CA-8F4B-B3A4-61E39758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261" y="2901506"/>
                <a:ext cx="5661477" cy="1054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804932AD-6E14-2848-AAF8-D1066B706566}"/>
                  </a:ext>
                </a:extLst>
              </p:cNvPr>
              <p:cNvSpPr txBox="1"/>
              <p:nvPr/>
            </p:nvSpPr>
            <p:spPr>
              <a:xfrm>
                <a:off x="873830" y="4273522"/>
                <a:ext cx="10444337" cy="190344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sz="2400" i="1" kern="100" smtClean="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en-US" sz="2400" b="1" i="0" kern="100">
                              <a:solidFill>
                                <a:srgbClr val="070090"/>
                              </a:solidFill>
                              <a:effectLst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2400" dirty="0">
                                  <a:solidFill>
                                    <a:srgbClr val="070090"/>
                                  </a:solidFill>
                                  <a:sym typeface="Wingdings" pitchFamily="2" charset="2"/>
                                </a:rPr>
                                <m:t></m:t>
                              </m:r>
                            </m:e>
                          </m:d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&amp;=</m:t>
                          </m:r>
                          <m:r>
                            <m:rPr>
                              <m:nor/>
                            </m:rPr>
                            <a:rPr lang="en-US" sz="2400" b="1" kern="100">
                              <a:solidFill>
                                <a:srgbClr val="070090"/>
                              </a:solidFill>
                              <a:effectLst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E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NAE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),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),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𝑧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))]</m:t>
                          </m:r>
                        </m:e>
                        <m:e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b="1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1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1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)]+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1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1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𝒛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)]+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1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𝒛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1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)])</m:t>
                          </m:r>
                        </m:e>
                        <m:e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b="1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Stab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−1/3</m:t>
                              </m:r>
                            </m:sub>
                          </m:sSub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4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eqArr>
                    </m:oMath>
                  </m:oMathPara>
                </a14:m>
                <a:endParaRPr lang="zh-CN" sz="24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804932AD-6E14-2848-AAF8-D1066B70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30" y="4273522"/>
                <a:ext cx="10444337" cy="1903441"/>
              </a:xfrm>
              <a:prstGeom prst="rect">
                <a:avLst/>
              </a:prstGeom>
              <a:blipFill>
                <a:blip r:embed="rId4"/>
                <a:stretch>
                  <a:fillRect b="-331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DD3484-8009-5442-9B9E-485013056279}"/>
              </a:ext>
            </a:extLst>
          </p:cNvPr>
          <p:cNvCxnSpPr/>
          <p:nvPr/>
        </p:nvCxnSpPr>
        <p:spPr>
          <a:xfrm>
            <a:off x="8625080" y="5344998"/>
            <a:ext cx="603315" cy="0"/>
          </a:xfrm>
          <a:prstGeom prst="line">
            <a:avLst/>
          </a:prstGeom>
          <a:ln w="15875">
            <a:solidFill>
              <a:srgbClr val="070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8FBE3DA-C195-EE46-BF5D-FD4E02D1B973}"/>
              </a:ext>
            </a:extLst>
          </p:cNvPr>
          <p:cNvCxnSpPr>
            <a:cxnSpLocks/>
          </p:cNvCxnSpPr>
          <p:nvPr/>
        </p:nvCxnSpPr>
        <p:spPr>
          <a:xfrm flipH="1" flipV="1">
            <a:off x="8926738" y="5344998"/>
            <a:ext cx="471786" cy="235670"/>
          </a:xfrm>
          <a:prstGeom prst="straightConnector1">
            <a:avLst/>
          </a:prstGeom>
          <a:ln w="15875">
            <a:solidFill>
              <a:srgbClr val="070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F823DB-8F03-9141-9C4F-3D90F2C8BFBE}"/>
                  </a:ext>
                </a:extLst>
              </p:cNvPr>
              <p:cNvSpPr txBox="1"/>
              <p:nvPr/>
            </p:nvSpPr>
            <p:spPr>
              <a:xfrm>
                <a:off x="8191893" y="5590328"/>
                <a:ext cx="3015605" cy="535330"/>
              </a:xfrm>
              <a:prstGeom prst="rect">
                <a:avLst/>
              </a:prstGeom>
              <a:ln w="127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108000" tIns="36000" rIns="108000" bIns="36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600" b="1" i="0" smtClean="0">
                          <a:solidFill>
                            <a:srgbClr val="070090"/>
                          </a:solidFill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sz="1600" b="1" i="0" smtClean="0">
                          <a:solidFill>
                            <a:srgbClr val="070090"/>
                          </a:solidFill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kumimoji="1" lang="en-US" altLang="zh-CN" sz="1600" b="1" i="0" smtClean="0">
                          <a:solidFill>
                            <a:srgbClr val="070090"/>
                          </a:solidFill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zh-CN" altLang="en-US" sz="16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F823DB-8F03-9141-9C4F-3D90F2C8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893" y="5590328"/>
                <a:ext cx="3015605" cy="535330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 w="127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4A0E-5A8B-3542-9BE5-D64F07CA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47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CFBC-4C77-6441-ABC9-20E33560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C0504D"/>
                </a:solidFill>
              </a:rPr>
              <a:t>Proof of Arrow’s Theorem </a:t>
            </a:r>
            <a:endParaRPr kumimoji="1" lang="zh-CN" altLang="en-US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CEDFE4-8FC2-974B-B806-325986F48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m:rPr>
                          <m:nor/>
                        </m:rPr>
                        <a:rPr kumimoji="1" lang="en-US" altLang="zh-CN" b="1" i="0" smtClean="0">
                          <a:solidFill>
                            <a:srgbClr val="070090"/>
                          </a:solidFill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70090"/>
                              </a:solidFill>
                              <a:sym typeface="Wingdings" pitchFamily="2" charset="2"/>
                            </a:rPr>
                            <m:t>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b="1" i="0" smtClean="0">
                              <a:solidFill>
                                <a:srgbClr val="070090"/>
                              </a:solidFill>
                            </a:rPr>
                            <m:t>Stab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⊆[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b="0" i="1" dirty="0">
                  <a:solidFill>
                    <a:srgbClr val="07009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kumimoji="1"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en-US" altLang="zh-CN" b="0" i="1" dirty="0">
                  <a:solidFill>
                    <a:srgbClr val="07009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=0,±1</m:t>
                      </m:r>
                      <m:r>
                        <a:rPr kumimoji="1" lang="en-US" altLang="zh-CN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CEDFE4-8FC2-974B-B806-325986F48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302" b="-3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2A8DC89-ADA8-C149-BD45-915ED1E8FDAC}"/>
              </a:ext>
            </a:extLst>
          </p:cNvPr>
          <p:cNvGrpSpPr/>
          <p:nvPr/>
        </p:nvGrpSpPr>
        <p:grpSpPr>
          <a:xfrm>
            <a:off x="143490" y="4892040"/>
            <a:ext cx="1770551" cy="1804053"/>
            <a:chOff x="9213643" y="1347776"/>
            <a:chExt cx="2500651" cy="254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EE42E3-3951-BE49-B8D1-F4BB639D219E}"/>
                </a:ext>
              </a:extLst>
            </p:cNvPr>
            <p:cNvGrpSpPr/>
            <p:nvPr/>
          </p:nvGrpSpPr>
          <p:grpSpPr>
            <a:xfrm>
              <a:off x="9407954" y="1542086"/>
              <a:ext cx="2119324" cy="2161233"/>
              <a:chOff x="8930936" y="844857"/>
              <a:chExt cx="1405828" cy="1433628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5C12EA1D-607F-C442-A459-31B2DD8988A4}"/>
                  </a:ext>
                </a:extLst>
              </p:cNvPr>
              <p:cNvCxnSpPr/>
              <p:nvPr/>
            </p:nvCxnSpPr>
            <p:spPr>
              <a:xfrm>
                <a:off x="893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033951E0-CBD7-D447-BDE4-FB42077AA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227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651D177A-6B4E-854F-8B74-777E8BE4F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119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E966904F-868F-3F44-B022-FC02B3BA6C53}"/>
                  </a:ext>
                </a:extLst>
              </p:cNvPr>
              <p:cNvCxnSpPr/>
              <p:nvPr/>
            </p:nvCxnSpPr>
            <p:spPr>
              <a:xfrm>
                <a:off x="1001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08FA0BA8-FC0A-DA48-8B88-473786EC6024}"/>
                  </a:ext>
                </a:extLst>
              </p:cNvPr>
              <p:cNvCxnSpPr/>
              <p:nvPr/>
            </p:nvCxnSpPr>
            <p:spPr>
              <a:xfrm>
                <a:off x="925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96602E34-D341-7940-AF04-A864C6DFEF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192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83AC78CB-F481-C64E-BF57-6F559EC751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84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1ECF887-D5E1-0B49-A08D-BE34C4266EE8}"/>
                  </a:ext>
                </a:extLst>
              </p:cNvPr>
              <p:cNvCxnSpPr/>
              <p:nvPr/>
            </p:nvCxnSpPr>
            <p:spPr>
              <a:xfrm>
                <a:off x="1033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794A7E0A-7FAB-2C46-BEB2-0019B313C760}"/>
                  </a:ext>
                </a:extLst>
              </p:cNvPr>
              <p:cNvCxnSpPr/>
              <p:nvPr/>
            </p:nvCxnSpPr>
            <p:spPr>
              <a:xfrm flipH="1">
                <a:off x="8930936" y="844858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7F328D4A-CA83-E84C-A982-F04B0EAD58EA}"/>
                  </a:ext>
                </a:extLst>
              </p:cNvPr>
              <p:cNvCxnSpPr/>
              <p:nvPr/>
            </p:nvCxnSpPr>
            <p:spPr>
              <a:xfrm flipH="1">
                <a:off x="10006184" y="84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F6168938-0427-5540-8437-11304DE9B6BE}"/>
                  </a:ext>
                </a:extLst>
              </p:cNvPr>
              <p:cNvCxnSpPr/>
              <p:nvPr/>
            </p:nvCxnSpPr>
            <p:spPr>
              <a:xfrm flipH="1">
                <a:off x="8930936" y="192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8D26988F-E40F-0A4B-92CC-3755F56F2A02}"/>
                  </a:ext>
                </a:extLst>
              </p:cNvPr>
              <p:cNvCxnSpPr/>
              <p:nvPr/>
            </p:nvCxnSpPr>
            <p:spPr>
              <a:xfrm flipH="1">
                <a:off x="10015688" y="1924856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D155178-4B65-AB49-BFB1-9183CD9A4E79}"/>
                </a:ext>
              </a:extLst>
            </p:cNvPr>
            <p:cNvSpPr/>
            <p:nvPr/>
          </p:nvSpPr>
          <p:spPr>
            <a:xfrm>
              <a:off x="9213643" y="1880879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9093F2-F820-4C4F-9938-07D842912389}"/>
                </a:ext>
              </a:extLst>
            </p:cNvPr>
            <p:cNvSpPr/>
            <p:nvPr/>
          </p:nvSpPr>
          <p:spPr>
            <a:xfrm>
              <a:off x="9697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dirty="0">
                  <a:solidFill>
                    <a:srgbClr val="070090"/>
                  </a:solidFill>
                </a:rPr>
                <a:t>-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167041B-C809-4442-90E8-04891C268A22}"/>
                </a:ext>
              </a:extLst>
            </p:cNvPr>
            <p:cNvSpPr/>
            <p:nvPr/>
          </p:nvSpPr>
          <p:spPr>
            <a:xfrm>
              <a:off x="11325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-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8DD9CDD-8CF6-5C4D-A913-5BBD71AC94B4}"/>
                </a:ext>
              </a:extLst>
            </p:cNvPr>
            <p:cNvSpPr/>
            <p:nvPr/>
          </p:nvSpPr>
          <p:spPr>
            <a:xfrm>
              <a:off x="10848936" y="1880878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830EA39-06C8-494B-BD83-C2AEAFA10DB6}"/>
                </a:ext>
              </a:extLst>
            </p:cNvPr>
            <p:cNvSpPr/>
            <p:nvPr/>
          </p:nvSpPr>
          <p:spPr>
            <a:xfrm>
              <a:off x="9697674" y="297590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6E2D878-57E5-CB48-BD2D-D6234C1DC7E9}"/>
                </a:ext>
              </a:extLst>
            </p:cNvPr>
            <p:cNvSpPr/>
            <p:nvPr/>
          </p:nvSpPr>
          <p:spPr>
            <a:xfrm>
              <a:off x="11325674" y="2977787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2A342F4-CCFB-894B-8B11-EA84F593C000}"/>
                </a:ext>
              </a:extLst>
            </p:cNvPr>
            <p:cNvSpPr/>
            <p:nvPr/>
          </p:nvSpPr>
          <p:spPr>
            <a:xfrm>
              <a:off x="1084893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dirty="0">
                  <a:solidFill>
                    <a:srgbClr val="070090"/>
                  </a:solidFill>
                </a:rPr>
                <a:t>-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E27CC44-A78B-6941-96A5-87358A3A8E9B}"/>
                </a:ext>
              </a:extLst>
            </p:cNvPr>
            <p:cNvSpPr/>
            <p:nvPr/>
          </p:nvSpPr>
          <p:spPr>
            <a:xfrm>
              <a:off x="921886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dirty="0">
                  <a:solidFill>
                    <a:srgbClr val="070090"/>
                  </a:solidFill>
                </a:rPr>
                <a:t>-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</p:grp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66A1DC9-DE86-1B46-BBFA-F57DC549DA21}"/>
              </a:ext>
            </a:extLst>
          </p:cNvPr>
          <p:cNvSpPr/>
          <p:nvPr/>
        </p:nvSpPr>
        <p:spPr>
          <a:xfrm>
            <a:off x="2000263" y="5029618"/>
            <a:ext cx="166801" cy="1154107"/>
          </a:xfrm>
          <a:prstGeom prst="righ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D3D6947-E816-7C40-ACEB-7C79E8455379}"/>
                  </a:ext>
                </a:extLst>
              </p:cNvPr>
              <p:cNvSpPr txBox="1"/>
              <p:nvPr/>
            </p:nvSpPr>
            <p:spPr>
              <a:xfrm>
                <a:off x="2198763" y="5467507"/>
                <a:ext cx="384015" cy="276999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D3D6947-E816-7C40-ACEB-7C79E845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63" y="5467507"/>
                <a:ext cx="384015" cy="276999"/>
              </a:xfrm>
              <a:prstGeom prst="rect">
                <a:avLst/>
              </a:prstGeom>
              <a:blipFill>
                <a:blip r:embed="rId3"/>
                <a:stretch>
                  <a:fillRect l="-16129" r="-3226" b="-173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FDAE9550-9B64-AB42-A540-C1CDAAB5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61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DD996-EDF0-5D4C-AB39-D06262E3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“Robust” Arrow’s Theorem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E1108-34C3-B34A-84EA-11039DCFC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800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rgbClr val="070090"/>
                            </a:solidFill>
                            <a:sym typeface="Wingdings" pitchFamily="2" charset="2"/>
                          </a:rPr>
                          <m:t>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CN" b="1" i="0" smtClean="0">
                            <a:solidFill>
                              <a:srgbClr val="070090"/>
                            </a:solidFill>
                          </a:rPr>
                          <m:t>W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E1108-34C3-B34A-84EA-11039DCFC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6">
                <a:extLst>
                  <a:ext uri="{FF2B5EF4-FFF2-40B4-BE49-F238E27FC236}">
                    <a16:creationId xmlns:a16="http://schemas.microsoft.com/office/drawing/2014/main" id="{02709447-506C-5B45-AF0F-B7FB27704535}"/>
                  </a:ext>
                </a:extLst>
              </p:cNvPr>
              <p:cNvSpPr txBox="1"/>
              <p:nvPr/>
            </p:nvSpPr>
            <p:spPr>
              <a:xfrm>
                <a:off x="1730868" y="1495618"/>
                <a:ext cx="9224175" cy="250567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sz="2000" i="1" kern="100" smtClean="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kumimoji="1" lang="en-US" altLang="zh-CN" sz="2000" b="1">
                              <a:solidFill>
                                <a:srgbClr val="070090"/>
                              </a:solidFill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2000" dirty="0">
                                  <a:solidFill>
                                    <a:srgbClr val="070090"/>
                                  </a:solidFill>
                                  <a:sym typeface="Wingdings" pitchFamily="2" charset="2"/>
                                </a:rPr>
                                <m:t></m:t>
                              </m:r>
                            </m:e>
                          </m:d>
                          <m:r>
                            <a:rPr kumimoji="1" lang="en-US" altLang="zh-CN" sz="2000" b="0" i="1" dirty="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Stab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−1/3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]&amp;=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]−</m:t>
                              </m:r>
                              <m:f>
                                <m:f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]+</m:t>
                              </m:r>
                              <m:f>
                                <m:f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]−</m:t>
                              </m:r>
                              <m:f>
                                <m:f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27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 smtClean="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]+⋯</m:t>
                              </m:r>
                            </m:e>
                          </m:d>
                        </m:e>
                        <m:e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&amp;≤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36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324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]+⋯</m:t>
                          </m:r>
                        </m:e>
                        <m:e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&amp;≤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36</m:t>
                              </m:r>
                            </m:den>
                          </m:f>
                          <m:d>
                            <m:d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]+⋯</m:t>
                              </m:r>
                            </m:e>
                          </m:d>
                        </m:e>
                        <m:e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&amp;≤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36</m:t>
                              </m:r>
                            </m:den>
                          </m:f>
                          <m:d>
                            <m:d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1" i="0" kern="100">
                                      <a:solidFill>
                                        <a:srgbClr val="070090"/>
                                      </a:solidFill>
                                      <a:effectLst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9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b="1" i="0" kern="100"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2000" i="1" kern="100"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000" i="1" kern="100"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].</m:t>
                          </m:r>
                        </m:e>
                      </m:eqArr>
                    </m:oMath>
                  </m:oMathPara>
                </a14:m>
                <a:endParaRPr lang="zh-CN" sz="20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6">
                <a:extLst>
                  <a:ext uri="{FF2B5EF4-FFF2-40B4-BE49-F238E27FC236}">
                    <a16:creationId xmlns:a16="http://schemas.microsoft.com/office/drawing/2014/main" id="{02709447-506C-5B45-AF0F-B7FB2770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868" y="1495618"/>
                <a:ext cx="9224175" cy="2505676"/>
              </a:xfrm>
              <a:prstGeom prst="rect">
                <a:avLst/>
              </a:prstGeom>
              <a:blipFill>
                <a:blip r:embed="rId3"/>
                <a:stretch>
                  <a:fillRect b="-252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A14D1-14C5-A44D-AD81-D32428FDB96E}"/>
                  </a:ext>
                </a:extLst>
              </p:cNvPr>
              <p:cNvSpPr txBox="1"/>
              <p:nvPr/>
            </p:nvSpPr>
            <p:spPr>
              <a:xfrm>
                <a:off x="533508" y="2343770"/>
                <a:ext cx="2787421" cy="1657524"/>
              </a:xfrm>
              <a:prstGeom prst="rect">
                <a:avLst/>
              </a:prstGeom>
              <a:ln w="1905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zh-CN" sz="1600" b="1" i="0" smtClean="0">
                              <a:solidFill>
                                <a:srgbClr val="070090"/>
                              </a:solidFill>
                            </a:rPr>
                            <m:t>W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16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16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6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6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6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rgbClr val="07009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b="1" i="0" kern="100" smtClean="0">
                              <a:solidFill>
                                <a:srgbClr val="070090"/>
                              </a:solidFill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Stab</m:t>
                          </m:r>
                        </m:e>
                        <m:sub>
                          <m:r>
                            <a:rPr lang="en-US" altLang="zh-CN" sz="16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1600" b="0" i="1" kern="100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16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1600" b="1" i="0" kern="100" smtClean="0">
                                  <a:solidFill>
                                    <a:srgbClr val="070090"/>
                                  </a:solidFill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altLang="zh-CN" sz="1600" b="0" i="1" kern="100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1600" b="0" i="1" kern="100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sz="1600" dirty="0">
                  <a:solidFill>
                    <a:srgbClr val="07009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A14D1-14C5-A44D-AD81-D32428FD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" y="2343770"/>
                <a:ext cx="2787421" cy="1657524"/>
              </a:xfrm>
              <a:prstGeom prst="rect">
                <a:avLst/>
              </a:prstGeom>
              <a:blipFill>
                <a:blip r:embed="rId4"/>
                <a:stretch>
                  <a:fillRect t="-42105" b="-62406"/>
                </a:stretch>
              </a:blipFill>
              <a:ln w="1905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48044D-5CFF-4744-ABA7-FF39965AF6C6}"/>
                  </a:ext>
                </a:extLst>
              </p:cNvPr>
              <p:cNvSpPr txBox="1"/>
              <p:nvPr/>
            </p:nvSpPr>
            <p:spPr>
              <a:xfrm>
                <a:off x="2669219" y="4856487"/>
                <a:ext cx="6853561" cy="1533067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Friedgut–</a:t>
                </a:r>
                <a:r>
                  <a:rPr kumimoji="1" lang="en-US" altLang="zh-CN" sz="2800" b="1" dirty="0" err="1">
                    <a:solidFill>
                      <a:srgbClr val="660065"/>
                    </a:solidFill>
                  </a:rPr>
                  <a:t>Kalai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–</a:t>
                </a:r>
                <a:r>
                  <a:rPr kumimoji="1" lang="en-US" altLang="zh-CN" sz="2800" b="1" dirty="0" err="1">
                    <a:solidFill>
                      <a:srgbClr val="660065"/>
                    </a:solidFill>
                  </a:rPr>
                  <a:t>Naor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 (FKN) Theorem </a:t>
                </a:r>
              </a:p>
              <a:p>
                <a:pPr algn="ctr"/>
                <a:endParaRPr kumimoji="1" lang="en-US" altLang="zh-CN" sz="800" b="1" dirty="0">
                  <a:solidFill>
                    <a:srgbClr val="660065"/>
                  </a:solidFill>
                </a:endParaRPr>
              </a:p>
              <a:p>
                <a:pPr algn="ctr"/>
                <a:r>
                  <a:rPr kumimoji="1" lang="en-US" altLang="zh-CN" sz="2000" dirty="0">
                    <a:solidFill>
                      <a:srgbClr val="070090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→{−1, 1}</m:t>
                    </m:r>
                  </m:oMath>
                </a14:m>
                <a:r>
                  <a:rPr kumimoji="1" lang="en-US" altLang="zh-CN" sz="2000" dirty="0">
                    <a:solidFill>
                      <a:srgbClr val="070090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CN" sz="2000" b="1">
                            <a:solidFill>
                              <a:srgbClr val="070090"/>
                            </a:solidFill>
                          </a:rPr>
                          <m:t>W</m:t>
                        </m:r>
                      </m:e>
                      <m:sup>
                        <m:r>
                          <a:rPr kumimoji="1" lang="en-US" altLang="zh-CN" sz="20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0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0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r>
                      <a:rPr kumimoji="1" lang="en-US" altLang="zh-CN" sz="20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20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ctr"/>
                <a:r>
                  <a:rPr kumimoji="1" lang="en-US" altLang="zh-CN" sz="200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0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,±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rgbClr val="070090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7009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48044D-5CFF-4744-ABA7-FF39965A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19" y="4856487"/>
                <a:ext cx="6853561" cy="15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980362-F5B6-7F41-B89F-F070F995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6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9EF5-2DCB-0943-9763-AF435284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C0504D"/>
                </a:solidFill>
              </a:rPr>
              <a:t>Thank you!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76A84-AEEA-E840-AFA3-11C9DC5B5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90576-4EEC-BB42-A9B0-705628BE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53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945C-B79B-8449-8422-043F2A17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Boolean Functions</a:t>
            </a:r>
            <a:endParaRPr lang="en-CN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B80DF-7486-A74C-B283-C9BA2EE29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9078" cy="484949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70090"/>
                    </a:solidFill>
                  </a:rPr>
                  <a:t> </a:t>
                </a:r>
                <a:endParaRPr lang="en-US" b="0" i="1" dirty="0">
                  <a:solidFill>
                    <a:srgbClr val="07009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70090"/>
                    </a:solidFill>
                  </a:rPr>
                  <a:t>Why Boolean functions?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Computation models: circuits, decision trees, communication protocols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Voting rules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Graphs</a:t>
                </a:r>
              </a:p>
              <a:p>
                <a:r>
                  <a:rPr lang="en-US" dirty="0">
                    <a:solidFill>
                      <a:srgbClr val="070090"/>
                    </a:solidFill>
                  </a:rPr>
                  <a:t>....</a:t>
                </a:r>
              </a:p>
              <a:p>
                <a:endParaRPr 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B80DF-7486-A74C-B283-C9BA2EE29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9078" cy="4849496"/>
              </a:xfrm>
              <a:blipFill>
                <a:blip r:embed="rId2"/>
                <a:stretch>
                  <a:fillRect l="-1188" r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E27555-E50F-1C46-9C89-9CE3A0C7D52D}"/>
              </a:ext>
            </a:extLst>
          </p:cNvPr>
          <p:cNvGrpSpPr/>
          <p:nvPr/>
        </p:nvGrpSpPr>
        <p:grpSpPr>
          <a:xfrm>
            <a:off x="8853149" y="1382066"/>
            <a:ext cx="2500651" cy="2547967"/>
            <a:chOff x="9213643" y="1347776"/>
            <a:chExt cx="2500651" cy="254796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E819595-8048-A140-B7AD-FCBCF2A7C598}"/>
                </a:ext>
              </a:extLst>
            </p:cNvPr>
            <p:cNvGrpSpPr/>
            <p:nvPr/>
          </p:nvGrpSpPr>
          <p:grpSpPr>
            <a:xfrm>
              <a:off x="9407954" y="1542086"/>
              <a:ext cx="2119324" cy="2161233"/>
              <a:chOff x="8930936" y="844857"/>
              <a:chExt cx="1405828" cy="1433628"/>
            </a:xfrm>
          </p:grpSpPr>
          <p:cxnSp>
            <p:nvCxnSpPr>
              <p:cNvPr id="5" name="直线连接符 4">
                <a:extLst>
                  <a:ext uri="{FF2B5EF4-FFF2-40B4-BE49-F238E27FC236}">
                    <a16:creationId xmlns:a16="http://schemas.microsoft.com/office/drawing/2014/main" id="{7AA124DF-7467-FC41-ACF7-6C651006BCFE}"/>
                  </a:ext>
                </a:extLst>
              </p:cNvPr>
              <p:cNvCxnSpPr/>
              <p:nvPr/>
            </p:nvCxnSpPr>
            <p:spPr>
              <a:xfrm>
                <a:off x="893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0C91BF47-A1B7-EA43-8A57-B0E35C3E9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227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7370DB9A-68E1-C94A-B2C5-3F4807E87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119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12EFCF23-0A17-034B-95C7-D1A247C29F89}"/>
                  </a:ext>
                </a:extLst>
              </p:cNvPr>
              <p:cNvCxnSpPr/>
              <p:nvPr/>
            </p:nvCxnSpPr>
            <p:spPr>
              <a:xfrm>
                <a:off x="1001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9C754A3A-1F7C-1043-999F-D1E0D775CCC2}"/>
                  </a:ext>
                </a:extLst>
              </p:cNvPr>
              <p:cNvCxnSpPr/>
              <p:nvPr/>
            </p:nvCxnSpPr>
            <p:spPr>
              <a:xfrm>
                <a:off x="925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E898E387-7F24-E743-BAD8-052E1B99A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192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A1170D8-D357-F542-B81D-1DBD96051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84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110BD206-55B8-C748-8A15-3751A0B5EA19}"/>
                  </a:ext>
                </a:extLst>
              </p:cNvPr>
              <p:cNvCxnSpPr/>
              <p:nvPr/>
            </p:nvCxnSpPr>
            <p:spPr>
              <a:xfrm>
                <a:off x="1033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29C83EB0-0BFD-4C48-A72F-88DF54D6231A}"/>
                  </a:ext>
                </a:extLst>
              </p:cNvPr>
              <p:cNvCxnSpPr/>
              <p:nvPr/>
            </p:nvCxnSpPr>
            <p:spPr>
              <a:xfrm flipH="1">
                <a:off x="8930936" y="844858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9649E6D9-7A64-9943-8F57-ED9371DDED38}"/>
                  </a:ext>
                </a:extLst>
              </p:cNvPr>
              <p:cNvCxnSpPr/>
              <p:nvPr/>
            </p:nvCxnSpPr>
            <p:spPr>
              <a:xfrm flipH="1">
                <a:off x="10006184" y="84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5072E9AA-87ED-0745-86F5-321A5FDD4E49}"/>
                  </a:ext>
                </a:extLst>
              </p:cNvPr>
              <p:cNvCxnSpPr/>
              <p:nvPr/>
            </p:nvCxnSpPr>
            <p:spPr>
              <a:xfrm flipH="1">
                <a:off x="8930936" y="192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17BEED94-596B-9147-A353-5B3093193406}"/>
                  </a:ext>
                </a:extLst>
              </p:cNvPr>
              <p:cNvCxnSpPr/>
              <p:nvPr/>
            </p:nvCxnSpPr>
            <p:spPr>
              <a:xfrm flipH="1">
                <a:off x="10015688" y="1924856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B77D95F-9F81-AE46-9A94-5BA8B307E2FD}"/>
                </a:ext>
              </a:extLst>
            </p:cNvPr>
            <p:cNvSpPr/>
            <p:nvPr/>
          </p:nvSpPr>
          <p:spPr>
            <a:xfrm>
              <a:off x="9213643" y="1880879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01DE3F7-57C5-E74C-9C51-BD15FFC41F89}"/>
                </a:ext>
              </a:extLst>
            </p:cNvPr>
            <p:cNvSpPr/>
            <p:nvPr/>
          </p:nvSpPr>
          <p:spPr>
            <a:xfrm>
              <a:off x="9697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6D11D8-4295-2B46-BC9E-1397DE50AF97}"/>
                </a:ext>
              </a:extLst>
            </p:cNvPr>
            <p:cNvSpPr/>
            <p:nvPr/>
          </p:nvSpPr>
          <p:spPr>
            <a:xfrm>
              <a:off x="11325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D8C3815-0ABF-A446-B51E-8281955A53A6}"/>
                </a:ext>
              </a:extLst>
            </p:cNvPr>
            <p:cNvSpPr/>
            <p:nvPr/>
          </p:nvSpPr>
          <p:spPr>
            <a:xfrm>
              <a:off x="10848936" y="1880878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7257721-9A0F-A54C-AA19-9BABFB72CD8A}"/>
                </a:ext>
              </a:extLst>
            </p:cNvPr>
            <p:cNvSpPr/>
            <p:nvPr/>
          </p:nvSpPr>
          <p:spPr>
            <a:xfrm>
              <a:off x="9697674" y="297590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9B5017E-5B3E-F147-ADE5-396A78D5EF3E}"/>
                </a:ext>
              </a:extLst>
            </p:cNvPr>
            <p:cNvSpPr/>
            <p:nvPr/>
          </p:nvSpPr>
          <p:spPr>
            <a:xfrm>
              <a:off x="11325674" y="2977787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0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9581E9E-051B-4949-B37B-4EF1200C9ADC}"/>
                </a:ext>
              </a:extLst>
            </p:cNvPr>
            <p:cNvSpPr/>
            <p:nvPr/>
          </p:nvSpPr>
          <p:spPr>
            <a:xfrm>
              <a:off x="1084893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CD2743-3E6B-A648-9C4B-6F66D25975F7}"/>
                </a:ext>
              </a:extLst>
            </p:cNvPr>
            <p:cNvSpPr/>
            <p:nvPr/>
          </p:nvSpPr>
          <p:spPr>
            <a:xfrm>
              <a:off x="921886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1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0F70353-A391-FF40-8B67-8D08E02B61AF}"/>
              </a:ext>
            </a:extLst>
          </p:cNvPr>
          <p:cNvGrpSpPr/>
          <p:nvPr/>
        </p:nvGrpSpPr>
        <p:grpSpPr>
          <a:xfrm>
            <a:off x="8853149" y="1382066"/>
            <a:ext cx="2500651" cy="2547967"/>
            <a:chOff x="9213643" y="1347776"/>
            <a:chExt cx="2500651" cy="254796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8B3355F-9065-F144-AE20-FF2C153E6A91}"/>
                </a:ext>
              </a:extLst>
            </p:cNvPr>
            <p:cNvGrpSpPr/>
            <p:nvPr/>
          </p:nvGrpSpPr>
          <p:grpSpPr>
            <a:xfrm>
              <a:off x="9407954" y="1542086"/>
              <a:ext cx="2119324" cy="2161233"/>
              <a:chOff x="8930936" y="844857"/>
              <a:chExt cx="1405828" cy="1433628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8D8069A8-7BCB-B34A-BF25-AC72B1689F66}"/>
                  </a:ext>
                </a:extLst>
              </p:cNvPr>
              <p:cNvCxnSpPr/>
              <p:nvPr/>
            </p:nvCxnSpPr>
            <p:spPr>
              <a:xfrm>
                <a:off x="893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C2F8A818-CE74-FA43-BDF2-EAFFB1110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227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972E06EE-18FB-F44F-AB48-E0370ECB4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0936" y="1198485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706DC88E-77F9-0D4A-B4D8-3568BF72A2C4}"/>
                  </a:ext>
                </a:extLst>
              </p:cNvPr>
              <p:cNvCxnSpPr/>
              <p:nvPr/>
            </p:nvCxnSpPr>
            <p:spPr>
              <a:xfrm>
                <a:off x="10010936" y="1198485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5DBC00D1-D4BE-B048-8087-B738D39C2847}"/>
                  </a:ext>
                </a:extLst>
              </p:cNvPr>
              <p:cNvCxnSpPr/>
              <p:nvPr/>
            </p:nvCxnSpPr>
            <p:spPr>
              <a:xfrm>
                <a:off x="925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B0B9B2A3-D452-E944-98AD-2219A8EAF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192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C500961-3974-8847-B204-CEF73C630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2012" y="844858"/>
                <a:ext cx="108000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85FD560E-4DC6-7943-918D-3BC9C3848520}"/>
                  </a:ext>
                </a:extLst>
              </p:cNvPr>
              <p:cNvCxnSpPr/>
              <p:nvPr/>
            </p:nvCxnSpPr>
            <p:spPr>
              <a:xfrm>
                <a:off x="10332012" y="844858"/>
                <a:ext cx="0" cy="108000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A25B4BEA-BAB2-6240-A861-FB4DF787E340}"/>
                  </a:ext>
                </a:extLst>
              </p:cNvPr>
              <p:cNvCxnSpPr/>
              <p:nvPr/>
            </p:nvCxnSpPr>
            <p:spPr>
              <a:xfrm flipH="1">
                <a:off x="8930936" y="844858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DBDE8DAC-ECAE-1A4C-8E63-1DDFF8D6043D}"/>
                  </a:ext>
                </a:extLst>
              </p:cNvPr>
              <p:cNvCxnSpPr/>
              <p:nvPr/>
            </p:nvCxnSpPr>
            <p:spPr>
              <a:xfrm flipH="1">
                <a:off x="10006184" y="84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77684775-9F60-074B-AA54-1A24D374C42B}"/>
                  </a:ext>
                </a:extLst>
              </p:cNvPr>
              <p:cNvCxnSpPr/>
              <p:nvPr/>
            </p:nvCxnSpPr>
            <p:spPr>
              <a:xfrm flipH="1">
                <a:off x="8930936" y="1924857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BC172DCF-1939-A344-84C2-F9306776EA69}"/>
                  </a:ext>
                </a:extLst>
              </p:cNvPr>
              <p:cNvCxnSpPr/>
              <p:nvPr/>
            </p:nvCxnSpPr>
            <p:spPr>
              <a:xfrm flipH="1">
                <a:off x="10015688" y="1924856"/>
                <a:ext cx="321076" cy="35362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B021BB0-9988-914F-AC2B-ED4386883E51}"/>
                </a:ext>
              </a:extLst>
            </p:cNvPr>
            <p:cNvSpPr/>
            <p:nvPr/>
          </p:nvSpPr>
          <p:spPr>
            <a:xfrm>
              <a:off x="9213643" y="1880879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B61A756-F300-7142-BDB4-F3DFC408A0EE}"/>
                </a:ext>
              </a:extLst>
            </p:cNvPr>
            <p:cNvSpPr/>
            <p:nvPr/>
          </p:nvSpPr>
          <p:spPr>
            <a:xfrm>
              <a:off x="9697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0803BB0-AAC8-3345-96E9-485D1A013260}"/>
                </a:ext>
              </a:extLst>
            </p:cNvPr>
            <p:cNvSpPr/>
            <p:nvPr/>
          </p:nvSpPr>
          <p:spPr>
            <a:xfrm>
              <a:off x="11325674" y="1347776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0277195-215D-0545-8EBB-FDF101AD130B}"/>
                </a:ext>
              </a:extLst>
            </p:cNvPr>
            <p:cNvSpPr/>
            <p:nvPr/>
          </p:nvSpPr>
          <p:spPr>
            <a:xfrm>
              <a:off x="10848936" y="1880878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24821E1-50B3-2944-93B8-2C36EF243898}"/>
                </a:ext>
              </a:extLst>
            </p:cNvPr>
            <p:cNvSpPr/>
            <p:nvPr/>
          </p:nvSpPr>
          <p:spPr>
            <a:xfrm>
              <a:off x="9697674" y="297590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7A7CDA4-ADBA-A44C-A67F-26018C9B3C0F}"/>
                </a:ext>
              </a:extLst>
            </p:cNvPr>
            <p:cNvSpPr/>
            <p:nvPr/>
          </p:nvSpPr>
          <p:spPr>
            <a:xfrm>
              <a:off x="11325674" y="2977787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70090"/>
                  </a:solidFill>
                </a:rPr>
                <a:t>+</a:t>
              </a:r>
              <a:endParaRPr kumimoji="1" lang="zh-CN" altLang="en-US" dirty="0">
                <a:solidFill>
                  <a:srgbClr val="070090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03F1980-7854-8C44-B771-0CC5E9977214}"/>
                </a:ext>
              </a:extLst>
            </p:cNvPr>
            <p:cNvSpPr/>
            <p:nvPr/>
          </p:nvSpPr>
          <p:spPr>
            <a:xfrm>
              <a:off x="1084893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FE07468-5605-F943-BED3-84A1C43359B7}"/>
                </a:ext>
              </a:extLst>
            </p:cNvPr>
            <p:cNvSpPr/>
            <p:nvPr/>
          </p:nvSpPr>
          <p:spPr>
            <a:xfrm>
              <a:off x="9218866" y="3507123"/>
              <a:ext cx="388620" cy="3886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zh-CN" sz="2800" dirty="0">
                  <a:solidFill>
                    <a:srgbClr val="070090"/>
                  </a:solidFill>
                </a:rPr>
                <a:t>-</a:t>
              </a:r>
              <a:endParaRPr kumimoji="1" lang="zh-CN" altLang="en-US" sz="2800" dirty="0">
                <a:solidFill>
                  <a:srgbClr val="070090"/>
                </a:solidFill>
              </a:endParaRPr>
            </a:p>
          </p:txBody>
        </p:sp>
      </p:grp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929E92F-7BBA-7640-8DFC-44963E0B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3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40CC-11BB-1642-BD44-981B5BC6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Boolean Functions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0EB83-9000-A440-A8A7-382F9E17F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The set of all Boolean functions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forms a linear space</a:t>
                </a: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How to find a “good” basis for the space?</a:t>
                </a:r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0EB83-9000-A440-A8A7-382F9E17F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76E94D-18E6-7848-94E7-E6D44980B12D}"/>
                  </a:ext>
                </a:extLst>
              </p:cNvPr>
              <p:cNvSpPr txBox="1"/>
              <p:nvPr/>
            </p:nvSpPr>
            <p:spPr>
              <a:xfrm>
                <a:off x="1669915" y="2691810"/>
                <a:ext cx="8852170" cy="2091553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Inner Product: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kumimoji="1" lang="en-US" altLang="zh-CN" sz="2800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zh-CN" altLang="en-US" sz="280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2800" b="1" i="0" smtClean="0">
                                  <a:solidFill>
                                    <a:srgbClr val="070090"/>
                                  </a:solidFill>
                                </a:rPr>
                                <m:t>E</m:t>
                              </m:r>
                            </m:e>
                            <m:lim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solidFill>
                                            <a:srgbClr val="07009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−1,  1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800" b="0" i="1" smtClean="0">
                                      <a:solidFill>
                                        <a:srgbClr val="07009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1, 1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76E94D-18E6-7848-94E7-E6D44980B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15" y="2691810"/>
                <a:ext cx="8852170" cy="2091553"/>
              </a:xfrm>
              <a:prstGeom prst="rect">
                <a:avLst/>
              </a:prstGeom>
              <a:blipFill>
                <a:blip r:embed="rId3"/>
                <a:stretch>
                  <a:fillRect t="-34132" b="-88623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C58C36-3774-164B-A24F-1FA8212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36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B3EE-48CD-5248-AAF2-304A5F7E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Parity Functions are orthonormal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0F8008-6A59-4F4A-A2E2-2597C4833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9156" y="1825625"/>
                <a:ext cx="9784644" cy="4351338"/>
              </a:xfrm>
            </p:spPr>
            <p:txBody>
              <a:bodyPr/>
              <a:lstStyle/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Proof:</a:t>
                </a:r>
                <a:endParaRPr kumimoji="1" lang="en-US" altLang="zh-CN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b="0" dirty="0">
                    <a:solidFill>
                      <a:srgbClr val="07009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kumimoji="1" lang="zh-CN" altLang="en-US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kumimoji="1" lang="en-US" altLang="zh-CN">
                        <a:solidFill>
                          <a:srgbClr val="070090"/>
                        </a:solidFill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kumimoji="1" lang="en-US" altLang="zh-CN" b="1">
                        <a:solidFill>
                          <a:srgbClr val="070090"/>
                        </a:solidFill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>
                    <a:solidFill>
                      <a:srgbClr val="07009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kumimoji="1" lang="zh-CN" altLang="en-US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kumimoji="1" lang="en-US" altLang="zh-CN">
                        <a:solidFill>
                          <a:srgbClr val="070090"/>
                        </a:solidFill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kumimoji="1" lang="en-US" altLang="zh-CN" b="1">
                        <a:solidFill>
                          <a:srgbClr val="070090"/>
                        </a:solidFill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b="1" i="0" smtClean="0">
                            <a:solidFill>
                              <a:srgbClr val="070090"/>
                            </a:solidFill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]=0</m:t>
                        </m:r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0F8008-6A59-4F4A-A2E2-2597C4833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9156" y="1825625"/>
                <a:ext cx="9784644" cy="4351338"/>
              </a:xfrm>
              <a:blipFill>
                <a:blip r:embed="rId2"/>
                <a:stretch>
                  <a:fillRect l="-1295" b="-4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AF4C5A-D0A6-F14C-B970-D27CA80A4F86}"/>
                  </a:ext>
                </a:extLst>
              </p:cNvPr>
              <p:cNvSpPr txBox="1"/>
              <p:nvPr/>
            </p:nvSpPr>
            <p:spPr>
              <a:xfrm>
                <a:off x="1569156" y="1825625"/>
                <a:ext cx="9256888" cy="1668296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Parity Function: </a:t>
                </a:r>
                <a:r>
                  <a:rPr kumimoji="1" lang="en-US" altLang="zh-CN" sz="2800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⊆[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=:</m:t>
                        </m:r>
                        <m:sSup>
                          <m:sSupPr>
                            <m:ctrlP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nary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800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kumimoji="1" lang="en-US" altLang="zh-CN" sz="2800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kumimoji="1" lang="en-US" altLang="zh-CN" sz="2800" b="0" dirty="0">
                    <a:solidFill>
                      <a:srgbClr val="070090"/>
                    </a:solidFill>
                    <a:ea typeface="Cambria Math" panose="02040503050406030204" pitchFamily="18" charset="0"/>
                  </a:rPr>
                  <a:t>Parity functions are 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  <a:ea typeface="Cambria Math" panose="02040503050406030204" pitchFamily="18" charset="0"/>
                  </a:rPr>
                  <a:t>orthonormal</a:t>
                </a:r>
                <a:endParaRPr kumimoji="1" lang="zh-CN" altLang="en-US" sz="2800" b="1" dirty="0">
                  <a:solidFill>
                    <a:srgbClr val="660065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AF4C5A-D0A6-F14C-B970-D27CA80A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6" y="1825625"/>
                <a:ext cx="9256888" cy="1668296"/>
              </a:xfrm>
              <a:prstGeom prst="rect">
                <a:avLst/>
              </a:prstGeom>
              <a:blipFill>
                <a:blip r:embed="rId3"/>
                <a:stretch>
                  <a:fillRect t="-29851" b="-1493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77CC1BD-74D2-0045-A9CE-E6E9CAF2ADEC}"/>
              </a:ext>
            </a:extLst>
          </p:cNvPr>
          <p:cNvSpPr txBox="1"/>
          <p:nvPr/>
        </p:nvSpPr>
        <p:spPr>
          <a:xfrm>
            <a:off x="3355217" y="2948419"/>
            <a:ext cx="65" cy="430887"/>
          </a:xfrm>
          <a:prstGeom prst="rect">
            <a:avLst/>
          </a:prstGeom>
          <a:ln w="254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/>
            <a:endParaRPr kumimoji="1" lang="zh-CN" altLang="en-US" sz="2800" dirty="0">
              <a:solidFill>
                <a:srgbClr val="07009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22B7-0800-5B41-8468-5A466AB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38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9CC4-4EF9-3F45-B579-EEA12F1F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Fourier Expansion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199CC0-5689-EA4A-A5E7-98B365910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690688"/>
                <a:ext cx="115062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Represent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in the basis of parity functions</a:t>
                </a: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How to obtain this representation?</a:t>
                </a:r>
              </a:p>
              <a:p>
                <a:r>
                  <a:rPr kumimoji="1" lang="en-US" altLang="zh-CN" dirty="0">
                    <a:solidFill>
                      <a:srgbClr val="070090"/>
                    </a:solidFill>
                  </a:rPr>
                  <a:t>Interpolation: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brk m:alnAt="7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dirty="0">
                    <a:solidFill>
                      <a:srgbClr val="070090"/>
                    </a:solidFill>
                  </a:rPr>
                  <a:t>Inner product: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kumimoji="1" lang="en-US" altLang="zh-CN" b="1" i="0" smtClean="0">
                                <a:solidFill>
                                  <a:srgbClr val="070090"/>
                                </a:solidFill>
                              </a:rPr>
                              <m:t>E</m:t>
                            </m:r>
                          </m:e>
                          <m:lim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199CC0-5689-EA4A-A5E7-98B365910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690688"/>
                <a:ext cx="11506200" cy="4351338"/>
              </a:xfrm>
              <a:blipFill>
                <a:blip r:embed="rId3"/>
                <a:stretch>
                  <a:fillRect l="-881" t="-3198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6D4D9-6EC8-E04B-9943-3F66EBB4DDD0}"/>
                  </a:ext>
                </a:extLst>
              </p:cNvPr>
              <p:cNvSpPr txBox="1"/>
              <p:nvPr/>
            </p:nvSpPr>
            <p:spPr>
              <a:xfrm>
                <a:off x="4510923" y="2409593"/>
                <a:ext cx="3170154" cy="1456764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6D4D9-6EC8-E04B-9943-3F66EBB4D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923" y="2409593"/>
                <a:ext cx="3170154" cy="1456764"/>
              </a:xfrm>
              <a:prstGeom prst="rect">
                <a:avLst/>
              </a:prstGeom>
              <a:blipFill>
                <a:blip r:embed="rId4"/>
                <a:stretch>
                  <a:fillRect l="-6746" t="-89831" b="-126271"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13C5D5-B446-7544-9D1A-3DA8A1791B61}"/>
                  </a:ext>
                </a:extLst>
              </p:cNvPr>
              <p:cNvSpPr txBox="1"/>
              <p:nvPr/>
            </p:nvSpPr>
            <p:spPr>
              <a:xfrm>
                <a:off x="2141203" y="4369118"/>
                <a:ext cx="7909593" cy="1170147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288000" tIns="180000" rIns="28800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sz="2800">
                              <a:solidFill>
                                <a:srgbClr val="070090"/>
                              </a:solidFill>
                            </a:rPr>
                            <m:t>Maj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i="1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13C5D5-B446-7544-9D1A-3DA8A179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03" y="4369118"/>
                <a:ext cx="7909593" cy="1170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6DBD8-B102-6440-8C68-93E0B2E3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4337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99A56-A5A0-D440-9EC7-06CDF4B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Fourier Expansion, an Example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A1B41A-9C88-BF4C-A0B7-3A213F7CE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representation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), the Fourier coefficients (remember the isomorphism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solidFill>
                          <a:srgbClr val="66006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66006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66006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):</a:t>
                </a: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It is the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-qubit Hadamard gate in quantum computing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 </a:t>
                </a:r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A1B41A-9C88-BF4C-A0B7-3A213F7CE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A174734D-D997-B843-9776-E94E5E0A55C2}"/>
                  </a:ext>
                </a:extLst>
              </p:cNvPr>
              <p:cNvSpPr txBox="1"/>
              <p:nvPr/>
            </p:nvSpPr>
            <p:spPr>
              <a:xfrm>
                <a:off x="2935922" y="2843402"/>
                <a:ext cx="6320155" cy="21400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sz="280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m:rPr>
                          <m:aln/>
                        </m:rPr>
                        <a:rPr lang="en-US" sz="2800" i="1" kern="100">
                          <a:ln>
                            <a:noFill/>
                          </a:ln>
                          <a:solidFill>
                            <a:srgbClr val="07009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CN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sz="28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zh-CN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sz="28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sz="2800" i="1" kern="100">
                                          <a:ln>
                                            <a:noFill/>
                                          </a:ln>
                                          <a:solidFill>
                                            <a:srgbClr val="07009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100">
                                          <a:ln>
                                            <a:noFill/>
                                          </a:ln>
                                          <a:solidFill>
                                            <a:srgbClr val="07009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sz="2800" i="1" kern="100">
                                          <a:ln>
                                            <a:noFill/>
                                          </a:ln>
                                          <a:solidFill>
                                            <a:srgbClr val="07009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00">
                                          <a:ln>
                                            <a:noFill/>
                                          </a:ln>
                                          <a:solidFill>
                                            <a:srgbClr val="07009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kern="100">
                                          <a:ln>
                                            <a:noFill/>
                                          </a:ln>
                                          <a:solidFill>
                                            <a:srgbClr val="07009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i="1" kern="100">
                          <a:ln>
                            <a:noFill/>
                          </a:ln>
                          <a:solidFill>
                            <a:srgbClr val="07009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CN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80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b="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b="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zh-CN" sz="28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sz="28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800" b="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lang="en-US" altLang="zh-CN" sz="2800" b="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p>
                          </m:sSup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8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sz="28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A174734D-D997-B843-9776-E94E5E0A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22" y="2843402"/>
                <a:ext cx="6320155" cy="2140077"/>
              </a:xfrm>
              <a:prstGeom prst="rect">
                <a:avLst/>
              </a:prstGeom>
              <a:blipFill>
                <a:blip r:embed="rId3"/>
                <a:stretch>
                  <a:fillRect t="-68824" b="-1000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7897A247-C598-6047-8612-A1D65B2182E1}"/>
              </a:ext>
            </a:extLst>
          </p:cNvPr>
          <p:cNvCxnSpPr>
            <a:cxnSpLocks/>
          </p:cNvCxnSpPr>
          <p:nvPr/>
        </p:nvCxnSpPr>
        <p:spPr>
          <a:xfrm>
            <a:off x="7187184" y="4498848"/>
            <a:ext cx="2267712" cy="396000"/>
          </a:xfrm>
          <a:prstGeom prst="bentConnector3">
            <a:avLst>
              <a:gd name="adj1" fmla="val 0"/>
            </a:avLst>
          </a:prstGeom>
          <a:ln w="15875">
            <a:solidFill>
              <a:srgbClr val="070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4CB1C53-D2A8-3D41-A147-A1E412CF1A58}"/>
              </a:ext>
            </a:extLst>
          </p:cNvPr>
          <p:cNvCxnSpPr/>
          <p:nvPr/>
        </p:nvCxnSpPr>
        <p:spPr>
          <a:xfrm>
            <a:off x="7006363" y="4498848"/>
            <a:ext cx="357282" cy="0"/>
          </a:xfrm>
          <a:prstGeom prst="line">
            <a:avLst/>
          </a:prstGeom>
          <a:ln w="15875">
            <a:solidFill>
              <a:srgbClr val="070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EC5310-D8EF-BC47-BD70-EAC76571A52D}"/>
                  </a:ext>
                </a:extLst>
              </p:cNvPr>
              <p:cNvSpPr txBox="1"/>
              <p:nvPr/>
            </p:nvSpPr>
            <p:spPr>
              <a:xfrm>
                <a:off x="9193447" y="4557438"/>
                <a:ext cx="2556283" cy="674819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l"/>
                <a:r>
                  <a:rPr kumimoji="1" lang="en-US" altLang="zh-CN" b="0" dirty="0">
                    <a:solidFill>
                      <a:srgbClr val="07009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EC5310-D8EF-BC47-BD70-EAC76571A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447" y="4557438"/>
                <a:ext cx="2556283" cy="674819"/>
              </a:xfrm>
              <a:prstGeom prst="rect">
                <a:avLst/>
              </a:prstGeom>
              <a:blipFill>
                <a:blip r:embed="rId4"/>
                <a:stretch>
                  <a:fillRect t="-43396" b="-6981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0794B1-27A2-D746-9F7D-4907F8E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17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5923-2249-274D-8FFA-21C1F7F0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FFA8C-9998-1241-B42E-1553767C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A227DD-BBE0-A84F-979E-76EF4ED05F33}"/>
                  </a:ext>
                </a:extLst>
              </p:cNvPr>
              <p:cNvSpPr txBox="1"/>
              <p:nvPr/>
            </p:nvSpPr>
            <p:spPr>
              <a:xfrm>
                <a:off x="1559740" y="365125"/>
                <a:ext cx="9072520" cy="6178762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3200" b="1" dirty="0">
                    <a:solidFill>
                      <a:srgbClr val="660065"/>
                    </a:solidFill>
                  </a:rPr>
                  <a:t>Bernstein–</a:t>
                </a:r>
                <a:r>
                  <a:rPr kumimoji="1" lang="en-US" altLang="zh-CN" sz="3200" b="1" dirty="0" err="1">
                    <a:solidFill>
                      <a:srgbClr val="660065"/>
                    </a:solidFill>
                  </a:rPr>
                  <a:t>Vazirani</a:t>
                </a:r>
                <a:r>
                  <a:rPr kumimoji="1" lang="en-US" altLang="zh-CN" sz="3200" b="1" dirty="0">
                    <a:solidFill>
                      <a:srgbClr val="660065"/>
                    </a:solidFill>
                  </a:rPr>
                  <a:t> Algorithm</a:t>
                </a:r>
              </a:p>
              <a:p>
                <a:pPr algn="ctr"/>
                <a:endParaRPr kumimoji="1" lang="en-US" altLang="zh-CN" sz="800" b="1" dirty="0">
                  <a:solidFill>
                    <a:srgbClr val="660065"/>
                  </a:solidFill>
                </a:endParaRPr>
              </a:p>
              <a:p>
                <a:pPr algn="ctr"/>
                <a:r>
                  <a:rPr kumimoji="1" lang="en-US" altLang="zh-CN" sz="2800" dirty="0">
                    <a:solidFill>
                      <a:srgbClr val="070090"/>
                    </a:solidFill>
                  </a:rPr>
                  <a:t>Given (quantum) oracle access to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find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:endParaRPr kumimoji="1" lang="en-US" altLang="zh-CN" sz="2800" dirty="0">
                  <a:solidFill>
                    <a:srgbClr val="07009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zh-CN" sz="280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A227DD-BBE0-A84F-979E-76EF4ED05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740" y="365125"/>
                <a:ext cx="9072520" cy="6178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98FAB50-94F3-2C42-B1F1-A4096DB7B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" t="17190" r="11381" b="25310"/>
          <a:stretch/>
        </p:blipFill>
        <p:spPr>
          <a:xfrm>
            <a:off x="2488504" y="2000989"/>
            <a:ext cx="7214992" cy="3432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011038-CC33-6647-A16B-CAB5995E50CB}"/>
                  </a:ext>
                </a:extLst>
              </p:cNvPr>
              <p:cNvSpPr txBox="1"/>
              <p:nvPr/>
            </p:nvSpPr>
            <p:spPr>
              <a:xfrm>
                <a:off x="5049805" y="2978212"/>
                <a:ext cx="1045873" cy="51206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zh-CN" alt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zh-CN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011038-CC33-6647-A16B-CAB5995E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805" y="2978212"/>
                <a:ext cx="1045873" cy="512063"/>
              </a:xfrm>
              <a:prstGeom prst="rect">
                <a:avLst/>
              </a:prstGeom>
              <a:blipFill>
                <a:blip r:embed="rId4"/>
                <a:stretch>
                  <a:fillRect l="-64286" t="-195238" r="-14286" b="-27381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E39ADF-2D2C-A047-AB93-9D48D58612FB}"/>
                  </a:ext>
                </a:extLst>
              </p:cNvPr>
              <p:cNvSpPr txBox="1"/>
              <p:nvPr/>
            </p:nvSpPr>
            <p:spPr>
              <a:xfrm>
                <a:off x="6595253" y="3234243"/>
                <a:ext cx="1526932" cy="51206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zh-CN" alt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zh-CN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E39ADF-2D2C-A047-AB93-9D48D5861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3" y="3234243"/>
                <a:ext cx="1526932" cy="512063"/>
              </a:xfrm>
              <a:prstGeom prst="rect">
                <a:avLst/>
              </a:prstGeom>
              <a:blipFill>
                <a:blip r:embed="rId5"/>
                <a:stretch>
                  <a:fillRect l="-45455" t="-195238" r="-10744" b="-27381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BC9ACA-0854-344F-8F33-C179FB25FF67}"/>
                  </a:ext>
                </a:extLst>
              </p:cNvPr>
              <p:cNvSpPr txBox="1"/>
              <p:nvPr/>
            </p:nvSpPr>
            <p:spPr>
              <a:xfrm>
                <a:off x="8072431" y="3490274"/>
                <a:ext cx="1526932" cy="51206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zh-CN" altLang="en-US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zh-CN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BC9ACA-0854-344F-8F33-C179FB25F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31" y="3490274"/>
                <a:ext cx="1526932" cy="512063"/>
              </a:xfrm>
              <a:prstGeom prst="rect">
                <a:avLst/>
              </a:prstGeom>
              <a:blipFill>
                <a:blip r:embed="rId6"/>
                <a:stretch>
                  <a:fillRect l="-45455" t="-202439" r="-10744" b="-28292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CDBE1-0EAD-F944-BD4D-88A3050A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36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D88-FBE2-594C-9779-A6A0B85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Basic Fourier Formulas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41" y="1690688"/>
                <a:ext cx="10123118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zh-CN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zh-CN" sz="1100" b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Parseval’s Theorem: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pPr lvl="1"/>
                <a:r>
                  <a:rPr kumimoji="1" lang="en-US" altLang="zh-CN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kumimoji="1" lang="en-US" altLang="zh-CN" b="1" i="0" smtClean="0">
                                <a:solidFill>
                                  <a:srgbClr val="070090"/>
                                </a:solidFill>
                              </a:rPr>
                              <m:t>E</m:t>
                            </m:r>
                          </m:e>
                          <m:lim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 smtClean="0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 err="1">
                    <a:solidFill>
                      <a:srgbClr val="660065"/>
                    </a:solidFill>
                  </a:rPr>
                  <a:t>Plancherel’s</a:t>
                </a:r>
                <a:r>
                  <a:rPr kumimoji="1" lang="en-US" altLang="zh-CN" b="1" dirty="0">
                    <a:solidFill>
                      <a:srgbClr val="660065"/>
                    </a:solidFill>
                  </a:rPr>
                  <a:t> Theorem: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kumimoji="1" lang="en-US" altLang="zh-CN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b="1" i="0" smtClean="0">
                                    <a:solidFill>
                                      <a:srgbClr val="070090"/>
                                    </a:solidFill>
                                  </a:rPr>
                                  <m:t>E</m:t>
                                </m:r>
                              </m:e>
                              <m:lim>
                                <m: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solidFill>
                                          <a:srgbClr val="07009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1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i="1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(Hamming) Distance: </a:t>
                </a:r>
                <a:r>
                  <a:rPr kumimoji="1" lang="en-US" altLang="zh-CN" dirty="0">
                    <a:solidFill>
                      <a:srgbClr val="07009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m:rPr>
                        <m:nor/>
                      </m:rPr>
                      <a:rPr kumimoji="1" lang="en-US" altLang="zh-CN" b="0" i="0" smtClean="0">
                        <a:solidFill>
                          <a:srgbClr val="070090"/>
                        </a:solidFill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kumimoji="1" lang="en-US" altLang="zh-CN" b="0" i="0" dirty="0">
                  <a:solidFill>
                    <a:srgbClr val="070090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0" i="0" smtClean="0">
                        <a:solidFill>
                          <a:srgbClr val="070090"/>
                        </a:solidFill>
                      </a:rPr>
                      <m:t>dist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kumimoji="1" lang="en-US" altLang="zh-CN" b="1" i="0" smtClean="0">
                                <a:solidFill>
                                  <a:srgbClr val="070090"/>
                                </a:solidFill>
                              </a:rPr>
                              <m:t>Pr</m:t>
                            </m:r>
                          </m:e>
                          <m:lim>
                            <m:r>
                              <a:rPr kumimoji="1" lang="en-US" altLang="zh-CN" b="1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70090"/>
                    </a:solidFill>
                  </a:rPr>
                  <a:t> </a:t>
                </a: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Mean: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r>
                  <a:rPr kumimoji="1" lang="en-US" altLang="zh-CN" b="1" dirty="0">
                    <a:solidFill>
                      <a:srgbClr val="660065"/>
                    </a:solidFill>
                  </a:rPr>
                  <a:t>Variance: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kumimoji="1" lang="en-US" altLang="zh-CN" b="1" i="0" smtClean="0">
                        <a:solidFill>
                          <a:srgbClr val="070090"/>
                        </a:solidFill>
                      </a:rPr>
                      <m:t>E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07009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7009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>
                  <a:solidFill>
                    <a:srgbClr val="070090"/>
                  </a:solidFill>
                </a:endParaRPr>
              </a:p>
              <a:p>
                <a:endParaRPr kumimoji="1" lang="en-US" altLang="zh-CN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778387-2DA1-EC42-959E-6EE548A59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41" y="1690688"/>
                <a:ext cx="10123118" cy="4351338"/>
              </a:xfrm>
              <a:blipFill>
                <a:blip r:embed="rId2"/>
                <a:stretch>
                  <a:fillRect l="-1128" t="-2326" b="-30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498A4-878C-614B-8411-26536914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84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8D4F-EFEE-4740-988F-F07EE142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>
                <a:solidFill>
                  <a:srgbClr val="C0504D"/>
                </a:solidFill>
              </a:rPr>
              <a:t>Convolution </a:t>
            </a:r>
            <a:endParaRPr kumimoji="1" lang="zh-CN" altLang="en-US" b="1" dirty="0">
              <a:solidFill>
                <a:srgbClr val="C0504D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6DFB4-5222-4C4E-B0A4-CED2EE09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D2DACC-6715-374D-BEB2-63DEAAC3C1B7}"/>
                  </a:ext>
                </a:extLst>
              </p:cNvPr>
              <p:cNvSpPr txBox="1"/>
              <p:nvPr/>
            </p:nvSpPr>
            <p:spPr>
              <a:xfrm>
                <a:off x="1880992" y="1690688"/>
                <a:ext cx="8430015" cy="1283768"/>
              </a:xfrm>
              <a:prstGeom prst="rect">
                <a:avLst/>
              </a:prstGeom>
              <a:ln w="25400">
                <a:solidFill>
                  <a:srgbClr val="07009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88000" tIns="180000" rIns="288000" bIns="180000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solidFill>
                      <a:srgbClr val="07009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2800" b="0" i="1" smtClean="0">
                            <a:solidFill>
                              <a:srgbClr val="07009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0" i="1" smtClean="0">
                        <a:solidFill>
                          <a:srgbClr val="07009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800" dirty="0">
                    <a:solidFill>
                      <a:srgbClr val="070090"/>
                    </a:solidFill>
                  </a:rPr>
                  <a:t>, define their </a:t>
                </a:r>
                <a:r>
                  <a:rPr kumimoji="1" lang="en-US" altLang="zh-CN" sz="2800" b="1" dirty="0">
                    <a:solidFill>
                      <a:srgbClr val="660065"/>
                    </a:solidFill>
                  </a:rPr>
                  <a:t>convolution: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sz="2800" b="1" i="0" smtClean="0">
                              <a:solidFill>
                                <a:srgbClr val="070090"/>
                              </a:solidFill>
                            </a:rPr>
                            <m:t>E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800" i="1">
                                  <a:solidFill>
                                    <a:srgbClr val="07009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solidFill>
                                <a:srgbClr val="07009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b="1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2800" b="0" i="1" smtClean="0">
                          <a:solidFill>
                            <a:srgbClr val="07009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CN" sz="2800" b="0" dirty="0">
                  <a:solidFill>
                    <a:srgbClr val="07009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D2DACC-6715-374D-BEB2-63DEAAC3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92" y="1690688"/>
                <a:ext cx="8430015" cy="1283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700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177CB-111C-DE41-A5EF-8175E5F7BEDC}"/>
                  </a:ext>
                </a:extLst>
              </p:cNvPr>
              <p:cNvSpPr txBox="1"/>
              <p:nvPr/>
            </p:nvSpPr>
            <p:spPr>
              <a:xfrm>
                <a:off x="2702559" y="3282114"/>
                <a:ext cx="6786880" cy="357588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sz="2400" i="1" kern="100" smtClean="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acc>
                            <m:accPr>
                              <m:chr m:val="̂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400" b="1" i="0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400" b="1" i="0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 smtClean="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US" sz="240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kern="100" smtClean="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400" b="1" i="0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m:rPr>
                              <m:nor/>
                            </m:rPr>
                            <a:rPr lang="en-US" sz="2400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limLow>
                            <m:limLowPr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400" b="1" i="0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n>
                                        <a:noFill/>
                                      </a:ln>
                                      <a:solidFill>
                                        <a:srgbClr val="07009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400" b="1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𝒛</m:t>
                              </m:r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=&amp;</m:t>
                          </m:r>
                          <m:acc>
                            <m:accPr>
                              <m:chr m:val="̂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zh-CN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ln>
                                    <a:noFill/>
                                  </a:ln>
                                  <a:solidFill>
                                    <a:srgbClr val="07009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 kern="100">
                              <a:ln>
                                <a:noFill/>
                              </a:ln>
                              <a:solidFill>
                                <a:srgbClr val="07009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zh-CN" sz="24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400" kern="100" dirty="0">
                    <a:ln>
                      <a:noFill/>
                    </a:ln>
                    <a:solidFill>
                      <a:srgbClr val="070090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zh-CN" sz="2400" kern="100" dirty="0">
                  <a:solidFill>
                    <a:srgbClr val="07009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177CB-111C-DE41-A5EF-8175E5F7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59" y="3282114"/>
                <a:ext cx="6786880" cy="3575886"/>
              </a:xfrm>
              <a:prstGeom prst="rect">
                <a:avLst/>
              </a:prstGeom>
              <a:blipFill>
                <a:blip r:embed="rId3"/>
                <a:stretch>
                  <a:fillRect t="-106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DE8D1-DBFF-C248-B2BF-811A5E4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79D-534F-5448-8646-9A8C4716F7E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90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25400">
          <a:solidFill>
            <a:srgbClr val="070090"/>
          </a:solidFill>
        </a:ln>
      </a:spPr>
      <a:bodyPr wrap="square" lIns="288000" tIns="180000" rIns="288000" bIns="180000" rtlCol="0">
        <a:spAutoFit/>
      </a:bodyPr>
      <a:lstStyle>
        <a:defPPr algn="l">
          <a:defRPr kumimoji="1" sz="2800" dirty="0" smtClean="0">
            <a:solidFill>
              <a:srgbClr val="070090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5DEE289-BA2C-AD4D-BD49-1D74FD67D428}">
  <we:reference id="wa200002290" version="1.0.0.3" store="zh-CN" storeType="OMEX"/>
  <we:alternateReferences>
    <we:reference id="wa200002290" version="1.0.0.3" store="WA200002290" storeType="OMEX"/>
  </we:alternateReferences>
  <we:properties>
    <we:property name="anonymousId" value="&quot;d2238c3b03e5d18ba2952bf36&quot;"/>
    <we:property name="mathList" value="[{&quot;id&quot;:&quot;1&quot;,&quot;code&quot;:&quot;$f：\\left\\{0,1\\right\\}^{n}\\to\\left\\{0,1\\right\\}$&quot;,&quot;font&quot;:{&quot;size&quot;:12,&quot;family&quot;:&quot;Arial&quot;,&quot;color&quot;:&quot;black&quot;},&quot;type&quot;:&quot;$&quot;},{&quot;id&quot;:&quot;1&quot;,&quot;code&quot;:&quot;$f：\\left\\{0,1\\right\\}^{n}\\to\\left\\{0,1\\right\\}$&quot;,&quot;font&quot;:{&quot;size&quot;:12,&quot;family&quot;:&quot;Arial&quot;,&quot;color&quot;:&quot;black&quot;},&quot;type&quot;:&quot;$&quot;},{&quot;id&quot;:&quot;1&quot;,&quot;code&quot;:&quot;$f：\\left\\{0,1\\right\\}^{n}\\to\\left\\{0,1\\right\\}$&quot;,&quot;font&quot;:{&quot;size&quot;:12,&quot;family&quot;:&quot;Arial&quot;,&quot;color&quot;:&quot;black&quot;},&quot;type&quot;:&quot;$&quot;}]"/>
    <we:property name="sidebarState" value="&quot;[true,true,true,false]&quot;"/>
    <we:property name="userEmail" value="&quot;lishuchen55@gmail.com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6052306-1888-A042-B700-D71CD0D77BBA}">
  <we:reference id="wa104380848" version="2.1.0.1" store="zh-CN" storeType="OMEX"/>
  <we:alternateReferences>
    <we:reference id="wa104380848" version="2.1.0.1" store="WA10438084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1128</Words>
  <Application>Microsoft Macintosh PowerPoint</Application>
  <PresentationFormat>宽屏</PresentationFormat>
  <Paragraphs>283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</vt:lpstr>
      <vt:lpstr>Arial</vt:lpstr>
      <vt:lpstr>Calibri</vt:lpstr>
      <vt:lpstr>Calibri Light</vt:lpstr>
      <vt:lpstr>Cambria Math</vt:lpstr>
      <vt:lpstr>Office Theme</vt:lpstr>
      <vt:lpstr>Fourier Analysis on the Boolean Cube</vt:lpstr>
      <vt:lpstr>Boolean Functions</vt:lpstr>
      <vt:lpstr>Boolean Functions</vt:lpstr>
      <vt:lpstr>Parity Functions are orthonormal</vt:lpstr>
      <vt:lpstr>Fourier Expansion</vt:lpstr>
      <vt:lpstr>Fourier Expansion, an Example</vt:lpstr>
      <vt:lpstr>PowerPoint 演示文稿</vt:lpstr>
      <vt:lpstr>Basic Fourier Formulas</vt:lpstr>
      <vt:lpstr>Convolution </vt:lpstr>
      <vt:lpstr>Linearity Testing</vt:lpstr>
      <vt:lpstr>Blum-Luby-Rubinfeld Linearity Test</vt:lpstr>
      <vt:lpstr>Correlated Pair</vt:lpstr>
      <vt:lpstr>“Noisy” Fourier Formulas</vt:lpstr>
      <vt:lpstr>Condorcet Election </vt:lpstr>
      <vt:lpstr>The Probability of a Condorcet Winner </vt:lpstr>
      <vt:lpstr>Proof of Arrow’s Theorem </vt:lpstr>
      <vt:lpstr>“Robust” Arrow’s Theorem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Analysis on the Boolean Cube</dc:title>
  <dc:creator>李 舒辰</dc:creator>
  <cp:lastModifiedBy>李 舒辰</cp:lastModifiedBy>
  <cp:revision>101</cp:revision>
  <dcterms:created xsi:type="dcterms:W3CDTF">2021-12-11T01:45:21Z</dcterms:created>
  <dcterms:modified xsi:type="dcterms:W3CDTF">2021-12-12T05:01:22Z</dcterms:modified>
</cp:coreProperties>
</file>