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3" r:id="rId2"/>
    <p:sldId id="491" r:id="rId3"/>
    <p:sldId id="258" r:id="rId4"/>
    <p:sldId id="482" r:id="rId5"/>
    <p:sldId id="483" r:id="rId6"/>
    <p:sldId id="484" r:id="rId7"/>
    <p:sldId id="488" r:id="rId8"/>
    <p:sldId id="486" r:id="rId9"/>
    <p:sldId id="489" r:id="rId10"/>
    <p:sldId id="49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超 胡" initials="超胡" lastIdx="1" clrIdx="0">
    <p:extLst>
      <p:ext uri="{19B8F6BF-5375-455C-9EA6-DF929625EA0E}">
        <p15:presenceInfo xmlns:p15="http://schemas.microsoft.com/office/powerpoint/2012/main" userId="ba58beb5af6858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CA79D-166F-42FA-AB9F-FB63C075BFA7}" type="datetimeFigureOut">
              <a:rPr lang="zh-CN" altLang="en-US" smtClean="0"/>
              <a:t>2023/9/25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07AF6-DFD7-496D-ABFA-1D8848969578}" type="slidenum">
              <a:rPr lang="zh-CN" altLang="en-US" smtClean="0"/>
              <a:t>‹#›</a:t>
            </a:fld>
            <a:endParaRPr lang="zh-CN" altLang="en-US"/>
          </a:p>
        </p:txBody>
      </p:sp>
    </p:spTree>
    <p:extLst>
      <p:ext uri="{BB962C8B-B14F-4D97-AF65-F5344CB8AC3E}">
        <p14:creationId xmlns:p14="http://schemas.microsoft.com/office/powerpoint/2010/main" val="167659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C4BF6C0-5AF1-4238-A05D-4C1655F47ED8}"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9515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5C24247-08D0-4B6B-BB4B-12E7239D7E63}"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9066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4DF98D-57EB-42A4-A098-90924C5DF52C}"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9579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68B4DC-00CD-4862-92E2-F03A68C31DA1}"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797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A128FE7-AD3B-4EC6-BB5F-AAAF987C1E6E}" type="datetime1">
              <a:rPr lang="zh-CN" altLang="en-US" smtClean="0"/>
              <a:t>2023/9/25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3680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304DBB-405F-414A-A57D-1FBEBCAFB5C6}" type="datetime1">
              <a:rPr lang="zh-CN" altLang="en-US" smtClean="0"/>
              <a:t>2023/9/25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7716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D0D3253-A38B-42B7-8D33-51734B092892}" type="datetime1">
              <a:rPr lang="zh-CN" altLang="en-US" smtClean="0"/>
              <a:t>2023/9/25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547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3D30959-CEFA-4E40-94C9-861E4218A26D}" type="datetime1">
              <a:rPr lang="zh-CN" altLang="en-US" smtClean="0"/>
              <a:t>2023/9/25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1647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A9D09C-EB08-4499-BF90-F48BFC18AE6C}" type="datetime1">
              <a:rPr lang="zh-CN" altLang="en-US" smtClean="0"/>
              <a:t>2023/9/25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926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37CA4F8-E345-44FB-B172-4A021F969507}" type="datetime1">
              <a:rPr lang="zh-CN" altLang="en-US" smtClean="0"/>
              <a:t>2023/9/25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6968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825B715-B6E8-4A83-95AB-34006D767B0D}" type="datetime1">
              <a:rPr lang="zh-CN" altLang="en-US" smtClean="0"/>
              <a:t>2023/9/25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6016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D21C2-B2B2-4E95-995A-5CBC6A237D1C}" type="datetime1">
              <a:rPr lang="zh-CN" altLang="en-US" smtClean="0"/>
              <a:t>2023/9/25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29351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9ACCCA2A-1DA0-3E4D-9A75-21EFD12946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sp>
        <p:nvSpPr>
          <p:cNvPr id="7" name="文本框 6">
            <a:extLst>
              <a:ext uri="{FF2B5EF4-FFF2-40B4-BE49-F238E27FC236}">
                <a16:creationId xmlns:a16="http://schemas.microsoft.com/office/drawing/2014/main" id="{D09EE85D-E44D-D09E-8FB7-C9BE468B8BF3}"/>
              </a:ext>
            </a:extLst>
          </p:cNvPr>
          <p:cNvSpPr txBox="1"/>
          <p:nvPr/>
        </p:nvSpPr>
        <p:spPr>
          <a:xfrm>
            <a:off x="4262735" y="2017059"/>
            <a:ext cx="461665" cy="923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panose="020B0503020204020204" pitchFamily="34" charset="-122"/>
              <a:cs typeface="+mn-cs"/>
            </a:endParaRPr>
          </a:p>
        </p:txBody>
      </p:sp>
      <p:sp>
        <p:nvSpPr>
          <p:cNvPr id="8" name="文本框 7">
            <a:extLst>
              <a:ext uri="{FF2B5EF4-FFF2-40B4-BE49-F238E27FC236}">
                <a16:creationId xmlns:a16="http://schemas.microsoft.com/office/drawing/2014/main" id="{4375C1EC-CEEE-4CBA-FA45-6B3601E6AA5A}"/>
              </a:ext>
            </a:extLst>
          </p:cNvPr>
          <p:cNvSpPr txBox="1"/>
          <p:nvPr/>
        </p:nvSpPr>
        <p:spPr>
          <a:xfrm>
            <a:off x="4377885" y="3020793"/>
            <a:ext cx="387798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b="1">
                <a:solidFill>
                  <a:srgbClr val="4472C4">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创新学习成果汇报</a:t>
            </a:r>
            <a:endParaRPr kumimoji="0" lang="zh-CN" altLang="en-US" sz="3600" b="1" i="0" u="none" strike="noStrike" kern="1200" cap="none" spc="0" normalizeH="0" baseline="0" noProof="0">
              <a:ln>
                <a:noFill/>
              </a:ln>
              <a:solidFill>
                <a:srgbClr val="4472C4">
                  <a:lumMod val="50000"/>
                </a:srgb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 name="直接连接符 9">
            <a:extLst>
              <a:ext uri="{FF2B5EF4-FFF2-40B4-BE49-F238E27FC236}">
                <a16:creationId xmlns:a16="http://schemas.microsoft.com/office/drawing/2014/main" id="{0AED1291-EAA8-0974-5C27-8D71AA4FE165}"/>
              </a:ext>
            </a:extLst>
          </p:cNvPr>
          <p:cNvCxnSpPr>
            <a:cxnSpLocks/>
          </p:cNvCxnSpPr>
          <p:nvPr/>
        </p:nvCxnSpPr>
        <p:spPr>
          <a:xfrm>
            <a:off x="4562272" y="3667124"/>
            <a:ext cx="3511685" cy="0"/>
          </a:xfrm>
          <a:prstGeom prst="line">
            <a:avLst/>
          </a:prstGeom>
        </p:spPr>
        <p:style>
          <a:lnRef idx="1">
            <a:schemeClr val="accent5"/>
          </a:lnRef>
          <a:fillRef idx="0">
            <a:schemeClr val="accent5"/>
          </a:fillRef>
          <a:effectRef idx="0">
            <a:schemeClr val="accent5"/>
          </a:effectRef>
          <a:fontRef idx="minor">
            <a:schemeClr val="tx1"/>
          </a:fontRef>
        </p:style>
      </p:cxnSp>
      <p:sp>
        <p:nvSpPr>
          <p:cNvPr id="6" name="文本框 5">
            <a:extLst>
              <a:ext uri="{FF2B5EF4-FFF2-40B4-BE49-F238E27FC236}">
                <a16:creationId xmlns:a16="http://schemas.microsoft.com/office/drawing/2014/main" id="{C43A8713-F582-6503-8E4D-68FCC736A49D}"/>
              </a:ext>
            </a:extLst>
          </p:cNvPr>
          <p:cNvSpPr txBox="1"/>
          <p:nvPr/>
        </p:nvSpPr>
        <p:spPr>
          <a:xfrm>
            <a:off x="8377136" y="4998497"/>
            <a:ext cx="160344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a:solidFill>
                  <a:srgbClr val="4472C4">
                    <a:lumMod val="50000"/>
                  </a:srgbClr>
                </a:solidFill>
                <a:latin typeface="+mn-ea"/>
                <a:ea typeface="微软雅黑" panose="020B0503020204020204" pitchFamily="34" charset="-122"/>
              </a:rPr>
              <a:t>——</a:t>
            </a:r>
            <a:r>
              <a:rPr lang="zh-CN" altLang="en-US" sz="2400" b="1">
                <a:solidFill>
                  <a:srgbClr val="4472C4">
                    <a:lumMod val="50000"/>
                  </a:srgbClr>
                </a:solidFill>
                <a:latin typeface="微软雅黑" panose="020B0503020204020204" pitchFamily="34" charset="-122"/>
                <a:ea typeface="微软雅黑" panose="020B0503020204020204" pitchFamily="34" charset="-122"/>
              </a:rPr>
              <a:t>胡超</a:t>
            </a:r>
            <a:endParaRPr kumimoji="0" lang="zh-CN" altLang="en-US" sz="2400" b="1" i="0" u="none" strike="noStrike" kern="1200" cap="none" spc="0" normalizeH="0" baseline="0" noProof="0">
              <a:ln>
                <a:noFill/>
              </a:ln>
              <a:solidFill>
                <a:srgbClr val="4472C4">
                  <a:lumMod val="50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5334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863111" y="1159151"/>
            <a:ext cx="49440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a:solidFill>
                  <a:srgbClr val="4472C4">
                    <a:lumMod val="50000"/>
                  </a:srgbClr>
                </a:solidFill>
                <a:latin typeface="Calibri"/>
                <a:ea typeface="微软雅黑" panose="020B0503020204020204" pitchFamily="34" charset="-122"/>
              </a:rPr>
              <a:t>胸部</a:t>
            </a:r>
            <a:r>
              <a:rPr lang="en-US" altLang="zh-CN" sz="2400" b="1">
                <a:solidFill>
                  <a:srgbClr val="4472C4">
                    <a:lumMod val="50000"/>
                  </a:srgbClr>
                </a:solidFill>
                <a:latin typeface="Calibri"/>
                <a:ea typeface="微软雅黑" panose="020B0503020204020204" pitchFamily="34" charset="-122"/>
              </a:rPr>
              <a:t>CT</a:t>
            </a:r>
            <a:r>
              <a:rPr lang="zh-CN" altLang="en-US" sz="2400" b="1">
                <a:solidFill>
                  <a:srgbClr val="4472C4">
                    <a:lumMod val="50000"/>
                  </a:srgbClr>
                </a:solidFill>
                <a:latin typeface="Calibri"/>
                <a:ea typeface="微软雅黑" panose="020B0503020204020204" pitchFamily="34" charset="-122"/>
              </a:rPr>
              <a:t>半监督</a:t>
            </a:r>
            <a:r>
              <a:rPr lang="en-US" altLang="zh-CN" sz="2400" b="1">
                <a:solidFill>
                  <a:srgbClr val="4472C4">
                    <a:lumMod val="50000"/>
                  </a:srgbClr>
                </a:solidFill>
                <a:latin typeface="Calibri"/>
                <a:ea typeface="微软雅黑" panose="020B0503020204020204" pitchFamily="34" charset="-122"/>
              </a:rPr>
              <a:t>3D</a:t>
            </a:r>
            <a:r>
              <a:rPr lang="zh-CN" altLang="en-US" sz="2400" b="1">
                <a:solidFill>
                  <a:srgbClr val="4472C4">
                    <a:lumMod val="50000"/>
                  </a:srgbClr>
                </a:solidFill>
                <a:latin typeface="Calibri"/>
                <a:ea typeface="微软雅黑" panose="020B0503020204020204" pitchFamily="34" charset="-122"/>
              </a:rPr>
              <a:t>分割</a:t>
            </a:r>
            <a:endPar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sp>
        <p:nvSpPr>
          <p:cNvPr id="3" name="文本框 2">
            <a:extLst>
              <a:ext uri="{FF2B5EF4-FFF2-40B4-BE49-F238E27FC236}">
                <a16:creationId xmlns:a16="http://schemas.microsoft.com/office/drawing/2014/main" id="{7901B089-7B43-AABB-4484-DAE62A701AD6}"/>
              </a:ext>
            </a:extLst>
          </p:cNvPr>
          <p:cNvSpPr txBox="1"/>
          <p:nvPr/>
        </p:nvSpPr>
        <p:spPr>
          <a:xfrm>
            <a:off x="784412" y="2193238"/>
            <a:ext cx="10692395" cy="1754326"/>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zh-CN" altLang="en-US" sz="1800" b="1">
                <a:solidFill>
                  <a:schemeClr val="accent5">
                    <a:lumMod val="50000"/>
                  </a:schemeClr>
                </a:solidFill>
                <a:effectLst/>
                <a:latin typeface="+mn-ea"/>
              </a:rPr>
              <a:t>半监督</a:t>
            </a:r>
            <a:r>
              <a:rPr lang="en-US" altLang="zh-CN" sz="1800" b="1">
                <a:solidFill>
                  <a:schemeClr val="accent5">
                    <a:lumMod val="50000"/>
                  </a:schemeClr>
                </a:solidFill>
                <a:effectLst/>
                <a:latin typeface="+mn-ea"/>
              </a:rPr>
              <a:t>3D</a:t>
            </a:r>
            <a:r>
              <a:rPr lang="zh-CN" altLang="en-US" sz="1800" b="1">
                <a:solidFill>
                  <a:schemeClr val="accent5">
                    <a:lumMod val="50000"/>
                  </a:schemeClr>
                </a:solidFill>
                <a:effectLst/>
                <a:latin typeface="+mn-ea"/>
              </a:rPr>
              <a:t>分割是指利用少量的标记数据和大量的未标记数据来进行三维医学图像中的感兴趣结构或区域的分割的方法。半监督</a:t>
            </a:r>
            <a:r>
              <a:rPr lang="en-US" altLang="zh-CN" sz="1800" b="1">
                <a:solidFill>
                  <a:schemeClr val="accent5">
                    <a:lumMod val="50000"/>
                  </a:schemeClr>
                </a:solidFill>
                <a:effectLst/>
                <a:latin typeface="+mn-ea"/>
              </a:rPr>
              <a:t>3D</a:t>
            </a:r>
            <a:r>
              <a:rPr lang="zh-CN" altLang="en-US" sz="1800" b="1">
                <a:solidFill>
                  <a:schemeClr val="accent5">
                    <a:lumMod val="50000"/>
                  </a:schemeClr>
                </a:solidFill>
                <a:effectLst/>
                <a:latin typeface="+mn-ea"/>
              </a:rPr>
              <a:t>分割的目的是减少标记数据的需求，提高分割性能，解决医学图像中的一些挑战，如低对比度、噪声、遮挡等。半监督</a:t>
            </a:r>
            <a:r>
              <a:rPr lang="en-US" altLang="zh-CN" sz="1800" b="1">
                <a:solidFill>
                  <a:schemeClr val="accent5">
                    <a:lumMod val="50000"/>
                  </a:schemeClr>
                </a:solidFill>
                <a:effectLst/>
                <a:latin typeface="+mn-ea"/>
              </a:rPr>
              <a:t>3D</a:t>
            </a:r>
            <a:r>
              <a:rPr lang="zh-CN" altLang="en-US" sz="1800" b="1">
                <a:solidFill>
                  <a:schemeClr val="accent5">
                    <a:lumMod val="50000"/>
                  </a:schemeClr>
                </a:solidFill>
                <a:effectLst/>
                <a:latin typeface="+mn-ea"/>
              </a:rPr>
              <a:t>分割的方法可以根据不同的技术路线进行分类，如基于生成对抗网络、一致性正则化、伪标签、对比学习等。我关注到的主要是关于一致性正则化，和伪标签的，如</a:t>
            </a:r>
            <a:r>
              <a:rPr lang="en-US" altLang="zh-CN" sz="1800" b="1">
                <a:solidFill>
                  <a:schemeClr val="accent5">
                    <a:lumMod val="50000"/>
                  </a:schemeClr>
                </a:solidFill>
                <a:effectLst/>
                <a:latin typeface="+mn-ea"/>
              </a:rPr>
              <a:t>BCP</a:t>
            </a:r>
            <a:r>
              <a:rPr lang="zh-CN" altLang="en-US" sz="1800" b="1">
                <a:solidFill>
                  <a:schemeClr val="accent5">
                    <a:lumMod val="50000"/>
                  </a:schemeClr>
                </a:solidFill>
                <a:effectLst/>
                <a:latin typeface="+mn-ea"/>
              </a:rPr>
              <a:t>，</a:t>
            </a:r>
            <a:r>
              <a:rPr lang="en-US" altLang="zh-CN" sz="1800" b="1">
                <a:solidFill>
                  <a:schemeClr val="accent5">
                    <a:lumMod val="50000"/>
                  </a:schemeClr>
                </a:solidFill>
                <a:effectLst/>
                <a:latin typeface="+mn-ea"/>
              </a:rPr>
              <a:t>CPS</a:t>
            </a:r>
            <a:r>
              <a:rPr lang="zh-CN" altLang="en-US" sz="1800" b="1">
                <a:solidFill>
                  <a:schemeClr val="accent5">
                    <a:lumMod val="50000"/>
                  </a:schemeClr>
                </a:solidFill>
                <a:effectLst/>
                <a:latin typeface="+mn-ea"/>
              </a:rPr>
              <a:t>，</a:t>
            </a:r>
            <a:r>
              <a:rPr lang="en-US" altLang="zh-CN" sz="1800" b="1">
                <a:solidFill>
                  <a:schemeClr val="accent5">
                    <a:lumMod val="50000"/>
                  </a:schemeClr>
                </a:solidFill>
                <a:effectLst/>
                <a:latin typeface="+mn-ea"/>
              </a:rPr>
              <a:t>MCF</a:t>
            </a:r>
            <a:r>
              <a:rPr lang="zh-CN" altLang="en-US" sz="1800" b="1">
                <a:solidFill>
                  <a:schemeClr val="accent5">
                    <a:lumMod val="50000"/>
                  </a:schemeClr>
                </a:solidFill>
                <a:effectLst/>
                <a:latin typeface="+mn-ea"/>
              </a:rPr>
              <a:t>，</a:t>
            </a:r>
            <a:r>
              <a:rPr lang="en-US" altLang="zh-CN" sz="1800" b="1">
                <a:solidFill>
                  <a:schemeClr val="accent5">
                    <a:lumMod val="50000"/>
                  </a:schemeClr>
                </a:solidFill>
                <a:effectLst/>
                <a:latin typeface="+mn-ea"/>
              </a:rPr>
              <a:t>MT, ICT</a:t>
            </a:r>
            <a:r>
              <a:rPr lang="zh-CN" altLang="en-US" sz="1800" b="1">
                <a:solidFill>
                  <a:schemeClr val="accent5">
                    <a:lumMod val="50000"/>
                  </a:schemeClr>
                </a:solidFill>
                <a:effectLst/>
                <a:latin typeface="+mn-ea"/>
              </a:rPr>
              <a:t>。</a:t>
            </a:r>
            <a:endParaRPr lang="en-US" altLang="zh-CN" sz="1800" b="1">
              <a:solidFill>
                <a:schemeClr val="accent5">
                  <a:lumMod val="50000"/>
                </a:schemeClr>
              </a:solidFill>
              <a:effectLst/>
              <a:latin typeface="+mn-ea"/>
            </a:endParaRPr>
          </a:p>
          <a:p>
            <a:endParaRPr lang="zh-CN" altLang="en-US" b="1">
              <a:solidFill>
                <a:schemeClr val="accent5">
                  <a:lumMod val="50000"/>
                </a:schemeClr>
              </a:solidFill>
              <a:latin typeface="+mn-ea"/>
            </a:endParaRPr>
          </a:p>
        </p:txBody>
      </p:sp>
      <p:pic>
        <p:nvPicPr>
          <p:cNvPr id="4" name="图片 3">
            <a:extLst>
              <a:ext uri="{FF2B5EF4-FFF2-40B4-BE49-F238E27FC236}">
                <a16:creationId xmlns:a16="http://schemas.microsoft.com/office/drawing/2014/main" id="{32EF8819-10E5-DAD4-4C7B-D0EC558F910F}"/>
              </a:ext>
            </a:extLst>
          </p:cNvPr>
          <p:cNvPicPr>
            <a:picLocks noChangeAspect="1"/>
          </p:cNvPicPr>
          <p:nvPr/>
        </p:nvPicPr>
        <p:blipFill>
          <a:blip r:embed="rId4"/>
          <a:stretch>
            <a:fillRect/>
          </a:stretch>
        </p:blipFill>
        <p:spPr>
          <a:xfrm>
            <a:off x="988616" y="4024819"/>
            <a:ext cx="4693023" cy="2424729"/>
          </a:xfrm>
          <a:prstGeom prst="rect">
            <a:avLst/>
          </a:prstGeom>
        </p:spPr>
      </p:pic>
    </p:spTree>
    <p:extLst>
      <p:ext uri="{BB962C8B-B14F-4D97-AF65-F5344CB8AC3E}">
        <p14:creationId xmlns:p14="http://schemas.microsoft.com/office/powerpoint/2010/main" val="366654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580207"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3" y="1159151"/>
            <a:ext cx="101749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目录</a:t>
            </a:r>
          </a:p>
        </p:txBody>
      </p:sp>
      <p:sp>
        <p:nvSpPr>
          <p:cNvPr id="2" name="箭头: 右 1">
            <a:extLst>
              <a:ext uri="{FF2B5EF4-FFF2-40B4-BE49-F238E27FC236}">
                <a16:creationId xmlns:a16="http://schemas.microsoft.com/office/drawing/2014/main" id="{C0072AFC-2675-E12F-3C79-E0AFB65A0C58}"/>
              </a:ext>
            </a:extLst>
          </p:cNvPr>
          <p:cNvSpPr/>
          <p:nvPr/>
        </p:nvSpPr>
        <p:spPr>
          <a:xfrm>
            <a:off x="356088" y="2891118"/>
            <a:ext cx="11835911" cy="1326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E1954A0-11B5-97C3-4341-F3273B864C2D}"/>
              </a:ext>
            </a:extLst>
          </p:cNvPr>
          <p:cNvSpPr txBox="1"/>
          <p:nvPr/>
        </p:nvSpPr>
        <p:spPr>
          <a:xfrm>
            <a:off x="0" y="4281059"/>
            <a:ext cx="2294965" cy="369332"/>
          </a:xfrm>
          <a:prstGeom prst="rect">
            <a:avLst/>
          </a:prstGeom>
          <a:noFill/>
        </p:spPr>
        <p:txBody>
          <a:bodyPr wrap="square">
            <a:spAutoFit/>
          </a:bodyPr>
          <a:lstStyle/>
          <a:p>
            <a:r>
              <a:rPr kumimoji="0" lang="zh-CN" altLang="en-US" sz="1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线性回归和逻辑回归</a:t>
            </a:r>
            <a:endParaRPr lang="zh-CN" altLang="en-US"/>
          </a:p>
        </p:txBody>
      </p:sp>
      <p:sp>
        <p:nvSpPr>
          <p:cNvPr id="11" name="文本框 10">
            <a:extLst>
              <a:ext uri="{FF2B5EF4-FFF2-40B4-BE49-F238E27FC236}">
                <a16:creationId xmlns:a16="http://schemas.microsoft.com/office/drawing/2014/main" id="{53E0EBD6-74D7-16A4-F5AD-071CE8882773}"/>
              </a:ext>
            </a:extLst>
          </p:cNvPr>
          <p:cNvSpPr txBox="1"/>
          <p:nvPr/>
        </p:nvSpPr>
        <p:spPr>
          <a:xfrm>
            <a:off x="1064925" y="2323625"/>
            <a:ext cx="2070223" cy="461665"/>
          </a:xfrm>
          <a:prstGeom prst="rect">
            <a:avLst/>
          </a:prstGeom>
          <a:noFill/>
        </p:spPr>
        <p:txBody>
          <a:bodyPr wrap="square">
            <a:spAutoFit/>
          </a:bodyPr>
          <a:lstStyle/>
          <a:p>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卷积神经网络</a:t>
            </a:r>
            <a:endParaRPr lang="zh-CN" altLang="en-US" sz="2400"/>
          </a:p>
        </p:txBody>
      </p:sp>
      <p:sp>
        <p:nvSpPr>
          <p:cNvPr id="13" name="文本框 12">
            <a:extLst>
              <a:ext uri="{FF2B5EF4-FFF2-40B4-BE49-F238E27FC236}">
                <a16:creationId xmlns:a16="http://schemas.microsoft.com/office/drawing/2014/main" id="{00DAC65D-7A52-F4D4-292E-7CFD65AA3FAA}"/>
              </a:ext>
            </a:extLst>
          </p:cNvPr>
          <p:cNvSpPr txBox="1"/>
          <p:nvPr/>
        </p:nvSpPr>
        <p:spPr>
          <a:xfrm>
            <a:off x="3011634" y="4554555"/>
            <a:ext cx="168411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循环神经网络和图神经网络</a:t>
            </a:r>
          </a:p>
        </p:txBody>
      </p:sp>
      <p:sp>
        <p:nvSpPr>
          <p:cNvPr id="14" name="文本框 13">
            <a:extLst>
              <a:ext uri="{FF2B5EF4-FFF2-40B4-BE49-F238E27FC236}">
                <a16:creationId xmlns:a16="http://schemas.microsoft.com/office/drawing/2014/main" id="{BB1AB1F3-EF67-2E48-FE9C-FF67AFD54CA0}"/>
              </a:ext>
            </a:extLst>
          </p:cNvPr>
          <p:cNvSpPr txBox="1"/>
          <p:nvPr/>
        </p:nvSpPr>
        <p:spPr>
          <a:xfrm>
            <a:off x="4112303" y="2554458"/>
            <a:ext cx="20702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a:solidFill>
                  <a:srgbClr val="4472C4">
                    <a:lumMod val="50000"/>
                  </a:srgbClr>
                </a:solidFill>
                <a:latin typeface="Calibri"/>
                <a:ea typeface="微软雅黑" panose="020B0503020204020204" pitchFamily="34" charset="-122"/>
              </a:rPr>
              <a:t>医学影像分割网络</a:t>
            </a:r>
            <a:endParaRPr kumimoji="0" lang="zh-CN" altLang="en-US"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7055CC64-F764-C756-341F-4B332BF03CD7}"/>
              </a:ext>
            </a:extLst>
          </p:cNvPr>
          <p:cNvSpPr txBox="1"/>
          <p:nvPr/>
        </p:nvSpPr>
        <p:spPr>
          <a:xfrm>
            <a:off x="5412421" y="4142560"/>
            <a:ext cx="3042526"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7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Transformer</a:t>
            </a:r>
            <a:r>
              <a:rPr kumimoji="0" lang="zh-CN" altLang="en-US" sz="27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的应用</a:t>
            </a:r>
          </a:p>
        </p:txBody>
      </p:sp>
      <p:sp>
        <p:nvSpPr>
          <p:cNvPr id="18" name="文本框 17">
            <a:extLst>
              <a:ext uri="{FF2B5EF4-FFF2-40B4-BE49-F238E27FC236}">
                <a16:creationId xmlns:a16="http://schemas.microsoft.com/office/drawing/2014/main" id="{F840373B-99EA-0E1B-559D-B0F6A6BBBE7D}"/>
              </a:ext>
            </a:extLst>
          </p:cNvPr>
          <p:cNvSpPr txBox="1"/>
          <p:nvPr/>
        </p:nvSpPr>
        <p:spPr>
          <a:xfrm>
            <a:off x="7570587" y="1737444"/>
            <a:ext cx="2922494" cy="8925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医学影像中的</a:t>
            </a:r>
            <a:r>
              <a:rPr kumimoji="0" lang="en-US" altLang="zh-CN" sz="26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3D</a:t>
            </a:r>
            <a:r>
              <a:rPr kumimoji="0" lang="zh-CN" altLang="en-US" sz="26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分割模型</a:t>
            </a:r>
          </a:p>
        </p:txBody>
      </p:sp>
      <p:cxnSp>
        <p:nvCxnSpPr>
          <p:cNvPr id="27" name="直接箭头连接符 26">
            <a:extLst>
              <a:ext uri="{FF2B5EF4-FFF2-40B4-BE49-F238E27FC236}">
                <a16:creationId xmlns:a16="http://schemas.microsoft.com/office/drawing/2014/main" id="{31B3C174-E1EC-484B-FAC0-15ED1D1BCECD}"/>
              </a:ext>
            </a:extLst>
          </p:cNvPr>
          <p:cNvCxnSpPr>
            <a:endCxn id="11" idx="2"/>
          </p:cNvCxnSpPr>
          <p:nvPr/>
        </p:nvCxnSpPr>
        <p:spPr>
          <a:xfrm flipV="1">
            <a:off x="2100036" y="2785290"/>
            <a:ext cx="1" cy="4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A6AF4DD-440B-F950-B11F-C83F3728115A}"/>
              </a:ext>
            </a:extLst>
          </p:cNvPr>
          <p:cNvCxnSpPr>
            <a:endCxn id="6" idx="0"/>
          </p:cNvCxnSpPr>
          <p:nvPr/>
        </p:nvCxnSpPr>
        <p:spPr>
          <a:xfrm>
            <a:off x="1147482" y="3872753"/>
            <a:ext cx="1" cy="408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9B2D2C6-95B4-50FB-401B-60B5B0DE8379}"/>
              </a:ext>
            </a:extLst>
          </p:cNvPr>
          <p:cNvCxnSpPr>
            <a:endCxn id="13" idx="0"/>
          </p:cNvCxnSpPr>
          <p:nvPr/>
        </p:nvCxnSpPr>
        <p:spPr>
          <a:xfrm>
            <a:off x="3853692" y="3706357"/>
            <a:ext cx="0" cy="84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BC72B92-3DE5-2AFB-ECC2-AE42439DDF0A}"/>
              </a:ext>
            </a:extLst>
          </p:cNvPr>
          <p:cNvCxnSpPr/>
          <p:nvPr/>
        </p:nvCxnSpPr>
        <p:spPr>
          <a:xfrm flipV="1">
            <a:off x="5199529" y="2891118"/>
            <a:ext cx="0" cy="53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6C951FCC-9E3A-6F28-A450-351083242E91}"/>
              </a:ext>
            </a:extLst>
          </p:cNvPr>
          <p:cNvCxnSpPr/>
          <p:nvPr/>
        </p:nvCxnSpPr>
        <p:spPr>
          <a:xfrm>
            <a:off x="6795247" y="3944471"/>
            <a:ext cx="0" cy="273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BA27BFE2-7DD5-085D-FE58-E6E74231C7B6}"/>
              </a:ext>
            </a:extLst>
          </p:cNvPr>
          <p:cNvCxnSpPr/>
          <p:nvPr/>
        </p:nvCxnSpPr>
        <p:spPr>
          <a:xfrm flipV="1">
            <a:off x="9135035" y="2707887"/>
            <a:ext cx="0" cy="54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E2E085D9-EAF2-45F1-9BDB-BD1B9FF54439}"/>
              </a:ext>
            </a:extLst>
          </p:cNvPr>
          <p:cNvSpPr txBox="1"/>
          <p:nvPr/>
        </p:nvSpPr>
        <p:spPr>
          <a:xfrm>
            <a:off x="1128359" y="1731629"/>
            <a:ext cx="3086245" cy="338554"/>
          </a:xfrm>
          <a:prstGeom prst="rect">
            <a:avLst/>
          </a:prstGeom>
          <a:noFill/>
        </p:spPr>
        <p:txBody>
          <a:bodyPr wrap="square">
            <a:spAutoFit/>
          </a:bodyPr>
          <a:lstStyle/>
          <a:p>
            <a:r>
              <a:rPr lang="en-US" altLang="zh-CN" sz="1600" b="1">
                <a:solidFill>
                  <a:schemeClr val="accent1">
                    <a:lumMod val="50000"/>
                  </a:schemeClr>
                </a:solidFill>
              </a:rPr>
              <a:t>LeNet</a:t>
            </a:r>
            <a:r>
              <a:rPr lang="zh-CN" altLang="en-US" sz="1600" b="1">
                <a:solidFill>
                  <a:schemeClr val="accent1">
                    <a:lumMod val="50000"/>
                  </a:schemeClr>
                </a:solidFill>
              </a:rPr>
              <a:t>，</a:t>
            </a:r>
            <a:r>
              <a:rPr lang="en-US" altLang="zh-CN" sz="1600" b="1">
                <a:solidFill>
                  <a:schemeClr val="accent1">
                    <a:lumMod val="50000"/>
                  </a:schemeClr>
                </a:solidFill>
              </a:rPr>
              <a:t>VGG</a:t>
            </a:r>
            <a:r>
              <a:rPr lang="zh-CN" altLang="en-US" sz="1600" b="1">
                <a:solidFill>
                  <a:schemeClr val="accent1">
                    <a:lumMod val="50000"/>
                  </a:schemeClr>
                </a:solidFill>
              </a:rPr>
              <a:t>，</a:t>
            </a:r>
            <a:r>
              <a:rPr lang="en-US" altLang="zh-CN" sz="1600" b="1">
                <a:solidFill>
                  <a:schemeClr val="accent1">
                    <a:lumMod val="50000"/>
                  </a:schemeClr>
                </a:solidFill>
              </a:rPr>
              <a:t>ResNet  …</a:t>
            </a:r>
            <a:endParaRPr lang="zh-CN" altLang="en-US" sz="1600" b="1">
              <a:solidFill>
                <a:schemeClr val="accent1">
                  <a:lumMod val="50000"/>
                </a:schemeClr>
              </a:solidFill>
            </a:endParaRPr>
          </a:p>
        </p:txBody>
      </p:sp>
      <p:cxnSp>
        <p:nvCxnSpPr>
          <p:cNvPr id="8" name="直接箭头连接符 7">
            <a:extLst>
              <a:ext uri="{FF2B5EF4-FFF2-40B4-BE49-F238E27FC236}">
                <a16:creationId xmlns:a16="http://schemas.microsoft.com/office/drawing/2014/main" id="{E7CE2B36-A255-03EC-13B6-8025C09A9DB3}"/>
              </a:ext>
            </a:extLst>
          </p:cNvPr>
          <p:cNvCxnSpPr>
            <a:cxnSpLocks/>
            <a:stCxn id="11" idx="0"/>
            <a:endCxn id="4" idx="2"/>
          </p:cNvCxnSpPr>
          <p:nvPr/>
        </p:nvCxnSpPr>
        <p:spPr>
          <a:xfrm flipV="1">
            <a:off x="2100037" y="2070183"/>
            <a:ext cx="571445" cy="25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149E611-4587-61A1-2B68-EBDE6DA4602B}"/>
              </a:ext>
            </a:extLst>
          </p:cNvPr>
          <p:cNvCxnSpPr>
            <a:stCxn id="11" idx="0"/>
          </p:cNvCxnSpPr>
          <p:nvPr/>
        </p:nvCxnSpPr>
        <p:spPr>
          <a:xfrm flipH="1" flipV="1">
            <a:off x="2100036" y="2070183"/>
            <a:ext cx="1" cy="25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ADC3D5E-A3C4-6B65-AC95-458ECF698655}"/>
              </a:ext>
            </a:extLst>
          </p:cNvPr>
          <p:cNvCxnSpPr>
            <a:cxnSpLocks/>
            <a:stCxn id="11" idx="0"/>
          </p:cNvCxnSpPr>
          <p:nvPr/>
        </p:nvCxnSpPr>
        <p:spPr>
          <a:xfrm flipH="1" flipV="1">
            <a:off x="1602440" y="2097217"/>
            <a:ext cx="497597" cy="226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52311E88-F778-E41F-C03D-24C35D55CFFB}"/>
              </a:ext>
            </a:extLst>
          </p:cNvPr>
          <p:cNvSpPr txBox="1"/>
          <p:nvPr/>
        </p:nvSpPr>
        <p:spPr>
          <a:xfrm>
            <a:off x="793376" y="5004010"/>
            <a:ext cx="717434" cy="338554"/>
          </a:xfrm>
          <a:prstGeom prst="rect">
            <a:avLst/>
          </a:prstGeom>
          <a:noFill/>
        </p:spPr>
        <p:txBody>
          <a:bodyPr wrap="square">
            <a:spAutoFit/>
          </a:bodyPr>
          <a:lstStyle/>
          <a:p>
            <a:r>
              <a:rPr kumimoji="0" lang="en-US" altLang="zh-CN" sz="16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ANN</a:t>
            </a:r>
            <a:endParaRPr lang="zh-CN" altLang="en-US" sz="1600"/>
          </a:p>
        </p:txBody>
      </p:sp>
      <p:cxnSp>
        <p:nvCxnSpPr>
          <p:cNvPr id="31" name="直接箭头连接符 30">
            <a:extLst>
              <a:ext uri="{FF2B5EF4-FFF2-40B4-BE49-F238E27FC236}">
                <a16:creationId xmlns:a16="http://schemas.microsoft.com/office/drawing/2014/main" id="{33E488E0-BD6F-CD5C-0C1F-B8345B21199E}"/>
              </a:ext>
            </a:extLst>
          </p:cNvPr>
          <p:cNvCxnSpPr>
            <a:stCxn id="6" idx="2"/>
            <a:endCxn id="25" idx="0"/>
          </p:cNvCxnSpPr>
          <p:nvPr/>
        </p:nvCxnSpPr>
        <p:spPr>
          <a:xfrm>
            <a:off x="1147483" y="4650391"/>
            <a:ext cx="4610" cy="353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83D16EB-BEE2-B20A-7C5E-005FFE7E6711}"/>
              </a:ext>
            </a:extLst>
          </p:cNvPr>
          <p:cNvSpPr txBox="1"/>
          <p:nvPr/>
        </p:nvSpPr>
        <p:spPr>
          <a:xfrm>
            <a:off x="4374661" y="1875944"/>
            <a:ext cx="1721339" cy="338554"/>
          </a:xfrm>
          <a:prstGeom prst="rect">
            <a:avLst/>
          </a:prstGeom>
          <a:noFill/>
        </p:spPr>
        <p:txBody>
          <a:bodyPr wrap="square">
            <a:spAutoFit/>
          </a:bodyPr>
          <a:lstStyle/>
          <a:p>
            <a:r>
              <a:rPr lang="en-US" altLang="zh-CN" sz="1600" b="1">
                <a:solidFill>
                  <a:schemeClr val="accent1">
                    <a:lumMod val="50000"/>
                  </a:schemeClr>
                </a:solidFill>
              </a:rPr>
              <a:t>UNet</a:t>
            </a:r>
            <a:r>
              <a:rPr lang="zh-CN" altLang="en-US" sz="1600" b="1">
                <a:solidFill>
                  <a:schemeClr val="accent1">
                    <a:lumMod val="50000"/>
                  </a:schemeClr>
                </a:solidFill>
              </a:rPr>
              <a:t>，</a:t>
            </a:r>
            <a:r>
              <a:rPr lang="en-US" altLang="zh-CN" sz="1600" b="1">
                <a:solidFill>
                  <a:schemeClr val="accent1">
                    <a:lumMod val="50000"/>
                  </a:schemeClr>
                </a:solidFill>
              </a:rPr>
              <a:t>TransUnet</a:t>
            </a:r>
            <a:endParaRPr lang="zh-CN" altLang="en-US" sz="1600" b="1">
              <a:solidFill>
                <a:schemeClr val="accent1">
                  <a:lumMod val="50000"/>
                </a:schemeClr>
              </a:solidFill>
            </a:endParaRPr>
          </a:p>
        </p:txBody>
      </p:sp>
      <p:cxnSp>
        <p:nvCxnSpPr>
          <p:cNvPr id="38" name="直接箭头连接符 37">
            <a:extLst>
              <a:ext uri="{FF2B5EF4-FFF2-40B4-BE49-F238E27FC236}">
                <a16:creationId xmlns:a16="http://schemas.microsoft.com/office/drawing/2014/main" id="{03376873-DB5C-DCC6-74DF-1DE8B2211580}"/>
              </a:ext>
            </a:extLst>
          </p:cNvPr>
          <p:cNvCxnSpPr>
            <a:stCxn id="14" idx="0"/>
          </p:cNvCxnSpPr>
          <p:nvPr/>
        </p:nvCxnSpPr>
        <p:spPr>
          <a:xfrm flipV="1">
            <a:off x="5147415" y="2245734"/>
            <a:ext cx="265006" cy="308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2E788509-A2A0-CF28-BEA6-A04CC1778B33}"/>
              </a:ext>
            </a:extLst>
          </p:cNvPr>
          <p:cNvCxnSpPr>
            <a:cxnSpLocks/>
            <a:stCxn id="14" idx="0"/>
          </p:cNvCxnSpPr>
          <p:nvPr/>
        </p:nvCxnSpPr>
        <p:spPr>
          <a:xfrm flipH="1" flipV="1">
            <a:off x="4809458" y="2232008"/>
            <a:ext cx="337957" cy="322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B3B1F7FB-C040-7259-751B-FE772901B8F3}"/>
              </a:ext>
            </a:extLst>
          </p:cNvPr>
          <p:cNvSpPr txBox="1"/>
          <p:nvPr/>
        </p:nvSpPr>
        <p:spPr>
          <a:xfrm>
            <a:off x="2974411" y="5488196"/>
            <a:ext cx="1721339" cy="307777"/>
          </a:xfrm>
          <a:prstGeom prst="rect">
            <a:avLst/>
          </a:prstGeom>
          <a:noFill/>
        </p:spPr>
        <p:txBody>
          <a:bodyPr wrap="square">
            <a:spAutoFit/>
          </a:bodyPr>
          <a:lstStyle/>
          <a:p>
            <a:r>
              <a:rPr lang="en-US" altLang="zh-CN" sz="1400" b="1">
                <a:solidFill>
                  <a:schemeClr val="accent1">
                    <a:lumMod val="50000"/>
                  </a:schemeClr>
                </a:solidFill>
              </a:rPr>
              <a:t>LSTM</a:t>
            </a:r>
            <a:r>
              <a:rPr lang="zh-CN" altLang="en-US" sz="1400" b="1">
                <a:solidFill>
                  <a:schemeClr val="accent1">
                    <a:lumMod val="50000"/>
                  </a:schemeClr>
                </a:solidFill>
              </a:rPr>
              <a:t>，</a:t>
            </a:r>
            <a:r>
              <a:rPr lang="en-US" altLang="zh-CN" sz="1400" b="1">
                <a:solidFill>
                  <a:schemeClr val="accent1">
                    <a:lumMod val="50000"/>
                  </a:schemeClr>
                </a:solidFill>
              </a:rPr>
              <a:t>GCN</a:t>
            </a:r>
            <a:r>
              <a:rPr lang="zh-CN" altLang="en-US" sz="1400" b="1">
                <a:solidFill>
                  <a:schemeClr val="accent1">
                    <a:lumMod val="50000"/>
                  </a:schemeClr>
                </a:solidFill>
              </a:rPr>
              <a:t>，</a:t>
            </a:r>
            <a:r>
              <a:rPr lang="en-US" altLang="zh-CN" sz="1400" b="1">
                <a:solidFill>
                  <a:schemeClr val="accent1">
                    <a:lumMod val="50000"/>
                  </a:schemeClr>
                </a:solidFill>
              </a:rPr>
              <a:t>GAT</a:t>
            </a:r>
            <a:endParaRPr lang="zh-CN" altLang="en-US" sz="1400" b="1">
              <a:solidFill>
                <a:schemeClr val="accent1">
                  <a:lumMod val="50000"/>
                </a:schemeClr>
              </a:solidFill>
            </a:endParaRPr>
          </a:p>
        </p:txBody>
      </p:sp>
      <p:cxnSp>
        <p:nvCxnSpPr>
          <p:cNvPr id="44" name="直接箭头连接符 43">
            <a:extLst>
              <a:ext uri="{FF2B5EF4-FFF2-40B4-BE49-F238E27FC236}">
                <a16:creationId xmlns:a16="http://schemas.microsoft.com/office/drawing/2014/main" id="{5B913E3C-1B83-E7F8-CF40-8D2D41CFE4D2}"/>
              </a:ext>
            </a:extLst>
          </p:cNvPr>
          <p:cNvCxnSpPr>
            <a:cxnSpLocks/>
            <a:stCxn id="13" idx="2"/>
            <a:endCxn id="42" idx="0"/>
          </p:cNvCxnSpPr>
          <p:nvPr/>
        </p:nvCxnSpPr>
        <p:spPr>
          <a:xfrm flipH="1">
            <a:off x="3835081" y="5139330"/>
            <a:ext cx="18611" cy="34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38D22F-694F-53E8-D3AB-D40403FEC1E2}"/>
              </a:ext>
            </a:extLst>
          </p:cNvPr>
          <p:cNvCxnSpPr>
            <a:stCxn id="13" idx="2"/>
          </p:cNvCxnSpPr>
          <p:nvPr/>
        </p:nvCxnSpPr>
        <p:spPr>
          <a:xfrm>
            <a:off x="3853692" y="5139330"/>
            <a:ext cx="258611" cy="34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6832434-A6FA-04F5-B718-1159BBB45A68}"/>
              </a:ext>
            </a:extLst>
          </p:cNvPr>
          <p:cNvCxnSpPr>
            <a:cxnSpLocks/>
            <a:stCxn id="13" idx="2"/>
          </p:cNvCxnSpPr>
          <p:nvPr/>
        </p:nvCxnSpPr>
        <p:spPr>
          <a:xfrm flipH="1">
            <a:off x="3514998" y="5139330"/>
            <a:ext cx="338694" cy="34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CB303D8F-B2D9-D7BE-F94A-D8785D68301A}"/>
              </a:ext>
            </a:extLst>
          </p:cNvPr>
          <p:cNvSpPr txBox="1"/>
          <p:nvPr/>
        </p:nvSpPr>
        <p:spPr>
          <a:xfrm>
            <a:off x="5641742" y="5113953"/>
            <a:ext cx="2793779" cy="369332"/>
          </a:xfrm>
          <a:prstGeom prst="rect">
            <a:avLst/>
          </a:prstGeom>
          <a:noFill/>
        </p:spPr>
        <p:txBody>
          <a:bodyPr wrap="square">
            <a:spAutoFit/>
          </a:bodyPr>
          <a:lstStyle/>
          <a:p>
            <a:r>
              <a:rPr lang="en-US" altLang="zh-CN" b="1">
                <a:solidFill>
                  <a:schemeClr val="accent1">
                    <a:lumMod val="50000"/>
                  </a:schemeClr>
                </a:solidFill>
              </a:rPr>
              <a:t>VIT</a:t>
            </a:r>
            <a:r>
              <a:rPr lang="zh-CN" altLang="en-US" b="1">
                <a:solidFill>
                  <a:schemeClr val="accent1">
                    <a:lumMod val="50000"/>
                  </a:schemeClr>
                </a:solidFill>
              </a:rPr>
              <a:t>，</a:t>
            </a:r>
            <a:r>
              <a:rPr lang="en-US" altLang="zh-CN" b="1">
                <a:solidFill>
                  <a:schemeClr val="accent1">
                    <a:lumMod val="50000"/>
                  </a:schemeClr>
                </a:solidFill>
              </a:rPr>
              <a:t>SwimTransformer</a:t>
            </a:r>
            <a:r>
              <a:rPr lang="zh-CN" altLang="en-US" b="1">
                <a:solidFill>
                  <a:schemeClr val="accent1">
                    <a:lumMod val="50000"/>
                  </a:schemeClr>
                </a:solidFill>
              </a:rPr>
              <a:t> </a:t>
            </a:r>
            <a:r>
              <a:rPr lang="en-US" altLang="zh-CN" b="1">
                <a:solidFill>
                  <a:schemeClr val="accent1">
                    <a:lumMod val="50000"/>
                  </a:schemeClr>
                </a:solidFill>
              </a:rPr>
              <a:t>…</a:t>
            </a:r>
            <a:endParaRPr lang="zh-CN" altLang="en-US" b="1">
              <a:solidFill>
                <a:schemeClr val="accent1">
                  <a:lumMod val="50000"/>
                </a:schemeClr>
              </a:solidFill>
            </a:endParaRPr>
          </a:p>
        </p:txBody>
      </p:sp>
      <p:cxnSp>
        <p:nvCxnSpPr>
          <p:cNvPr id="52" name="直接箭头连接符 51">
            <a:extLst>
              <a:ext uri="{FF2B5EF4-FFF2-40B4-BE49-F238E27FC236}">
                <a16:creationId xmlns:a16="http://schemas.microsoft.com/office/drawing/2014/main" id="{6122418F-E59B-959E-2B4C-A1895A1AAC78}"/>
              </a:ext>
            </a:extLst>
          </p:cNvPr>
          <p:cNvCxnSpPr>
            <a:stCxn id="15" idx="2"/>
            <a:endCxn id="50" idx="0"/>
          </p:cNvCxnSpPr>
          <p:nvPr/>
        </p:nvCxnSpPr>
        <p:spPr>
          <a:xfrm>
            <a:off x="6933684" y="4650391"/>
            <a:ext cx="104948" cy="46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2FEF7FBD-A206-7023-9BB2-0888C546B379}"/>
              </a:ext>
            </a:extLst>
          </p:cNvPr>
          <p:cNvCxnSpPr>
            <a:stCxn id="15" idx="2"/>
          </p:cNvCxnSpPr>
          <p:nvPr/>
        </p:nvCxnSpPr>
        <p:spPr>
          <a:xfrm flipH="1">
            <a:off x="6024282" y="4650391"/>
            <a:ext cx="909402" cy="48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5CA08FC-3B90-B047-5BE3-1A459AE66D30}"/>
              </a:ext>
            </a:extLst>
          </p:cNvPr>
          <p:cNvSpPr txBox="1"/>
          <p:nvPr/>
        </p:nvSpPr>
        <p:spPr>
          <a:xfrm>
            <a:off x="9509681" y="4479017"/>
            <a:ext cx="243801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a:solidFill>
                  <a:srgbClr val="4472C4">
                    <a:lumMod val="50000"/>
                  </a:srgbClr>
                </a:solidFill>
                <a:latin typeface="Calibri"/>
                <a:ea typeface="微软雅黑" panose="020B0503020204020204" pitchFamily="34" charset="-122"/>
              </a:rPr>
              <a:t>胸部</a:t>
            </a:r>
            <a:r>
              <a:rPr lang="en-US" altLang="zh-CN" sz="2800" b="1">
                <a:solidFill>
                  <a:srgbClr val="4472C4">
                    <a:lumMod val="50000"/>
                  </a:srgbClr>
                </a:solidFill>
                <a:latin typeface="Calibri"/>
                <a:ea typeface="微软雅黑" panose="020B0503020204020204" pitchFamily="34" charset="-122"/>
              </a:rPr>
              <a:t>CT</a:t>
            </a:r>
            <a:r>
              <a:rPr lang="zh-CN" altLang="en-US" sz="2800" b="1">
                <a:solidFill>
                  <a:srgbClr val="4472C4">
                    <a:lumMod val="50000"/>
                  </a:srgbClr>
                </a:solidFill>
                <a:latin typeface="Calibri"/>
                <a:ea typeface="微软雅黑" panose="020B0503020204020204" pitchFamily="34" charset="-122"/>
              </a:rPr>
              <a:t>半监督</a:t>
            </a:r>
            <a:r>
              <a:rPr lang="en-US" altLang="zh-CN" sz="2800" b="1">
                <a:solidFill>
                  <a:srgbClr val="4472C4">
                    <a:lumMod val="50000"/>
                  </a:srgbClr>
                </a:solidFill>
                <a:latin typeface="Calibri"/>
                <a:ea typeface="微软雅黑" panose="020B0503020204020204" pitchFamily="34" charset="-122"/>
              </a:rPr>
              <a:t>3D</a:t>
            </a:r>
            <a:r>
              <a:rPr lang="zh-CN" altLang="en-US" sz="2800" b="1">
                <a:solidFill>
                  <a:srgbClr val="4472C4">
                    <a:lumMod val="50000"/>
                  </a:srgbClr>
                </a:solidFill>
                <a:latin typeface="Calibri"/>
                <a:ea typeface="微软雅黑" panose="020B0503020204020204" pitchFamily="34" charset="-122"/>
              </a:rPr>
              <a:t>分割</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62" name="直接箭头连接符 61">
            <a:extLst>
              <a:ext uri="{FF2B5EF4-FFF2-40B4-BE49-F238E27FC236}">
                <a16:creationId xmlns:a16="http://schemas.microsoft.com/office/drawing/2014/main" id="{4CFAFC67-89F3-7DFF-2DF4-622D13B6184E}"/>
              </a:ext>
            </a:extLst>
          </p:cNvPr>
          <p:cNvCxnSpPr>
            <a:cxnSpLocks/>
          </p:cNvCxnSpPr>
          <p:nvPr/>
        </p:nvCxnSpPr>
        <p:spPr>
          <a:xfrm>
            <a:off x="10645709" y="3942003"/>
            <a:ext cx="0" cy="523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D1D624A5-44F9-3F2F-E976-3A3BA196B6FF}"/>
              </a:ext>
            </a:extLst>
          </p:cNvPr>
          <p:cNvSpPr txBox="1"/>
          <p:nvPr/>
        </p:nvSpPr>
        <p:spPr>
          <a:xfrm>
            <a:off x="7684769" y="877564"/>
            <a:ext cx="2694130" cy="523220"/>
          </a:xfrm>
          <a:prstGeom prst="rect">
            <a:avLst/>
          </a:prstGeom>
          <a:noFill/>
        </p:spPr>
        <p:txBody>
          <a:bodyPr wrap="square">
            <a:spAutoFit/>
          </a:bodyPr>
          <a:lstStyle/>
          <a:p>
            <a:r>
              <a:rPr lang="en-US" altLang="zh-CN" sz="2800" b="1">
                <a:solidFill>
                  <a:schemeClr val="accent1">
                    <a:lumMod val="50000"/>
                  </a:schemeClr>
                </a:solidFill>
              </a:rPr>
              <a:t>Unet,</a:t>
            </a:r>
            <a:r>
              <a:rPr lang="zh-CN" altLang="en-US" sz="2800" b="1">
                <a:solidFill>
                  <a:schemeClr val="accent1">
                    <a:lumMod val="50000"/>
                  </a:schemeClr>
                </a:solidFill>
              </a:rPr>
              <a:t> </a:t>
            </a:r>
            <a:r>
              <a:rPr lang="en-US" altLang="zh-CN" sz="2800" b="1">
                <a:solidFill>
                  <a:schemeClr val="accent1">
                    <a:lumMod val="50000"/>
                  </a:schemeClr>
                </a:solidFill>
              </a:rPr>
              <a:t>TransUnet</a:t>
            </a:r>
            <a:endParaRPr lang="zh-CN" altLang="en-US" sz="2800" b="1">
              <a:solidFill>
                <a:schemeClr val="accent1">
                  <a:lumMod val="50000"/>
                </a:schemeClr>
              </a:solidFill>
            </a:endParaRPr>
          </a:p>
        </p:txBody>
      </p:sp>
      <p:cxnSp>
        <p:nvCxnSpPr>
          <p:cNvPr id="66" name="直接箭头连接符 65">
            <a:extLst>
              <a:ext uri="{FF2B5EF4-FFF2-40B4-BE49-F238E27FC236}">
                <a16:creationId xmlns:a16="http://schemas.microsoft.com/office/drawing/2014/main" id="{2C4F6B1A-3992-7F21-A073-7826119B1182}"/>
              </a:ext>
            </a:extLst>
          </p:cNvPr>
          <p:cNvCxnSpPr>
            <a:stCxn id="18" idx="0"/>
          </p:cNvCxnSpPr>
          <p:nvPr/>
        </p:nvCxnSpPr>
        <p:spPr>
          <a:xfrm flipV="1">
            <a:off x="9031834" y="1317812"/>
            <a:ext cx="237672" cy="419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D20FC049-D819-3803-4BA4-C23C3A6AB801}"/>
              </a:ext>
            </a:extLst>
          </p:cNvPr>
          <p:cNvCxnSpPr>
            <a:stCxn id="18" idx="0"/>
          </p:cNvCxnSpPr>
          <p:nvPr/>
        </p:nvCxnSpPr>
        <p:spPr>
          <a:xfrm flipH="1" flipV="1">
            <a:off x="8454947" y="1400784"/>
            <a:ext cx="576887" cy="33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66F9CF85-9D5D-BC5F-0A3F-7329BE0DDBF0}"/>
              </a:ext>
            </a:extLst>
          </p:cNvPr>
          <p:cNvSpPr txBox="1"/>
          <p:nvPr/>
        </p:nvSpPr>
        <p:spPr>
          <a:xfrm>
            <a:off x="9509681" y="5882984"/>
            <a:ext cx="2559588" cy="307777"/>
          </a:xfrm>
          <a:prstGeom prst="rect">
            <a:avLst/>
          </a:prstGeom>
          <a:noFill/>
        </p:spPr>
        <p:txBody>
          <a:bodyPr wrap="square">
            <a:spAutoFit/>
          </a:bodyPr>
          <a:lstStyle/>
          <a:p>
            <a:r>
              <a:rPr lang="en-US" altLang="zh-CN" sz="1400" b="1">
                <a:solidFill>
                  <a:schemeClr val="accent5">
                    <a:lumMod val="50000"/>
                  </a:schemeClr>
                </a:solidFill>
                <a:effectLst/>
                <a:latin typeface="+mn-ea"/>
              </a:rPr>
              <a:t>BCP</a:t>
            </a:r>
            <a:r>
              <a:rPr lang="zh-CN" altLang="en-US" sz="1400" b="1">
                <a:solidFill>
                  <a:schemeClr val="accent5">
                    <a:lumMod val="50000"/>
                  </a:schemeClr>
                </a:solidFill>
                <a:effectLst/>
                <a:latin typeface="+mn-ea"/>
              </a:rPr>
              <a:t>，</a:t>
            </a:r>
            <a:r>
              <a:rPr lang="en-US" altLang="zh-CN" sz="1400" b="1">
                <a:solidFill>
                  <a:schemeClr val="accent5">
                    <a:lumMod val="50000"/>
                  </a:schemeClr>
                </a:solidFill>
                <a:effectLst/>
                <a:latin typeface="+mn-ea"/>
              </a:rPr>
              <a:t>CPS</a:t>
            </a:r>
            <a:r>
              <a:rPr lang="zh-CN" altLang="en-US" sz="1400" b="1">
                <a:solidFill>
                  <a:schemeClr val="accent5">
                    <a:lumMod val="50000"/>
                  </a:schemeClr>
                </a:solidFill>
                <a:effectLst/>
                <a:latin typeface="+mn-ea"/>
              </a:rPr>
              <a:t>，</a:t>
            </a:r>
            <a:r>
              <a:rPr lang="en-US" altLang="zh-CN" sz="1400" b="1">
                <a:solidFill>
                  <a:schemeClr val="accent5">
                    <a:lumMod val="50000"/>
                  </a:schemeClr>
                </a:solidFill>
                <a:effectLst/>
                <a:latin typeface="+mn-ea"/>
              </a:rPr>
              <a:t>MCF</a:t>
            </a:r>
            <a:r>
              <a:rPr lang="zh-CN" altLang="en-US" sz="1400" b="1">
                <a:solidFill>
                  <a:schemeClr val="accent5">
                    <a:lumMod val="50000"/>
                  </a:schemeClr>
                </a:solidFill>
                <a:effectLst/>
                <a:latin typeface="+mn-ea"/>
              </a:rPr>
              <a:t>，</a:t>
            </a:r>
            <a:r>
              <a:rPr lang="en-US" altLang="zh-CN" sz="1400" b="1">
                <a:solidFill>
                  <a:schemeClr val="accent5">
                    <a:lumMod val="50000"/>
                  </a:schemeClr>
                </a:solidFill>
                <a:effectLst/>
                <a:latin typeface="+mn-ea"/>
              </a:rPr>
              <a:t>MT, ICT</a:t>
            </a:r>
            <a:endParaRPr lang="zh-CN" altLang="en-US" sz="1400" b="1">
              <a:solidFill>
                <a:schemeClr val="accent1">
                  <a:lumMod val="50000"/>
                </a:schemeClr>
              </a:solidFill>
            </a:endParaRPr>
          </a:p>
        </p:txBody>
      </p:sp>
      <p:cxnSp>
        <p:nvCxnSpPr>
          <p:cNvPr id="71" name="直接箭头连接符 70">
            <a:extLst>
              <a:ext uri="{FF2B5EF4-FFF2-40B4-BE49-F238E27FC236}">
                <a16:creationId xmlns:a16="http://schemas.microsoft.com/office/drawing/2014/main" id="{F29914AB-906F-6F6D-E9FB-F9510ED42723}"/>
              </a:ext>
            </a:extLst>
          </p:cNvPr>
          <p:cNvCxnSpPr>
            <a:stCxn id="56" idx="2"/>
          </p:cNvCxnSpPr>
          <p:nvPr/>
        </p:nvCxnSpPr>
        <p:spPr>
          <a:xfrm flipH="1">
            <a:off x="9870141" y="5433124"/>
            <a:ext cx="858545" cy="44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05464EAA-BD81-04BC-C555-68FB1AE2B2BF}"/>
              </a:ext>
            </a:extLst>
          </p:cNvPr>
          <p:cNvCxnSpPr>
            <a:stCxn id="56" idx="2"/>
          </p:cNvCxnSpPr>
          <p:nvPr/>
        </p:nvCxnSpPr>
        <p:spPr>
          <a:xfrm flipH="1">
            <a:off x="10378899" y="5433124"/>
            <a:ext cx="349787" cy="44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3BBDE438-ACD8-57C3-8B94-01801BCF8460}"/>
              </a:ext>
            </a:extLst>
          </p:cNvPr>
          <p:cNvCxnSpPr>
            <a:stCxn id="56" idx="2"/>
            <a:endCxn id="69" idx="0"/>
          </p:cNvCxnSpPr>
          <p:nvPr/>
        </p:nvCxnSpPr>
        <p:spPr>
          <a:xfrm>
            <a:off x="10728686" y="5433124"/>
            <a:ext cx="60789" cy="44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EF97CF23-5ED3-D788-1EF6-E3A98DE9EB9F}"/>
              </a:ext>
            </a:extLst>
          </p:cNvPr>
          <p:cNvCxnSpPr>
            <a:stCxn id="56" idx="2"/>
          </p:cNvCxnSpPr>
          <p:nvPr/>
        </p:nvCxnSpPr>
        <p:spPr>
          <a:xfrm>
            <a:off x="10728686" y="5433124"/>
            <a:ext cx="557879" cy="44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9AD16F19-3539-9141-6327-19960B6610E4}"/>
              </a:ext>
            </a:extLst>
          </p:cNvPr>
          <p:cNvCxnSpPr>
            <a:cxnSpLocks/>
            <a:stCxn id="56" idx="2"/>
          </p:cNvCxnSpPr>
          <p:nvPr/>
        </p:nvCxnSpPr>
        <p:spPr>
          <a:xfrm>
            <a:off x="10728686" y="5433124"/>
            <a:ext cx="988185" cy="44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71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2" y="1159151"/>
            <a:ext cx="49440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基于</a:t>
            </a:r>
            <a:r>
              <a:rPr kumimoji="0" lang="en-US" altLang="zh-CN"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pytorch</a:t>
            </a: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的线性回归和逻辑回归</a:t>
            </a:r>
          </a:p>
        </p:txBody>
      </p:sp>
      <p:sp>
        <p:nvSpPr>
          <p:cNvPr id="3" name="文本框 2">
            <a:extLst>
              <a:ext uri="{FF2B5EF4-FFF2-40B4-BE49-F238E27FC236}">
                <a16:creationId xmlns:a16="http://schemas.microsoft.com/office/drawing/2014/main" id="{75D9816B-5271-F72C-75A0-8FC444917937}"/>
              </a:ext>
            </a:extLst>
          </p:cNvPr>
          <p:cNvSpPr txBox="1"/>
          <p:nvPr/>
        </p:nvSpPr>
        <p:spPr>
          <a:xfrm>
            <a:off x="858761" y="2267894"/>
            <a:ext cx="10692395" cy="923330"/>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a:t>
            </a:r>
            <a:r>
              <a:rPr lang="en-US" altLang="zh-CN" b="1">
                <a:solidFill>
                  <a:schemeClr val="accent5">
                    <a:lumMod val="50000"/>
                  </a:schemeClr>
                </a:solidFill>
                <a:latin typeface="Wingdings" panose="05000000000000000000" pitchFamily="2" charset="2"/>
              </a:rPr>
              <a:t> </a:t>
            </a:r>
            <a:r>
              <a:rPr lang="zh-CN" altLang="en-US" b="1">
                <a:solidFill>
                  <a:schemeClr val="accent5">
                    <a:lumMod val="50000"/>
                  </a:schemeClr>
                </a:solidFill>
                <a:latin typeface="+mn-ea"/>
              </a:rPr>
              <a:t>在这个部分主要是一个深度学习的入门，通过搭建</a:t>
            </a:r>
            <a:r>
              <a:rPr lang="en-US" altLang="zh-CN" b="1">
                <a:solidFill>
                  <a:schemeClr val="accent5">
                    <a:lumMod val="50000"/>
                  </a:schemeClr>
                </a:solidFill>
                <a:latin typeface="+mn-ea"/>
              </a:rPr>
              <a:t>Logistic Regression</a:t>
            </a:r>
            <a:r>
              <a:rPr lang="zh-CN" altLang="en-US" b="1">
                <a:solidFill>
                  <a:schemeClr val="accent5">
                    <a:lumMod val="50000"/>
                  </a:schemeClr>
                </a:solidFill>
                <a:latin typeface="+mn-ea"/>
              </a:rPr>
              <a:t>对</a:t>
            </a:r>
            <a:r>
              <a:rPr lang="en-US" altLang="zh-CN" b="1">
                <a:solidFill>
                  <a:schemeClr val="accent5">
                    <a:lumMod val="50000"/>
                  </a:schemeClr>
                </a:solidFill>
                <a:latin typeface="+mn-ea"/>
              </a:rPr>
              <a:t>MNIST</a:t>
            </a:r>
            <a:r>
              <a:rPr lang="zh-CN" altLang="en-US" b="1">
                <a:solidFill>
                  <a:schemeClr val="accent5">
                    <a:lumMod val="50000"/>
                  </a:schemeClr>
                </a:solidFill>
                <a:latin typeface="+mn-ea"/>
              </a:rPr>
              <a:t>或者</a:t>
            </a:r>
            <a:r>
              <a:rPr lang="en-US" altLang="zh-CN" b="1">
                <a:solidFill>
                  <a:schemeClr val="accent5">
                    <a:lumMod val="50000"/>
                  </a:schemeClr>
                </a:solidFill>
                <a:latin typeface="+mn-ea"/>
              </a:rPr>
              <a:t>CIFAR-10</a:t>
            </a:r>
            <a:r>
              <a:rPr lang="zh-CN" altLang="en-US" b="1">
                <a:solidFill>
                  <a:schemeClr val="accent5">
                    <a:lumMod val="50000"/>
                  </a:schemeClr>
                </a:solidFill>
                <a:latin typeface="+mn-ea"/>
              </a:rPr>
              <a:t>进行分类。了解其中的基础知识，如常规的深度学习训练步骤，梯度清零：计算损失，梯度反向传播，更新模型参数。</a:t>
            </a:r>
          </a:p>
        </p:txBody>
      </p:sp>
      <p:sp>
        <p:nvSpPr>
          <p:cNvPr id="4" name="文本框 3">
            <a:extLst>
              <a:ext uri="{FF2B5EF4-FFF2-40B4-BE49-F238E27FC236}">
                <a16:creationId xmlns:a16="http://schemas.microsoft.com/office/drawing/2014/main" id="{63188999-1408-0D17-7CFD-B22B307BAC46}"/>
              </a:ext>
            </a:extLst>
          </p:cNvPr>
          <p:cNvSpPr txBox="1"/>
          <p:nvPr/>
        </p:nvSpPr>
        <p:spPr>
          <a:xfrm>
            <a:off x="858761" y="3838301"/>
            <a:ext cx="10692395" cy="1477328"/>
          </a:xfrm>
          <a:prstGeom prst="rect">
            <a:avLst/>
          </a:prstGeom>
          <a:noFill/>
        </p:spPr>
        <p:txBody>
          <a:bodyPr wrap="square">
            <a:spAutoFit/>
          </a:bodyPr>
          <a:lstStyle/>
          <a:p>
            <a:pPr marL="285750" indent="-285750">
              <a:buFont typeface="Wingdings" panose="05000000000000000000" pitchFamily="2" charset="2"/>
              <a:buChar char="Ø"/>
            </a:pPr>
            <a:r>
              <a:rPr lang="zh-CN" altLang="en-US" b="1">
                <a:solidFill>
                  <a:schemeClr val="accent5">
                    <a:lumMod val="50000"/>
                  </a:schemeClr>
                </a:solidFill>
                <a:latin typeface="+mn-ea"/>
              </a:rPr>
              <a:t>还有一些常见的技术：</a:t>
            </a:r>
            <a:endParaRPr lang="en-US" altLang="zh-CN" b="1">
              <a:solidFill>
                <a:schemeClr val="accent5">
                  <a:lumMod val="50000"/>
                </a:schemeClr>
              </a:solidFill>
              <a:latin typeface="+mn-ea"/>
            </a:endParaRPr>
          </a:p>
          <a:p>
            <a:r>
              <a:rPr lang="zh-CN" altLang="en-US" b="1">
                <a:solidFill>
                  <a:schemeClr val="accent5">
                    <a:lumMod val="50000"/>
                  </a:schemeClr>
                </a:solidFill>
                <a:latin typeface="+mn-ea"/>
              </a:rPr>
              <a:t>    数据增强策略：随机裁剪，翻转，增加噪声</a:t>
            </a:r>
            <a:br>
              <a:rPr lang="en-US" altLang="zh-CN" b="1">
                <a:solidFill>
                  <a:schemeClr val="accent5">
                    <a:lumMod val="50000"/>
                  </a:schemeClr>
                </a:solidFill>
                <a:latin typeface="+mn-ea"/>
              </a:rPr>
            </a:br>
            <a:r>
              <a:rPr lang="en-US" altLang="zh-CN" b="1">
                <a:solidFill>
                  <a:schemeClr val="accent5">
                    <a:lumMod val="50000"/>
                  </a:schemeClr>
                </a:solidFill>
                <a:latin typeface="+mn-ea"/>
              </a:rPr>
              <a:t>  </a:t>
            </a:r>
            <a:r>
              <a:rPr lang="zh-CN" altLang="en-US" b="1">
                <a:solidFill>
                  <a:schemeClr val="accent5">
                    <a:lumMod val="50000"/>
                  </a:schemeClr>
                </a:solidFill>
                <a:latin typeface="+mn-ea"/>
              </a:rPr>
              <a:t>  激活函数：</a:t>
            </a:r>
            <a:r>
              <a:rPr lang="en-US" altLang="zh-CN" b="1">
                <a:solidFill>
                  <a:schemeClr val="accent5">
                    <a:lumMod val="50000"/>
                  </a:schemeClr>
                </a:solidFill>
                <a:latin typeface="+mn-ea"/>
              </a:rPr>
              <a:t>relu,elu,leakrelu,prelu,swish,mish</a:t>
            </a:r>
            <a:br>
              <a:rPr lang="en-US" altLang="zh-CN" b="1">
                <a:solidFill>
                  <a:schemeClr val="accent5">
                    <a:lumMod val="50000"/>
                  </a:schemeClr>
                </a:solidFill>
                <a:latin typeface="+mn-ea"/>
              </a:rPr>
            </a:br>
            <a:r>
              <a:rPr lang="en-US" altLang="zh-CN" b="1">
                <a:solidFill>
                  <a:schemeClr val="accent5">
                    <a:lumMod val="50000"/>
                  </a:schemeClr>
                </a:solidFill>
                <a:latin typeface="+mn-ea"/>
              </a:rPr>
              <a:t>  </a:t>
            </a:r>
            <a:r>
              <a:rPr lang="zh-CN" altLang="en-US" b="1">
                <a:solidFill>
                  <a:schemeClr val="accent5">
                    <a:lumMod val="50000"/>
                  </a:schemeClr>
                </a:solidFill>
                <a:latin typeface="+mn-ea"/>
              </a:rPr>
              <a:t>  优化器：</a:t>
            </a:r>
            <a:r>
              <a:rPr lang="en-US" altLang="zh-CN" b="1">
                <a:solidFill>
                  <a:schemeClr val="accent5">
                    <a:lumMod val="50000"/>
                  </a:schemeClr>
                </a:solidFill>
                <a:latin typeface="+mn-ea"/>
              </a:rPr>
              <a:t>SGD,momentum,adam,RMSPROP</a:t>
            </a:r>
          </a:p>
          <a:p>
            <a:r>
              <a:rPr lang="en-US" altLang="zh-CN" b="1">
                <a:solidFill>
                  <a:schemeClr val="accent5">
                    <a:lumMod val="50000"/>
                  </a:schemeClr>
                </a:solidFill>
                <a:latin typeface="+mn-ea"/>
              </a:rPr>
              <a:t>  </a:t>
            </a:r>
            <a:r>
              <a:rPr lang="zh-CN" altLang="en-US" b="1">
                <a:solidFill>
                  <a:schemeClr val="accent5">
                    <a:lumMod val="50000"/>
                  </a:schemeClr>
                </a:solidFill>
                <a:latin typeface="+mn-ea"/>
              </a:rPr>
              <a:t>  归一化方法：</a:t>
            </a:r>
            <a:r>
              <a:rPr lang="en-US" altLang="zh-CN" b="1">
                <a:solidFill>
                  <a:schemeClr val="accent5">
                    <a:lumMod val="50000"/>
                  </a:schemeClr>
                </a:solidFill>
                <a:latin typeface="+mn-ea"/>
              </a:rPr>
              <a:t>layer normalization Batchnormalization</a:t>
            </a:r>
            <a:endParaRPr lang="zh-CN" altLang="en-US" b="1">
              <a:solidFill>
                <a:schemeClr val="accent5">
                  <a:lumMod val="50000"/>
                </a:schemeClr>
              </a:solidFill>
              <a:latin typeface="+mn-ea"/>
            </a:endParaRPr>
          </a:p>
        </p:txBody>
      </p:sp>
      <p:pic>
        <p:nvPicPr>
          <p:cNvPr id="11" name="图片 10">
            <a:extLst>
              <a:ext uri="{FF2B5EF4-FFF2-40B4-BE49-F238E27FC236}">
                <a16:creationId xmlns:a16="http://schemas.microsoft.com/office/drawing/2014/main" id="{FE76E3D3-ABB4-3744-75CF-69F794DE1CB6}"/>
              </a:ext>
            </a:extLst>
          </p:cNvPr>
          <p:cNvPicPr>
            <a:picLocks noChangeAspect="1"/>
          </p:cNvPicPr>
          <p:nvPr/>
        </p:nvPicPr>
        <p:blipFill>
          <a:blip r:embed="rId4"/>
          <a:stretch>
            <a:fillRect/>
          </a:stretch>
        </p:blipFill>
        <p:spPr>
          <a:xfrm>
            <a:off x="8705380" y="3838301"/>
            <a:ext cx="2553639" cy="19538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2" y="1159151"/>
            <a:ext cx="32676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卷积神经网络相关内容</a:t>
            </a:r>
          </a:p>
        </p:txBody>
      </p:sp>
      <p:sp>
        <p:nvSpPr>
          <p:cNvPr id="3" name="文本框 2">
            <a:extLst>
              <a:ext uri="{FF2B5EF4-FFF2-40B4-BE49-F238E27FC236}">
                <a16:creationId xmlns:a16="http://schemas.microsoft.com/office/drawing/2014/main" id="{C1507034-3571-9DCE-5D8B-982577006E7F}"/>
              </a:ext>
            </a:extLst>
          </p:cNvPr>
          <p:cNvSpPr txBox="1"/>
          <p:nvPr/>
        </p:nvSpPr>
        <p:spPr>
          <a:xfrm>
            <a:off x="934961" y="2082481"/>
            <a:ext cx="10692395" cy="1200329"/>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en-US" altLang="zh-CN" b="1">
                <a:solidFill>
                  <a:schemeClr val="accent5">
                    <a:lumMod val="50000"/>
                  </a:schemeClr>
                </a:solidFill>
                <a:latin typeface="+mn-ea"/>
              </a:rPr>
              <a:t>CNN</a:t>
            </a:r>
            <a:r>
              <a:rPr lang="zh-CN" altLang="en-US" b="1">
                <a:solidFill>
                  <a:schemeClr val="accent5">
                    <a:lumMod val="50000"/>
                  </a:schemeClr>
                </a:solidFill>
                <a:latin typeface="+mn-ea"/>
              </a:rPr>
              <a:t>模型是一种用于图像识别和处理的深度神经网络，它利用卷积层和池化层来提取图像的特征，然后通过全连接层来进行分类或回归。学习了一些经典了卷积神经网络：</a:t>
            </a:r>
            <a:r>
              <a:rPr lang="en-US" altLang="zh-CN" b="1">
                <a:solidFill>
                  <a:schemeClr val="accent5">
                    <a:lumMod val="50000"/>
                  </a:schemeClr>
                </a:solidFill>
                <a:latin typeface="+mn-ea"/>
              </a:rPr>
              <a:t>LeNet</a:t>
            </a:r>
            <a:r>
              <a:rPr lang="zh-CN" altLang="en-US" b="1">
                <a:solidFill>
                  <a:schemeClr val="accent5">
                    <a:lumMod val="50000"/>
                  </a:schemeClr>
                </a:solidFill>
                <a:latin typeface="+mn-ea"/>
              </a:rPr>
              <a:t>，</a:t>
            </a:r>
            <a:r>
              <a:rPr lang="nb-NO" altLang="zh-CN" b="1">
                <a:solidFill>
                  <a:schemeClr val="accent5">
                    <a:lumMod val="50000"/>
                  </a:schemeClr>
                </a:solidFill>
                <a:latin typeface="+mn-ea"/>
              </a:rPr>
              <a:t>VGG</a:t>
            </a:r>
            <a:r>
              <a:rPr lang="zh-CN" altLang="en-US" b="1">
                <a:solidFill>
                  <a:schemeClr val="accent5">
                    <a:lumMod val="50000"/>
                  </a:schemeClr>
                </a:solidFill>
                <a:latin typeface="+mn-ea"/>
              </a:rPr>
              <a:t>，</a:t>
            </a:r>
            <a:r>
              <a:rPr lang="nb-NO" altLang="zh-CN" b="1">
                <a:solidFill>
                  <a:schemeClr val="accent5">
                    <a:lumMod val="50000"/>
                  </a:schemeClr>
                </a:solidFill>
                <a:latin typeface="+mn-ea"/>
              </a:rPr>
              <a:t> ResNet AlexNet</a:t>
            </a:r>
            <a:r>
              <a:rPr lang="zh-CN" altLang="en-US" b="1">
                <a:solidFill>
                  <a:schemeClr val="accent5">
                    <a:lumMod val="50000"/>
                  </a:schemeClr>
                </a:solidFill>
                <a:latin typeface="+mn-ea"/>
              </a:rPr>
              <a:t>，</a:t>
            </a:r>
            <a:r>
              <a:rPr lang="nb-NO" altLang="zh-CN" b="1">
                <a:solidFill>
                  <a:schemeClr val="accent5">
                    <a:lumMod val="50000"/>
                  </a:schemeClr>
                </a:solidFill>
                <a:latin typeface="+mn-ea"/>
              </a:rPr>
              <a:t>DenseNet</a:t>
            </a:r>
            <a:r>
              <a:rPr lang="zh-CN" altLang="en-US" b="1">
                <a:solidFill>
                  <a:schemeClr val="accent5">
                    <a:lumMod val="50000"/>
                  </a:schemeClr>
                </a:solidFill>
                <a:latin typeface="+mn-ea"/>
              </a:rPr>
              <a:t>，了解了这些网络的基本思想和并且借助这些网络框架搭建自己的网络框架。同时在这个部分熟悉了一些医学影像的数据集，如胸部</a:t>
            </a:r>
            <a:r>
              <a:rPr lang="en-US" altLang="zh-CN" b="1">
                <a:solidFill>
                  <a:schemeClr val="accent5">
                    <a:lumMod val="50000"/>
                  </a:schemeClr>
                </a:solidFill>
                <a:latin typeface="+mn-ea"/>
              </a:rPr>
              <a:t>X</a:t>
            </a:r>
            <a:r>
              <a:rPr lang="zh-CN" altLang="en-US" b="1">
                <a:solidFill>
                  <a:schemeClr val="accent5">
                    <a:lumMod val="50000"/>
                  </a:schemeClr>
                </a:solidFill>
                <a:latin typeface="+mn-ea"/>
              </a:rPr>
              <a:t>光，皮肤癌，乳腺癌超声。</a:t>
            </a:r>
          </a:p>
        </p:txBody>
      </p:sp>
      <p:pic>
        <p:nvPicPr>
          <p:cNvPr id="5" name="图片 4">
            <a:extLst>
              <a:ext uri="{FF2B5EF4-FFF2-40B4-BE49-F238E27FC236}">
                <a16:creationId xmlns:a16="http://schemas.microsoft.com/office/drawing/2014/main" id="{B52B8F4A-C10A-972B-260C-9C4C7CEE55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029" y="4101477"/>
            <a:ext cx="1921824" cy="2147921"/>
          </a:xfrm>
          <a:prstGeom prst="rect">
            <a:avLst/>
          </a:prstGeom>
        </p:spPr>
      </p:pic>
      <p:pic>
        <p:nvPicPr>
          <p:cNvPr id="8" name="图片 7">
            <a:extLst>
              <a:ext uri="{FF2B5EF4-FFF2-40B4-BE49-F238E27FC236}">
                <a16:creationId xmlns:a16="http://schemas.microsoft.com/office/drawing/2014/main" id="{9AE69365-4532-D865-C9CF-6ADA686440F6}"/>
              </a:ext>
            </a:extLst>
          </p:cNvPr>
          <p:cNvPicPr>
            <a:picLocks noChangeAspect="1"/>
          </p:cNvPicPr>
          <p:nvPr/>
        </p:nvPicPr>
        <p:blipFill>
          <a:blip r:embed="rId5"/>
          <a:stretch>
            <a:fillRect/>
          </a:stretch>
        </p:blipFill>
        <p:spPr>
          <a:xfrm>
            <a:off x="9947993" y="4086598"/>
            <a:ext cx="1948448" cy="2177677"/>
          </a:xfrm>
          <a:prstGeom prst="rect">
            <a:avLst/>
          </a:prstGeom>
        </p:spPr>
      </p:pic>
      <p:cxnSp>
        <p:nvCxnSpPr>
          <p:cNvPr id="15" name="直接箭头连接符 14">
            <a:extLst>
              <a:ext uri="{FF2B5EF4-FFF2-40B4-BE49-F238E27FC236}">
                <a16:creationId xmlns:a16="http://schemas.microsoft.com/office/drawing/2014/main" id="{9DA27233-C003-0539-CA63-7F03AB4479ED}"/>
              </a:ext>
            </a:extLst>
          </p:cNvPr>
          <p:cNvCxnSpPr>
            <a:stCxn id="5" idx="3"/>
            <a:endCxn id="8" idx="1"/>
          </p:cNvCxnSpPr>
          <p:nvPr/>
        </p:nvCxnSpPr>
        <p:spPr>
          <a:xfrm flipV="1">
            <a:off x="9251853" y="5175437"/>
            <a:ext cx="6961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C153B5A-4F94-196A-0C2B-5F2978E29DC6}"/>
              </a:ext>
            </a:extLst>
          </p:cNvPr>
          <p:cNvSpPr txBox="1"/>
          <p:nvPr/>
        </p:nvSpPr>
        <p:spPr>
          <a:xfrm>
            <a:off x="8651079" y="6352143"/>
            <a:ext cx="1897687" cy="369332"/>
          </a:xfrm>
          <a:prstGeom prst="rect">
            <a:avLst/>
          </a:prstGeom>
          <a:noFill/>
        </p:spPr>
        <p:txBody>
          <a:bodyPr wrap="square">
            <a:spAutoFit/>
          </a:bodyPr>
          <a:lstStyle/>
          <a:p>
            <a:r>
              <a:rPr lang="zh-CN" altLang="en-US" b="1">
                <a:solidFill>
                  <a:schemeClr val="accent5">
                    <a:lumMod val="50000"/>
                  </a:schemeClr>
                </a:solidFill>
                <a:latin typeface="+mn-ea"/>
              </a:rPr>
              <a:t>乳腺癌超声分割</a:t>
            </a:r>
            <a:endParaRPr lang="zh-CN" altLang="en-US"/>
          </a:p>
        </p:txBody>
      </p:sp>
      <p:pic>
        <p:nvPicPr>
          <p:cNvPr id="21" name="图片 20">
            <a:extLst>
              <a:ext uri="{FF2B5EF4-FFF2-40B4-BE49-F238E27FC236}">
                <a16:creationId xmlns:a16="http://schemas.microsoft.com/office/drawing/2014/main" id="{743F761D-6F45-82B9-4C02-6D861F35AC4F}"/>
              </a:ext>
            </a:extLst>
          </p:cNvPr>
          <p:cNvPicPr>
            <a:picLocks noChangeAspect="1"/>
          </p:cNvPicPr>
          <p:nvPr/>
        </p:nvPicPr>
        <p:blipFill>
          <a:blip r:embed="rId6"/>
          <a:stretch>
            <a:fillRect/>
          </a:stretch>
        </p:blipFill>
        <p:spPr>
          <a:xfrm>
            <a:off x="295559" y="3429000"/>
            <a:ext cx="3447864" cy="981198"/>
          </a:xfrm>
          <a:prstGeom prst="rect">
            <a:avLst/>
          </a:prstGeom>
        </p:spPr>
      </p:pic>
      <p:pic>
        <p:nvPicPr>
          <p:cNvPr id="23" name="图片 22">
            <a:extLst>
              <a:ext uri="{FF2B5EF4-FFF2-40B4-BE49-F238E27FC236}">
                <a16:creationId xmlns:a16="http://schemas.microsoft.com/office/drawing/2014/main" id="{E745F9DC-5FE6-4D1F-F2C1-04E401A955E3}"/>
              </a:ext>
            </a:extLst>
          </p:cNvPr>
          <p:cNvPicPr>
            <a:picLocks noChangeAspect="1"/>
          </p:cNvPicPr>
          <p:nvPr/>
        </p:nvPicPr>
        <p:blipFill>
          <a:blip r:embed="rId7"/>
          <a:stretch>
            <a:fillRect/>
          </a:stretch>
        </p:blipFill>
        <p:spPr>
          <a:xfrm>
            <a:off x="5531968" y="5336480"/>
            <a:ext cx="1444146" cy="1200329"/>
          </a:xfrm>
          <a:prstGeom prst="rect">
            <a:avLst/>
          </a:prstGeom>
        </p:spPr>
      </p:pic>
      <p:pic>
        <p:nvPicPr>
          <p:cNvPr id="25" name="图片 24">
            <a:extLst>
              <a:ext uri="{FF2B5EF4-FFF2-40B4-BE49-F238E27FC236}">
                <a16:creationId xmlns:a16="http://schemas.microsoft.com/office/drawing/2014/main" id="{DA9620FB-E8A1-28FF-2954-EE60E3E49A7D}"/>
              </a:ext>
            </a:extLst>
          </p:cNvPr>
          <p:cNvPicPr>
            <a:picLocks noChangeAspect="1"/>
          </p:cNvPicPr>
          <p:nvPr/>
        </p:nvPicPr>
        <p:blipFill>
          <a:blip r:embed="rId8"/>
          <a:stretch>
            <a:fillRect/>
          </a:stretch>
        </p:blipFill>
        <p:spPr>
          <a:xfrm>
            <a:off x="1018199" y="5085704"/>
            <a:ext cx="3027829" cy="1406566"/>
          </a:xfrm>
          <a:prstGeom prst="rect">
            <a:avLst/>
          </a:prstGeom>
        </p:spPr>
      </p:pic>
      <p:pic>
        <p:nvPicPr>
          <p:cNvPr id="27" name="图片 26">
            <a:extLst>
              <a:ext uri="{FF2B5EF4-FFF2-40B4-BE49-F238E27FC236}">
                <a16:creationId xmlns:a16="http://schemas.microsoft.com/office/drawing/2014/main" id="{E12E36C2-61AB-5CE3-1497-B3932E70FF2D}"/>
              </a:ext>
            </a:extLst>
          </p:cNvPr>
          <p:cNvPicPr>
            <a:picLocks noChangeAspect="1"/>
          </p:cNvPicPr>
          <p:nvPr/>
        </p:nvPicPr>
        <p:blipFill>
          <a:blip r:embed="rId9"/>
          <a:stretch>
            <a:fillRect/>
          </a:stretch>
        </p:blipFill>
        <p:spPr>
          <a:xfrm>
            <a:off x="4288016" y="3383735"/>
            <a:ext cx="2187130" cy="1851820"/>
          </a:xfrm>
          <a:prstGeom prst="rect">
            <a:avLst/>
          </a:prstGeom>
        </p:spPr>
      </p:pic>
      <p:sp>
        <p:nvSpPr>
          <p:cNvPr id="29" name="文本框 28">
            <a:extLst>
              <a:ext uri="{FF2B5EF4-FFF2-40B4-BE49-F238E27FC236}">
                <a16:creationId xmlns:a16="http://schemas.microsoft.com/office/drawing/2014/main" id="{5266E2E6-4B1C-20F9-BB18-E9C894F6B870}"/>
              </a:ext>
            </a:extLst>
          </p:cNvPr>
          <p:cNvSpPr txBox="1"/>
          <p:nvPr/>
        </p:nvSpPr>
        <p:spPr>
          <a:xfrm>
            <a:off x="1234029" y="4480231"/>
            <a:ext cx="980253" cy="369332"/>
          </a:xfrm>
          <a:prstGeom prst="rect">
            <a:avLst/>
          </a:prstGeom>
          <a:noFill/>
        </p:spPr>
        <p:txBody>
          <a:bodyPr wrap="square">
            <a:spAutoFit/>
          </a:bodyPr>
          <a:lstStyle/>
          <a:p>
            <a:r>
              <a:rPr lang="en-US" altLang="zh-CN" b="1">
                <a:solidFill>
                  <a:schemeClr val="accent5">
                    <a:lumMod val="50000"/>
                  </a:schemeClr>
                </a:solidFill>
                <a:latin typeface="+mn-ea"/>
              </a:rPr>
              <a:t>LeNet</a:t>
            </a:r>
            <a:endParaRPr lang="zh-CN" altLang="en-US"/>
          </a:p>
        </p:txBody>
      </p:sp>
      <p:sp>
        <p:nvSpPr>
          <p:cNvPr id="31" name="文本框 30">
            <a:extLst>
              <a:ext uri="{FF2B5EF4-FFF2-40B4-BE49-F238E27FC236}">
                <a16:creationId xmlns:a16="http://schemas.microsoft.com/office/drawing/2014/main" id="{89A807AA-D548-1C02-EC22-CE2549391C46}"/>
              </a:ext>
            </a:extLst>
          </p:cNvPr>
          <p:cNvSpPr txBox="1"/>
          <p:nvPr/>
        </p:nvSpPr>
        <p:spPr>
          <a:xfrm>
            <a:off x="5671707" y="6536809"/>
            <a:ext cx="1164667" cy="369332"/>
          </a:xfrm>
          <a:prstGeom prst="rect">
            <a:avLst/>
          </a:prstGeom>
          <a:noFill/>
        </p:spPr>
        <p:txBody>
          <a:bodyPr wrap="square">
            <a:spAutoFit/>
          </a:bodyPr>
          <a:lstStyle/>
          <a:p>
            <a:r>
              <a:rPr lang="en-US" altLang="zh-CN" b="1">
                <a:solidFill>
                  <a:schemeClr val="accent5">
                    <a:lumMod val="50000"/>
                  </a:schemeClr>
                </a:solidFill>
                <a:latin typeface="+mn-ea"/>
              </a:rPr>
              <a:t>Res</a:t>
            </a:r>
            <a:r>
              <a:rPr lang="nb-NO" altLang="zh-CN" b="1">
                <a:solidFill>
                  <a:schemeClr val="accent5">
                    <a:lumMod val="50000"/>
                  </a:schemeClr>
                </a:solidFill>
                <a:latin typeface="+mn-ea"/>
              </a:rPr>
              <a:t>Net</a:t>
            </a:r>
            <a:endParaRPr lang="zh-CN" altLang="en-US"/>
          </a:p>
        </p:txBody>
      </p:sp>
      <p:sp>
        <p:nvSpPr>
          <p:cNvPr id="33" name="文本框 32">
            <a:extLst>
              <a:ext uri="{FF2B5EF4-FFF2-40B4-BE49-F238E27FC236}">
                <a16:creationId xmlns:a16="http://schemas.microsoft.com/office/drawing/2014/main" id="{F0C2865E-F67B-2D9B-C555-A542BC3391C7}"/>
              </a:ext>
            </a:extLst>
          </p:cNvPr>
          <p:cNvSpPr txBox="1"/>
          <p:nvPr/>
        </p:nvSpPr>
        <p:spPr>
          <a:xfrm>
            <a:off x="2232037" y="6488668"/>
            <a:ext cx="695423" cy="369332"/>
          </a:xfrm>
          <a:prstGeom prst="rect">
            <a:avLst/>
          </a:prstGeom>
          <a:noFill/>
        </p:spPr>
        <p:txBody>
          <a:bodyPr wrap="square">
            <a:spAutoFit/>
          </a:bodyPr>
          <a:lstStyle/>
          <a:p>
            <a:r>
              <a:rPr lang="nb-NO" altLang="zh-CN" b="1">
                <a:solidFill>
                  <a:schemeClr val="accent5">
                    <a:lumMod val="50000"/>
                  </a:schemeClr>
                </a:solidFill>
                <a:latin typeface="+mn-ea"/>
              </a:rPr>
              <a:t>VGG</a:t>
            </a:r>
            <a:endParaRPr lang="zh-CN" altLang="en-US"/>
          </a:p>
        </p:txBody>
      </p:sp>
    </p:spTree>
    <p:extLst>
      <p:ext uri="{BB962C8B-B14F-4D97-AF65-F5344CB8AC3E}">
        <p14:creationId xmlns:p14="http://schemas.microsoft.com/office/powerpoint/2010/main" val="410382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2" y="1159151"/>
            <a:ext cx="49440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循环神经网络</a:t>
            </a:r>
            <a:r>
              <a:rPr kumimoji="0" lang="en-US" altLang="zh-CN"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(RNN)</a:t>
            </a: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相关内容</a:t>
            </a:r>
          </a:p>
        </p:txBody>
      </p:sp>
      <p:sp>
        <p:nvSpPr>
          <p:cNvPr id="5" name="文本框 4">
            <a:extLst>
              <a:ext uri="{FF2B5EF4-FFF2-40B4-BE49-F238E27FC236}">
                <a16:creationId xmlns:a16="http://schemas.microsoft.com/office/drawing/2014/main" id="{8FC1775D-EE36-71EB-0352-7FCA38DC561E}"/>
              </a:ext>
            </a:extLst>
          </p:cNvPr>
          <p:cNvSpPr txBox="1"/>
          <p:nvPr/>
        </p:nvSpPr>
        <p:spPr>
          <a:xfrm>
            <a:off x="863111" y="2303753"/>
            <a:ext cx="10692395" cy="923330"/>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a:t>
            </a:r>
            <a:r>
              <a:rPr lang="en-US" altLang="zh-CN" b="1">
                <a:solidFill>
                  <a:schemeClr val="accent5">
                    <a:lumMod val="50000"/>
                  </a:schemeClr>
                </a:solidFill>
                <a:latin typeface="Wingdings" panose="05000000000000000000" pitchFamily="2" charset="2"/>
              </a:rPr>
              <a:t> </a:t>
            </a:r>
            <a:r>
              <a:rPr lang="en-US" altLang="zh-CN" b="1">
                <a:solidFill>
                  <a:schemeClr val="accent5">
                    <a:lumMod val="50000"/>
                  </a:schemeClr>
                </a:solidFill>
                <a:latin typeface="+mn-ea"/>
              </a:rPr>
              <a:t>RNN</a:t>
            </a:r>
            <a:r>
              <a:rPr lang="zh-CN" altLang="en-US" b="1">
                <a:solidFill>
                  <a:schemeClr val="accent5">
                    <a:lumMod val="50000"/>
                  </a:schemeClr>
                </a:solidFill>
                <a:latin typeface="+mn-ea"/>
              </a:rPr>
              <a:t>是循环神经网络的简称，它的特点是在网络中引入了循环连接，使得每个神经元的输出不仅取决于当前的输入，还取决于之前的输出。这样，</a:t>
            </a:r>
            <a:r>
              <a:rPr lang="en-US" altLang="zh-CN" b="1">
                <a:solidFill>
                  <a:schemeClr val="accent5">
                    <a:lumMod val="50000"/>
                  </a:schemeClr>
                </a:solidFill>
                <a:latin typeface="+mn-ea"/>
              </a:rPr>
              <a:t>RNN</a:t>
            </a:r>
            <a:r>
              <a:rPr lang="zh-CN" altLang="en-US" b="1">
                <a:solidFill>
                  <a:schemeClr val="accent5">
                    <a:lumMod val="50000"/>
                  </a:schemeClr>
                </a:solidFill>
                <a:latin typeface="+mn-ea"/>
              </a:rPr>
              <a:t>可以利用历史信息来处理序列数据如：文本、语音、视频。</a:t>
            </a:r>
          </a:p>
        </p:txBody>
      </p:sp>
      <p:sp>
        <p:nvSpPr>
          <p:cNvPr id="6" name="文本框 5">
            <a:extLst>
              <a:ext uri="{FF2B5EF4-FFF2-40B4-BE49-F238E27FC236}">
                <a16:creationId xmlns:a16="http://schemas.microsoft.com/office/drawing/2014/main" id="{4832DD1C-D598-73E5-67BF-9D3E58833DE0}"/>
              </a:ext>
            </a:extLst>
          </p:cNvPr>
          <p:cNvSpPr txBox="1"/>
          <p:nvPr/>
        </p:nvSpPr>
        <p:spPr>
          <a:xfrm>
            <a:off x="784412" y="3680224"/>
            <a:ext cx="10692395" cy="923330"/>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a:t>
            </a:r>
            <a:r>
              <a:rPr lang="en-US" altLang="zh-CN" b="1">
                <a:solidFill>
                  <a:schemeClr val="accent5">
                    <a:lumMod val="50000"/>
                  </a:schemeClr>
                </a:solidFill>
                <a:latin typeface="Wingdings" panose="05000000000000000000" pitchFamily="2" charset="2"/>
              </a:rPr>
              <a:t> </a:t>
            </a:r>
            <a:r>
              <a:rPr lang="en-US" altLang="zh-CN" b="1">
                <a:solidFill>
                  <a:schemeClr val="accent5">
                    <a:lumMod val="50000"/>
                  </a:schemeClr>
                </a:solidFill>
                <a:latin typeface="+mn-ea"/>
              </a:rPr>
              <a:t>LSTM</a:t>
            </a:r>
            <a:r>
              <a:rPr lang="zh-CN" altLang="en-US" b="1">
                <a:solidFill>
                  <a:schemeClr val="accent5">
                    <a:lumMod val="50000"/>
                  </a:schemeClr>
                </a:solidFill>
                <a:latin typeface="+mn-ea"/>
              </a:rPr>
              <a:t>是长短期记忆网络的简称，它是一种特殊的</a:t>
            </a:r>
            <a:r>
              <a:rPr lang="en-US" altLang="zh-CN" b="1">
                <a:solidFill>
                  <a:schemeClr val="accent5">
                    <a:lumMod val="50000"/>
                  </a:schemeClr>
                </a:solidFill>
                <a:latin typeface="+mn-ea"/>
              </a:rPr>
              <a:t>RNN</a:t>
            </a:r>
            <a:r>
              <a:rPr lang="zh-CN" altLang="en-US" b="1">
                <a:solidFill>
                  <a:schemeClr val="accent5">
                    <a:lumMod val="50000"/>
                  </a:schemeClr>
                </a:solidFill>
                <a:latin typeface="+mn-ea"/>
              </a:rPr>
              <a:t>，它可以解决</a:t>
            </a:r>
            <a:r>
              <a:rPr lang="en-US" altLang="zh-CN" b="1">
                <a:solidFill>
                  <a:schemeClr val="accent5">
                    <a:lumMod val="50000"/>
                  </a:schemeClr>
                </a:solidFill>
                <a:latin typeface="+mn-ea"/>
              </a:rPr>
              <a:t>RNN</a:t>
            </a:r>
            <a:r>
              <a:rPr lang="zh-CN" altLang="en-US" b="1">
                <a:solidFill>
                  <a:schemeClr val="accent5">
                    <a:lumMod val="50000"/>
                  </a:schemeClr>
                </a:solidFill>
                <a:latin typeface="+mn-ea"/>
              </a:rPr>
              <a:t>的梯度消失或长期依赖的问题。</a:t>
            </a:r>
            <a:r>
              <a:rPr lang="en-US" altLang="zh-CN" b="1">
                <a:solidFill>
                  <a:schemeClr val="accent5">
                    <a:lumMod val="50000"/>
                  </a:schemeClr>
                </a:solidFill>
                <a:latin typeface="+mn-ea"/>
              </a:rPr>
              <a:t>LSTM</a:t>
            </a:r>
            <a:r>
              <a:rPr lang="zh-CN" altLang="en-US" b="1">
                <a:solidFill>
                  <a:schemeClr val="accent5">
                    <a:lumMod val="50000"/>
                  </a:schemeClr>
                </a:solidFill>
                <a:latin typeface="+mn-ea"/>
              </a:rPr>
              <a:t>通过引入一个细胞状态来存储长期信息，并通过三个门结构（输入门、遗忘门、输出门）来控制信息的流动。</a:t>
            </a:r>
            <a:r>
              <a:rPr lang="en-US" altLang="zh-CN" b="1">
                <a:solidFill>
                  <a:schemeClr val="accent5">
                    <a:lumMod val="50000"/>
                  </a:schemeClr>
                </a:solidFill>
                <a:latin typeface="+mn-ea"/>
              </a:rPr>
              <a:t>LSTM</a:t>
            </a:r>
            <a:r>
              <a:rPr lang="zh-CN" altLang="en-US" b="1">
                <a:solidFill>
                  <a:schemeClr val="accent5">
                    <a:lumMod val="50000"/>
                  </a:schemeClr>
                </a:solidFill>
                <a:latin typeface="+mn-ea"/>
              </a:rPr>
              <a:t>可以学习到序列数据中的长期依赖关系。</a:t>
            </a:r>
          </a:p>
        </p:txBody>
      </p:sp>
      <p:pic>
        <p:nvPicPr>
          <p:cNvPr id="11" name="图片 10">
            <a:extLst>
              <a:ext uri="{FF2B5EF4-FFF2-40B4-BE49-F238E27FC236}">
                <a16:creationId xmlns:a16="http://schemas.microsoft.com/office/drawing/2014/main" id="{8752A6DB-F1E6-5274-A054-3582C1D31B0C}"/>
              </a:ext>
            </a:extLst>
          </p:cNvPr>
          <p:cNvPicPr>
            <a:picLocks noChangeAspect="1"/>
          </p:cNvPicPr>
          <p:nvPr/>
        </p:nvPicPr>
        <p:blipFill>
          <a:blip r:embed="rId4"/>
          <a:stretch>
            <a:fillRect/>
          </a:stretch>
        </p:blipFill>
        <p:spPr>
          <a:xfrm>
            <a:off x="6563413" y="4651046"/>
            <a:ext cx="3418787" cy="1705304"/>
          </a:xfrm>
          <a:prstGeom prst="rect">
            <a:avLst/>
          </a:prstGeom>
        </p:spPr>
      </p:pic>
      <p:sp>
        <p:nvSpPr>
          <p:cNvPr id="14" name="文本框 13">
            <a:extLst>
              <a:ext uri="{FF2B5EF4-FFF2-40B4-BE49-F238E27FC236}">
                <a16:creationId xmlns:a16="http://schemas.microsoft.com/office/drawing/2014/main" id="{C4F3751B-DEFE-00E7-B93E-3C92184146A5}"/>
              </a:ext>
            </a:extLst>
          </p:cNvPr>
          <p:cNvSpPr txBox="1"/>
          <p:nvPr/>
        </p:nvSpPr>
        <p:spPr>
          <a:xfrm>
            <a:off x="7969624" y="6470527"/>
            <a:ext cx="833718" cy="369332"/>
          </a:xfrm>
          <a:prstGeom prst="rect">
            <a:avLst/>
          </a:prstGeom>
          <a:noFill/>
        </p:spPr>
        <p:txBody>
          <a:bodyPr wrap="square">
            <a:spAutoFit/>
          </a:bodyPr>
          <a:lstStyle/>
          <a:p>
            <a:r>
              <a:rPr lang="en-US" altLang="zh-CN" b="1">
                <a:solidFill>
                  <a:schemeClr val="accent5">
                    <a:lumMod val="50000"/>
                  </a:schemeClr>
                </a:solidFill>
                <a:latin typeface="+mn-ea"/>
              </a:rPr>
              <a:t>LSTM</a:t>
            </a:r>
            <a:endParaRPr lang="zh-CN" altLang="en-US"/>
          </a:p>
        </p:txBody>
      </p:sp>
    </p:spTree>
    <p:extLst>
      <p:ext uri="{BB962C8B-B14F-4D97-AF65-F5344CB8AC3E}">
        <p14:creationId xmlns:p14="http://schemas.microsoft.com/office/powerpoint/2010/main" val="256594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2" y="1159151"/>
            <a:ext cx="49440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图神经网络</a:t>
            </a:r>
            <a:r>
              <a:rPr kumimoji="0" lang="en-US" altLang="zh-CN"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GCN</a:t>
            </a: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和</a:t>
            </a:r>
            <a:r>
              <a:rPr kumimoji="0" lang="en-US" altLang="zh-CN"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GAT</a:t>
            </a:r>
            <a:endPar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sp>
        <p:nvSpPr>
          <p:cNvPr id="2" name="文本框 1">
            <a:extLst>
              <a:ext uri="{FF2B5EF4-FFF2-40B4-BE49-F238E27FC236}">
                <a16:creationId xmlns:a16="http://schemas.microsoft.com/office/drawing/2014/main" id="{A95A6AA9-1B3A-3C2A-E450-0BD10EC0948C}"/>
              </a:ext>
            </a:extLst>
          </p:cNvPr>
          <p:cNvSpPr txBox="1"/>
          <p:nvPr/>
        </p:nvSpPr>
        <p:spPr>
          <a:xfrm>
            <a:off x="863111" y="2082481"/>
            <a:ext cx="10692395" cy="923330"/>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zh-CN" altLang="en-US" b="1">
                <a:solidFill>
                  <a:schemeClr val="accent5">
                    <a:lumMod val="50000"/>
                  </a:schemeClr>
                </a:solidFill>
                <a:latin typeface="+mn-ea"/>
              </a:rPr>
              <a:t>图领域的神经网络是一种用于处理图结构数据的深度学习模型，它们可以从图中学习节点、边或子图的特征表示，并应用于各种任务，如节点分类、边预测、图生成等。图领域的神经网络有很多种类，其中比较流行和重要的有</a:t>
            </a:r>
            <a:r>
              <a:rPr lang="en-US" altLang="zh-CN" b="1">
                <a:solidFill>
                  <a:schemeClr val="accent5">
                    <a:lumMod val="50000"/>
                  </a:schemeClr>
                </a:solidFill>
                <a:latin typeface="+mn-ea"/>
              </a:rPr>
              <a:t>GCN</a:t>
            </a:r>
            <a:r>
              <a:rPr lang="zh-CN" altLang="en-US" b="1">
                <a:solidFill>
                  <a:schemeClr val="accent5">
                    <a:lumMod val="50000"/>
                  </a:schemeClr>
                </a:solidFill>
                <a:latin typeface="+mn-ea"/>
              </a:rPr>
              <a:t>和</a:t>
            </a:r>
            <a:r>
              <a:rPr lang="en-US" altLang="zh-CN" b="1">
                <a:solidFill>
                  <a:schemeClr val="accent5">
                    <a:lumMod val="50000"/>
                  </a:schemeClr>
                </a:solidFill>
                <a:latin typeface="+mn-ea"/>
              </a:rPr>
              <a:t>GAT</a:t>
            </a:r>
            <a:r>
              <a:rPr lang="zh-CN" altLang="en-US" b="1">
                <a:solidFill>
                  <a:schemeClr val="accent5">
                    <a:lumMod val="50000"/>
                  </a:schemeClr>
                </a:solidFill>
                <a:latin typeface="+mn-ea"/>
              </a:rPr>
              <a:t>。</a:t>
            </a:r>
          </a:p>
        </p:txBody>
      </p:sp>
      <p:sp>
        <p:nvSpPr>
          <p:cNvPr id="4" name="文本框 3">
            <a:extLst>
              <a:ext uri="{FF2B5EF4-FFF2-40B4-BE49-F238E27FC236}">
                <a16:creationId xmlns:a16="http://schemas.microsoft.com/office/drawing/2014/main" id="{0DA88934-EE35-CE52-C99D-6472C1107645}"/>
              </a:ext>
            </a:extLst>
          </p:cNvPr>
          <p:cNvSpPr txBox="1"/>
          <p:nvPr/>
        </p:nvSpPr>
        <p:spPr>
          <a:xfrm>
            <a:off x="863111" y="3390525"/>
            <a:ext cx="10692395" cy="923330"/>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en-US" altLang="zh-CN" b="1">
                <a:solidFill>
                  <a:schemeClr val="accent5">
                    <a:lumMod val="50000"/>
                  </a:schemeClr>
                </a:solidFill>
                <a:latin typeface="+mn-ea"/>
              </a:rPr>
              <a:t>GCN</a:t>
            </a:r>
            <a:r>
              <a:rPr lang="zh-CN" altLang="en-US" b="1">
                <a:solidFill>
                  <a:schemeClr val="accent5">
                    <a:lumMod val="50000"/>
                  </a:schemeClr>
                </a:solidFill>
                <a:latin typeface="+mn-ea"/>
              </a:rPr>
              <a:t>是图卷积网络的简称，它是一种基于频域或谱域的图神经网络，它通过在图的拉普拉斯矩阵上定义卷积操作，来实现节点特征的聚合和传播。</a:t>
            </a:r>
            <a:r>
              <a:rPr lang="en-US" altLang="zh-CN" b="1">
                <a:solidFill>
                  <a:schemeClr val="accent5">
                    <a:lumMod val="50000"/>
                  </a:schemeClr>
                </a:solidFill>
                <a:latin typeface="+mn-ea"/>
              </a:rPr>
              <a:t>GCN</a:t>
            </a:r>
            <a:r>
              <a:rPr lang="zh-CN" altLang="en-US" b="1">
                <a:solidFill>
                  <a:schemeClr val="accent5">
                    <a:lumMod val="50000"/>
                  </a:schemeClr>
                </a:solidFill>
                <a:latin typeface="+mn-ea"/>
              </a:rPr>
              <a:t>的优点是可以捕捉图的全局信息，从而很好地表示节点的特征。</a:t>
            </a:r>
            <a:r>
              <a:rPr lang="en-US" altLang="zh-CN" b="1">
                <a:solidFill>
                  <a:schemeClr val="accent5">
                    <a:lumMod val="50000"/>
                  </a:schemeClr>
                </a:solidFill>
                <a:latin typeface="+mn-ea"/>
              </a:rPr>
              <a:t>GCN</a:t>
            </a:r>
            <a:r>
              <a:rPr lang="zh-CN" altLang="en-US" b="1">
                <a:solidFill>
                  <a:schemeClr val="accent5">
                    <a:lumMod val="50000"/>
                  </a:schemeClr>
                </a:solidFill>
                <a:latin typeface="+mn-ea"/>
              </a:rPr>
              <a:t>的缺点是训练是全图的，难以扩展到大规模网络，并且收敛较慢。</a:t>
            </a:r>
          </a:p>
        </p:txBody>
      </p:sp>
      <p:sp>
        <p:nvSpPr>
          <p:cNvPr id="5" name="文本框 4">
            <a:extLst>
              <a:ext uri="{FF2B5EF4-FFF2-40B4-BE49-F238E27FC236}">
                <a16:creationId xmlns:a16="http://schemas.microsoft.com/office/drawing/2014/main" id="{2A107A49-20D9-264D-B6F7-9C61B2A02088}"/>
              </a:ext>
            </a:extLst>
          </p:cNvPr>
          <p:cNvSpPr txBox="1"/>
          <p:nvPr/>
        </p:nvSpPr>
        <p:spPr>
          <a:xfrm>
            <a:off x="863111" y="4786279"/>
            <a:ext cx="10692395" cy="1200329"/>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en-US" altLang="zh-CN" b="1">
                <a:solidFill>
                  <a:schemeClr val="accent5">
                    <a:lumMod val="50000"/>
                  </a:schemeClr>
                </a:solidFill>
                <a:latin typeface="+mn-ea"/>
              </a:rPr>
              <a:t>GAT</a:t>
            </a:r>
            <a:r>
              <a:rPr lang="zh-CN" altLang="en-US" b="1">
                <a:solidFill>
                  <a:schemeClr val="accent5">
                    <a:lumMod val="50000"/>
                  </a:schemeClr>
                </a:solidFill>
                <a:latin typeface="+mn-ea"/>
              </a:rPr>
              <a:t>是图注意力网络的简称，它是一种基于空域或顶点域的图神经网络，它通过在每条边上引入一个可学习的注意力系数，来实现节点特征的加权聚合和传播。</a:t>
            </a:r>
            <a:r>
              <a:rPr lang="en-US" altLang="zh-CN" b="1">
                <a:solidFill>
                  <a:schemeClr val="accent5">
                    <a:lumMod val="50000"/>
                  </a:schemeClr>
                </a:solidFill>
                <a:latin typeface="+mn-ea"/>
              </a:rPr>
              <a:t>GAT</a:t>
            </a:r>
            <a:r>
              <a:rPr lang="zh-CN" altLang="en-US" b="1">
                <a:solidFill>
                  <a:schemeClr val="accent5">
                    <a:lumMod val="50000"/>
                  </a:schemeClr>
                </a:solidFill>
                <a:latin typeface="+mn-ea"/>
              </a:rPr>
              <a:t>的优点是可以自适应地分配不同邻居节点的重要性，从而提高模型的表达能力和泛化能力。</a:t>
            </a:r>
            <a:r>
              <a:rPr lang="en-US" altLang="zh-CN" b="1">
                <a:solidFill>
                  <a:schemeClr val="accent5">
                    <a:lumMod val="50000"/>
                  </a:schemeClr>
                </a:solidFill>
                <a:latin typeface="+mn-ea"/>
              </a:rPr>
              <a:t>GAT</a:t>
            </a:r>
            <a:r>
              <a:rPr lang="zh-CN" altLang="en-US" b="1">
                <a:solidFill>
                  <a:schemeClr val="accent5">
                    <a:lumMod val="50000"/>
                  </a:schemeClr>
                </a:solidFill>
                <a:latin typeface="+mn-ea"/>
              </a:rPr>
              <a:t>的缺点是参数量比</a:t>
            </a:r>
            <a:r>
              <a:rPr lang="en-US" altLang="zh-CN" b="1">
                <a:solidFill>
                  <a:schemeClr val="accent5">
                    <a:lumMod val="50000"/>
                  </a:schemeClr>
                </a:solidFill>
                <a:latin typeface="+mn-ea"/>
              </a:rPr>
              <a:t>GCN</a:t>
            </a:r>
            <a:r>
              <a:rPr lang="zh-CN" altLang="en-US" b="1">
                <a:solidFill>
                  <a:schemeClr val="accent5">
                    <a:lumMod val="50000"/>
                  </a:schemeClr>
                </a:solidFill>
                <a:latin typeface="+mn-ea"/>
              </a:rPr>
              <a:t>多，也是全图训练；只用到一阶邻居，没有利用高阶邻居，当利用二阶以上邻居时，容易发生过度平滑（</a:t>
            </a:r>
            <a:r>
              <a:rPr lang="en-US" altLang="zh-CN" b="1">
                <a:solidFill>
                  <a:schemeClr val="accent5">
                    <a:lumMod val="50000"/>
                  </a:schemeClr>
                </a:solidFill>
                <a:latin typeface="+mn-ea"/>
              </a:rPr>
              <a:t>over-smoothing</a:t>
            </a:r>
            <a:r>
              <a:rPr lang="zh-CN" altLang="en-US" b="1">
                <a:solidFill>
                  <a:schemeClr val="accent5">
                    <a:lumMod val="50000"/>
                  </a:schemeClr>
                </a:solidFill>
                <a:latin typeface="+mn-ea"/>
              </a:rPr>
              <a:t>）。</a:t>
            </a:r>
          </a:p>
        </p:txBody>
      </p:sp>
      <p:pic>
        <p:nvPicPr>
          <p:cNvPr id="8" name="图片 7">
            <a:extLst>
              <a:ext uri="{FF2B5EF4-FFF2-40B4-BE49-F238E27FC236}">
                <a16:creationId xmlns:a16="http://schemas.microsoft.com/office/drawing/2014/main" id="{63F95BCF-8422-8307-A838-A83BE486EC9C}"/>
              </a:ext>
            </a:extLst>
          </p:cNvPr>
          <p:cNvPicPr>
            <a:picLocks noChangeAspect="1"/>
          </p:cNvPicPr>
          <p:nvPr/>
        </p:nvPicPr>
        <p:blipFill>
          <a:blip r:embed="rId4"/>
          <a:stretch>
            <a:fillRect/>
          </a:stretch>
        </p:blipFill>
        <p:spPr>
          <a:xfrm>
            <a:off x="7562849" y="11934"/>
            <a:ext cx="3992657" cy="1931931"/>
          </a:xfrm>
          <a:prstGeom prst="rect">
            <a:avLst/>
          </a:prstGeom>
        </p:spPr>
      </p:pic>
      <p:sp>
        <p:nvSpPr>
          <p:cNvPr id="13" name="文本框 12">
            <a:extLst>
              <a:ext uri="{FF2B5EF4-FFF2-40B4-BE49-F238E27FC236}">
                <a16:creationId xmlns:a16="http://schemas.microsoft.com/office/drawing/2014/main" id="{61DBC93A-11CE-4C5C-794D-944E27E64D99}"/>
              </a:ext>
            </a:extLst>
          </p:cNvPr>
          <p:cNvSpPr txBox="1"/>
          <p:nvPr/>
        </p:nvSpPr>
        <p:spPr>
          <a:xfrm>
            <a:off x="6499411" y="789819"/>
            <a:ext cx="564776" cy="369332"/>
          </a:xfrm>
          <a:prstGeom prst="rect">
            <a:avLst/>
          </a:prstGeom>
          <a:noFill/>
        </p:spPr>
        <p:txBody>
          <a:bodyPr wrap="square">
            <a:spAutoFit/>
          </a:bodyPr>
          <a:lstStyle/>
          <a:p>
            <a:r>
              <a:rPr kumimoji="0" lang="en-US" altLang="zh-CN" sz="1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GAT</a:t>
            </a:r>
            <a:endParaRPr lang="zh-CN" altLang="en-US"/>
          </a:p>
        </p:txBody>
      </p:sp>
      <p:cxnSp>
        <p:nvCxnSpPr>
          <p:cNvPr id="15" name="直接箭头连接符 14">
            <a:extLst>
              <a:ext uri="{FF2B5EF4-FFF2-40B4-BE49-F238E27FC236}">
                <a16:creationId xmlns:a16="http://schemas.microsoft.com/office/drawing/2014/main" id="{719E30D2-91C4-2429-782D-0C5D6D9D4615}"/>
              </a:ext>
            </a:extLst>
          </p:cNvPr>
          <p:cNvCxnSpPr>
            <a:stCxn id="13" idx="3"/>
            <a:endCxn id="8" idx="1"/>
          </p:cNvCxnSpPr>
          <p:nvPr/>
        </p:nvCxnSpPr>
        <p:spPr>
          <a:xfrm>
            <a:off x="7064187" y="974485"/>
            <a:ext cx="498662" cy="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31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3" y="1159151"/>
            <a:ext cx="2749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a:solidFill>
                  <a:srgbClr val="4472C4">
                    <a:lumMod val="50000"/>
                  </a:srgbClr>
                </a:solidFill>
                <a:latin typeface="Calibri"/>
                <a:ea typeface="微软雅黑" panose="020B0503020204020204" pitchFamily="34" charset="-122"/>
              </a:rPr>
              <a:t>医学影像分割网络</a:t>
            </a:r>
            <a:endPar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sp>
        <p:nvSpPr>
          <p:cNvPr id="3" name="文本框 2">
            <a:extLst>
              <a:ext uri="{FF2B5EF4-FFF2-40B4-BE49-F238E27FC236}">
                <a16:creationId xmlns:a16="http://schemas.microsoft.com/office/drawing/2014/main" id="{C902ABC2-1A6C-DB81-300F-3E231E09514A}"/>
              </a:ext>
            </a:extLst>
          </p:cNvPr>
          <p:cNvSpPr txBox="1"/>
          <p:nvPr/>
        </p:nvSpPr>
        <p:spPr>
          <a:xfrm>
            <a:off x="784412" y="1951672"/>
            <a:ext cx="10692395" cy="1477328"/>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zh-CN" altLang="en-US" b="1">
                <a:solidFill>
                  <a:schemeClr val="accent5">
                    <a:lumMod val="50000"/>
                  </a:schemeClr>
                </a:solidFill>
                <a:latin typeface="+mn-ea"/>
              </a:rPr>
              <a:t>医学影像分割是一种利用计算机视觉技术，将医学影像中的不同组织或结构区分开来的方法。它可以帮助医生进行疾病诊断、治疗规划和评估等。最经典的分割模型就是</a:t>
            </a:r>
            <a:r>
              <a:rPr lang="en-US" altLang="zh-CN" b="1">
                <a:solidFill>
                  <a:schemeClr val="accent5">
                    <a:lumMod val="50000"/>
                  </a:schemeClr>
                </a:solidFill>
                <a:latin typeface="+mn-ea"/>
              </a:rPr>
              <a:t>U-Net</a:t>
            </a:r>
            <a:r>
              <a:rPr lang="zh-CN" altLang="en-US" b="1">
                <a:solidFill>
                  <a:schemeClr val="accent5">
                    <a:lumMod val="50000"/>
                  </a:schemeClr>
                </a:solidFill>
                <a:latin typeface="+mn-ea"/>
              </a:rPr>
              <a:t>，它是一种基于卷积神经网络的医学影像分割模型，它由一个收缩路径和一个扩张路径组成，能够同时提取图像的高层语义信息和低层细节信息，并通过跳跃连接将两者融合起来。还有一些别的分割模型例如：</a:t>
            </a:r>
            <a:r>
              <a:rPr lang="en-US" altLang="zh-CN" b="1">
                <a:solidFill>
                  <a:schemeClr val="accent5">
                    <a:lumMod val="50000"/>
                  </a:schemeClr>
                </a:solidFill>
                <a:latin typeface="+mn-ea"/>
              </a:rPr>
              <a:t>Attention U-Net</a:t>
            </a:r>
            <a:r>
              <a:rPr lang="zh-CN" altLang="en-US" b="1">
                <a:solidFill>
                  <a:schemeClr val="accent5">
                    <a:lumMod val="50000"/>
                  </a:schemeClr>
                </a:solidFill>
                <a:latin typeface="+mn-ea"/>
              </a:rPr>
              <a:t>，</a:t>
            </a:r>
            <a:r>
              <a:rPr lang="en-US" altLang="zh-CN" b="1">
                <a:solidFill>
                  <a:schemeClr val="accent5">
                    <a:lumMod val="50000"/>
                  </a:schemeClr>
                </a:solidFill>
                <a:latin typeface="+mn-ea"/>
              </a:rPr>
              <a:t>TransUNet.</a:t>
            </a:r>
            <a:endParaRPr lang="zh-CN" altLang="en-US" b="1">
              <a:solidFill>
                <a:schemeClr val="accent5">
                  <a:lumMod val="50000"/>
                </a:schemeClr>
              </a:solidFill>
              <a:latin typeface="+mn-ea"/>
            </a:endParaRPr>
          </a:p>
        </p:txBody>
      </p:sp>
      <p:pic>
        <p:nvPicPr>
          <p:cNvPr id="5" name="图片 4">
            <a:extLst>
              <a:ext uri="{FF2B5EF4-FFF2-40B4-BE49-F238E27FC236}">
                <a16:creationId xmlns:a16="http://schemas.microsoft.com/office/drawing/2014/main" id="{66B4665D-C8EE-9848-C071-D71CC8498443}"/>
              </a:ext>
            </a:extLst>
          </p:cNvPr>
          <p:cNvPicPr>
            <a:picLocks noChangeAspect="1"/>
          </p:cNvPicPr>
          <p:nvPr/>
        </p:nvPicPr>
        <p:blipFill>
          <a:blip r:embed="rId4"/>
          <a:stretch>
            <a:fillRect/>
          </a:stretch>
        </p:blipFill>
        <p:spPr>
          <a:xfrm>
            <a:off x="1381788" y="3447645"/>
            <a:ext cx="3961178" cy="2601765"/>
          </a:xfrm>
          <a:prstGeom prst="rect">
            <a:avLst/>
          </a:prstGeom>
        </p:spPr>
      </p:pic>
      <p:sp>
        <p:nvSpPr>
          <p:cNvPr id="8" name="文本框 7">
            <a:extLst>
              <a:ext uri="{FF2B5EF4-FFF2-40B4-BE49-F238E27FC236}">
                <a16:creationId xmlns:a16="http://schemas.microsoft.com/office/drawing/2014/main" id="{8F4CBBEF-A991-F159-54D1-33E8EE946953}"/>
              </a:ext>
            </a:extLst>
          </p:cNvPr>
          <p:cNvSpPr txBox="1"/>
          <p:nvPr/>
        </p:nvSpPr>
        <p:spPr>
          <a:xfrm>
            <a:off x="2175190" y="6152779"/>
            <a:ext cx="2396810" cy="369332"/>
          </a:xfrm>
          <a:prstGeom prst="rect">
            <a:avLst/>
          </a:prstGeom>
          <a:noFill/>
        </p:spPr>
        <p:txBody>
          <a:bodyPr wrap="square">
            <a:spAutoFit/>
          </a:bodyPr>
          <a:lstStyle/>
          <a:p>
            <a:r>
              <a:rPr lang="zh-CN" altLang="en-US" sz="1800" b="1">
                <a:solidFill>
                  <a:srgbClr val="4472C4">
                    <a:lumMod val="50000"/>
                  </a:srgbClr>
                </a:solidFill>
                <a:latin typeface="Calibri"/>
                <a:ea typeface="微软雅黑" panose="020B0503020204020204" pitchFamily="34" charset="-122"/>
              </a:rPr>
              <a:t>经典分割模型之</a:t>
            </a:r>
            <a:r>
              <a:rPr lang="en-US" altLang="zh-CN" sz="1800" b="1">
                <a:solidFill>
                  <a:srgbClr val="4472C4">
                    <a:lumMod val="50000"/>
                  </a:srgbClr>
                </a:solidFill>
                <a:latin typeface="Calibri"/>
                <a:ea typeface="微软雅黑" panose="020B0503020204020204" pitchFamily="34" charset="-122"/>
              </a:rPr>
              <a:t>UNet</a:t>
            </a:r>
            <a:endParaRPr lang="zh-CN" altLang="en-US"/>
          </a:p>
        </p:txBody>
      </p:sp>
    </p:spTree>
    <p:extLst>
      <p:ext uri="{BB962C8B-B14F-4D97-AF65-F5344CB8AC3E}">
        <p14:creationId xmlns:p14="http://schemas.microsoft.com/office/powerpoint/2010/main" val="276220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25369840-623A-B806-E1D7-6545AF938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2" y="1159151"/>
            <a:ext cx="42896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Transformer</a:t>
            </a: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在分割领域的应用</a:t>
            </a:r>
          </a:p>
        </p:txBody>
      </p:sp>
      <p:sp>
        <p:nvSpPr>
          <p:cNvPr id="3" name="文本框 2">
            <a:extLst>
              <a:ext uri="{FF2B5EF4-FFF2-40B4-BE49-F238E27FC236}">
                <a16:creationId xmlns:a16="http://schemas.microsoft.com/office/drawing/2014/main" id="{221F4ABC-F3F4-AA77-A90E-41A6DC43A74B}"/>
              </a:ext>
            </a:extLst>
          </p:cNvPr>
          <p:cNvSpPr txBox="1"/>
          <p:nvPr/>
        </p:nvSpPr>
        <p:spPr>
          <a:xfrm>
            <a:off x="863111" y="2082481"/>
            <a:ext cx="10692395" cy="1200329"/>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en-US" altLang="zh-CN" b="1">
                <a:solidFill>
                  <a:schemeClr val="accent5">
                    <a:lumMod val="50000"/>
                  </a:schemeClr>
                </a:solidFill>
                <a:latin typeface="+mn-ea"/>
              </a:rPr>
              <a:t>Transformer</a:t>
            </a:r>
            <a:r>
              <a:rPr lang="zh-CN" altLang="en-US" b="1">
                <a:solidFill>
                  <a:schemeClr val="accent5">
                    <a:lumMod val="50000"/>
                  </a:schemeClr>
                </a:solidFill>
                <a:latin typeface="+mn-ea"/>
              </a:rPr>
              <a:t>是一种基于自注意力机制的深度学习模型，最初应用于自然语言处理领域，但近年来也被广泛用于图像分割领域。</a:t>
            </a:r>
            <a:r>
              <a:rPr lang="en-US" altLang="zh-CN" b="1">
                <a:solidFill>
                  <a:schemeClr val="accent5">
                    <a:lumMod val="50000"/>
                  </a:schemeClr>
                </a:solidFill>
                <a:latin typeface="+mn-ea"/>
              </a:rPr>
              <a:t>Transformer</a:t>
            </a:r>
            <a:r>
              <a:rPr lang="zh-CN" altLang="en-US" b="1">
                <a:solidFill>
                  <a:schemeClr val="accent5">
                    <a:lumMod val="50000"/>
                  </a:schemeClr>
                </a:solidFill>
                <a:latin typeface="+mn-ea"/>
              </a:rPr>
              <a:t>可以作为编码器</a:t>
            </a:r>
            <a:r>
              <a:rPr lang="en-US" altLang="zh-CN" b="1">
                <a:solidFill>
                  <a:schemeClr val="accent5">
                    <a:lumMod val="50000"/>
                  </a:schemeClr>
                </a:solidFill>
                <a:latin typeface="+mn-ea"/>
              </a:rPr>
              <a:t>-</a:t>
            </a:r>
            <a:r>
              <a:rPr lang="zh-CN" altLang="en-US" b="1">
                <a:solidFill>
                  <a:schemeClr val="accent5">
                    <a:lumMod val="50000"/>
                  </a:schemeClr>
                </a:solidFill>
                <a:latin typeface="+mn-ea"/>
              </a:rPr>
              <a:t>解码器的主干网络，提取图像的全局特征，并生成高分辨率的分割结果。在这里主要看了一下</a:t>
            </a:r>
            <a:r>
              <a:rPr lang="en-US" altLang="zh-CN" b="1">
                <a:solidFill>
                  <a:schemeClr val="accent5">
                    <a:lumMod val="50000"/>
                  </a:schemeClr>
                </a:solidFill>
                <a:latin typeface="+mn-ea"/>
              </a:rPr>
              <a:t>Transformer</a:t>
            </a:r>
            <a:r>
              <a:rPr lang="zh-CN" altLang="en-US" b="1">
                <a:solidFill>
                  <a:schemeClr val="accent5">
                    <a:lumMod val="50000"/>
                  </a:schemeClr>
                </a:solidFill>
                <a:latin typeface="+mn-ea"/>
              </a:rPr>
              <a:t>的变体，即在分割领域的应用，如：</a:t>
            </a:r>
            <a:r>
              <a:rPr lang="en-US" altLang="zh-CN" b="1">
                <a:solidFill>
                  <a:schemeClr val="accent5">
                    <a:lumMod val="50000"/>
                  </a:schemeClr>
                </a:solidFill>
                <a:latin typeface="+mn-ea"/>
              </a:rPr>
              <a:t>VIT</a:t>
            </a:r>
            <a:r>
              <a:rPr lang="zh-CN" altLang="en-US" b="1">
                <a:solidFill>
                  <a:schemeClr val="accent5">
                    <a:lumMod val="50000"/>
                  </a:schemeClr>
                </a:solidFill>
                <a:latin typeface="+mn-ea"/>
              </a:rPr>
              <a:t>，</a:t>
            </a:r>
            <a:r>
              <a:rPr lang="en-US" altLang="zh-CN" b="1">
                <a:solidFill>
                  <a:schemeClr val="accent5">
                    <a:lumMod val="50000"/>
                  </a:schemeClr>
                </a:solidFill>
                <a:latin typeface="+mn-ea"/>
              </a:rPr>
              <a:t>SwimTransformer</a:t>
            </a:r>
            <a:r>
              <a:rPr lang="zh-CN" altLang="en-US" b="1">
                <a:solidFill>
                  <a:schemeClr val="accent5">
                    <a:lumMod val="50000"/>
                  </a:schemeClr>
                </a:solidFill>
                <a:latin typeface="+mn-ea"/>
              </a:rPr>
              <a:t>，</a:t>
            </a:r>
            <a:r>
              <a:rPr lang="en-US" altLang="zh-CN" b="1">
                <a:solidFill>
                  <a:schemeClr val="accent5">
                    <a:lumMod val="50000"/>
                  </a:schemeClr>
                </a:solidFill>
                <a:latin typeface="+mn-ea"/>
              </a:rPr>
              <a:t>TransUnet</a:t>
            </a:r>
            <a:r>
              <a:rPr lang="zh-CN" altLang="en-US" b="1">
                <a:solidFill>
                  <a:schemeClr val="accent5">
                    <a:lumMod val="50000"/>
                  </a:schemeClr>
                </a:solidFill>
                <a:latin typeface="+mn-ea"/>
              </a:rPr>
              <a:t>。</a:t>
            </a:r>
          </a:p>
        </p:txBody>
      </p:sp>
      <p:sp>
        <p:nvSpPr>
          <p:cNvPr id="4" name="文本框 3">
            <a:extLst>
              <a:ext uri="{FF2B5EF4-FFF2-40B4-BE49-F238E27FC236}">
                <a16:creationId xmlns:a16="http://schemas.microsoft.com/office/drawing/2014/main" id="{D8F42FFB-E858-A106-0206-F4363B659939}"/>
              </a:ext>
            </a:extLst>
          </p:cNvPr>
          <p:cNvSpPr txBox="1"/>
          <p:nvPr/>
        </p:nvSpPr>
        <p:spPr>
          <a:xfrm>
            <a:off x="863111" y="3771026"/>
            <a:ext cx="10692395" cy="923330"/>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en-US" altLang="zh-CN" b="1">
                <a:solidFill>
                  <a:schemeClr val="accent5">
                    <a:lumMod val="50000"/>
                  </a:schemeClr>
                </a:solidFill>
                <a:latin typeface="+mn-ea"/>
              </a:rPr>
              <a:t>Transformer</a:t>
            </a:r>
            <a:r>
              <a:rPr lang="zh-CN" altLang="en-US" b="1">
                <a:solidFill>
                  <a:schemeClr val="accent5">
                    <a:lumMod val="50000"/>
                  </a:schemeClr>
                </a:solidFill>
                <a:latin typeface="+mn-ea"/>
              </a:rPr>
              <a:t>在视频领域中目标检测的应用，目的是在图像或视频中定位和识别感兴趣的对象。</a:t>
            </a:r>
            <a:r>
              <a:rPr lang="en-US" altLang="zh-CN" b="1">
                <a:solidFill>
                  <a:schemeClr val="accent5">
                    <a:lumMod val="50000"/>
                  </a:schemeClr>
                </a:solidFill>
                <a:latin typeface="+mn-ea"/>
              </a:rPr>
              <a:t>Transformer</a:t>
            </a:r>
            <a:r>
              <a:rPr lang="zh-CN" altLang="en-US" b="1">
                <a:solidFill>
                  <a:schemeClr val="accent5">
                    <a:lumMod val="50000"/>
                  </a:schemeClr>
                </a:solidFill>
                <a:latin typeface="+mn-ea"/>
              </a:rPr>
              <a:t>在视频领域的应用主要是利用其强大的时空特征提取和表示能力，以及其灵活的编码器</a:t>
            </a:r>
            <a:r>
              <a:rPr lang="en-US" altLang="zh-CN" b="1">
                <a:solidFill>
                  <a:schemeClr val="accent5">
                    <a:lumMod val="50000"/>
                  </a:schemeClr>
                </a:solidFill>
                <a:latin typeface="+mn-ea"/>
              </a:rPr>
              <a:t>-</a:t>
            </a:r>
            <a:r>
              <a:rPr lang="zh-CN" altLang="en-US" b="1">
                <a:solidFill>
                  <a:schemeClr val="accent5">
                    <a:lumMod val="50000"/>
                  </a:schemeClr>
                </a:solidFill>
                <a:latin typeface="+mn-ea"/>
              </a:rPr>
              <a:t>解码器结构，来解决这些任务。例如：</a:t>
            </a:r>
            <a:r>
              <a:rPr lang="en-US" altLang="zh-CN" b="1">
                <a:solidFill>
                  <a:schemeClr val="accent5">
                    <a:lumMod val="50000"/>
                  </a:schemeClr>
                </a:solidFill>
                <a:latin typeface="+mn-ea"/>
              </a:rPr>
              <a:t>Seqformer</a:t>
            </a:r>
            <a:r>
              <a:rPr lang="zh-CN" altLang="en-US" b="1">
                <a:solidFill>
                  <a:schemeClr val="accent5">
                    <a:lumMod val="50000"/>
                  </a:schemeClr>
                </a:solidFill>
                <a:latin typeface="+mn-ea"/>
              </a:rPr>
              <a:t>，</a:t>
            </a:r>
            <a:r>
              <a:rPr lang="en-US" altLang="zh-CN" b="1">
                <a:solidFill>
                  <a:schemeClr val="accent5">
                    <a:lumMod val="50000"/>
                  </a:schemeClr>
                </a:solidFill>
                <a:latin typeface="+mn-ea"/>
              </a:rPr>
              <a:t>TimeSformer</a:t>
            </a:r>
            <a:r>
              <a:rPr lang="zh-CN" altLang="en-US" b="1">
                <a:solidFill>
                  <a:schemeClr val="accent5">
                    <a:lumMod val="50000"/>
                  </a:schemeClr>
                </a:solidFill>
                <a:latin typeface="+mn-ea"/>
              </a:rPr>
              <a:t>。</a:t>
            </a:r>
          </a:p>
        </p:txBody>
      </p:sp>
    </p:spTree>
    <p:extLst>
      <p:ext uri="{BB962C8B-B14F-4D97-AF65-F5344CB8AC3E}">
        <p14:creationId xmlns:p14="http://schemas.microsoft.com/office/powerpoint/2010/main" val="417501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形 8" descr="发送">
            <a:extLst>
              <a:ext uri="{FF2B5EF4-FFF2-40B4-BE49-F238E27FC236}">
                <a16:creationId xmlns:a16="http://schemas.microsoft.com/office/drawing/2014/main" id="{6429D6C0-40CF-4589-0E93-F854A71475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78654"/>
            <a:ext cx="784412" cy="699246"/>
          </a:xfrm>
          <a:prstGeom prst="rect">
            <a:avLst/>
          </a:prstGeom>
        </p:spPr>
      </p:pic>
      <p:sp>
        <p:nvSpPr>
          <p:cNvPr id="10" name="文本框 9">
            <a:extLst>
              <a:ext uri="{FF2B5EF4-FFF2-40B4-BE49-F238E27FC236}">
                <a16:creationId xmlns:a16="http://schemas.microsoft.com/office/drawing/2014/main" id="{0BAC59BE-1E11-5F9F-C06D-92587FBCFD84}"/>
              </a:ext>
            </a:extLst>
          </p:cNvPr>
          <p:cNvSpPr txBox="1"/>
          <p:nvPr/>
        </p:nvSpPr>
        <p:spPr>
          <a:xfrm>
            <a:off x="784412" y="335889"/>
            <a:ext cx="18870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a:solidFill>
                  <a:srgbClr val="4472C4">
                    <a:lumMod val="50000"/>
                  </a:srgbClr>
                </a:solidFill>
                <a:latin typeface="Calibri"/>
                <a:ea typeface="微软雅黑" panose="020B0503020204020204" pitchFamily="34" charset="-122"/>
              </a:rPr>
              <a:t>学习</a:t>
            </a:r>
            <a:r>
              <a:rPr kumimoji="0" lang="zh-CN" altLang="en-US" sz="32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总结</a:t>
            </a:r>
            <a:endParaRPr kumimoji="0" lang="zh-CN" altLang="en-US" sz="28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endParaRPr>
          </a:p>
        </p:txBody>
      </p:sp>
      <p:cxnSp>
        <p:nvCxnSpPr>
          <p:cNvPr id="12" name="直接连接符 11">
            <a:extLst>
              <a:ext uri="{FF2B5EF4-FFF2-40B4-BE49-F238E27FC236}">
                <a16:creationId xmlns:a16="http://schemas.microsoft.com/office/drawing/2014/main" id="{6D6F77B7-CA8C-60BC-D8AC-CF716F02D15D}"/>
              </a:ext>
            </a:extLst>
          </p:cNvPr>
          <p:cNvCxnSpPr>
            <a:cxnSpLocks/>
          </p:cNvCxnSpPr>
          <p:nvPr/>
        </p:nvCxnSpPr>
        <p:spPr>
          <a:xfrm>
            <a:off x="863111" y="1620816"/>
            <a:ext cx="2749665" cy="0"/>
          </a:xfrm>
          <a:prstGeom prst="line">
            <a:avLst/>
          </a:prstGeom>
        </p:spPr>
        <p:style>
          <a:lnRef idx="1">
            <a:schemeClr val="accent5"/>
          </a:lnRef>
          <a:fillRef idx="0">
            <a:schemeClr val="accent5"/>
          </a:fillRef>
          <a:effectRef idx="0">
            <a:schemeClr val="accent5"/>
          </a:effectRef>
          <a:fontRef idx="minor">
            <a:schemeClr val="tx1"/>
          </a:fontRef>
        </p:style>
      </p:cxnSp>
      <p:sp>
        <p:nvSpPr>
          <p:cNvPr id="17" name="文本框 16">
            <a:extLst>
              <a:ext uri="{FF2B5EF4-FFF2-40B4-BE49-F238E27FC236}">
                <a16:creationId xmlns:a16="http://schemas.microsoft.com/office/drawing/2014/main" id="{665C1D1B-AE56-C984-21E5-ED03C28CCAB5}"/>
              </a:ext>
            </a:extLst>
          </p:cNvPr>
          <p:cNvSpPr txBox="1"/>
          <p:nvPr/>
        </p:nvSpPr>
        <p:spPr>
          <a:xfrm>
            <a:off x="784412" y="1159151"/>
            <a:ext cx="49440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医学影像中的</a:t>
            </a:r>
            <a:r>
              <a:rPr kumimoji="0" lang="en-US" altLang="zh-CN"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3D</a:t>
            </a:r>
            <a:r>
              <a:rPr kumimoji="0" lang="zh-CN" altLang="en-US" sz="2400" b="1" i="0" u="none" strike="noStrike" kern="1200" cap="none" spc="0" normalizeH="0" baseline="0" noProof="0">
                <a:ln>
                  <a:noFill/>
                </a:ln>
                <a:solidFill>
                  <a:srgbClr val="4472C4">
                    <a:lumMod val="50000"/>
                  </a:srgbClr>
                </a:solidFill>
                <a:effectLst/>
                <a:uLnTx/>
                <a:uFillTx/>
                <a:latin typeface="Calibri"/>
                <a:ea typeface="微软雅黑" panose="020B0503020204020204" pitchFamily="34" charset="-122"/>
                <a:cs typeface="+mn-cs"/>
              </a:rPr>
              <a:t>分割模型</a:t>
            </a:r>
          </a:p>
        </p:txBody>
      </p:sp>
      <p:sp>
        <p:nvSpPr>
          <p:cNvPr id="3" name="文本框 2">
            <a:extLst>
              <a:ext uri="{FF2B5EF4-FFF2-40B4-BE49-F238E27FC236}">
                <a16:creationId xmlns:a16="http://schemas.microsoft.com/office/drawing/2014/main" id="{C141E709-75D5-466A-6AB4-DE4CC6E3003C}"/>
              </a:ext>
            </a:extLst>
          </p:cNvPr>
          <p:cNvSpPr txBox="1"/>
          <p:nvPr/>
        </p:nvSpPr>
        <p:spPr>
          <a:xfrm>
            <a:off x="749802" y="1942226"/>
            <a:ext cx="10692395" cy="1200329"/>
          </a:xfrm>
          <a:prstGeom prst="rect">
            <a:avLst/>
          </a:prstGeom>
          <a:noFill/>
        </p:spPr>
        <p:txBody>
          <a:bodyPr wrap="square">
            <a:spAutoFit/>
          </a:bodyPr>
          <a:lstStyle/>
          <a:p>
            <a:r>
              <a:rPr lang="en-US" altLang="zh-CN" sz="1800" b="1">
                <a:solidFill>
                  <a:schemeClr val="accent5">
                    <a:lumMod val="50000"/>
                  </a:schemeClr>
                </a:solidFill>
                <a:effectLst/>
                <a:latin typeface="Wingdings" panose="05000000000000000000" pitchFamily="2" charset="2"/>
              </a:rPr>
              <a:t>Ø </a:t>
            </a:r>
            <a:r>
              <a:rPr lang="en-US" altLang="zh-CN" b="1">
                <a:solidFill>
                  <a:schemeClr val="accent5">
                    <a:lumMod val="50000"/>
                  </a:schemeClr>
                </a:solidFill>
                <a:latin typeface="+mn-ea"/>
              </a:rPr>
              <a:t>3D</a:t>
            </a:r>
            <a:r>
              <a:rPr lang="zh-CN" altLang="en-US" b="1">
                <a:solidFill>
                  <a:schemeClr val="accent5">
                    <a:lumMod val="50000"/>
                  </a:schemeClr>
                </a:solidFill>
                <a:latin typeface="+mn-ea"/>
              </a:rPr>
              <a:t>分割是指将三维医学影像中的感兴趣的结构或区域从背景或其他结构中分离出来的过程。</a:t>
            </a:r>
            <a:r>
              <a:rPr lang="en-US" altLang="zh-CN" b="1">
                <a:solidFill>
                  <a:schemeClr val="accent5">
                    <a:lumMod val="50000"/>
                  </a:schemeClr>
                </a:solidFill>
                <a:latin typeface="+mn-ea"/>
              </a:rPr>
              <a:t>3D</a:t>
            </a:r>
            <a:r>
              <a:rPr lang="zh-CN" altLang="en-US" b="1">
                <a:solidFill>
                  <a:schemeClr val="accent5">
                    <a:lumMod val="50000"/>
                  </a:schemeClr>
                </a:solidFill>
                <a:latin typeface="+mn-ea"/>
              </a:rPr>
              <a:t>分割是医学图像分析中的一个重要任务，它可以用于疾病诊断、手术规划、生物建模等领域。</a:t>
            </a:r>
            <a:r>
              <a:rPr lang="en-US" altLang="zh-CN" b="1">
                <a:solidFill>
                  <a:schemeClr val="accent5">
                    <a:lumMod val="50000"/>
                  </a:schemeClr>
                </a:solidFill>
                <a:latin typeface="+mn-ea"/>
              </a:rPr>
              <a:t>3D</a:t>
            </a:r>
            <a:r>
              <a:rPr lang="zh-CN" altLang="en-US" b="1">
                <a:solidFill>
                  <a:schemeClr val="accent5">
                    <a:lumMod val="50000"/>
                  </a:schemeClr>
                </a:solidFill>
                <a:latin typeface="+mn-ea"/>
              </a:rPr>
              <a:t>分割的难点在于医学影像的复杂性、多样性和噪声，以及不同结构之间的低对比度和不清晰的边界。在这个阶段主要关注的模型是</a:t>
            </a:r>
            <a:r>
              <a:rPr lang="en-US" altLang="zh-CN" b="1">
                <a:solidFill>
                  <a:schemeClr val="accent5">
                    <a:lumMod val="50000"/>
                  </a:schemeClr>
                </a:solidFill>
                <a:latin typeface="+mn-ea"/>
              </a:rPr>
              <a:t>3DUnet</a:t>
            </a:r>
            <a:r>
              <a:rPr lang="zh-CN" altLang="en-US" b="1">
                <a:solidFill>
                  <a:schemeClr val="accent5">
                    <a:lumMod val="50000"/>
                  </a:schemeClr>
                </a:solidFill>
                <a:latin typeface="+mn-ea"/>
              </a:rPr>
              <a:t>，</a:t>
            </a:r>
            <a:r>
              <a:rPr lang="en-US" altLang="zh-CN" b="1">
                <a:solidFill>
                  <a:schemeClr val="accent5">
                    <a:lumMod val="50000"/>
                  </a:schemeClr>
                </a:solidFill>
                <a:latin typeface="+mn-ea"/>
              </a:rPr>
              <a:t>nnformer</a:t>
            </a:r>
            <a:r>
              <a:rPr lang="zh-CN" altLang="en-US" b="1">
                <a:solidFill>
                  <a:schemeClr val="accent5">
                    <a:lumMod val="50000"/>
                  </a:schemeClr>
                </a:solidFill>
                <a:latin typeface="+mn-ea"/>
              </a:rPr>
              <a:t>。同时在这个阶段接触到了</a:t>
            </a:r>
            <a:r>
              <a:rPr lang="en-US" altLang="zh-CN" b="1">
                <a:solidFill>
                  <a:schemeClr val="accent5">
                    <a:lumMod val="50000"/>
                  </a:schemeClr>
                </a:solidFill>
                <a:latin typeface="+mn-ea"/>
              </a:rPr>
              <a:t>3D</a:t>
            </a:r>
            <a:r>
              <a:rPr lang="zh-CN" altLang="en-US" b="1">
                <a:solidFill>
                  <a:schemeClr val="accent5">
                    <a:lumMod val="50000"/>
                  </a:schemeClr>
                </a:solidFill>
                <a:latin typeface="+mn-ea"/>
              </a:rPr>
              <a:t>数据集，如</a:t>
            </a:r>
            <a:r>
              <a:rPr lang="en-US" altLang="zh-CN" b="1">
                <a:solidFill>
                  <a:schemeClr val="accent5">
                    <a:lumMod val="50000"/>
                  </a:schemeClr>
                </a:solidFill>
                <a:latin typeface="+mn-ea"/>
              </a:rPr>
              <a:t>BraTS</a:t>
            </a:r>
            <a:r>
              <a:rPr lang="zh-CN" altLang="en-US" b="1">
                <a:solidFill>
                  <a:schemeClr val="accent5">
                    <a:lumMod val="50000"/>
                  </a:schemeClr>
                </a:solidFill>
                <a:latin typeface="+mn-ea"/>
              </a:rPr>
              <a:t>，</a:t>
            </a:r>
            <a:r>
              <a:rPr lang="en-US" altLang="zh-CN" b="1">
                <a:solidFill>
                  <a:schemeClr val="accent5">
                    <a:lumMod val="50000"/>
                  </a:schemeClr>
                </a:solidFill>
                <a:latin typeface="+mn-ea"/>
              </a:rPr>
              <a:t>LiTS</a:t>
            </a:r>
            <a:r>
              <a:rPr lang="zh-CN" altLang="en-US" b="1">
                <a:solidFill>
                  <a:schemeClr val="accent5">
                    <a:lumMod val="50000"/>
                  </a:schemeClr>
                </a:solidFill>
                <a:latin typeface="+mn-ea"/>
              </a:rPr>
              <a:t>等</a:t>
            </a:r>
          </a:p>
        </p:txBody>
      </p:sp>
      <p:pic>
        <p:nvPicPr>
          <p:cNvPr id="5" name="图片 4">
            <a:extLst>
              <a:ext uri="{FF2B5EF4-FFF2-40B4-BE49-F238E27FC236}">
                <a16:creationId xmlns:a16="http://schemas.microsoft.com/office/drawing/2014/main" id="{13EC1832-73DA-A425-B7E9-D33A37161BC3}"/>
              </a:ext>
            </a:extLst>
          </p:cNvPr>
          <p:cNvPicPr>
            <a:picLocks noChangeAspect="1"/>
          </p:cNvPicPr>
          <p:nvPr/>
        </p:nvPicPr>
        <p:blipFill>
          <a:blip r:embed="rId4"/>
          <a:stretch>
            <a:fillRect/>
          </a:stretch>
        </p:blipFill>
        <p:spPr>
          <a:xfrm>
            <a:off x="7171764" y="3429000"/>
            <a:ext cx="3792071" cy="2780852"/>
          </a:xfrm>
          <a:prstGeom prst="rect">
            <a:avLst/>
          </a:prstGeom>
        </p:spPr>
      </p:pic>
      <p:sp>
        <p:nvSpPr>
          <p:cNvPr id="8" name="文本框 7">
            <a:extLst>
              <a:ext uri="{FF2B5EF4-FFF2-40B4-BE49-F238E27FC236}">
                <a16:creationId xmlns:a16="http://schemas.microsoft.com/office/drawing/2014/main" id="{5BCD9FC5-2652-DF1A-4FF1-9E9688A66E30}"/>
              </a:ext>
            </a:extLst>
          </p:cNvPr>
          <p:cNvSpPr txBox="1"/>
          <p:nvPr/>
        </p:nvSpPr>
        <p:spPr>
          <a:xfrm>
            <a:off x="7915835" y="6311631"/>
            <a:ext cx="2061883" cy="369332"/>
          </a:xfrm>
          <a:prstGeom prst="rect">
            <a:avLst/>
          </a:prstGeom>
          <a:noFill/>
        </p:spPr>
        <p:txBody>
          <a:bodyPr wrap="square">
            <a:spAutoFit/>
          </a:bodyPr>
          <a:lstStyle/>
          <a:p>
            <a:r>
              <a:rPr lang="en-US" altLang="zh-CN" b="1">
                <a:solidFill>
                  <a:schemeClr val="accent5">
                    <a:lumMod val="50000"/>
                  </a:schemeClr>
                </a:solidFill>
                <a:latin typeface="+mn-ea"/>
              </a:rPr>
              <a:t>Segment</a:t>
            </a:r>
            <a:r>
              <a:rPr lang="zh-CN" altLang="en-US" b="1">
                <a:solidFill>
                  <a:schemeClr val="accent5">
                    <a:lumMod val="50000"/>
                  </a:schemeClr>
                </a:solidFill>
                <a:latin typeface="+mn-ea"/>
              </a:rPr>
              <a:t> </a:t>
            </a:r>
            <a:r>
              <a:rPr lang="en-US" altLang="zh-CN" b="1">
                <a:solidFill>
                  <a:schemeClr val="accent5">
                    <a:lumMod val="50000"/>
                  </a:schemeClr>
                </a:solidFill>
                <a:latin typeface="+mn-ea"/>
              </a:rPr>
              <a:t>in LiTS</a:t>
            </a:r>
            <a:endParaRPr lang="zh-CN" altLang="en-US"/>
          </a:p>
        </p:txBody>
      </p:sp>
      <p:pic>
        <p:nvPicPr>
          <p:cNvPr id="13" name="图片 12">
            <a:extLst>
              <a:ext uri="{FF2B5EF4-FFF2-40B4-BE49-F238E27FC236}">
                <a16:creationId xmlns:a16="http://schemas.microsoft.com/office/drawing/2014/main" id="{EEBBBBDB-CBA2-B90A-3E75-4BEFA72B5466}"/>
              </a:ext>
            </a:extLst>
          </p:cNvPr>
          <p:cNvPicPr>
            <a:picLocks noChangeAspect="1"/>
          </p:cNvPicPr>
          <p:nvPr/>
        </p:nvPicPr>
        <p:blipFill>
          <a:blip r:embed="rId5"/>
          <a:stretch>
            <a:fillRect/>
          </a:stretch>
        </p:blipFill>
        <p:spPr>
          <a:xfrm>
            <a:off x="2752165" y="4822892"/>
            <a:ext cx="4000847" cy="1386960"/>
          </a:xfrm>
          <a:prstGeom prst="rect">
            <a:avLst/>
          </a:prstGeom>
        </p:spPr>
      </p:pic>
      <p:sp>
        <p:nvSpPr>
          <p:cNvPr id="14" name="文本框 13">
            <a:extLst>
              <a:ext uri="{FF2B5EF4-FFF2-40B4-BE49-F238E27FC236}">
                <a16:creationId xmlns:a16="http://schemas.microsoft.com/office/drawing/2014/main" id="{5CA17B69-A658-4FB0-D71A-C3ACF4BF5D06}"/>
              </a:ext>
            </a:extLst>
          </p:cNvPr>
          <p:cNvSpPr txBox="1"/>
          <p:nvPr/>
        </p:nvSpPr>
        <p:spPr>
          <a:xfrm>
            <a:off x="3496236" y="6330038"/>
            <a:ext cx="2061884" cy="369332"/>
          </a:xfrm>
          <a:prstGeom prst="rect">
            <a:avLst/>
          </a:prstGeom>
          <a:noFill/>
        </p:spPr>
        <p:txBody>
          <a:bodyPr wrap="square">
            <a:spAutoFit/>
          </a:bodyPr>
          <a:lstStyle/>
          <a:p>
            <a:r>
              <a:rPr lang="en-US" altLang="zh-CN" b="1">
                <a:solidFill>
                  <a:schemeClr val="accent5">
                    <a:lumMod val="50000"/>
                  </a:schemeClr>
                </a:solidFill>
                <a:latin typeface="+mn-ea"/>
              </a:rPr>
              <a:t>Segment result</a:t>
            </a:r>
            <a:endParaRPr lang="zh-CN" altLang="en-US"/>
          </a:p>
        </p:txBody>
      </p:sp>
    </p:spTree>
    <p:extLst>
      <p:ext uri="{BB962C8B-B14F-4D97-AF65-F5344CB8AC3E}">
        <p14:creationId xmlns:p14="http://schemas.microsoft.com/office/powerpoint/2010/main" val="980616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1243</Words>
  <Application>Microsoft Office PowerPoint</Application>
  <PresentationFormat>宽屏</PresentationFormat>
  <Paragraphs>67</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胡超</dc:creator>
  <cp:lastModifiedBy>超 胡</cp:lastModifiedBy>
  <cp:revision>20</cp:revision>
  <dcterms:created xsi:type="dcterms:W3CDTF">2023-09-24T14:34:28Z</dcterms:created>
  <dcterms:modified xsi:type="dcterms:W3CDTF">2023-09-25T13:20:05Z</dcterms:modified>
</cp:coreProperties>
</file>