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23A22F-9D31-4F4B-8F5C-8C4F95EA786A}">
  <a:tblStyle styleId="{A323A22F-9D31-4F4B-8F5C-8C4F95EA78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cf923a4c9_8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cf923a4c9_8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cf923a4c9_8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cf923a4c9_8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cf923a4c9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cf923a4c9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cf923a4c9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cf923a4c9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cf923a4c9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cf923a4c9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cf923a4c9_8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cf923a4c9_8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cf923a4c9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cf923a4c9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d0a35413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d0a3541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cf923a4c9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cf923a4c9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cf923a4c9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cf923a4c9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cf923a4c9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cf923a4c9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cf923a4c9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cf923a4c9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cf923a4c9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cf923a4c9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cf923a4c9_8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cf923a4c9_8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cf923a4c9_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cf923a4c9_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cf923a4c9_8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cf923a4c9_8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845050" y="763400"/>
            <a:ext cx="5017500" cy="32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Midterm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44"/>
              <a:t>Predicting flight delays</a:t>
            </a:r>
            <a:endParaRPr sz="34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33"/>
              <a:t>A machine learning challenge</a:t>
            </a:r>
            <a:endParaRPr sz="23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33"/>
              <a:t>By: </a:t>
            </a:r>
            <a:r>
              <a:rPr lang="en-GB" sz="2333"/>
              <a:t>Titania Yan &amp; William Li</a:t>
            </a:r>
            <a:endParaRPr sz="2333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Choosing Features : Verifying Dependencies</a:t>
            </a:r>
            <a:br>
              <a:rPr lang="en-GB"/>
            </a:br>
            <a:r>
              <a:rPr lang="en-GB"/>
              <a:t>ANOVA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567550"/>
            <a:ext cx="3467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/>
              <a:t>One Way ANOVA Results: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 statistic=27.16</a:t>
            </a:r>
            <a:br>
              <a:rPr lang="en-GB"/>
            </a:br>
            <a:r>
              <a:rPr lang="en-GB"/>
              <a:t>Pvalue=1.93 *</a:t>
            </a:r>
            <a:r>
              <a:rPr lang="en-GB"/>
              <a:t> 10^(-57)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Conclusion: There is sufficient evidence to believe mean delay among months are different!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100" y="1241975"/>
            <a:ext cx="346710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Choosing Features : Verifying Dependencies</a:t>
            </a:r>
            <a:br>
              <a:rPr lang="en-GB"/>
            </a:br>
            <a:r>
              <a:rPr lang="en-GB"/>
              <a:t>ANOVA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567550"/>
            <a:ext cx="3765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/>
              <a:t>One Way ANOVA Results: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 statistic=27.16</a:t>
            </a:r>
            <a:br>
              <a:rPr lang="en-GB"/>
            </a:br>
            <a:r>
              <a:rPr lang="en-GB"/>
              <a:t>Pvalue=1.93 *</a:t>
            </a:r>
            <a:r>
              <a:rPr lang="en-GB"/>
              <a:t> 10^(-57)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Conclusion: There is sufficient evidence to believe mean delay among months are different!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Task: Figure out what the dependencies are!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100" y="1241975"/>
            <a:ext cx="346710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4"/>
          <p:cNvPicPr preferRelativeResize="0"/>
          <p:nvPr/>
        </p:nvPicPr>
        <p:blipFill rotWithShape="1">
          <a:blip r:embed="rId3">
            <a:alphaModFix/>
          </a:blip>
          <a:srcRect b="845" l="0" r="0" t="855"/>
          <a:stretch/>
        </p:blipFill>
        <p:spPr>
          <a:xfrm>
            <a:off x="3047650" y="0"/>
            <a:ext cx="60963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 txBox="1"/>
          <p:nvPr>
            <p:ph idx="4294967295" type="body"/>
          </p:nvPr>
        </p:nvSpPr>
        <p:spPr>
          <a:xfrm>
            <a:off x="185350" y="632025"/>
            <a:ext cx="2683200" cy="3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Features Dropped: Features not available one week before a flight, including departure delay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/>
              <a:t>Fuel consumption and passengers were not good predictors of flight delay!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well can we predict two possibilities?</a:t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275" y="1152350"/>
            <a:ext cx="3578450" cy="3578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3" name="Google Shape;213;p25"/>
          <p:cNvGraphicFramePr/>
          <p:nvPr/>
        </p:nvGraphicFramePr>
        <p:xfrm>
          <a:off x="5525500" y="1269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{A323A22F-9D31-4F4B-8F5C-8C4F95EA786A}</a:tableStyleId>
              </a:tblPr>
              <a:tblGrid>
                <a:gridCol w="1565775"/>
                <a:gridCol w="1565775"/>
              </a:tblGrid>
              <a:tr h="111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rgbClr val="FFFFFF"/>
                          </a:solidFill>
                        </a:rPr>
                        <a:t>Accuracy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rgbClr val="FFFFFF"/>
                          </a:solidFill>
                        </a:rPr>
                        <a:t>70%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11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rgbClr val="FFFFFF"/>
                          </a:solidFill>
                        </a:rPr>
                        <a:t>Precision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rgbClr val="FFFFFF"/>
                          </a:solidFill>
                        </a:rPr>
                        <a:t>66%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11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rgbClr val="FFFFFF"/>
                          </a:solidFill>
                        </a:rPr>
                        <a:t>Recall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solidFill>
                            <a:srgbClr val="FFFFFF"/>
                          </a:solidFill>
                        </a:rPr>
                        <a:t>88%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985225" y="164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Regression Results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297500" y="1311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 txBox="1"/>
          <p:nvPr/>
        </p:nvSpPr>
        <p:spPr>
          <a:xfrm>
            <a:off x="6665000" y="4981925"/>
            <a:ext cx="2019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225" y="666550"/>
            <a:ext cx="7351176" cy="412599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 txBox="1"/>
          <p:nvPr/>
        </p:nvSpPr>
        <p:spPr>
          <a:xfrm>
            <a:off x="6572400" y="266350"/>
            <a:ext cx="193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AA: MIA to ATL Route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985225" y="164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Regression Results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1297500" y="1311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 txBox="1"/>
          <p:nvPr/>
        </p:nvSpPr>
        <p:spPr>
          <a:xfrm>
            <a:off x="6665000" y="4981925"/>
            <a:ext cx="2019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225" y="666550"/>
            <a:ext cx="7351176" cy="412599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/>
        </p:nvSpPr>
        <p:spPr>
          <a:xfrm>
            <a:off x="6572400" y="266350"/>
            <a:ext cx="25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AA: MIA to ATL Route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7149725" y="4792550"/>
            <a:ext cx="73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RSquare=0.04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Use p</a:t>
            </a:r>
            <a:r>
              <a:rPr lang="en-GB" sz="2200"/>
              <a:t>atterns found by models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Increase Support for busy times and airports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Eliminate causes of big departure delay further where possible for better metrics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Continue to strive for better customer satisfaction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THANK YOU!</a:t>
            </a:r>
            <a:endParaRPr sz="3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600"/>
              <a:t>Questions?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Why predict flight delays a week in advance?</a:t>
            </a:r>
            <a:endParaRPr b="1" sz="3000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Help airlines plan for scheduling changes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Help airports navigate traffic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Customer satisfaction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Especially challenging since many factors contributing to delays on the day of flight are not known!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183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 of project</a:t>
            </a:r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475" y="796900"/>
            <a:ext cx="5986649" cy="39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119850" y="420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We’re Trying to Predict</a:t>
            </a:r>
            <a:br>
              <a:rPr lang="en-GB"/>
            </a:br>
            <a:r>
              <a:rPr lang="en-GB"/>
              <a:t>How are f</a:t>
            </a:r>
            <a:r>
              <a:rPr lang="en-GB"/>
              <a:t>light arrival times distributed?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350" y="1252425"/>
            <a:ext cx="6663300" cy="35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8200" y="1611725"/>
            <a:ext cx="1926325" cy="13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 and modelling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275" y="1307850"/>
            <a:ext cx="3530850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900" y="1307850"/>
            <a:ext cx="353085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525" y="413313"/>
            <a:ext cx="4316875" cy="43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/>
        </p:nvSpPr>
        <p:spPr>
          <a:xfrm>
            <a:off x="6012825" y="851275"/>
            <a:ext cx="22095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These features correlated with flight arrival delay</a:t>
            </a:r>
            <a:endParaRPr sz="3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Choosing Features : Verifying Dependencies</a:t>
            </a:r>
            <a:br>
              <a:rPr lang="en-GB"/>
            </a:br>
            <a:r>
              <a:rPr lang="en-GB"/>
              <a:t>ANOVA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3467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/>
              <a:t>One Way ANOVA Results: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Choosing Features : Verifying Dependencies</a:t>
            </a:r>
            <a:br>
              <a:rPr lang="en-GB"/>
            </a:br>
            <a:r>
              <a:rPr lang="en-GB"/>
              <a:t>ANOVA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3467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/>
              <a:t>One Way ANOVA Results: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100" y="1241975"/>
            <a:ext cx="346710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Choosing Features : Verifying Dependencies</a:t>
            </a:r>
            <a:br>
              <a:rPr lang="en-GB"/>
            </a:br>
            <a:r>
              <a:rPr lang="en-GB"/>
              <a:t>ANOVA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3467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/>
              <a:t>One Way ANOVA Results: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 statistic=27.16</a:t>
            </a:r>
            <a:br>
              <a:rPr lang="en-GB"/>
            </a:br>
            <a:r>
              <a:rPr lang="en-GB"/>
              <a:t>Pvalue=1.93 * 10^(-57)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100" y="1241975"/>
            <a:ext cx="346710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