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4" r:id="rId8"/>
    <p:sldId id="260" r:id="rId9"/>
    <p:sldId id="261" r:id="rId10"/>
    <p:sldId id="262" r:id="rId11"/>
    <p:sldId id="266" r:id="rId12"/>
    <p:sldId id="263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3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3384-AA91-4CC0-8496-C7A02476B9A5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5C52-58E4-4D95-BF0B-FA13DA001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3384-AA91-4CC0-8496-C7A02476B9A5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5C52-58E4-4D95-BF0B-FA13DA001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84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3384-AA91-4CC0-8496-C7A02476B9A5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5C52-58E4-4D95-BF0B-FA13DA001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95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3384-AA91-4CC0-8496-C7A02476B9A5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5C52-58E4-4D95-BF0B-FA13DA001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84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3384-AA91-4CC0-8496-C7A02476B9A5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5C52-58E4-4D95-BF0B-FA13DA001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0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3384-AA91-4CC0-8496-C7A02476B9A5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5C52-58E4-4D95-BF0B-FA13DA001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49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3384-AA91-4CC0-8496-C7A02476B9A5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5C52-58E4-4D95-BF0B-FA13DA001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93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3384-AA91-4CC0-8496-C7A02476B9A5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5C52-58E4-4D95-BF0B-FA13DA001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76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3384-AA91-4CC0-8496-C7A02476B9A5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5C52-58E4-4D95-BF0B-FA13DA001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58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3384-AA91-4CC0-8496-C7A02476B9A5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5C52-58E4-4D95-BF0B-FA13DA001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35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3384-AA91-4CC0-8496-C7A02476B9A5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5C52-58E4-4D95-BF0B-FA13DA001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13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3384-AA91-4CC0-8496-C7A02476B9A5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85C52-58E4-4D95-BF0B-FA13DA001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94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+mn-lt"/>
              </a:rPr>
              <a:t>Deep Hyperspherical Learning</a:t>
            </a:r>
            <a:endParaRPr lang="zh-CN" altLang="en-US" sz="4800" dirty="0">
              <a:latin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4440" y="4055262"/>
            <a:ext cx="6788426" cy="1655762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Weiyang Liu, Yan-Ming Zhang, </a:t>
            </a:r>
            <a:r>
              <a:rPr lang="en-US" altLang="zh-CN" sz="2000" dirty="0" err="1" smtClean="0"/>
              <a:t>Xingguo</a:t>
            </a:r>
            <a:r>
              <a:rPr lang="en-US" altLang="zh-CN" sz="2000" dirty="0" smtClean="0"/>
              <a:t> Li, </a:t>
            </a:r>
            <a:r>
              <a:rPr lang="en-US" altLang="zh-CN" sz="2000" dirty="0" err="1" smtClean="0"/>
              <a:t>Zhiding</a:t>
            </a:r>
            <a:r>
              <a:rPr lang="en-US" altLang="zh-CN" sz="2000" dirty="0" smtClean="0"/>
              <a:t> Yu, Bo Dai, </a:t>
            </a:r>
            <a:r>
              <a:rPr lang="en-US" altLang="zh-CN" sz="2000" dirty="0" err="1" smtClean="0"/>
              <a:t>Tuo</a:t>
            </a:r>
            <a:r>
              <a:rPr lang="en-US" altLang="zh-CN" sz="2000" dirty="0" smtClean="0"/>
              <a:t> Zhao, Le Song</a:t>
            </a:r>
          </a:p>
          <a:p>
            <a:r>
              <a:rPr lang="en-US" altLang="zh-CN" sz="2000" dirty="0" smtClean="0"/>
              <a:t>Georgia Institute of Technology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27" y="577064"/>
            <a:ext cx="1763098" cy="7744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032" y="649964"/>
            <a:ext cx="2941430" cy="62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1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Faster Convergence and comparable accuracy on Imagenet-2012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53" y="2753006"/>
            <a:ext cx="7922497" cy="3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4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6385"/>
            <a:ext cx="8143875" cy="4351338"/>
          </a:xfrm>
        </p:spPr>
        <p:txBody>
          <a:bodyPr/>
          <a:lstStyle/>
          <a:p>
            <a:r>
              <a:rPr lang="en-US" altLang="zh-CN" dirty="0"/>
              <a:t>Using </a:t>
            </a:r>
            <a:r>
              <a:rPr lang="en-US" altLang="zh-CN" dirty="0" smtClean="0"/>
              <a:t>the SphereConv </a:t>
            </a:r>
            <a:r>
              <a:rPr lang="en-US" altLang="zh-CN" dirty="0"/>
              <a:t>only to the last fully connected layer </a:t>
            </a:r>
            <a:r>
              <a:rPr lang="en-US" altLang="zh-CN" dirty="0" smtClean="0"/>
              <a:t>gives impressive results on face recognition.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758" y="2287633"/>
            <a:ext cx="5122484" cy="4370342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756871" y="6026195"/>
            <a:ext cx="5805979" cy="6984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54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code will be made available </a:t>
            </a:r>
            <a:r>
              <a:rPr lang="en-US" altLang="zh-CN" dirty="0"/>
              <a:t>at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https://github.com/wy1iu/SphereNet</a:t>
            </a:r>
          </a:p>
          <a:p>
            <a:r>
              <a:rPr lang="en-US" altLang="zh-CN" dirty="0" smtClean="0"/>
              <a:t>The code of </a:t>
            </a:r>
            <a:r>
              <a:rPr lang="en-US" altLang="zh-CN" dirty="0" err="1" smtClean="0"/>
              <a:t>SphereFace</a:t>
            </a:r>
            <a:r>
              <a:rPr lang="en-US" altLang="zh-CN" dirty="0" smtClean="0"/>
              <a:t> is available at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https</a:t>
            </a:r>
            <a:r>
              <a:rPr lang="en-US" altLang="zh-CN" dirty="0">
                <a:solidFill>
                  <a:srgbClr val="FF0000"/>
                </a:solidFill>
              </a:rPr>
              <a:t>://</a:t>
            </a:r>
            <a:r>
              <a:rPr lang="en-US" altLang="zh-CN" dirty="0" smtClean="0">
                <a:solidFill>
                  <a:srgbClr val="FF0000"/>
                </a:solidFill>
              </a:rPr>
              <a:t>github.com/wy1iu/sphereface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2692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43039"/>
            <a:ext cx="8515350" cy="541460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2D Fourier Transform for images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Phase contains the crucial discriminative information!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19" y="2074653"/>
            <a:ext cx="1315130" cy="18528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72" y="4062396"/>
            <a:ext cx="1269903" cy="18214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894" y="2074653"/>
            <a:ext cx="1308794" cy="18528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894" y="4074048"/>
            <a:ext cx="1308794" cy="187395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0392" y="2883065"/>
            <a:ext cx="357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81933" y="4810971"/>
            <a:ext cx="398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403775" y="2852287"/>
            <a:ext cx="4332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 smtClean="0"/>
              <a:t>The magnitude of A</a:t>
            </a:r>
            <a:r>
              <a:rPr lang="en-US" altLang="zh-CN" sz="2000" dirty="0" smtClean="0"/>
              <a:t> + </a:t>
            </a:r>
            <a:r>
              <a:rPr lang="en-US" altLang="zh-CN" sz="2000" u="sng" dirty="0" smtClean="0"/>
              <a:t>The phase of B</a:t>
            </a:r>
            <a:r>
              <a:rPr lang="en-US" altLang="zh-CN" sz="2000" dirty="0" smtClean="0"/>
              <a:t> =</a:t>
            </a:r>
            <a:endParaRPr lang="zh-CN" altLang="en-US" sz="2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438731" y="4780205"/>
            <a:ext cx="4332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 smtClean="0"/>
              <a:t>The magnitude of B</a:t>
            </a:r>
            <a:r>
              <a:rPr lang="en-US" altLang="zh-CN" sz="2000" dirty="0" smtClean="0"/>
              <a:t> + </a:t>
            </a:r>
            <a:r>
              <a:rPr lang="en-US" altLang="zh-CN" sz="2000" u="sng" dirty="0" smtClean="0"/>
              <a:t>The phase of A</a:t>
            </a:r>
            <a:r>
              <a:rPr lang="en-US" altLang="zh-CN" sz="2000" dirty="0" smtClean="0"/>
              <a:t> =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585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i="1" dirty="0"/>
              <a:t>SphereNet</a:t>
            </a:r>
            <a:r>
              <a:rPr lang="en-US" altLang="zh-CN" sz="4000" dirty="0"/>
              <a:t>: a network that </a:t>
            </a:r>
            <a:r>
              <a:rPr lang="en-US" altLang="zh-CN" sz="4000" dirty="0" smtClean="0"/>
              <a:t>focuses on </a:t>
            </a:r>
            <a:r>
              <a:rPr lang="en-US" altLang="zh-CN" sz="4000" dirty="0"/>
              <a:t>the angular (</a:t>
            </a:r>
            <a:r>
              <a:rPr lang="en-US" altLang="zh-CN" sz="4000" dirty="0" smtClean="0"/>
              <a:t>phase</a:t>
            </a:r>
            <a:r>
              <a:rPr lang="en-US" altLang="zh-CN" sz="4000" dirty="0"/>
              <a:t>) information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73225"/>
            <a:ext cx="8419934" cy="435133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Hyperspherical Convolutional (SphereConv) Operator: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288000" indent="0">
              <a:buNone/>
            </a:pPr>
            <a:r>
              <a:rPr lang="en-US" altLang="zh-CN" sz="2400" dirty="0" smtClean="0"/>
              <a:t>Where            is </a:t>
            </a:r>
            <a:r>
              <a:rPr lang="en-US" altLang="zh-CN" sz="2400" dirty="0"/>
              <a:t>the angle between the kernel parameter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dirty="0"/>
              <a:t> and the local patch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/>
              <a:t>. A simple example is cosine SphereConv:</a:t>
            </a:r>
          </a:p>
          <a:p>
            <a:pPr marL="288000" indent="0">
              <a:buNone/>
            </a:pP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/>
              <a:t>We use this SphereConv operator to replace the original inner product based convolutional operator in the CNNs, and propose the </a:t>
            </a:r>
            <a:r>
              <a:rPr lang="en-US" altLang="zh-CN" sz="2400" i="1" dirty="0" err="1" smtClean="0"/>
              <a:t>SphereNet</a:t>
            </a:r>
            <a:r>
              <a:rPr lang="en-US" altLang="zh-CN" sz="2400" dirty="0" smtClean="0"/>
              <a:t>.</a:t>
            </a:r>
            <a:r>
              <a:rPr lang="en-US" altLang="zh-CN" sz="2400" i="1" dirty="0"/>
              <a:t> 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SphereNet</a:t>
            </a:r>
            <a:r>
              <a:rPr lang="en-US" altLang="zh-CN" sz="1200" dirty="0" smtClean="0"/>
              <a:t> comes from that angle can be viewed as the geodesic distance on a unit hypersphere)</a:t>
            </a:r>
            <a:endParaRPr lang="zh-CN" altLang="en-US" sz="13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00" y="2170173"/>
            <a:ext cx="2691603" cy="3158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790" y="2662257"/>
            <a:ext cx="658373" cy="3000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171" y="4917190"/>
            <a:ext cx="7108784" cy="17590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5117" y="3397797"/>
            <a:ext cx="2332258" cy="31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0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Four </a:t>
            </a:r>
            <a:r>
              <a:rPr lang="en-US" altLang="zh-CN" dirty="0" err="1"/>
              <a:t>SphereConv</a:t>
            </a:r>
            <a:r>
              <a:rPr lang="en-US" altLang="zh-CN" dirty="0"/>
              <a:t> operators</a:t>
            </a:r>
            <a:endParaRPr lang="zh-CN" altLang="en-US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276" y="1372483"/>
            <a:ext cx="8848724" cy="4927600"/>
          </a:xfrm>
        </p:spPr>
        <p:txBody>
          <a:bodyPr>
            <a:normAutofit/>
          </a:bodyPr>
          <a:lstStyle/>
          <a:p>
            <a:pPr marL="702900" indent="-342900">
              <a:buFont typeface="Wingdings" panose="05000000000000000000" pitchFamily="2" charset="2"/>
              <a:buChar char="Ø"/>
            </a:pPr>
            <a:r>
              <a:rPr lang="en-US" altLang="zh-CN" sz="2400" i="1" dirty="0" smtClean="0"/>
              <a:t>linear </a:t>
            </a:r>
            <a:r>
              <a:rPr lang="en-US" altLang="zh-CN" sz="2400" i="1" dirty="0" err="1" smtClean="0"/>
              <a:t>SphereConv</a:t>
            </a:r>
            <a:endParaRPr lang="en-US" altLang="zh-CN" sz="2400" i="1" dirty="0" smtClean="0"/>
          </a:p>
          <a:p>
            <a:pPr marL="360000" indent="0">
              <a:buNone/>
            </a:pPr>
            <a:endParaRPr lang="en-US" altLang="zh-CN" sz="2400" dirty="0" smtClean="0"/>
          </a:p>
          <a:p>
            <a:pPr marL="360000" indent="0">
              <a:buNone/>
            </a:pPr>
            <a:endParaRPr lang="en-US" altLang="zh-CN" sz="2400" dirty="0" smtClean="0"/>
          </a:p>
          <a:p>
            <a:pPr marL="702900" indent="-342900">
              <a:buFont typeface="Wingdings" panose="05000000000000000000" pitchFamily="2" charset="2"/>
              <a:buChar char="Ø"/>
            </a:pPr>
            <a:r>
              <a:rPr lang="en-US" altLang="zh-CN" sz="2400" i="1" dirty="0" smtClean="0"/>
              <a:t>cosine </a:t>
            </a:r>
            <a:r>
              <a:rPr lang="en-US" altLang="zh-CN" sz="2400" i="1" dirty="0" err="1" smtClean="0"/>
              <a:t>SphereConv</a:t>
            </a:r>
            <a:endParaRPr lang="en-US" altLang="zh-CN" sz="2400" i="1" dirty="0" smtClean="0"/>
          </a:p>
          <a:p>
            <a:pPr marL="360000" indent="0">
              <a:buNone/>
            </a:pPr>
            <a:endParaRPr lang="en-US" altLang="zh-CN" sz="2400" i="1" dirty="0" smtClean="0"/>
          </a:p>
          <a:p>
            <a:pPr marL="360000" indent="0">
              <a:buNone/>
            </a:pPr>
            <a:endParaRPr lang="en-US" altLang="zh-CN" sz="2400" i="1" dirty="0" smtClean="0"/>
          </a:p>
          <a:p>
            <a:pPr marL="702900" indent="-342900">
              <a:buFont typeface="Wingdings" panose="05000000000000000000" pitchFamily="2" charset="2"/>
              <a:buChar char="Ø"/>
            </a:pPr>
            <a:r>
              <a:rPr lang="en-US" altLang="zh-CN" sz="2400" i="1" dirty="0" smtClean="0"/>
              <a:t>sigmoid </a:t>
            </a:r>
            <a:r>
              <a:rPr lang="en-US" altLang="zh-CN" sz="2400" i="1" dirty="0" err="1" smtClean="0"/>
              <a:t>SphereConv</a:t>
            </a:r>
            <a:endParaRPr lang="en-US" altLang="zh-CN" sz="2400" i="1" dirty="0" smtClean="0"/>
          </a:p>
          <a:p>
            <a:pPr marL="702900" indent="-342900">
              <a:buFont typeface="Wingdings" panose="05000000000000000000" pitchFamily="2" charset="2"/>
              <a:buChar char="Ø"/>
            </a:pPr>
            <a:endParaRPr lang="en-US" altLang="zh-CN" sz="2400" i="1" dirty="0" smtClean="0"/>
          </a:p>
          <a:p>
            <a:pPr marL="702900" indent="-342900">
              <a:buFont typeface="Wingdings" panose="05000000000000000000" pitchFamily="2" charset="2"/>
              <a:buChar char="Ø"/>
            </a:pPr>
            <a:endParaRPr lang="en-US" altLang="zh-CN" sz="2400" i="1" dirty="0"/>
          </a:p>
          <a:p>
            <a:pPr marL="702900" indent="-342900">
              <a:buFont typeface="Wingdings" panose="05000000000000000000" pitchFamily="2" charset="2"/>
              <a:buChar char="Ø"/>
            </a:pPr>
            <a:r>
              <a:rPr lang="en-US" altLang="zh-CN" sz="2400" i="1" dirty="0" smtClean="0"/>
              <a:t>Learnable </a:t>
            </a:r>
            <a:r>
              <a:rPr lang="en-US" altLang="zh-CN" sz="2400" i="1" dirty="0" err="1" smtClean="0"/>
              <a:t>SphereConv</a:t>
            </a:r>
            <a:endParaRPr lang="en-US" altLang="zh-CN" sz="2400" i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527" y="1883888"/>
            <a:ext cx="4042705" cy="22905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166" y="1819772"/>
            <a:ext cx="3020024" cy="3919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231" y="3219040"/>
            <a:ext cx="2865894" cy="3877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779" y="4614136"/>
            <a:ext cx="4371669" cy="6945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778" y="5949035"/>
            <a:ext cx="4371669" cy="6945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669279" y="6013887"/>
            <a:ext cx="3283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with the parameter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 smtClean="0"/>
              <a:t> to be learned in back-prop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47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内容占位符 2"/>
          <p:cNvSpPr txBox="1">
            <a:spLocks/>
          </p:cNvSpPr>
          <p:nvPr/>
        </p:nvSpPr>
        <p:spPr bwMode="auto">
          <a:xfrm>
            <a:off x="261407" y="5756152"/>
            <a:ext cx="8951080" cy="90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65296" tIns="32646" rIns="65296" bIns="32646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75447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750894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126344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01791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1877238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10">
                <a:solidFill>
                  <a:schemeClr val="tx1"/>
                </a:solidFill>
                <a:latin typeface="+mn-lt"/>
                <a:ea typeface="+mn-ea"/>
              </a:defRPr>
            </a:lvl6pPr>
            <a:lvl7pPr marL="2252685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10">
                <a:solidFill>
                  <a:schemeClr val="tx1"/>
                </a:solidFill>
                <a:latin typeface="+mn-lt"/>
                <a:ea typeface="+mn-ea"/>
              </a:defRPr>
            </a:lvl7pPr>
            <a:lvl8pPr marL="2628135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10">
                <a:solidFill>
                  <a:schemeClr val="tx1"/>
                </a:solidFill>
                <a:latin typeface="+mn-lt"/>
                <a:ea typeface="+mn-ea"/>
              </a:defRPr>
            </a:lvl8pPr>
            <a:lvl9pPr marL="3003582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1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800" i="1" kern="0" dirty="0">
                <a:latin typeface="Arial" panose="020B0604020202020204" pitchFamily="34" charset="0"/>
                <a:cs typeface="Arial" panose="020B0604020202020204" pitchFamily="34" charset="0"/>
              </a:rPr>
              <a:t>Lemma2: For any real </a:t>
            </a:r>
            <a:r>
              <a:rPr lang="en-US" altLang="zh-CN" sz="1800" i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, let              and              , then </a:t>
            </a:r>
            <a:r>
              <a:rPr lang="en-US" altLang="zh-CN" sz="1800" i="1" kern="0" dirty="0">
                <a:latin typeface="Arial" panose="020B0604020202020204" pitchFamily="34" charset="0"/>
                <a:cs typeface="Arial" panose="020B0604020202020204" pitchFamily="34" charset="0"/>
              </a:rPr>
              <a:t>we have </a:t>
            </a:r>
            <a:r>
              <a:rPr lang="en-US" altLang="zh-CN" sz="1800" i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</a:t>
            </a:r>
            <a:r>
              <a:rPr lang="en-US" altLang="zh-CN" sz="1800" i="1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asd</a:t>
            </a:r>
            <a:r>
              <a:rPr lang="en-US" altLang="zh-CN" sz="1800" i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  <a:r>
              <a:rPr lang="en-US" altLang="zh-CN" sz="1800" i="1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asdasd</a:t>
            </a:r>
            <a:r>
              <a:rPr lang="en-US" altLang="zh-CN" sz="1800" i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altLang="zh-CN" sz="1800" i="1" kern="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altLang="zh-CN" sz="1800" i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and                                        .                   , </a:t>
            </a:r>
            <a:r>
              <a:rPr lang="en-US" altLang="zh-CN" sz="1800" i="1" kern="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altLang="zh-CN" sz="1800" i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is </a:t>
            </a:r>
            <a:r>
              <a:rPr lang="en-US" altLang="zh-CN" sz="1800" i="1" kern="0" dirty="0">
                <a:latin typeface="Arial" panose="020B0604020202020204" pitchFamily="34" charset="0"/>
                <a:cs typeface="Arial" panose="020B0604020202020204" pitchFamily="34" charset="0"/>
              </a:rPr>
              <a:t>defined as in </a:t>
            </a:r>
            <a:r>
              <a:rPr lang="en-US" altLang="zh-CN" sz="1800" i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Lemma1.</a:t>
            </a:r>
            <a:endParaRPr lang="en-US" altLang="zh-CN" sz="1800" i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093" y="259793"/>
            <a:ext cx="7886700" cy="1325563"/>
          </a:xfrm>
        </p:spPr>
        <p:txBody>
          <a:bodyPr/>
          <a:lstStyle/>
          <a:p>
            <a:r>
              <a:rPr lang="en-US" altLang="zh-CN" dirty="0" smtClean="0"/>
              <a:t>Theoretical Insights</a:t>
            </a:r>
            <a:endParaRPr lang="zh-CN" altLang="en-US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258336" y="1292785"/>
            <a:ext cx="8578214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65296" tIns="32646" rIns="65296" bIns="32646"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3746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750888">
              <a:spcBef>
                <a:spcPct val="20000"/>
              </a:spcBef>
              <a:buChar char="•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125538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501775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19589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416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873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330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dirty="0"/>
              <a:t>Suppose the observation is       </a:t>
            </a:r>
            <a:r>
              <a:rPr lang="en-US" altLang="zh-CN" sz="1800" dirty="0" smtClean="0"/>
              <a:t>           </a:t>
            </a:r>
            <a:r>
              <a:rPr lang="en-US" altLang="zh-CN" sz="1800" dirty="0"/>
              <a:t>(ignore the bias), where </a:t>
            </a:r>
            <a:r>
              <a:rPr lang="en-US" altLang="zh-CN" sz="1800" dirty="0" smtClean="0"/>
              <a:t>               is </a:t>
            </a:r>
            <a:r>
              <a:rPr lang="en-US" altLang="zh-CN" sz="1800" dirty="0"/>
              <a:t>the weight,                   is the input that embeds weights from previous layers.</a:t>
            </a:r>
          </a:p>
        </p:txBody>
      </p:sp>
      <p:pic>
        <p:nvPicPr>
          <p:cNvPr id="1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607" y="1366203"/>
            <a:ext cx="923143" cy="20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350" y="1641595"/>
            <a:ext cx="960120" cy="20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248" y="1370775"/>
            <a:ext cx="1106302" cy="201308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258336" y="2205380"/>
            <a:ext cx="2877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Consider the objective: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4243" y="2228581"/>
            <a:ext cx="3685168" cy="338180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258336" y="2642421"/>
            <a:ext cx="84006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i="1" kern="0" dirty="0">
                <a:latin typeface="Arial" panose="020B0604020202020204" pitchFamily="34" charset="0"/>
                <a:cs typeface="Arial" panose="020B0604020202020204" pitchFamily="34" charset="0"/>
              </a:rPr>
              <a:t>Lemma1: Consider a pair of global optimal points           satisfying                 and                                                   . For any real           , </a:t>
            </a:r>
            <a:r>
              <a:rPr lang="en-US" altLang="zh-CN" i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let                and                 </a:t>
            </a:r>
            <a:r>
              <a:rPr lang="en-US" altLang="zh-CN" i="1" kern="0" dirty="0">
                <a:latin typeface="Arial" panose="020B0604020202020204" pitchFamily="34" charset="0"/>
                <a:cs typeface="Arial" panose="020B0604020202020204" pitchFamily="34" charset="0"/>
              </a:rPr>
              <a:t>, then we have                                                     , where               is the restricted condition number with           being the largest and          being the smallest nonzero eigenvalues.</a:t>
            </a:r>
          </a:p>
        </p:txBody>
      </p:sp>
      <p:pic>
        <p:nvPicPr>
          <p:cNvPr id="34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702" y="2738833"/>
            <a:ext cx="438467" cy="18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210" y="2700461"/>
            <a:ext cx="947420" cy="20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831" y="2984423"/>
            <a:ext cx="2055239" cy="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646" y="2984423"/>
            <a:ext cx="970130" cy="200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769" y="2999641"/>
            <a:ext cx="623189" cy="20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349" y="2976714"/>
            <a:ext cx="816002" cy="21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26" y="3254058"/>
            <a:ext cx="909928" cy="256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3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729" y="3232212"/>
            <a:ext cx="3153472" cy="253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947" y="3192526"/>
            <a:ext cx="891292" cy="31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689" y="3526739"/>
            <a:ext cx="507086" cy="231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907" y="3526739"/>
            <a:ext cx="410887" cy="20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文本框 44"/>
          <p:cNvSpPr txBox="1"/>
          <p:nvPr/>
        </p:nvSpPr>
        <p:spPr>
          <a:xfrm>
            <a:off x="258336" y="1867852"/>
            <a:ext cx="418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issue of neural networks: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内容占位符 2"/>
          <p:cNvSpPr txBox="1">
            <a:spLocks/>
          </p:cNvSpPr>
          <p:nvPr/>
        </p:nvSpPr>
        <p:spPr bwMode="auto">
          <a:xfrm>
            <a:off x="296287" y="4456828"/>
            <a:ext cx="8540263" cy="39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65296" tIns="32646" rIns="65296" bIns="32646"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3746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750888">
              <a:spcBef>
                <a:spcPct val="20000"/>
              </a:spcBef>
              <a:buChar char="•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125538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501775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19589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416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873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330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dirty="0">
                <a:cs typeface="Arial" panose="020B0604020202020204" pitchFamily="34" charset="0"/>
              </a:rPr>
              <a:t>Consider our proposed cosine SphereConv operator, an equivalent problem is:</a:t>
            </a:r>
          </a:p>
        </p:txBody>
      </p:sp>
      <p:sp>
        <p:nvSpPr>
          <p:cNvPr id="48" name="内容占位符 2"/>
          <p:cNvSpPr txBox="1">
            <a:spLocks/>
          </p:cNvSpPr>
          <p:nvPr/>
        </p:nvSpPr>
        <p:spPr bwMode="auto">
          <a:xfrm>
            <a:off x="685224" y="5133548"/>
            <a:ext cx="8151325" cy="688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65296" tIns="32646" rIns="65296" bIns="32646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75447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750894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126344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01791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1877238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10">
                <a:solidFill>
                  <a:schemeClr val="tx1"/>
                </a:solidFill>
                <a:latin typeface="+mn-lt"/>
                <a:ea typeface="+mn-ea"/>
              </a:defRPr>
            </a:lvl6pPr>
            <a:lvl7pPr marL="2252685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10">
                <a:solidFill>
                  <a:schemeClr val="tx1"/>
                </a:solidFill>
                <a:latin typeface="+mn-lt"/>
                <a:ea typeface="+mn-ea"/>
              </a:defRPr>
            </a:lvl7pPr>
            <a:lvl8pPr marL="2628135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10">
                <a:solidFill>
                  <a:schemeClr val="tx1"/>
                </a:solidFill>
                <a:latin typeface="+mn-lt"/>
                <a:ea typeface="+mn-ea"/>
              </a:defRPr>
            </a:lvl8pPr>
            <a:lvl9pPr marL="3003582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1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altLang="zh-CN" sz="1800" kern="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sz="1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here                                                    and                                                    are diagonal matrices.</a:t>
            </a:r>
            <a:endParaRPr lang="en-US" altLang="zh-CN" sz="18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Picture 4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880" y="4822882"/>
            <a:ext cx="4029075" cy="310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198" y="5202816"/>
            <a:ext cx="3098548" cy="25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720" y="5199140"/>
            <a:ext cx="2604227" cy="265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4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575" y="5242570"/>
            <a:ext cx="476236" cy="150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矩形 53"/>
          <p:cNvSpPr/>
          <p:nvPr/>
        </p:nvSpPr>
        <p:spPr>
          <a:xfrm>
            <a:off x="258336" y="4083794"/>
            <a:ext cx="458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Insensitiveness to Scaling for SphereConv:</a:t>
            </a:r>
          </a:p>
        </p:txBody>
      </p:sp>
      <p:pic>
        <p:nvPicPr>
          <p:cNvPr id="55" name="Picture 4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268" y="5812529"/>
            <a:ext cx="711190" cy="21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47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81" y="5812529"/>
            <a:ext cx="757838" cy="24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48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711" y="5835613"/>
            <a:ext cx="555082" cy="21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49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788" y="5804381"/>
            <a:ext cx="1477879" cy="24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50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44" y="6101582"/>
            <a:ext cx="1255915" cy="20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51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620" y="6115025"/>
            <a:ext cx="3152540" cy="19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52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50" y="6093100"/>
            <a:ext cx="1289910" cy="22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53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732" y="6109057"/>
            <a:ext cx="1052830" cy="20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54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136" y="6400522"/>
            <a:ext cx="168208" cy="17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07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997830" y="2978498"/>
            <a:ext cx="7167663" cy="138642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65296" tIns="32646" rIns="65296" bIns="32646"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3746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750888">
              <a:spcBef>
                <a:spcPct val="20000"/>
              </a:spcBef>
              <a:buChar char="•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125538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501775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19589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416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873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330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dirty="0"/>
              <a:t>Regular Neural Nets: scales as 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dirty="0"/>
              <a:t>SphereConv: </a:t>
            </a:r>
            <a:r>
              <a:rPr lang="en-US" altLang="zh-CN" sz="3200" b="1" i="1" u="sng" dirty="0">
                <a:solidFill>
                  <a:srgbClr val="FF0000"/>
                </a:solidFill>
              </a:rPr>
              <a:t>insensitive</a:t>
            </a:r>
            <a:r>
              <a:rPr lang="en-US" altLang="zh-CN" sz="3200" dirty="0"/>
              <a:t> to scaling</a:t>
            </a:r>
          </a:p>
        </p:txBody>
      </p:sp>
      <p:pic>
        <p:nvPicPr>
          <p:cNvPr id="5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180" y="3034061"/>
            <a:ext cx="876300" cy="4699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762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on </a:t>
            </a:r>
            <a:r>
              <a:rPr lang="en-US" altLang="zh-CN" dirty="0" err="1" smtClean="0"/>
              <a:t>SphereNets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825625"/>
            <a:ext cx="8220075" cy="4351338"/>
          </a:xfrm>
        </p:spPr>
        <p:txBody>
          <a:bodyPr/>
          <a:lstStyle/>
          <a:p>
            <a:r>
              <a:rPr lang="en-US" altLang="zh-CN" dirty="0" smtClean="0"/>
              <a:t>SphereConv </a:t>
            </a:r>
            <a:r>
              <a:rPr lang="en-US" altLang="zh-CN" dirty="0"/>
              <a:t>can also be used to the fully connected layers, recurrent layers, etc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SphereConv can also be viewed as a normalization method that could avoid covariate shift (due to the bounded outputs), and can work simultaneously with Batch Normalization.</a:t>
            </a:r>
            <a:endParaRPr lang="en-US" altLang="zh-CN" dirty="0"/>
          </a:p>
          <a:p>
            <a:r>
              <a:rPr lang="en-US" altLang="zh-CN" dirty="0"/>
              <a:t>We also design angular loss functions for </a:t>
            </a:r>
            <a:r>
              <a:rPr lang="en-US" altLang="zh-CN" i="1" dirty="0" err="1"/>
              <a:t>SphereConv</a:t>
            </a:r>
            <a:r>
              <a:rPr lang="en-US" altLang="zh-CN" dirty="0"/>
              <a:t>, i.e., generalized angular </a:t>
            </a:r>
            <a:r>
              <a:rPr lang="en-US" altLang="zh-CN" dirty="0" err="1"/>
              <a:t>softmax</a:t>
            </a:r>
            <a:r>
              <a:rPr lang="en-US" altLang="zh-CN" dirty="0"/>
              <a:t> (GA-</a:t>
            </a:r>
            <a:r>
              <a:rPr lang="en-US" altLang="zh-CN" dirty="0" err="1"/>
              <a:t>Softmax</a:t>
            </a:r>
            <a:r>
              <a:rPr lang="en-US" altLang="zh-CN" dirty="0"/>
              <a:t>) loss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509" y="5416644"/>
            <a:ext cx="5478981" cy="82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8210550" cy="4351338"/>
          </a:xfrm>
        </p:spPr>
        <p:txBody>
          <a:bodyPr/>
          <a:lstStyle/>
          <a:p>
            <a:r>
              <a:rPr lang="en-US" altLang="zh-CN" dirty="0" smtClean="0"/>
              <a:t>Faster Convergence and better accuracy on CIFAR-10, CIFAR-100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93" y="2814952"/>
            <a:ext cx="7684613" cy="379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2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11300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SphereConv can be used as a new normalization method (</a:t>
            </a:r>
            <a:r>
              <a:rPr lang="en-US" altLang="zh-CN" sz="2400" dirty="0" err="1" smtClean="0"/>
              <a:t>SphereNorm</a:t>
            </a:r>
            <a:r>
              <a:rPr lang="en-US" altLang="zh-CN" sz="2400" dirty="0" smtClean="0"/>
              <a:t>), comparable to Batch Normalization. But they can be used simultaneously.</a:t>
            </a:r>
          </a:p>
          <a:p>
            <a:r>
              <a:rPr lang="en-US" altLang="zh-CN" sz="2400" dirty="0" smtClean="0"/>
              <a:t>The advantages of </a:t>
            </a:r>
            <a:r>
              <a:rPr lang="en-US" altLang="zh-CN" sz="2400" dirty="0" err="1" smtClean="0"/>
              <a:t>SphereNorm</a:t>
            </a:r>
            <a:r>
              <a:rPr lang="en-US" altLang="zh-CN" sz="2400" dirty="0" smtClean="0"/>
              <a:t> are very significant, especially with small mini-batch size.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3252361"/>
            <a:ext cx="3828157" cy="350086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85619" y="4602683"/>
            <a:ext cx="2071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Mini-batch size =4!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4646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</TotalTime>
  <Words>470</Words>
  <Application>Microsoft Office PowerPoint</Application>
  <PresentationFormat>全屏显示(4:3)</PresentationFormat>
  <Paragraphs>66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MS PGothic</vt:lpstr>
      <vt:lpstr>等线</vt:lpstr>
      <vt:lpstr>等线 Light</vt:lpstr>
      <vt:lpstr>Arial</vt:lpstr>
      <vt:lpstr>Calibri</vt:lpstr>
      <vt:lpstr>Calibri Light</vt:lpstr>
      <vt:lpstr>Times New Roman</vt:lpstr>
      <vt:lpstr>Wingdings</vt:lpstr>
      <vt:lpstr>Office 主题​​</vt:lpstr>
      <vt:lpstr>Deep Hyperspherical Learning</vt:lpstr>
      <vt:lpstr>Motivation</vt:lpstr>
      <vt:lpstr>SphereNet: a network that focuses on the angular (phase) information</vt:lpstr>
      <vt:lpstr>Four SphereConv operators</vt:lpstr>
      <vt:lpstr>Theoretical Insights</vt:lpstr>
      <vt:lpstr>PowerPoint 演示文稿</vt:lpstr>
      <vt:lpstr>More on SphereNets</vt:lpstr>
      <vt:lpstr>Experiments</vt:lpstr>
      <vt:lpstr>Experiments</vt:lpstr>
      <vt:lpstr>Experiments</vt:lpstr>
      <vt:lpstr>More experiments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Hyperspherical Learning</dc:title>
  <dc:creator>Weiyang Liu</dc:creator>
  <cp:lastModifiedBy>Weiyang Liu</cp:lastModifiedBy>
  <cp:revision>19</cp:revision>
  <dcterms:created xsi:type="dcterms:W3CDTF">2017-11-24T22:22:17Z</dcterms:created>
  <dcterms:modified xsi:type="dcterms:W3CDTF">2017-12-04T22:09:16Z</dcterms:modified>
</cp:coreProperties>
</file>