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4" r:id="rId1"/>
    <p:sldMasterId id="2147483850" r:id="rId2"/>
  </p:sldMasterIdLst>
  <p:notesMasterIdLst>
    <p:notesMasterId r:id="rId65"/>
  </p:notesMasterIdLst>
  <p:handoutMasterIdLst>
    <p:handoutMasterId r:id="rId66"/>
  </p:handoutMasterIdLst>
  <p:sldIdLst>
    <p:sldId id="256" r:id="rId3"/>
    <p:sldId id="928" r:id="rId4"/>
    <p:sldId id="960" r:id="rId5"/>
    <p:sldId id="825" r:id="rId6"/>
    <p:sldId id="943" r:id="rId7"/>
    <p:sldId id="944" r:id="rId8"/>
    <p:sldId id="946" r:id="rId9"/>
    <p:sldId id="949" r:id="rId10"/>
    <p:sldId id="948" r:id="rId11"/>
    <p:sldId id="947" r:id="rId12"/>
    <p:sldId id="950" r:id="rId13"/>
    <p:sldId id="945" r:id="rId14"/>
    <p:sldId id="951" r:id="rId15"/>
    <p:sldId id="952" r:id="rId16"/>
    <p:sldId id="953" r:id="rId17"/>
    <p:sldId id="954" r:id="rId18"/>
    <p:sldId id="955" r:id="rId19"/>
    <p:sldId id="956" r:id="rId20"/>
    <p:sldId id="957" r:id="rId21"/>
    <p:sldId id="958" r:id="rId22"/>
    <p:sldId id="871" r:id="rId23"/>
    <p:sldId id="959" r:id="rId24"/>
    <p:sldId id="935" r:id="rId25"/>
    <p:sldId id="936" r:id="rId26"/>
    <p:sldId id="937" r:id="rId27"/>
    <p:sldId id="938" r:id="rId28"/>
    <p:sldId id="939" r:id="rId29"/>
    <p:sldId id="891" r:id="rId30"/>
    <p:sldId id="869" r:id="rId31"/>
    <p:sldId id="941" r:id="rId32"/>
    <p:sldId id="942" r:id="rId33"/>
    <p:sldId id="962" r:id="rId34"/>
    <p:sldId id="894" r:id="rId35"/>
    <p:sldId id="961" r:id="rId36"/>
    <p:sldId id="963" r:id="rId37"/>
    <p:sldId id="990" r:id="rId38"/>
    <p:sldId id="966" r:id="rId39"/>
    <p:sldId id="965" r:id="rId40"/>
    <p:sldId id="967" r:id="rId41"/>
    <p:sldId id="874" r:id="rId42"/>
    <p:sldId id="969" r:id="rId43"/>
    <p:sldId id="970" r:id="rId44"/>
    <p:sldId id="971" r:id="rId45"/>
    <p:sldId id="972" r:id="rId46"/>
    <p:sldId id="973" r:id="rId47"/>
    <p:sldId id="974" r:id="rId48"/>
    <p:sldId id="975" r:id="rId49"/>
    <p:sldId id="987" r:id="rId50"/>
    <p:sldId id="988" r:id="rId51"/>
    <p:sldId id="983" r:id="rId52"/>
    <p:sldId id="985" r:id="rId53"/>
    <p:sldId id="986" r:id="rId54"/>
    <p:sldId id="1015" r:id="rId55"/>
    <p:sldId id="1016" r:id="rId56"/>
    <p:sldId id="1017" r:id="rId57"/>
    <p:sldId id="1018" r:id="rId58"/>
    <p:sldId id="1019" r:id="rId59"/>
    <p:sldId id="1020" r:id="rId60"/>
    <p:sldId id="1021" r:id="rId61"/>
    <p:sldId id="1022" r:id="rId62"/>
    <p:sldId id="989" r:id="rId63"/>
    <p:sldId id="1023" r:id="rId64"/>
  </p:sldIdLst>
  <p:sldSz cx="9144000" cy="6858000" type="screen4x3"/>
  <p:notesSz cx="10234613" cy="7099300"/>
  <p:custDataLst>
    <p:tags r:id="rId6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93B5C"/>
    <a:srgbClr val="FBFBF9"/>
    <a:srgbClr val="6699FF"/>
    <a:srgbClr val="FF99CC"/>
    <a:srgbClr val="000099"/>
    <a:srgbClr val="0000CC"/>
    <a:srgbClr val="FFFFCC"/>
    <a:srgbClr val="0757A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0" autoAdjust="0"/>
    <p:restoredTop sz="95514" autoAdjust="0"/>
  </p:normalViewPr>
  <p:slideViewPr>
    <p:cSldViewPr>
      <p:cViewPr varScale="1">
        <p:scale>
          <a:sx n="104" d="100"/>
          <a:sy n="104" d="100"/>
        </p:scale>
        <p:origin x="576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8" d="100"/>
          <a:sy n="18" d="100"/>
        </p:scale>
        <p:origin x="1312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gs" Target="tags/tag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6.xm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5599" cy="35479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378" y="1"/>
            <a:ext cx="4435599" cy="35479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77A3214-3A7D-448D-9071-BF3B2927B247}" type="datetimeFigureOut">
              <a:rPr lang="en-US"/>
              <a:pPr>
                <a:defRPr/>
              </a:pPr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2845"/>
            <a:ext cx="4435599" cy="354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378" y="6742845"/>
            <a:ext cx="4435599" cy="354799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8A17864-8CD3-4C2D-9529-04AE8C1C55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35589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5599" cy="35479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378" y="1"/>
            <a:ext cx="4435599" cy="35479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B041A94-5D76-4AC0-AE28-93C337A68AEA}" type="datetimeFigureOut">
              <a:rPr lang="zh-CN" altLang="en-US"/>
              <a:pPr>
                <a:defRPr/>
              </a:pPr>
              <a:t>2022/3/29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2825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2971" y="3372251"/>
            <a:ext cx="8188671" cy="3194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742845"/>
            <a:ext cx="4435599" cy="354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378" y="6742845"/>
            <a:ext cx="4435599" cy="354799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ED8FF5A-CDA0-4634-A751-0735C418E7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0524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518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7827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7756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964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9938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2107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404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1879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8669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933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0875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770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25049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3572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46990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8682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87068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05425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95963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9548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23770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0080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84976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3442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28998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16251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30540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97849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71453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2304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35004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1887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2757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40211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73885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561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15215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14230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11872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65610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1356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69767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92212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5010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2178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4615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7735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31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8FF5A-CDA0-4634-A751-0735C418E797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184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 baseline="0">
                <a:latin typeface="Calibri" panose="020F0502020204030204" pitchFamily="34" charset="0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 baseline="0"/>
            </a:lvl1pPr>
          </a:lstStyle>
          <a:p>
            <a:r>
              <a:rPr lang="zh-CN" altLang="en-US" dirty="0" smtClean="0"/>
              <a:t>单击此处编辑母版副标题样式</a:t>
            </a:r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244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71E1781-5B95-4D34-8FAA-B731E199F7FE}" type="datetime11">
              <a:rPr lang="zh-CN" altLang="en-US" smtClean="0"/>
              <a:t>09:25:32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67525" y="6215063"/>
            <a:ext cx="2133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981CF36-0588-4910-83ED-2BB24C3C28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814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FD28528-D7D3-428A-9724-37304FDA60A2}" type="datetime11">
              <a:rPr lang="zh-CN" altLang="en-US" smtClean="0"/>
              <a:t>09:25:32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67525" y="6215063"/>
            <a:ext cx="2133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511959C7-21DC-410A-A5D5-556ECA3B52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968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4212" y="6485784"/>
            <a:ext cx="765175" cy="399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2438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 baseline="0">
                <a:latin typeface="Calibri" panose="020F0502020204030204" pitchFamily="34" charset="0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 baseline="0"/>
            </a:lvl1pPr>
          </a:lstStyle>
          <a:p>
            <a:r>
              <a:rPr lang="zh-CN" altLang="en-US" dirty="0" smtClean="0"/>
              <a:t>单击此处编辑母版副标题样式</a:t>
            </a:r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8905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892480" cy="720080"/>
          </a:xfrm>
        </p:spPr>
        <p:txBody>
          <a:bodyPr/>
          <a:lstStyle>
            <a:lvl1pPr>
              <a:defRPr sz="3600" b="1" baseline="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83920"/>
            <a:ext cx="8640960" cy="5281384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76256" y="6485784"/>
            <a:ext cx="2133600" cy="3996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7720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3001C0-F876-4942-93FA-F2F83E3969C8}" type="datetime11">
              <a:rPr lang="zh-CN" altLang="en-US" smtClean="0">
                <a:solidFill>
                  <a:prstClr val="black"/>
                </a:solidFill>
              </a:rPr>
              <a:t>09:25:32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67525" y="6485784"/>
            <a:ext cx="2133600" cy="3996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F99A609-7E38-4D81-91AA-E7D54CC7FD05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6950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0099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86B2B35-04BC-4B6D-AD43-99C3031B198C}" type="datetime11">
              <a:rPr lang="zh-CN" altLang="en-US" smtClean="0">
                <a:solidFill>
                  <a:prstClr val="black"/>
                </a:solidFill>
              </a:rPr>
              <a:t>09:25:32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67525" y="6485784"/>
            <a:ext cx="2133600" cy="3996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3A8C17E7-75FD-4773-AF49-A03C3A8C658E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505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 b="1">
                <a:solidFill>
                  <a:srgbClr val="000099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67525" y="6485784"/>
            <a:ext cx="2133600" cy="3996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497654E-4B71-4E68-B748-D78FFA9BDF87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C724439-A8DE-4E1C-B20F-82EA02B66030}" type="datetime11">
              <a:rPr lang="zh-CN" altLang="en-US" smtClean="0">
                <a:solidFill>
                  <a:prstClr val="black"/>
                </a:solidFill>
              </a:rPr>
              <a:t>09:25:32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4253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 baseline="0">
                <a:solidFill>
                  <a:srgbClr val="000099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0F96B03-D464-4A9A-9C3F-8755B92EE084}" type="datetime11">
              <a:rPr lang="zh-CN" altLang="en-US" smtClean="0">
                <a:solidFill>
                  <a:prstClr val="black"/>
                </a:solidFill>
              </a:rPr>
              <a:t>09:25:32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67525" y="6485784"/>
            <a:ext cx="2133600" cy="3996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2623A38-29C6-47E2-9F7A-479D28BFA263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4195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541026E-DB99-45B3-9AFC-278FD20B1894}" type="datetime11">
              <a:rPr lang="zh-CN" altLang="en-US" smtClean="0">
                <a:solidFill>
                  <a:prstClr val="black"/>
                </a:solidFill>
              </a:rPr>
              <a:t>09:25:32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67525" y="6485784"/>
            <a:ext cx="2133600" cy="3996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3E2A595-1C42-46E5-BB85-AFB1AC2ADF98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112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892480" cy="720080"/>
          </a:xfrm>
        </p:spPr>
        <p:txBody>
          <a:bodyPr/>
          <a:lstStyle>
            <a:lvl1pPr>
              <a:defRPr sz="3600" b="1" baseline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83920"/>
            <a:ext cx="8640960" cy="5281384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76256" y="6485784"/>
            <a:ext cx="2133600" cy="3996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F4707D40-35E3-41E3-ADF2-A995CED87282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9859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AF0BBD8-B889-4866-80B5-E8941BBC55F7}" type="datetime11">
              <a:rPr lang="zh-CN" altLang="en-US" smtClean="0">
                <a:solidFill>
                  <a:prstClr val="black"/>
                </a:solidFill>
              </a:rPr>
              <a:t>09:25:32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67525" y="6485784"/>
            <a:ext cx="2133600" cy="3996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180E573C-B586-4742-8370-BCDAE87131B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468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EED243E-1CC0-4A2D-B61B-3B2A073A72FC}" type="datetime11">
              <a:rPr lang="zh-CN" altLang="en-US" smtClean="0">
                <a:solidFill>
                  <a:prstClr val="black"/>
                </a:solidFill>
              </a:rPr>
              <a:t>09:25:32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67525" y="6485784"/>
            <a:ext cx="2133600" cy="3996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80C6A025-2DB3-4DD7-AC93-5F6CF26C9BFE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86163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0099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ADCEE83-7FB2-4390-9D0B-5D3BE4F012B0}" type="datetime11">
              <a:rPr lang="zh-CN" altLang="en-US" smtClean="0">
                <a:solidFill>
                  <a:prstClr val="black"/>
                </a:solidFill>
              </a:rPr>
              <a:t>09:25:32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67525" y="6215063"/>
            <a:ext cx="2133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981CF36-0588-4910-83ED-2BB24C3C28F1}" type="slidenum">
              <a:rPr lang="zh-CN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73211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A2614FB-62F7-4965-AEBA-BE1A17802479}" type="datetime11">
              <a:rPr lang="zh-CN" altLang="en-US" smtClean="0">
                <a:solidFill>
                  <a:prstClr val="black"/>
                </a:solidFill>
              </a:rPr>
              <a:t>09:25:32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67525" y="6215063"/>
            <a:ext cx="2133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511959C7-21DC-410A-A5D5-556ECA3B52F5}" type="slidenum">
              <a:rPr lang="zh-CN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7553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4212" y="6485784"/>
            <a:ext cx="765175" cy="399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793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-14186" y="6500192"/>
            <a:ext cx="2133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1D28905-6D47-4434-A569-9A906552D85D}" type="datetime11">
              <a:rPr lang="zh-CN" altLang="en-US" smtClean="0"/>
              <a:t>09:25:32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67525" y="6485784"/>
            <a:ext cx="2133600" cy="3996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F99A609-7E38-4D81-91AA-E7D54CC7FD05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697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67525" y="6485784"/>
            <a:ext cx="2133600" cy="3996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3A8C17E7-75FD-4773-AF49-A03C3A8C658E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03283"/>
            <a:ext cx="2133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2D7ACDE-2725-4810-9ED5-DECB3DD5EAA3}" type="datetime11">
              <a:rPr lang="zh-CN" altLang="en-US" smtClean="0"/>
              <a:t>09:25:32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5487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 b="1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67525" y="6485784"/>
            <a:ext cx="2133600" cy="3996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497654E-4B71-4E68-B748-D78FFA9BDF87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77000"/>
            <a:ext cx="2133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96E3EBE-5FF8-482C-971E-3AF1DCB588DA}" type="datetime11">
              <a:rPr lang="zh-CN" altLang="en-US" smtClean="0"/>
              <a:t>09:25:32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7996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03283"/>
            <a:ext cx="2133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2B88D4-4502-4287-BB0F-03F317BE313F}" type="datetime11">
              <a:rPr lang="zh-CN" altLang="en-US" smtClean="0"/>
              <a:t>09:25:32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67525" y="6485784"/>
            <a:ext cx="2133600" cy="3996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2623A38-29C6-47E2-9F7A-479D28BFA263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1226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03283"/>
            <a:ext cx="2133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F6BA53B-1738-4998-BC4D-0834018E26DE}" type="datetime11">
              <a:rPr lang="zh-CN" altLang="en-US" smtClean="0"/>
              <a:t>09:25:32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67525" y="6485784"/>
            <a:ext cx="2133600" cy="3996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3E2A595-1C42-46E5-BB85-AFB1AC2ADF98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2747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DE64A1B-48C9-4C43-8203-23D1DF1F6D91}" type="datetime11">
              <a:rPr lang="zh-CN" altLang="en-US" smtClean="0"/>
              <a:t>09:25:32</a:t>
            </a:fld>
            <a:endParaRPr lang="zh-CN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67525" y="6485784"/>
            <a:ext cx="2133600" cy="3996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180E573C-B586-4742-8370-BCDAE87131B2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7427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2700891-1C8E-4BA5-84BA-D05E69A1B736}" type="datetime11">
              <a:rPr lang="zh-CN" altLang="en-US" smtClean="0"/>
              <a:t>09:25:32</a:t>
            </a:fld>
            <a:endParaRPr lang="zh-CN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67525" y="6485784"/>
            <a:ext cx="2133600" cy="3996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80C6A025-2DB3-4DD7-AC93-5F6CF26C9BFE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840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ags" Target="../tags/tag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6485334"/>
            <a:ext cx="9144000" cy="400049"/>
          </a:xfrm>
          <a:prstGeom prst="rect">
            <a:avLst/>
          </a:prstGeom>
          <a:gradFill flip="none" rotWithShape="1">
            <a:gsLst>
              <a:gs pos="0">
                <a:srgbClr val="0757A0">
                  <a:shade val="30000"/>
                  <a:satMod val="115000"/>
                </a:srgbClr>
              </a:gs>
              <a:gs pos="50000">
                <a:srgbClr val="0757A0">
                  <a:shade val="67500"/>
                  <a:satMod val="115000"/>
                </a:srgbClr>
              </a:gs>
              <a:gs pos="100000">
                <a:srgbClr val="0757A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-26988"/>
            <a:ext cx="8831263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en-US" dirty="0" smtClean="0"/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882650"/>
            <a:ext cx="864235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4212" y="6485784"/>
            <a:ext cx="765175" cy="39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031" name="TextBox 13"/>
          <p:cNvSpPr txBox="1">
            <a:spLocks noChangeArrowheads="1"/>
          </p:cNvSpPr>
          <p:nvPr/>
        </p:nvSpPr>
        <p:spPr bwMode="auto">
          <a:xfrm>
            <a:off x="1439068" y="6469078"/>
            <a:ext cx="6265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互联网大数据与安全信息学研究中心</a:t>
            </a:r>
          </a:p>
        </p:txBody>
      </p:sp>
      <p:sp>
        <p:nvSpPr>
          <p:cNvPr id="17" name="Rectangle 6"/>
          <p:cNvSpPr txBox="1">
            <a:spLocks noChangeArrowheads="1"/>
          </p:cNvSpPr>
          <p:nvPr/>
        </p:nvSpPr>
        <p:spPr>
          <a:xfrm>
            <a:off x="6553200" y="6327775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</a:endParaRPr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>
              <a:lumMod val="10000"/>
            </a:schemeClr>
          </a:solidFill>
          <a:latin typeface="Arial" panose="020B0604020202020204" pitchFamily="34" charset="0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Arial" panose="020B0604020202020204" pitchFamily="34" charset="0"/>
          <a:ea typeface="黑体" pitchFamily="2" charset="-122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800">
          <a:solidFill>
            <a:schemeClr val="tx1"/>
          </a:solidFill>
          <a:latin typeface="Arial" panose="020B0604020202020204" pitchFamily="34" charset="0"/>
          <a:ea typeface="黑体" pitchFamily="2" charset="-122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Arial" panose="020B0604020202020204" pitchFamily="34" charset="0"/>
          <a:ea typeface="黑体" pitchFamily="2" charset="-122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Arial" panose="020B0604020202020204" pitchFamily="34" charset="0"/>
          <a:ea typeface="黑体" pitchFamily="2" charset="-122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itchFamily="2" charset="-122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6485334"/>
            <a:ext cx="9144000" cy="400049"/>
          </a:xfrm>
          <a:prstGeom prst="rect">
            <a:avLst/>
          </a:prstGeom>
          <a:gradFill flip="none" rotWithShape="1">
            <a:gsLst>
              <a:gs pos="0">
                <a:srgbClr val="0757A0">
                  <a:shade val="30000"/>
                  <a:satMod val="115000"/>
                </a:srgbClr>
              </a:gs>
              <a:gs pos="50000">
                <a:srgbClr val="0757A0">
                  <a:shade val="67500"/>
                  <a:satMod val="115000"/>
                </a:srgbClr>
              </a:gs>
              <a:gs pos="100000">
                <a:srgbClr val="0757A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-26988"/>
            <a:ext cx="8831263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en-US" dirty="0" smtClean="0"/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882650"/>
            <a:ext cx="864235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4212" y="6485784"/>
            <a:ext cx="765175" cy="39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31" name="TextBox 13"/>
          <p:cNvSpPr txBox="1">
            <a:spLocks noChangeArrowheads="1"/>
          </p:cNvSpPr>
          <p:nvPr/>
        </p:nvSpPr>
        <p:spPr bwMode="auto">
          <a:xfrm>
            <a:off x="1439068" y="6469078"/>
            <a:ext cx="6265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defRPr/>
            </a:pPr>
            <a:r>
              <a:rPr lang="zh-CN" altLang="en-US" sz="2000" b="1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互联网大数据与安全信息学研究中心</a:t>
            </a:r>
          </a:p>
        </p:txBody>
      </p:sp>
      <p:sp>
        <p:nvSpPr>
          <p:cNvPr id="17" name="Rectangle 6"/>
          <p:cNvSpPr txBox="1">
            <a:spLocks noChangeArrowheads="1"/>
          </p:cNvSpPr>
          <p:nvPr/>
        </p:nvSpPr>
        <p:spPr>
          <a:xfrm>
            <a:off x="6553200" y="6327775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</p:spTree>
    <p:custDataLst>
      <p:tags r:id="rId14"/>
    </p:custDataLst>
    <p:extLst>
      <p:ext uri="{BB962C8B-B14F-4D97-AF65-F5344CB8AC3E}">
        <p14:creationId xmlns:p14="http://schemas.microsoft.com/office/powerpoint/2010/main" val="281577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Arial" panose="020B0604020202020204" pitchFamily="34" charset="0"/>
          <a:ea typeface="黑体" pitchFamily="2" charset="-122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800">
          <a:solidFill>
            <a:schemeClr val="tx1"/>
          </a:solidFill>
          <a:latin typeface="Arial" panose="020B0604020202020204" pitchFamily="34" charset="0"/>
          <a:ea typeface="黑体" pitchFamily="2" charset="-122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Arial" panose="020B0604020202020204" pitchFamily="34" charset="0"/>
          <a:ea typeface="黑体" pitchFamily="2" charset="-122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Arial" panose="020B0604020202020204" pitchFamily="34" charset="0"/>
          <a:ea typeface="黑体" pitchFamily="2" charset="-122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itchFamily="2" charset="-122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6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6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0997"/>
            <a:ext cx="7772400" cy="793750"/>
          </a:xfrm>
        </p:spPr>
        <p:txBody>
          <a:bodyPr anchor="t"/>
          <a:lstStyle/>
          <a:p>
            <a:pPr eaLnBrk="1" hangingPunct="1"/>
            <a:r>
              <a:rPr lang="zh-CN" altLang="en-US" sz="4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基础博弈论</a:t>
            </a:r>
            <a:r>
              <a:rPr lang="en-US" altLang="zh-CN" sz="4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4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4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4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2800" dirty="0" smtClean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471384"/>
            <a:ext cx="9144000" cy="41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28700" y="1990552"/>
            <a:ext cx="7086600" cy="2806600"/>
          </a:xfrm>
        </p:spPr>
        <p:txBody>
          <a:bodyPr/>
          <a:lstStyle/>
          <a:p>
            <a:pPr eaLnBrk="1" hangingPunct="1">
              <a:defRPr/>
            </a:pP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主讲：李林静 副研究员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中国科学院自动化研究所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复杂系统管理与控制国家重点实验室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互联网大数据与安全信息学研究中心</a:t>
            </a:r>
            <a:r>
              <a:rPr lang="en-US" altLang="zh-CN" dirty="0" smtClean="0"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dirty="0" err="1" smtClean="0">
                <a:latin typeface="+mn-lt"/>
                <a:ea typeface="黑体" panose="02010609060101010101" pitchFamily="49" charset="-122"/>
              </a:rPr>
              <a:t>iBASIC</a:t>
            </a:r>
            <a:r>
              <a:rPr lang="en-US" altLang="zh-CN" dirty="0" smtClean="0">
                <a:latin typeface="+mn-lt"/>
                <a:ea typeface="黑体" panose="02010609060101010101" pitchFamily="49" charset="-122"/>
              </a:rPr>
              <a:t>)</a:t>
            </a:r>
          </a:p>
          <a:p>
            <a:pPr eaLnBrk="1" hangingPunct="1">
              <a:defRPr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中国科学院大学人工智能学院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北京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雁栖湖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2021-3-29</a:t>
            </a:r>
            <a:endParaRPr lang="zh-CN" altLang="en-US" dirty="0" smtClean="0"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0" y="12847"/>
            <a:ext cx="829149" cy="8291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116632"/>
            <a:ext cx="601593" cy="60159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6"/>
          <a:srcRect t="28019" b="33000"/>
          <a:stretch/>
        </p:blipFill>
        <p:spPr>
          <a:xfrm>
            <a:off x="2575422" y="129627"/>
            <a:ext cx="1284113" cy="500555"/>
          </a:xfrm>
          <a:prstGeom prst="rect">
            <a:avLst/>
          </a:prstGeom>
        </p:spPr>
      </p:pic>
      <p:pic>
        <p:nvPicPr>
          <p:cNvPr id="10" name="图片 9" descr="蓝色we副本副本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91680" y="68896"/>
            <a:ext cx="734768" cy="64932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例：智猪博弈</a:t>
            </a:r>
            <a:r>
              <a:rPr lang="en-US" altLang="zh-CN" dirty="0" smtClean="0"/>
              <a:t>(Boxed Pig Game)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9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526390"/>
              </p:ext>
            </p:extLst>
          </p:nvPr>
        </p:nvGraphicFramePr>
        <p:xfrm>
          <a:off x="1331640" y="177281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512168"/>
                <a:gridCol w="2267744"/>
                <a:gridCol w="1524000"/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小猪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等待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按钮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猪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等待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9, -1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按钮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6, 4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8" name="内容占位符 2"/>
          <p:cNvSpPr>
            <a:spLocks noGrp="1"/>
          </p:cNvSpPr>
          <p:nvPr>
            <p:ph idx="1"/>
          </p:nvPr>
        </p:nvSpPr>
        <p:spPr>
          <a:xfrm>
            <a:off x="251520" y="883920"/>
            <a:ext cx="8640960" cy="5281384"/>
          </a:xfrm>
        </p:spPr>
        <p:txBody>
          <a:bodyPr/>
          <a:lstStyle/>
          <a:p>
            <a:r>
              <a:rPr lang="zh-CN" altLang="en-US" dirty="0" smtClean="0"/>
              <a:t>构造博弈矩阵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80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例：智猪博弈</a:t>
            </a:r>
            <a:r>
              <a:rPr lang="en-US" altLang="zh-CN" dirty="0" smtClean="0"/>
              <a:t>(Boxed Pig Game)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10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339657"/>
              </p:ext>
            </p:extLst>
          </p:nvPr>
        </p:nvGraphicFramePr>
        <p:xfrm>
          <a:off x="1331640" y="177281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512168"/>
                <a:gridCol w="2267744"/>
                <a:gridCol w="1524000"/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小猪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等待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按钮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猪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等待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9, -1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按钮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4, 4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8" name="内容占位符 2"/>
          <p:cNvSpPr>
            <a:spLocks noGrp="1"/>
          </p:cNvSpPr>
          <p:nvPr>
            <p:ph idx="1"/>
          </p:nvPr>
        </p:nvSpPr>
        <p:spPr>
          <a:xfrm>
            <a:off x="251520" y="883920"/>
            <a:ext cx="8640960" cy="5281384"/>
          </a:xfrm>
        </p:spPr>
        <p:txBody>
          <a:bodyPr/>
          <a:lstStyle/>
          <a:p>
            <a:r>
              <a:rPr lang="zh-CN" altLang="en-US" dirty="0" smtClean="0"/>
              <a:t>构造博弈矩阵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81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例：智猪博弈</a:t>
            </a:r>
            <a:r>
              <a:rPr lang="en-US" altLang="zh-CN" dirty="0" smtClean="0"/>
              <a:t>(Boxed Pig Game)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11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600968"/>
              </p:ext>
            </p:extLst>
          </p:nvPr>
        </p:nvGraphicFramePr>
        <p:xfrm>
          <a:off x="1259632" y="177281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512168"/>
                <a:gridCol w="2267744"/>
                <a:gridCol w="1524000"/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小猪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等待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按钮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猪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等待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9, -1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按钮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4, 4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7, 3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51520" y="883920"/>
            <a:ext cx="8640960" cy="5281384"/>
          </a:xfrm>
        </p:spPr>
        <p:txBody>
          <a:bodyPr/>
          <a:lstStyle/>
          <a:p>
            <a:r>
              <a:rPr lang="zh-CN" altLang="en-US" dirty="0" smtClean="0"/>
              <a:t>构造博弈矩阵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23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例：智猪博弈</a:t>
            </a:r>
            <a:r>
              <a:rPr lang="en-US" altLang="zh-CN" dirty="0" smtClean="0"/>
              <a:t>(Boxed Pig Game)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12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141621"/>
              </p:ext>
            </p:extLst>
          </p:nvPr>
        </p:nvGraphicFramePr>
        <p:xfrm>
          <a:off x="1259632" y="177281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512168"/>
                <a:gridCol w="2267744"/>
                <a:gridCol w="1524000"/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小猪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等待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按钮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猪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等待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9, -1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按钮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4, 4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5, 1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51520" y="883920"/>
            <a:ext cx="8640960" cy="5281384"/>
          </a:xfrm>
        </p:spPr>
        <p:txBody>
          <a:bodyPr/>
          <a:lstStyle/>
          <a:p>
            <a:r>
              <a:rPr lang="zh-CN" altLang="en-US" dirty="0" smtClean="0"/>
              <a:t>构造博弈矩阵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51520" y="883920"/>
            <a:ext cx="8640960" cy="5281384"/>
          </a:xfrm>
        </p:spPr>
        <p:txBody>
          <a:bodyPr/>
          <a:lstStyle/>
          <a:p>
            <a:r>
              <a:rPr lang="zh-CN" altLang="en-US" dirty="0" smtClean="0"/>
              <a:t>优势策略</a:t>
            </a:r>
            <a:r>
              <a:rPr lang="en-US" altLang="zh-CN" dirty="0" smtClean="0"/>
              <a:t>(dominant strategy)</a:t>
            </a:r>
          </a:p>
          <a:p>
            <a:r>
              <a:rPr lang="zh-CN" altLang="en-US" dirty="0" smtClean="0"/>
              <a:t>劣势策略</a:t>
            </a:r>
            <a:r>
              <a:rPr lang="en-US" altLang="zh-CN" dirty="0" smtClean="0"/>
              <a:t>(dominated strategy)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“等待”是小猪的优势策略</a:t>
            </a:r>
            <a:endParaRPr lang="en-US" altLang="zh-CN" dirty="0" smtClean="0"/>
          </a:p>
          <a:p>
            <a:r>
              <a:rPr lang="zh-CN" altLang="en-US" dirty="0" smtClean="0"/>
              <a:t>“按钮”是小猪的劣势策略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在博弈中，劣势策略不应该被使用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例：智猪博弈</a:t>
            </a:r>
            <a:r>
              <a:rPr lang="en-US" altLang="zh-CN" dirty="0" smtClean="0"/>
              <a:t>(Boxed Pig Game)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13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763934"/>
              </p:ext>
            </p:extLst>
          </p:nvPr>
        </p:nvGraphicFramePr>
        <p:xfrm>
          <a:off x="1475656" y="2348880"/>
          <a:ext cx="6096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512168"/>
                <a:gridCol w="2267744"/>
                <a:gridCol w="1524000"/>
              </a:tblGrid>
              <a:tr h="0">
                <a:tc rowSpan="2" grid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小猪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等待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按钮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猪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等待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9, </a:t>
                      </a:r>
                      <a:r>
                        <a:rPr lang="en-US" altLang="zh-CN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按钮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4, </a:t>
                      </a:r>
                      <a:r>
                        <a:rPr lang="en-US" altLang="zh-CN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5, </a:t>
                      </a:r>
                      <a:r>
                        <a:rPr lang="en-US" altLang="zh-CN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88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51520" y="883920"/>
            <a:ext cx="8892480" cy="5281384"/>
          </a:xfrm>
        </p:spPr>
        <p:txBody>
          <a:bodyPr/>
          <a:lstStyle/>
          <a:p>
            <a:r>
              <a:rPr lang="zh-CN" altLang="en-US" dirty="0" smtClean="0"/>
              <a:t>简化的博弈矩阵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状态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按钮，等待</a:t>
            </a:r>
            <a:r>
              <a:rPr lang="en-US" altLang="zh-CN" dirty="0" smtClean="0">
                <a:solidFill>
                  <a:srgbClr val="FF0000"/>
                </a:solidFill>
              </a:rPr>
              <a:t>) </a:t>
            </a:r>
            <a:r>
              <a:rPr lang="zh-CN" altLang="en-US" dirty="0" smtClean="0">
                <a:solidFill>
                  <a:srgbClr val="FF0000"/>
                </a:solidFill>
              </a:rPr>
              <a:t>构成智猪博弈的一个“</a:t>
            </a:r>
            <a:r>
              <a:rPr lang="zh-CN" altLang="en-US" dirty="0">
                <a:solidFill>
                  <a:srgbClr val="FF0000"/>
                </a:solidFill>
              </a:rPr>
              <a:t>均衡</a:t>
            </a:r>
            <a:r>
              <a:rPr lang="zh-CN" altLang="en-US" dirty="0" smtClean="0">
                <a:solidFill>
                  <a:srgbClr val="FF0000"/>
                </a:solidFill>
              </a:rPr>
              <a:t>”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例：智猪博弈</a:t>
            </a:r>
            <a:r>
              <a:rPr lang="en-US" altLang="zh-CN" dirty="0" smtClean="0"/>
              <a:t>(Boxed Pig Game)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14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83621"/>
              </p:ext>
            </p:extLst>
          </p:nvPr>
        </p:nvGraphicFramePr>
        <p:xfrm>
          <a:off x="1979712" y="1700808"/>
          <a:ext cx="4572000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512168"/>
                <a:gridCol w="2267744"/>
              </a:tblGrid>
              <a:tr h="0">
                <a:tc rowSpan="2" grid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小猪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等待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猪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等待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按钮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4, 4</a:t>
                      </a:r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10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51520" y="883920"/>
            <a:ext cx="8856984" cy="5281384"/>
          </a:xfrm>
        </p:spPr>
        <p:txBody>
          <a:bodyPr/>
          <a:lstStyle/>
          <a:p>
            <a:r>
              <a:rPr lang="zh-CN" altLang="en-US" dirty="0" smtClean="0"/>
              <a:t>均衡的含义？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sz="1050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状态：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按钮，等待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给定大猪去“按钮”，小猪的最优策略是“等待”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给定小猪只“等待”，大猪的最优策略是“按钮”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大猪、小猪 均不会改变自己的策略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例：智猪博弈</a:t>
            </a:r>
            <a:r>
              <a:rPr lang="en-US" altLang="zh-CN" dirty="0" smtClean="0"/>
              <a:t>(Boxed Pig Game)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15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940433"/>
              </p:ext>
            </p:extLst>
          </p:nvPr>
        </p:nvGraphicFramePr>
        <p:xfrm>
          <a:off x="1331640" y="1556792"/>
          <a:ext cx="60960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512168"/>
                <a:gridCol w="2267744"/>
                <a:gridCol w="1524000"/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小猪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等待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按钮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猪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等待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9, -1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按钮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4, 4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5, 1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07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51520" y="883920"/>
            <a:ext cx="8856984" cy="5281384"/>
          </a:xfrm>
        </p:spPr>
        <p:txBody>
          <a:bodyPr/>
          <a:lstStyle/>
          <a:p>
            <a:r>
              <a:rPr lang="zh-CN" altLang="en-US" dirty="0" smtClean="0"/>
              <a:t>均衡的含义？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sz="1050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状态：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等待，</a:t>
            </a:r>
            <a:r>
              <a:rPr lang="zh-CN" altLang="en-US" dirty="0">
                <a:solidFill>
                  <a:srgbClr val="FF0000"/>
                </a:solidFill>
              </a:rPr>
              <a:t>等待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给定大猪只“等待”，小猪的最优策略是“等待”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给定小猪只“等待”，大猪的最优策略是“按钮”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大猪将自己的策略从“等待”改变为“按钮”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例：智猪博弈</a:t>
            </a:r>
            <a:r>
              <a:rPr lang="en-US" altLang="zh-CN" dirty="0" smtClean="0"/>
              <a:t>(Boxed Pig Game)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16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707119"/>
              </p:ext>
            </p:extLst>
          </p:nvPr>
        </p:nvGraphicFramePr>
        <p:xfrm>
          <a:off x="1331640" y="1556792"/>
          <a:ext cx="60960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512168"/>
                <a:gridCol w="2267744"/>
                <a:gridCol w="1524000"/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小猪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等待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按钮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猪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等待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9, -1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按钮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4, 4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5, 1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>
            <a:off x="4427984" y="2492896"/>
            <a:ext cx="0" cy="36004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43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51520" y="883920"/>
            <a:ext cx="8856984" cy="5281384"/>
          </a:xfrm>
        </p:spPr>
        <p:txBody>
          <a:bodyPr/>
          <a:lstStyle/>
          <a:p>
            <a:r>
              <a:rPr lang="zh-CN" altLang="en-US" dirty="0" smtClean="0"/>
              <a:t>均衡的含义？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sz="1050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状态：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等待，按钮</a:t>
            </a:r>
            <a:r>
              <a:rPr lang="en-US" altLang="zh-CN" dirty="0" smtClean="0">
                <a:solidFill>
                  <a:srgbClr val="FF0000"/>
                </a:solidFill>
              </a:rPr>
              <a:t>) 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给定大猪只“等待”，小猪的最优策略是“等待”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给定小猪去“按钮”，大猪的最优策略是“等待”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小猪将自己的策略从“按钮”改变为“等待”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例：智猪博弈</a:t>
            </a:r>
            <a:r>
              <a:rPr lang="en-US" altLang="zh-CN" dirty="0" smtClean="0"/>
              <a:t>(Boxed Pig Game)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17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093329"/>
              </p:ext>
            </p:extLst>
          </p:nvPr>
        </p:nvGraphicFramePr>
        <p:xfrm>
          <a:off x="1331640" y="1556792"/>
          <a:ext cx="60960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512168"/>
                <a:gridCol w="2267744"/>
                <a:gridCol w="1524000"/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小猪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等待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按钮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猪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等待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9, -1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按钮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4, 4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5, 1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>
            <a:off x="4427984" y="2492896"/>
            <a:ext cx="0" cy="36004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5580112" y="2492896"/>
            <a:ext cx="576064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85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51520" y="883920"/>
            <a:ext cx="8856984" cy="5281384"/>
          </a:xfrm>
        </p:spPr>
        <p:txBody>
          <a:bodyPr/>
          <a:lstStyle/>
          <a:p>
            <a:r>
              <a:rPr lang="zh-CN" altLang="en-US" dirty="0" smtClean="0"/>
              <a:t>均衡的含义？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sz="1050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状态：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按钮</a:t>
            </a:r>
            <a:r>
              <a:rPr lang="zh-CN" altLang="en-US" dirty="0" smtClean="0">
                <a:solidFill>
                  <a:srgbClr val="FF0000"/>
                </a:solidFill>
              </a:rPr>
              <a:t>，按钮</a:t>
            </a:r>
            <a:r>
              <a:rPr lang="en-US" altLang="zh-CN" dirty="0" smtClean="0">
                <a:solidFill>
                  <a:srgbClr val="FF0000"/>
                </a:solidFill>
              </a:rPr>
              <a:t>) 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给定大猪去“按钮”，小猪的最优策略是“等待”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给定小猪去“按钮”，大猪的最优策略是“等待”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大小猪都将自己的策略从“按钮”改变为“等待”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例：智猪博弈</a:t>
            </a:r>
            <a:r>
              <a:rPr lang="en-US" altLang="zh-CN" dirty="0" smtClean="0"/>
              <a:t>(Boxed Pig Game)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18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285895"/>
              </p:ext>
            </p:extLst>
          </p:nvPr>
        </p:nvGraphicFramePr>
        <p:xfrm>
          <a:off x="1331640" y="1556792"/>
          <a:ext cx="60960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512168"/>
                <a:gridCol w="2267744"/>
                <a:gridCol w="1524000"/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小猪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等待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按钮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猪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等待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9, -1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按钮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4, 4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5, 1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>
            <a:off x="4427984" y="2492896"/>
            <a:ext cx="0" cy="36004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5580112" y="2492896"/>
            <a:ext cx="576064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5436096" y="2636912"/>
            <a:ext cx="648072" cy="28803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6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04400"/>
            <a:ext cx="8640960" cy="5281384"/>
          </a:xfrm>
        </p:spPr>
        <p:txBody>
          <a:bodyPr/>
          <a:lstStyle/>
          <a:p>
            <a:r>
              <a:rPr lang="zh-CN" altLang="en-US" dirty="0" smtClean="0"/>
              <a:t>博弈案例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非合作博弈论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智猪博弈、公</a:t>
            </a:r>
            <a:r>
              <a:rPr lang="zh-CN" altLang="en-US" dirty="0"/>
              <a:t>地</a:t>
            </a:r>
            <a:r>
              <a:rPr lang="zh-CN" altLang="en-US" dirty="0" smtClean="0"/>
              <a:t>悲剧、田忌赛马、拍卖</a:t>
            </a:r>
            <a:endParaRPr lang="en-US" altLang="zh-CN" dirty="0" smtClean="0"/>
          </a:p>
          <a:p>
            <a:pPr lvl="1"/>
            <a:r>
              <a:rPr lang="zh-CN" altLang="en-US" dirty="0"/>
              <a:t>合作博弈论</a:t>
            </a:r>
            <a:endParaRPr lang="en-US" altLang="zh-CN" dirty="0"/>
          </a:p>
          <a:p>
            <a:pPr lvl="2"/>
            <a:r>
              <a:rPr lang="en-US" altLang="zh-CN" dirty="0"/>
              <a:t>Shapley Value</a:t>
            </a:r>
          </a:p>
          <a:p>
            <a:r>
              <a:rPr lang="zh-CN" altLang="en-US" dirty="0" smtClean="0"/>
              <a:t>博弈论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选择与效用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完全信息静态、完全信息动态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不完全信息静态、不完全信息动态</a:t>
            </a:r>
            <a:endParaRPr lang="en-US" altLang="zh-CN" dirty="0" smtClean="0"/>
          </a:p>
          <a:p>
            <a:r>
              <a:rPr lang="zh-CN" altLang="en-US" dirty="0" smtClean="0"/>
              <a:t>博弈论与人工智能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794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51520" y="883920"/>
            <a:ext cx="8856984" cy="4777328"/>
          </a:xfrm>
        </p:spPr>
        <p:txBody>
          <a:bodyPr/>
          <a:lstStyle/>
          <a:p>
            <a:r>
              <a:rPr lang="zh-CN" altLang="en-US" dirty="0"/>
              <a:t>最</a:t>
            </a:r>
            <a:r>
              <a:rPr lang="zh-CN" altLang="en-US" dirty="0" smtClean="0"/>
              <a:t>优反应</a:t>
            </a:r>
            <a:r>
              <a:rPr lang="en-US" altLang="zh-CN" dirty="0" smtClean="0"/>
              <a:t>(Best response)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sz="1800" dirty="0" smtClean="0"/>
          </a:p>
          <a:p>
            <a:pPr lvl="1"/>
            <a:r>
              <a:rPr lang="en-US" altLang="zh-CN" dirty="0" smtClean="0"/>
              <a:t>BR(</a:t>
            </a:r>
            <a:r>
              <a:rPr lang="zh-CN" altLang="en-US" dirty="0" smtClean="0"/>
              <a:t>按钮，等待</a:t>
            </a:r>
            <a:r>
              <a:rPr lang="en-US" altLang="zh-CN" dirty="0" smtClean="0"/>
              <a:t>) </a:t>
            </a:r>
            <a:r>
              <a:rPr lang="en-US" altLang="zh-CN" dirty="0"/>
              <a:t>= (</a:t>
            </a:r>
            <a:r>
              <a:rPr lang="zh-CN" altLang="en-US" dirty="0"/>
              <a:t>按钮，等待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BR(</a:t>
            </a:r>
            <a:r>
              <a:rPr lang="zh-CN" altLang="en-US" dirty="0" smtClean="0"/>
              <a:t>按钮，按钮</a:t>
            </a:r>
            <a:r>
              <a:rPr lang="en-US" altLang="zh-CN" dirty="0"/>
              <a:t>) = </a:t>
            </a:r>
            <a:r>
              <a:rPr lang="en-US" altLang="zh-CN" dirty="0" smtClean="0"/>
              <a:t>(</a:t>
            </a:r>
            <a:r>
              <a:rPr lang="zh-CN" altLang="en-US" dirty="0">
                <a:solidFill>
                  <a:srgbClr val="FF0000"/>
                </a:solidFill>
              </a:rPr>
              <a:t>等待</a:t>
            </a:r>
            <a:r>
              <a:rPr lang="zh-CN" altLang="en-US" dirty="0" smtClean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等待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pPr lvl="1"/>
            <a:r>
              <a:rPr lang="en-US" altLang="zh-CN" dirty="0"/>
              <a:t>BR</a:t>
            </a:r>
            <a:r>
              <a:rPr lang="en-US" altLang="zh-CN" dirty="0" smtClean="0"/>
              <a:t>(</a:t>
            </a:r>
            <a:r>
              <a:rPr lang="zh-CN" altLang="en-US" dirty="0" smtClean="0"/>
              <a:t>等待，</a:t>
            </a:r>
            <a:r>
              <a:rPr lang="zh-CN" altLang="en-US" dirty="0"/>
              <a:t>等待</a:t>
            </a:r>
            <a:r>
              <a:rPr lang="en-US" altLang="zh-CN" dirty="0"/>
              <a:t>) = </a:t>
            </a:r>
            <a:r>
              <a:rPr lang="en-US" altLang="zh-CN" dirty="0" smtClean="0"/>
              <a:t>(</a:t>
            </a:r>
            <a:r>
              <a:rPr lang="zh-CN" altLang="en-US" dirty="0">
                <a:solidFill>
                  <a:srgbClr val="FF0000"/>
                </a:solidFill>
              </a:rPr>
              <a:t>按钮</a:t>
            </a:r>
            <a:r>
              <a:rPr lang="zh-CN" altLang="en-US" dirty="0" smtClean="0"/>
              <a:t>，</a:t>
            </a:r>
            <a:r>
              <a:rPr lang="zh-CN" altLang="en-US" dirty="0"/>
              <a:t>等待</a:t>
            </a:r>
            <a:r>
              <a:rPr lang="en-US" altLang="zh-CN" dirty="0"/>
              <a:t>) </a:t>
            </a:r>
          </a:p>
          <a:p>
            <a:pPr lvl="1"/>
            <a:r>
              <a:rPr lang="en-US" altLang="zh-CN" dirty="0"/>
              <a:t>BR(</a:t>
            </a:r>
            <a:r>
              <a:rPr lang="zh-CN" altLang="en-US" dirty="0"/>
              <a:t>等待</a:t>
            </a:r>
            <a:r>
              <a:rPr lang="zh-CN" altLang="en-US" dirty="0" smtClean="0"/>
              <a:t>，按钮</a:t>
            </a:r>
            <a:r>
              <a:rPr lang="en-US" altLang="zh-CN" dirty="0" smtClean="0"/>
              <a:t>) </a:t>
            </a:r>
            <a:r>
              <a:rPr lang="en-US" altLang="zh-CN" dirty="0"/>
              <a:t>= </a:t>
            </a:r>
            <a:r>
              <a:rPr lang="en-US" altLang="zh-CN" dirty="0" smtClean="0"/>
              <a:t>(</a:t>
            </a:r>
            <a:r>
              <a:rPr lang="zh-CN" altLang="en-US" dirty="0"/>
              <a:t>等待</a:t>
            </a:r>
            <a:r>
              <a:rPr lang="zh-CN" altLang="en-US" dirty="0" smtClean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等待</a:t>
            </a:r>
            <a:r>
              <a:rPr lang="en-US" altLang="zh-CN" dirty="0"/>
              <a:t>) </a:t>
            </a:r>
          </a:p>
          <a:p>
            <a:pPr marL="344487" lvl="1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sz="105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例：智猪博弈</a:t>
            </a:r>
            <a:r>
              <a:rPr lang="en-US" altLang="zh-CN" dirty="0" smtClean="0"/>
              <a:t>(Boxed Pig Game)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19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531704"/>
              </p:ext>
            </p:extLst>
          </p:nvPr>
        </p:nvGraphicFramePr>
        <p:xfrm>
          <a:off x="1331640" y="1628800"/>
          <a:ext cx="60960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512168"/>
                <a:gridCol w="2267744"/>
                <a:gridCol w="1524000"/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小猪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等待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按钮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猪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等待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9, -1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按钮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4, 4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5, 1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>
            <a:off x="4427984" y="2492896"/>
            <a:ext cx="0" cy="36004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5580112" y="2492896"/>
            <a:ext cx="576064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5436096" y="2636912"/>
            <a:ext cx="648072" cy="28803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763688" y="5852472"/>
            <a:ext cx="6022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均衡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状态、点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是最优反应的不动点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356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例：公地悲剧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692696"/>
                <a:ext cx="8892480" cy="57930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dirty="0" smtClean="0"/>
                  <a:t>个牧民，共同拥有一块草场，可自由放牧。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zh-CN" altLang="en-US" sz="2800" dirty="0" smtClean="0"/>
                  <a:t>除牧草外，养一只羊的额外成本为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=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800" dirty="0" smtClean="0"/>
                  <a:t>。</a:t>
                </a:r>
                <a:endParaRPr lang="en-US" altLang="zh-CN" sz="2800" dirty="0"/>
              </a:p>
              <a:p>
                <a:pPr marL="0" indent="0">
                  <a:buNone/>
                </a:pPr>
                <a:r>
                  <a:rPr lang="zh-CN" altLang="en-US" sz="2800" dirty="0" smtClean="0"/>
                  <a:t>羊的价格跟该草场上羊的总数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800" dirty="0" smtClean="0"/>
                  <a:t>相关，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800" dirty="0" smtClean="0"/>
                  <a:t>。</a:t>
                </a:r>
                <a:endParaRPr lang="en-US" altLang="zh-CN" sz="2800" dirty="0" smtClean="0"/>
              </a:p>
              <a:p>
                <a:pPr marL="0" indent="0" algn="ctr">
                  <a:buNone/>
                </a:pP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每个牧民应饲养多少只羊？</a:t>
                </a:r>
                <a:endParaRPr lang="en-US" altLang="zh-CN" sz="28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CN" sz="14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（垄断经营）</a:t>
                </a:r>
                <a:endParaRPr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收益：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cs</a:t>
                </a:r>
                <a:endPara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</a:t>
                </a:r>
                <a:r>
                  <a:rPr lang="zh-CN" altLang="en-US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优条件：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’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p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’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 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= 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 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4=0</a:t>
                </a:r>
              </a:p>
              <a:p>
                <a:pPr marL="0" indent="0">
                  <a:buNone/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</a:t>
                </a:r>
                <a:r>
                  <a:rPr lang="zh-CN" altLang="en-US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优牧羊量：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48</a:t>
                </a:r>
              </a:p>
              <a:p>
                <a:pPr marL="0" indent="0">
                  <a:buNone/>
                </a:pPr>
                <a:r>
                  <a:rPr lang="zh-CN" altLang="en-US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最大收益：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(100 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48 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4)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48 = 2304</a:t>
                </a:r>
                <a:endParaRPr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10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0" indent="0" algn="r">
                  <a:buNone/>
                </a:pPr>
                <a:r>
                  <a:rPr lang="en-US" altLang="zh-CN" sz="2100" dirty="0" smtClean="0"/>
                  <a:t>Garrett Hardin, </a:t>
                </a:r>
                <a:r>
                  <a:rPr lang="en-US" altLang="zh-CN" sz="2100" i="1" dirty="0" smtClean="0"/>
                  <a:t>The tragedy of the commons</a:t>
                </a:r>
                <a:r>
                  <a:rPr lang="en-US" altLang="zh-CN" sz="2100" dirty="0" smtClean="0"/>
                  <a:t>, Science (New Series), Vol. 162, No. 3859, pp. 1243-1248, Dec. 1968.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692696"/>
                <a:ext cx="8892480" cy="5793088"/>
              </a:xfrm>
              <a:blipFill rotWithShape="0">
                <a:blip r:embed="rId3"/>
                <a:stretch>
                  <a:fillRect l="-1371" t="-1474" r="-1714" b="-1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20</a:t>
            </a:fld>
            <a:endParaRPr lang="en-US" altLang="zh-C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6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例：公地悲剧 </a:t>
            </a:r>
            <a:r>
              <a:rPr lang="en-US" altLang="zh-CN" dirty="0" smtClean="0"/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dirty="0"/>
              <a:t>=</a:t>
            </a:r>
            <a:r>
              <a:rPr lang="en-US" altLang="zh-CN" dirty="0" smtClean="0"/>
              <a:t> 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516232"/>
            <a:ext cx="8892480" cy="5793088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两牧民分别养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只羊，草场上总羊数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r">
              <a:buNone/>
            </a:pPr>
            <a:endParaRPr lang="en-US" altLang="zh-CN" sz="21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21</a:t>
            </a:fld>
            <a:endParaRPr lang="en-US" altLang="zh-CN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8676476"/>
                  </p:ext>
                </p:extLst>
              </p:nvPr>
            </p:nvGraphicFramePr>
            <p:xfrm>
              <a:off x="971600" y="1268760"/>
              <a:ext cx="7344816" cy="46085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8102"/>
                    <a:gridCol w="918102"/>
                    <a:gridCol w="918102"/>
                    <a:gridCol w="918102"/>
                    <a:gridCol w="918102"/>
                    <a:gridCol w="918102"/>
                    <a:gridCol w="918102"/>
                    <a:gridCol w="918102"/>
                  </a:tblGrid>
                  <a:tr h="576064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zh-CN" altLang="en-US" sz="2800" dirty="0"/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 smtClean="0"/>
                            <a:t>牧民</a:t>
                          </a:r>
                          <a:r>
                            <a:rPr lang="en-US" altLang="zh-CN" sz="2800" dirty="0" smtClean="0"/>
                            <a:t>2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</a:tr>
                  <a:tr h="576064">
                    <a:tc gridSpan="2"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1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2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3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4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 anchor="ctr"/>
                    </a:tc>
                  </a:tr>
                  <a:tr h="576064">
                    <a:tc rowSpan="6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 smtClean="0"/>
                            <a:t>牧</a:t>
                          </a:r>
                          <a:endParaRPr lang="en-US" altLang="zh-CN" sz="2800" dirty="0" smtClean="0"/>
                        </a:p>
                        <a:p>
                          <a:pPr algn="ctr"/>
                          <a:r>
                            <a:rPr lang="zh-CN" altLang="en-US" sz="2800" dirty="0" smtClean="0"/>
                            <a:t>民</a:t>
                          </a:r>
                          <a:endParaRPr lang="en-US" altLang="zh-CN" sz="2800" dirty="0" smtClean="0"/>
                        </a:p>
                        <a:p>
                          <a:pPr algn="ctr"/>
                          <a:r>
                            <a:rPr lang="en-US" altLang="zh-CN" sz="2800" dirty="0" smtClean="0"/>
                            <a:t>1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0,0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</a:tr>
                  <a:tr h="576064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1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</a:tr>
                  <a:tr h="576064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2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</a:tr>
                  <a:tr h="576064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3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</a:tr>
                  <a:tr h="576064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4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</a:tr>
                  <a:tr h="576064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8676476"/>
                  </p:ext>
                </p:extLst>
              </p:nvPr>
            </p:nvGraphicFramePr>
            <p:xfrm>
              <a:off x="971600" y="1268760"/>
              <a:ext cx="7344816" cy="46085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8102"/>
                    <a:gridCol w="918102"/>
                    <a:gridCol w="918102"/>
                    <a:gridCol w="918102"/>
                    <a:gridCol w="918102"/>
                    <a:gridCol w="918102"/>
                    <a:gridCol w="918102"/>
                    <a:gridCol w="918102"/>
                  </a:tblGrid>
                  <a:tr h="576064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zh-CN" altLang="en-US" sz="2800" dirty="0"/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 smtClean="0"/>
                            <a:t>牧民</a:t>
                          </a:r>
                          <a:r>
                            <a:rPr lang="en-US" altLang="zh-CN" sz="2800" dirty="0" smtClean="0"/>
                            <a:t>2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</a:tr>
                  <a:tr h="576064">
                    <a:tc gridSpan="2"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1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2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3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4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99338" t="-108511" r="-2649" b="-606383"/>
                          </a:stretch>
                        </a:blipFill>
                      </a:tcPr>
                    </a:tc>
                  </a:tr>
                  <a:tr h="576064">
                    <a:tc rowSpan="6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 smtClean="0"/>
                            <a:t>牧</a:t>
                          </a:r>
                          <a:endParaRPr lang="en-US" altLang="zh-CN" sz="2800" dirty="0" smtClean="0"/>
                        </a:p>
                        <a:p>
                          <a:pPr algn="ctr"/>
                          <a:r>
                            <a:rPr lang="zh-CN" altLang="en-US" sz="2800" dirty="0" smtClean="0"/>
                            <a:t>民</a:t>
                          </a:r>
                          <a:endParaRPr lang="en-US" altLang="zh-CN" sz="2800" dirty="0" smtClean="0"/>
                        </a:p>
                        <a:p>
                          <a:pPr algn="ctr"/>
                          <a:r>
                            <a:rPr lang="en-US" altLang="zh-CN" sz="2800" dirty="0" smtClean="0"/>
                            <a:t>1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0,0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</a:tr>
                  <a:tr h="576064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1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</a:tr>
                  <a:tr h="576064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2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</a:tr>
                  <a:tr h="576064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3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</a:tr>
                  <a:tr h="576064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4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</a:tr>
                  <a:tr h="576064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662" t="-704211" r="-601325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6643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例：公地悲剧 </a:t>
            </a:r>
            <a:r>
              <a:rPr lang="en-US" altLang="zh-CN" dirty="0" smtClean="0"/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dirty="0"/>
              <a:t>=</a:t>
            </a:r>
            <a:r>
              <a:rPr lang="en-US" altLang="zh-CN" dirty="0" smtClean="0"/>
              <a:t> 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516232"/>
            <a:ext cx="8892480" cy="5793088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两牧民分别养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只羊，草场上总羊数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收益：</a:t>
            </a:r>
            <a:endParaRPr lang="en-US" altLang="zh-CN" sz="28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</a:t>
            </a:r>
            <a:r>
              <a:rPr lang="en-US" altLang="zh-CN" sz="28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en-US" altLang="zh-CN" sz="28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最优条件：</a:t>
            </a:r>
            <a:endParaRPr lang="en-US" altLang="zh-CN" sz="28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p</a:t>
            </a:r>
            <a:r>
              <a:rPr lang="en-US" altLang="zh-CN" sz="28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0" indent="0" algn="ctr">
              <a:buNone/>
            </a:pP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c =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ctr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= 0,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= 0</a:t>
            </a:r>
            <a:endParaRPr lang="en-US" altLang="zh-CN" sz="28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*+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96</a:t>
            </a:r>
          </a:p>
          <a:p>
            <a:pPr marL="0" indent="0" algn="ctr">
              <a:buNone/>
            </a:pP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*+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96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6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36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*,</a:t>
            </a:r>
            <a:r>
              <a:rPr lang="en-US" altLang="zh-CN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36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*) = (32, 32)</a:t>
            </a:r>
          </a:p>
          <a:p>
            <a:pPr marL="0" indent="0">
              <a:buNone/>
            </a:pPr>
            <a:endParaRPr lang="en-US" altLang="zh-CN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r">
              <a:buNone/>
            </a:pPr>
            <a:endParaRPr lang="en-US" altLang="zh-CN" sz="21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22</a:t>
            </a:fld>
            <a:endParaRPr lang="en-US" altLang="zh-C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03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例：公地悲剧 </a:t>
            </a:r>
            <a:r>
              <a:rPr lang="en-US" altLang="zh-CN" dirty="0" smtClean="0"/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dirty="0"/>
              <a:t>=</a:t>
            </a:r>
            <a:r>
              <a:rPr lang="en-US" altLang="zh-CN" dirty="0" smtClean="0"/>
              <a:t> 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516232"/>
                <a:ext cx="8892480" cy="57930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baseline="-25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*,</a:t>
                </a:r>
                <a:r>
                  <a:rPr lang="en-US" altLang="zh-CN" sz="28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en-US" altLang="zh-CN" sz="2800" baseline="-25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*) = (32, 32)</a:t>
                </a:r>
              </a:p>
              <a:p>
                <a:pPr marL="0" indent="0">
                  <a:buNone/>
                </a:pPr>
                <a:r>
                  <a:rPr lang="zh-CN" altLang="en-US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牧民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 marL="0" indent="0" algn="ctr">
                  <a:buNone/>
                </a:pP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 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s</a:t>
                </a:r>
                <a:r>
                  <a:rPr lang="en-US" altLang="zh-CN" sz="28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= 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pPr marL="0" indent="0" algn="ctr">
                  <a:buNone/>
                </a:pPr>
                <a:r>
                  <a:rPr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 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s</a:t>
                </a:r>
                <a:r>
                  <a:rPr lang="en-US" altLang="zh-CN" sz="28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= 0</a:t>
                </a:r>
              </a:p>
              <a:p>
                <a:pPr marL="0" indent="0" algn="ctr">
                  <a:buNone/>
                </a:pP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baseline="-25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</a:t>
                </a:r>
                <a:endParaRPr lang="en-US" altLang="zh-CN" sz="28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10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牧民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en-US" altLang="zh-CN" sz="24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400" baseline="-25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= 0</a:t>
                </a:r>
              </a:p>
              <a:p>
                <a:pPr marL="0" indent="0" algn="ctr">
                  <a:buNone/>
                </a:pP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en-US" altLang="zh-CN" sz="24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400" baseline="-25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= 0</a:t>
                </a:r>
              </a:p>
              <a:p>
                <a:pPr marL="0" indent="0" algn="ctr">
                  <a:buNone/>
                </a:pPr>
                <a:r>
                  <a:rPr lang="en-US" altLang="zh-CN" sz="24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400" baseline="-25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zh-CN" sz="24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32</a:t>
                </a:r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zh-CN" altLang="en-US" sz="27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牧民</a:t>
                </a:r>
                <a:r>
                  <a:rPr lang="en-US" altLang="zh-CN" sz="27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7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，牧民</a:t>
                </a:r>
                <a:r>
                  <a:rPr lang="en-US" altLang="zh-CN" sz="27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zh-CN" altLang="en-US" sz="27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都不会单方面改变牧羊的数量</a:t>
                </a:r>
                <a:endParaRPr lang="en-US" altLang="zh-CN" sz="27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zh-CN" altLang="en-US" sz="2700" dirty="0" smtClean="0">
                    <a:solidFill>
                      <a:srgbClr val="FF0000"/>
                    </a:solidFill>
                  </a:rPr>
                  <a:t>草场上总羊数</a:t>
                </a:r>
                <a:r>
                  <a:rPr lang="en-US" altLang="zh-CN" sz="2700" dirty="0" smtClean="0">
                    <a:solidFill>
                      <a:srgbClr val="FF0000"/>
                    </a:solidFill>
                  </a:rPr>
                  <a:t>64&gt;48</a:t>
                </a:r>
                <a:endParaRPr lang="en-US" altLang="zh-CN" sz="2700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r>
                  <a:rPr lang="zh-CN" altLang="en-US" sz="2700" dirty="0" smtClean="0">
                    <a:solidFill>
                      <a:srgbClr val="FF0000"/>
                    </a:solidFill>
                  </a:rPr>
                  <a:t>两牧民总收益 </a:t>
                </a:r>
                <a:r>
                  <a:rPr lang="en-US" altLang="zh-CN" sz="27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7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(64)</a:t>
                </a:r>
                <a:r>
                  <a:rPr lang="en-US" altLang="zh-CN" sz="27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7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7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(100 </a:t>
                </a:r>
                <a:r>
                  <a:rPr lang="en-US" altLang="zh-CN" sz="27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altLang="zh-CN" sz="27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7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 </a:t>
                </a:r>
                <a:r>
                  <a:rPr lang="en-US" altLang="zh-CN" sz="27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en-US" altLang="zh-CN" sz="27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4)</a:t>
                </a:r>
                <a14:m>
                  <m:oMath xmlns:m="http://schemas.openxmlformats.org/officeDocument/2006/math">
                    <m:r>
                      <a:rPr lang="en-US" altLang="zh-CN" sz="27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CN" sz="27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 </a:t>
                </a:r>
                <a:r>
                  <a:rPr lang="en-US" altLang="zh-CN" sz="27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7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2048 &lt; 2304 </a:t>
                </a:r>
                <a:endParaRPr lang="en-US" altLang="zh-CN" sz="2700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516232"/>
                <a:ext cx="8892480" cy="5793088"/>
              </a:xfrm>
              <a:blipFill rotWithShape="0">
                <a:blip r:embed="rId3"/>
                <a:stretch>
                  <a:fillRect l="-1371" t="-1158" b="-6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23</a:t>
            </a:fld>
            <a:endParaRPr lang="en-US" altLang="zh-C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4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例：公地悲剧 </a:t>
            </a:r>
            <a:r>
              <a:rPr lang="en-US" altLang="zh-CN" dirty="0" smtClean="0"/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dirty="0"/>
              <a:t>=</a:t>
            </a:r>
            <a:r>
              <a:rPr lang="en-US" altLang="zh-CN" dirty="0" smtClean="0"/>
              <a:t> 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516232"/>
            <a:ext cx="8892480" cy="57930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(40, 26)</a:t>
            </a:r>
          </a:p>
          <a:p>
            <a:pPr marL="0" indent="0">
              <a:buNone/>
            </a:pP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牧民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 algn="ctr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=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0" indent="0" algn="ctr">
              <a:buNone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= 0</a:t>
            </a:r>
          </a:p>
          <a:p>
            <a:pPr marL="0" indent="0" algn="ctr">
              <a:buNone/>
            </a:pP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en-US" altLang="zh-CN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altLang="zh-CN" sz="2100" dirty="0" smtClean="0"/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牧民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= 0</a:t>
            </a:r>
          </a:p>
          <a:p>
            <a:pPr marL="0" indent="0" algn="ctr"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= 0</a:t>
            </a:r>
          </a:p>
          <a:p>
            <a:pPr marL="0" indent="0" algn="ctr">
              <a:buNone/>
            </a:pP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100" dirty="0" smtClean="0"/>
          </a:p>
          <a:p>
            <a:pPr marL="0" indent="0" algn="ctr"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牧民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，牧民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都会改变牧羊的数量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1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24</a:t>
            </a:fld>
            <a:endParaRPr lang="en-US" altLang="zh-C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61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例：公地悲剧 </a:t>
            </a:r>
            <a:r>
              <a:rPr lang="en-US" altLang="zh-CN" dirty="0" smtClean="0"/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dirty="0"/>
              <a:t>=</a:t>
            </a:r>
            <a:r>
              <a:rPr lang="en-US" altLang="zh-CN" dirty="0" smtClean="0"/>
              <a:t> 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516232"/>
            <a:ext cx="8892480" cy="57930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(35, 28)</a:t>
            </a:r>
          </a:p>
          <a:p>
            <a:pPr marL="0" indent="0">
              <a:buNone/>
            </a:pP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牧民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 algn="ctr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=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0" indent="0" algn="ctr">
              <a:buNone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= 0</a:t>
            </a:r>
          </a:p>
          <a:p>
            <a:pPr marL="0" indent="0" algn="ctr">
              <a:buNone/>
            </a:pP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endParaRPr lang="en-US" altLang="zh-CN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altLang="zh-CN" sz="2100" dirty="0" smtClean="0"/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牧民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= 0</a:t>
            </a:r>
          </a:p>
          <a:p>
            <a:pPr marL="0" indent="0" algn="ctr"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= 0</a:t>
            </a:r>
          </a:p>
          <a:p>
            <a:pPr marL="0" indent="0" algn="ctr">
              <a:buNone/>
            </a:pP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30.5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100" dirty="0" smtClean="0"/>
          </a:p>
          <a:p>
            <a:pPr marL="0" indent="0">
              <a:buNone/>
            </a:pPr>
            <a:endParaRPr lang="en-US" altLang="zh-CN" sz="21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25</a:t>
            </a:fld>
            <a:endParaRPr lang="en-US" altLang="zh-C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56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971394"/>
              </p:ext>
            </p:extLst>
          </p:nvPr>
        </p:nvGraphicFramePr>
        <p:xfrm>
          <a:off x="107504" y="1268760"/>
          <a:ext cx="439248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122"/>
                <a:gridCol w="1098122"/>
                <a:gridCol w="1098122"/>
                <a:gridCol w="10981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1" dirty="0" smtClean="0">
                          <a:solidFill>
                            <a:srgbClr val="093B5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2400" b="0" baseline="-25000" dirty="0" smtClean="0">
                          <a:solidFill>
                            <a:srgbClr val="093B5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0" dirty="0">
                        <a:solidFill>
                          <a:srgbClr val="093B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28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solidFill>
                            <a:srgbClr val="093B5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2400" baseline="-25000" dirty="0" smtClean="0">
                          <a:solidFill>
                            <a:srgbClr val="093B5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400" dirty="0" smtClean="0">
                          <a:solidFill>
                            <a:srgbClr val="093B5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2400" dirty="0">
                        <a:solidFill>
                          <a:srgbClr val="093B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34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例：公地悲剧 </a:t>
            </a:r>
            <a:r>
              <a:rPr lang="en-US" altLang="zh-CN" dirty="0" smtClean="0"/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dirty="0"/>
              <a:t>=</a:t>
            </a:r>
            <a:r>
              <a:rPr lang="en-US" altLang="zh-CN" dirty="0" smtClean="0"/>
              <a:t> 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64271"/>
            <a:ext cx="8892480" cy="57930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最优反应</a:t>
            </a:r>
            <a:endParaRPr lang="en-US" altLang="zh-CN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100" dirty="0" smtClean="0"/>
          </a:p>
          <a:p>
            <a:pPr marL="0" indent="0">
              <a:buNone/>
            </a:pPr>
            <a:endParaRPr lang="en-US" altLang="zh-CN" sz="21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26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528989"/>
              </p:ext>
            </p:extLst>
          </p:nvPr>
        </p:nvGraphicFramePr>
        <p:xfrm>
          <a:off x="4609566" y="1268760"/>
          <a:ext cx="439248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122"/>
                <a:gridCol w="1098122"/>
                <a:gridCol w="1098122"/>
                <a:gridCol w="10981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1" dirty="0" smtClean="0">
                          <a:solidFill>
                            <a:srgbClr val="093B5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2400" b="0" baseline="-25000" dirty="0" smtClean="0">
                          <a:solidFill>
                            <a:srgbClr val="093B5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0" dirty="0">
                        <a:solidFill>
                          <a:srgbClr val="093B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35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solidFill>
                            <a:srgbClr val="093B5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2400" baseline="-25000" dirty="0" smtClean="0">
                          <a:solidFill>
                            <a:srgbClr val="093B5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400" dirty="0" smtClean="0">
                          <a:solidFill>
                            <a:srgbClr val="093B5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2400" dirty="0">
                        <a:solidFill>
                          <a:srgbClr val="093B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30.1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99592" y="2276872"/>
            <a:ext cx="28632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</a:t>
            </a:r>
            <a:r>
              <a: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= 0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5444614" y="2276872"/>
            <a:ext cx="2948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= 0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899592" y="3118771"/>
            <a:ext cx="28536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= (96-</a:t>
            </a:r>
            <a:r>
              <a:rPr lang="en-US" altLang="zh-CN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)/2 = 48 - </a:t>
            </a:r>
            <a:r>
              <a:rPr lang="en-US" altLang="zh-CN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54232" y="3037907"/>
            <a:ext cx="29386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= (96-</a:t>
            </a:r>
            <a:r>
              <a:rPr lang="en-US" altLang="zh-CN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)/2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48 - </a:t>
            </a:r>
            <a:r>
              <a:rPr lang="en-US" altLang="zh-CN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 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1899186" y="2763202"/>
            <a:ext cx="432048" cy="21953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6660232" y="2763201"/>
            <a:ext cx="432048" cy="21953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407710" y="4018716"/>
            <a:ext cx="45801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*,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*) = (48, 48) – (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19779" y="5805464"/>
            <a:ext cx="5811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均衡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状态、点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是最优反应的不动点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16096" y="4860615"/>
            <a:ext cx="46185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(32,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32) = (48, 48) – (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32,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75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例：公地悲剧 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一般情形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516232"/>
                <a:ext cx="8892480" cy="57930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收益：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800" i="1" baseline="-25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baseline="-25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baseline="-25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 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1" dirty="0" err="1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i="1" baseline="-25000" dirty="0" err="1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baseline="-25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baseline="-25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 + </a:t>
                </a:r>
                <a:r>
                  <a:rPr lang="en-US" altLang="zh-CN" sz="2800" i="1" dirty="0" err="1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i="1" baseline="-25000" dirty="0" err="1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1" dirty="0" err="1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i="1" baseline="-25000" dirty="0" err="1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1" dirty="0" err="1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cs</a:t>
                </a:r>
                <a:r>
                  <a:rPr lang="en-US" altLang="zh-CN" sz="2800" i="1" baseline="-25000" dirty="0" err="1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</a:t>
                </a:r>
                <a:r>
                  <a:rPr lang="zh-CN" altLang="en-US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优条件：</a:t>
                </a:r>
                <a:endParaRPr lang="en-US" altLang="zh-CN" sz="28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baseline="-25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+ 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baseline="-25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… + </a:t>
                </a:r>
                <a:r>
                  <a:rPr lang="en-US" altLang="zh-CN" sz="2800" i="1" dirty="0" err="1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i="1" baseline="-25000" dirty="0" err="1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*)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p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’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+ 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+ … + </a:t>
                </a:r>
                <a:r>
                  <a:rPr lang="en-US" altLang="zh-CN" sz="280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i="1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1" dirty="0" err="1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i="1" baseline="-25000" dirty="0" err="1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= 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 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baseline="-25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+ 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+ … + </a:t>
                </a:r>
                <a:r>
                  <a:rPr lang="en-US" altLang="zh-CN" sz="280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i="1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*) 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i="1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= 0</a:t>
                </a:r>
              </a:p>
              <a:p>
                <a:pPr marL="0" indent="0" algn="ctr">
                  <a:buNone/>
                </a:pP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N+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</a:t>
                </a:r>
                <a:r>
                  <a:rPr lang="en-US" altLang="zh-CN" sz="2800" i="1" dirty="0" err="1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i="1" baseline="-25000" dirty="0" err="1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96</a:t>
                </a:r>
                <a:endParaRPr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均衡牧羊量：</a:t>
                </a:r>
                <a:endParaRPr lang="en-US" altLang="zh-CN" sz="28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+ 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+ … + </a:t>
                </a:r>
                <a:r>
                  <a:rPr lang="en-US" altLang="zh-CN" sz="280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i="1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96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altLang="zh-CN" sz="28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sz="2800" i="1" dirty="0" err="1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i="1" baseline="-25000" dirty="0" err="1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96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altLang="zh-CN" sz="28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10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0" indent="0" algn="r">
                  <a:buNone/>
                </a:pPr>
                <a:endParaRPr lang="en-US" altLang="zh-CN" sz="21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516232"/>
                <a:ext cx="8892480" cy="5793088"/>
              </a:xfrm>
              <a:blipFill rotWithShape="0">
                <a:blip r:embed="rId3"/>
                <a:stretch>
                  <a:fillRect l="-1371" t="-1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27</a:t>
            </a:fld>
            <a:endParaRPr lang="en-US" altLang="zh-CN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119439"/>
                  </p:ext>
                </p:extLst>
              </p:nvPr>
            </p:nvGraphicFramePr>
            <p:xfrm>
              <a:off x="179512" y="5013176"/>
              <a:ext cx="8352930" cy="1802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2155"/>
                    <a:gridCol w="1392155"/>
                    <a:gridCol w="1392155"/>
                    <a:gridCol w="1392155"/>
                    <a:gridCol w="1392155"/>
                    <a:gridCol w="1392155"/>
                  </a:tblGrid>
                  <a:tr h="4320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N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2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5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0000FF"/>
                              </a:solidFill>
                            </a:rPr>
                            <a:t>95</a:t>
                          </a:r>
                          <a:endParaRPr lang="zh-CN" altLang="en-US" sz="24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5220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/>
                            <a:t>牧羊数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48(48)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64(32)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80(16)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0000FF"/>
                              </a:solidFill>
                            </a:rPr>
                            <a:t>95(1)</a:t>
                          </a:r>
                          <a:endParaRPr lang="zh-CN" altLang="en-US" sz="24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FF0000"/>
                              </a:solidFill>
                            </a:rPr>
                            <a:t>96</a:t>
                          </a:r>
                          <a:endParaRPr lang="zh-CN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5220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/>
                            <a:t>总收益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2304</a:t>
                          </a:r>
                        </a:p>
                        <a:p>
                          <a:pPr algn="ctr"/>
                          <a:r>
                            <a:rPr lang="zh-CN" altLang="en-US" sz="2400" dirty="0" smtClean="0"/>
                            <a:t>（</a:t>
                          </a:r>
                          <a:r>
                            <a:rPr lang="en-US" altLang="zh-CN" sz="2400" dirty="0" smtClean="0"/>
                            <a:t>2304</a:t>
                          </a:r>
                          <a:r>
                            <a:rPr lang="zh-CN" altLang="en-US" sz="2400" dirty="0" smtClean="0"/>
                            <a:t>）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2048</a:t>
                          </a:r>
                        </a:p>
                        <a:p>
                          <a:pPr algn="ctr"/>
                          <a:r>
                            <a:rPr lang="zh-CN" altLang="en-US" sz="2400" dirty="0" smtClean="0"/>
                            <a:t>（</a:t>
                          </a:r>
                          <a:r>
                            <a:rPr lang="en-US" altLang="zh-CN" sz="2400" dirty="0" smtClean="0"/>
                            <a:t>1024</a:t>
                          </a:r>
                          <a:r>
                            <a:rPr lang="zh-CN" altLang="en-US" sz="2400" dirty="0" smtClean="0"/>
                            <a:t>）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1280</a:t>
                          </a:r>
                        </a:p>
                        <a:p>
                          <a:pPr algn="ctr"/>
                          <a:r>
                            <a:rPr lang="zh-CN" altLang="en-US" sz="2400" dirty="0" smtClean="0"/>
                            <a:t>（</a:t>
                          </a:r>
                          <a:r>
                            <a:rPr lang="en-US" altLang="zh-CN" sz="2400" dirty="0" smtClean="0"/>
                            <a:t>256</a:t>
                          </a:r>
                          <a:r>
                            <a:rPr lang="zh-CN" altLang="en-US" sz="2400" dirty="0" smtClean="0"/>
                            <a:t>）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0000FF"/>
                              </a:solidFill>
                            </a:rPr>
                            <a:t>95</a:t>
                          </a:r>
                        </a:p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0000FF"/>
                              </a:solidFill>
                            </a:rPr>
                            <a:t>(1)</a:t>
                          </a:r>
                          <a:endParaRPr lang="zh-CN" altLang="en-US" sz="24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CN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119439"/>
                  </p:ext>
                </p:extLst>
              </p:nvPr>
            </p:nvGraphicFramePr>
            <p:xfrm>
              <a:off x="179512" y="5013176"/>
              <a:ext cx="8352930" cy="1802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2155"/>
                    <a:gridCol w="1392155"/>
                    <a:gridCol w="1392155"/>
                    <a:gridCol w="1392155"/>
                    <a:gridCol w="1392155"/>
                    <a:gridCol w="1392155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N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2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5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0000FF"/>
                              </a:solidFill>
                            </a:rPr>
                            <a:t>95</a:t>
                          </a:r>
                          <a:endParaRPr lang="zh-CN" altLang="en-US" sz="24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501754" t="-9333" r="-1754" b="-326667"/>
                          </a:stretch>
                        </a:blipFill>
                      </a:tcPr>
                    </a:tc>
                  </a:tr>
                  <a:tr h="5220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/>
                            <a:t>牧羊数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48(48)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64(32)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80(16)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0000FF"/>
                              </a:solidFill>
                            </a:rPr>
                            <a:t>95(1)</a:t>
                          </a:r>
                          <a:endParaRPr lang="zh-CN" altLang="en-US" sz="24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FF0000"/>
                              </a:solidFill>
                            </a:rPr>
                            <a:t>96</a:t>
                          </a:r>
                          <a:endParaRPr lang="zh-CN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/>
                            <a:t>总收益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2304</a:t>
                          </a:r>
                        </a:p>
                        <a:p>
                          <a:pPr algn="ctr"/>
                          <a:r>
                            <a:rPr lang="zh-CN" altLang="en-US" sz="2400" dirty="0" smtClean="0"/>
                            <a:t>（</a:t>
                          </a:r>
                          <a:r>
                            <a:rPr lang="en-US" altLang="zh-CN" sz="2400" dirty="0" smtClean="0"/>
                            <a:t>2304</a:t>
                          </a:r>
                          <a:r>
                            <a:rPr lang="zh-CN" altLang="en-US" sz="2400" dirty="0" smtClean="0"/>
                            <a:t>）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2048</a:t>
                          </a:r>
                        </a:p>
                        <a:p>
                          <a:pPr algn="ctr"/>
                          <a:r>
                            <a:rPr lang="zh-CN" altLang="en-US" sz="2400" dirty="0" smtClean="0"/>
                            <a:t>（</a:t>
                          </a:r>
                          <a:r>
                            <a:rPr lang="en-US" altLang="zh-CN" sz="2400" dirty="0" smtClean="0"/>
                            <a:t>1024</a:t>
                          </a:r>
                          <a:r>
                            <a:rPr lang="zh-CN" altLang="en-US" sz="2400" dirty="0" smtClean="0"/>
                            <a:t>）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1280</a:t>
                          </a:r>
                        </a:p>
                        <a:p>
                          <a:pPr algn="ctr"/>
                          <a:r>
                            <a:rPr lang="zh-CN" altLang="en-US" sz="2400" dirty="0" smtClean="0"/>
                            <a:t>（</a:t>
                          </a:r>
                          <a:r>
                            <a:rPr lang="en-US" altLang="zh-CN" sz="2400" dirty="0" smtClean="0"/>
                            <a:t>256</a:t>
                          </a:r>
                          <a:r>
                            <a:rPr lang="zh-CN" altLang="en-US" sz="2400" dirty="0" smtClean="0"/>
                            <a:t>）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0000FF"/>
                              </a:solidFill>
                            </a:rPr>
                            <a:t>95</a:t>
                          </a:r>
                        </a:p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0000FF"/>
                              </a:solidFill>
                            </a:rPr>
                            <a:t>(1)</a:t>
                          </a:r>
                          <a:endParaRPr lang="zh-CN" altLang="en-US" sz="24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CN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216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例：田忌赛马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7930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</a:rPr>
              <a:t>齐将田忌善而客待之</a:t>
            </a:r>
            <a:r>
              <a:rPr lang="zh-CN" altLang="en-US" sz="2800" dirty="0" smtClean="0">
                <a:solidFill>
                  <a:schemeClr val="bg1">
                    <a:lumMod val="65000"/>
                  </a:schemeClr>
                </a:solidFill>
              </a:rPr>
              <a:t>。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zh-CN" altLang="en-US" sz="2800" dirty="0" smtClean="0"/>
              <a:t>忌</a:t>
            </a:r>
            <a:r>
              <a:rPr lang="zh-CN" altLang="en-US" sz="2800" dirty="0"/>
              <a:t>数与齐诸公子驰逐重射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孙子</a:t>
            </a:r>
            <a:r>
              <a:rPr lang="zh-CN" altLang="en-US" sz="2800" dirty="0"/>
              <a:t>见其马足不甚相远，马有上、中、</a:t>
            </a:r>
            <a:r>
              <a:rPr lang="zh-CN" altLang="en-US" sz="2800" dirty="0" smtClean="0"/>
              <a:t>下辈。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於</a:t>
            </a:r>
            <a:r>
              <a:rPr lang="zh-CN" altLang="en-US" sz="2800" dirty="0"/>
              <a:t>是孙子谓田忌曰：“君弟重射，臣能令君胜。</a:t>
            </a:r>
            <a:r>
              <a:rPr lang="zh-CN" altLang="en-US" sz="2800" dirty="0" smtClean="0"/>
              <a:t>”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田</a:t>
            </a:r>
            <a:r>
              <a:rPr lang="zh-CN" altLang="en-US" sz="2800" dirty="0"/>
              <a:t>忌信然之，与王及诸公子逐射千金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及</a:t>
            </a:r>
            <a:r>
              <a:rPr lang="zh-CN" altLang="en-US" sz="2800" dirty="0"/>
              <a:t>临质，孙子曰：“</a:t>
            </a:r>
            <a:r>
              <a:rPr lang="zh-CN" altLang="en-US" u="sng" dirty="0">
                <a:solidFill>
                  <a:srgbClr val="0000FF"/>
                </a:solidFill>
              </a:rPr>
              <a:t>今以君之下驷与彼上驷</a:t>
            </a:r>
            <a:r>
              <a:rPr lang="zh-CN" altLang="en-US" u="sng" dirty="0" smtClean="0">
                <a:solidFill>
                  <a:srgbClr val="0000FF"/>
                </a:solidFill>
              </a:rPr>
              <a:t>，    取</a:t>
            </a:r>
            <a:r>
              <a:rPr lang="zh-CN" altLang="en-US" u="sng" dirty="0">
                <a:solidFill>
                  <a:srgbClr val="0000FF"/>
                </a:solidFill>
              </a:rPr>
              <a:t>君上驷与彼中驷，取君中驷与彼下驷</a:t>
            </a:r>
            <a:r>
              <a:rPr lang="zh-CN" altLang="en-US" sz="2800" dirty="0"/>
              <a:t>。</a:t>
            </a:r>
            <a:r>
              <a:rPr lang="zh-CN" altLang="en-US" sz="2800" dirty="0" smtClean="0"/>
              <a:t>”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既</a:t>
            </a:r>
            <a:r>
              <a:rPr lang="zh-CN" altLang="en-US" sz="2800" dirty="0"/>
              <a:t>驰三辈毕，而田忌一不胜而再胜，卒得王千金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>
                <a:solidFill>
                  <a:schemeClr val="bg1">
                    <a:lumMod val="65000"/>
                  </a:schemeClr>
                </a:solidFill>
              </a:rPr>
              <a:t>於是忌进孙子於威王。</a:t>
            </a:r>
            <a:endParaRPr lang="en-US" altLang="zh-CN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chemeClr val="bg1">
                    <a:lumMod val="65000"/>
                  </a:schemeClr>
                </a:solidFill>
              </a:rPr>
              <a:t>威王问兵法，遂以为师。</a:t>
            </a:r>
            <a:endParaRPr lang="en-US" altLang="zh-CN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r">
              <a:buNone/>
            </a:pPr>
            <a:endParaRPr lang="en-US" altLang="zh-CN" sz="900" dirty="0" smtClean="0"/>
          </a:p>
          <a:p>
            <a:pPr marL="0" indent="0" algn="r">
              <a:buNone/>
            </a:pPr>
            <a:r>
              <a:rPr lang="zh-CN" altLang="en-US" sz="2400" dirty="0" smtClean="0"/>
              <a:t>史记</a:t>
            </a:r>
            <a:r>
              <a:rPr lang="en-US" altLang="zh-CN" sz="2400" dirty="0"/>
              <a:t>·</a:t>
            </a:r>
            <a:r>
              <a:rPr lang="zh-CN" altLang="en-US" sz="2400" dirty="0"/>
              <a:t>卷六十五 七十列传</a:t>
            </a:r>
            <a:r>
              <a:rPr lang="en-US" altLang="zh-CN" sz="2400" dirty="0"/>
              <a:t>·</a:t>
            </a:r>
            <a:r>
              <a:rPr lang="zh-CN" altLang="en-US" sz="2400" dirty="0"/>
              <a:t>孙子吴起列传第五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28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68760"/>
            <a:ext cx="7992888" cy="360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305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04400"/>
            <a:ext cx="8640960" cy="528138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博弈案例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非合作博弈论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2"/>
            <a:r>
              <a:rPr lang="zh-CN" altLang="en-US" dirty="0" smtClean="0">
                <a:solidFill>
                  <a:srgbClr val="0000FF"/>
                </a:solidFill>
              </a:rPr>
              <a:t>智猪博弈、公</a:t>
            </a:r>
            <a:r>
              <a:rPr lang="zh-CN" altLang="en-US" dirty="0">
                <a:solidFill>
                  <a:srgbClr val="0000FF"/>
                </a:solidFill>
              </a:rPr>
              <a:t>地</a:t>
            </a:r>
            <a:r>
              <a:rPr lang="zh-CN" altLang="en-US" dirty="0" smtClean="0">
                <a:solidFill>
                  <a:srgbClr val="0000FF"/>
                </a:solidFill>
              </a:rPr>
              <a:t>悲剧、田忌赛马、拍卖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合作博弈论</a:t>
            </a:r>
            <a:endParaRPr lang="en-US" altLang="zh-CN" dirty="0">
              <a:solidFill>
                <a:srgbClr val="0000FF"/>
              </a:solidFill>
            </a:endParaRPr>
          </a:p>
          <a:p>
            <a:pPr lvl="2"/>
            <a:r>
              <a:rPr lang="en-US" altLang="zh-CN" dirty="0">
                <a:solidFill>
                  <a:srgbClr val="0000FF"/>
                </a:solidFill>
              </a:rPr>
              <a:t>Shapley Value</a:t>
            </a:r>
          </a:p>
          <a:p>
            <a:r>
              <a:rPr lang="zh-CN" altLang="en-US" dirty="0" smtClean="0"/>
              <a:t>博弈论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选择与效用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完全信息静态、完全信息动态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不完全信息静态、不完全信息动态</a:t>
            </a:r>
            <a:endParaRPr lang="en-US" altLang="zh-CN" dirty="0" smtClean="0"/>
          </a:p>
          <a:p>
            <a:r>
              <a:rPr lang="zh-CN" altLang="en-US" dirty="0" smtClean="0"/>
              <a:t>博弈论与人工智能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21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例：田忌赛马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29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827117"/>
              </p:ext>
            </p:extLst>
          </p:nvPr>
        </p:nvGraphicFramePr>
        <p:xfrm>
          <a:off x="485800" y="1052736"/>
          <a:ext cx="8352928" cy="439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</a:tblGrid>
              <a:tr h="549061">
                <a:tc rowSpan="2" gridSpan="2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田忌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aseline="-25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aseline="-25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aseline="-25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aseline="-25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aseline="-25000" dirty="0"/>
                    </a:p>
                  </a:txBody>
                  <a:tcPr anchor="ctr"/>
                </a:tc>
              </a:tr>
              <a:tr h="549061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acb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bac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bca</a:t>
                      </a:r>
                      <a:endParaRPr lang="en-US" altLang="zh-CN" sz="18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smtClean="0">
                          <a:solidFill>
                            <a:schemeClr val="tx1"/>
                          </a:solidFill>
                        </a:rPr>
                        <a:t>cab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cba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49061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齐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威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ABC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3,</a:t>
                      </a:r>
                      <a:r>
                        <a:rPr lang="en-US" altLang="zh-CN" sz="2000" baseline="0" dirty="0" smtClean="0"/>
                        <a:t> </a:t>
                      </a:r>
                      <a:r>
                        <a:rPr lang="en-US" altLang="zh-CN" sz="2000" dirty="0" smtClean="0"/>
                        <a:t>-3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1, -1</a:t>
                      </a:r>
                      <a:endParaRPr lang="zh-CN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1, -1</a:t>
                      </a:r>
                      <a:endParaRPr lang="zh-CN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none" dirty="0" smtClean="0">
                          <a:solidFill>
                            <a:schemeClr val="tx1"/>
                          </a:solidFill>
                        </a:rPr>
                        <a:t>-1, 1</a:t>
                      </a:r>
                      <a:endParaRPr lang="zh-CN" altLang="en-US" sz="20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54906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aseline="-25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ACB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49061"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BAC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</a:tr>
              <a:tr h="549061"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BCA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</a:tr>
              <a:tr h="549061"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CAB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</a:tr>
              <a:tr h="549061"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CBA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0" y="2924944"/>
            <a:ext cx="48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38215" y="508030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170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例：田忌赛马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30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673964"/>
              </p:ext>
            </p:extLst>
          </p:nvPr>
        </p:nvGraphicFramePr>
        <p:xfrm>
          <a:off x="485800" y="1052736"/>
          <a:ext cx="8352928" cy="439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</a:tblGrid>
              <a:tr h="549061">
                <a:tc rowSpan="2" gridSpan="2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田忌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aseline="-25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aseline="-25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aseline="-25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aseline="-25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aseline="-25000" dirty="0"/>
                    </a:p>
                  </a:txBody>
                  <a:tcPr anchor="ctr"/>
                </a:tc>
              </a:tr>
              <a:tr h="549061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acb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bac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bca</a:t>
                      </a:r>
                      <a:endParaRPr lang="en-US" altLang="zh-CN" sz="18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smtClean="0">
                          <a:solidFill>
                            <a:schemeClr val="tx1"/>
                          </a:solidFill>
                        </a:rPr>
                        <a:t>cab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cba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49061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齐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威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ABC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3, -3</a:t>
                      </a:r>
                      <a:endParaRPr lang="zh-CN" altLang="en-US" sz="200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1, -1</a:t>
                      </a:r>
                      <a:endParaRPr lang="zh-CN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1, -1</a:t>
                      </a:r>
                      <a:endParaRPr lang="zh-CN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54906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aseline="-25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ACB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3, -3</a:t>
                      </a:r>
                      <a:endParaRPr lang="zh-CN" altLang="en-US" sz="200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49061"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BAC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3, -3</a:t>
                      </a:r>
                      <a:endParaRPr lang="zh-CN" altLang="en-US" sz="200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549061"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BCA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3, -3</a:t>
                      </a:r>
                      <a:endParaRPr lang="zh-CN" altLang="en-US" sz="200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549061"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CAB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3, -3</a:t>
                      </a:r>
                      <a:endParaRPr lang="zh-CN" altLang="en-US" sz="200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549061"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CBA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3, -3</a:t>
                      </a:r>
                      <a:endParaRPr lang="zh-CN" altLang="en-US" sz="200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0" y="2924944"/>
            <a:ext cx="48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38215" y="508030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94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例：田忌赛马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31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467544" y="836712"/>
          <a:ext cx="8352928" cy="439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</a:tblGrid>
              <a:tr h="549061">
                <a:tc rowSpan="2" gridSpan="2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aseline="-25000" dirty="0" smtClean="0"/>
                        <a:t>1</a:t>
                      </a:r>
                      <a:endParaRPr lang="zh-CN" alt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aseline="-25000" dirty="0" smtClean="0"/>
                        <a:t>2</a:t>
                      </a:r>
                      <a:endParaRPr lang="zh-CN" alt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aseline="-25000" dirty="0" smtClean="0"/>
                        <a:t>3</a:t>
                      </a:r>
                      <a:endParaRPr lang="zh-CN" alt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aseline="-25000" dirty="0" smtClean="0"/>
                        <a:t>4</a:t>
                      </a:r>
                      <a:endParaRPr lang="zh-CN" alt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aseline="-25000" dirty="0" smtClean="0"/>
                        <a:t>5</a:t>
                      </a:r>
                      <a:endParaRPr lang="zh-CN" alt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aseline="-25000" dirty="0" smtClean="0"/>
                        <a:t>6</a:t>
                      </a:r>
                      <a:endParaRPr lang="zh-CN" altLang="en-US" sz="1800" baseline="-25000" dirty="0"/>
                    </a:p>
                  </a:txBody>
                  <a:tcPr anchor="ctr"/>
                </a:tc>
              </a:tr>
              <a:tr h="549061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acb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bac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bca</a:t>
                      </a:r>
                      <a:endParaRPr lang="en-US" altLang="zh-CN" sz="18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smtClean="0">
                          <a:solidFill>
                            <a:schemeClr val="tx1"/>
                          </a:solidFill>
                        </a:rPr>
                        <a:t>cab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cba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49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800" baseline="-25000" dirty="0" smtClean="0"/>
                        <a:t>1</a:t>
                      </a:r>
                      <a:endParaRPr lang="zh-CN" alt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ABC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0000FF"/>
                          </a:solidFill>
                        </a:rPr>
                        <a:t>3,</a:t>
                      </a:r>
                      <a:r>
                        <a:rPr lang="en-US" altLang="zh-CN" sz="2000" u="sng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zh-CN" sz="2000" u="sng" dirty="0" smtClean="0">
                          <a:solidFill>
                            <a:srgbClr val="0000FF"/>
                          </a:solidFill>
                        </a:rPr>
                        <a:t>-3</a:t>
                      </a:r>
                      <a:endParaRPr lang="zh-CN" altLang="en-US" sz="2000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1, -1</a:t>
                      </a:r>
                      <a:endParaRPr lang="zh-CN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1, -1</a:t>
                      </a:r>
                      <a:endParaRPr lang="zh-CN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549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800" baseline="-25000" dirty="0" smtClean="0"/>
                        <a:t>2</a:t>
                      </a:r>
                      <a:endParaRPr lang="zh-CN" altLang="en-US" sz="1800" baseline="-25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ACB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3, -3</a:t>
                      </a:r>
                      <a:endParaRPr lang="zh-CN" altLang="en-US" sz="200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49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800" baseline="-25000" dirty="0" smtClean="0"/>
                        <a:t>3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BAC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3, -3</a:t>
                      </a:r>
                      <a:endParaRPr lang="zh-CN" altLang="en-US" sz="200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549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800" baseline="-25000" dirty="0" smtClean="0"/>
                        <a:t>4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BCA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3, -3</a:t>
                      </a:r>
                      <a:endParaRPr lang="zh-CN" altLang="en-US" sz="200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549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800" baseline="-25000" dirty="0" smtClean="0"/>
                        <a:t>5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CAB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3, -3</a:t>
                      </a:r>
                      <a:endParaRPr lang="zh-CN" altLang="en-US" sz="200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549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800" baseline="-25000" dirty="0" smtClean="0"/>
                        <a:t>6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CBA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3, -3</a:t>
                      </a:r>
                      <a:endParaRPr lang="zh-CN" altLang="en-US" sz="200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0" y="2924944"/>
            <a:ext cx="48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齐</a:t>
            </a:r>
            <a:endParaRPr lang="en-US" altLang="zh-CN" dirty="0"/>
          </a:p>
          <a:p>
            <a:pPr algn="ctr"/>
            <a:r>
              <a:rPr lang="zh-CN" altLang="en-US" dirty="0"/>
              <a:t>威</a:t>
            </a:r>
            <a:endParaRPr lang="en-US" altLang="zh-CN" dirty="0"/>
          </a:p>
          <a:p>
            <a:pPr algn="ctr"/>
            <a:r>
              <a:rPr lang="zh-CN" altLang="en-US" dirty="0"/>
              <a:t>王</a:t>
            </a:r>
          </a:p>
        </p:txBody>
      </p:sp>
      <p:sp>
        <p:nvSpPr>
          <p:cNvPr id="15" name="矩形 14"/>
          <p:cNvSpPr/>
          <p:nvPr/>
        </p:nvSpPr>
        <p:spPr>
          <a:xfrm>
            <a:off x="4807415" y="50803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田忌</a:t>
            </a:r>
          </a:p>
        </p:txBody>
      </p:sp>
      <p:sp>
        <p:nvSpPr>
          <p:cNvPr id="16" name="矩形 15"/>
          <p:cNvSpPr/>
          <p:nvPr/>
        </p:nvSpPr>
        <p:spPr>
          <a:xfrm>
            <a:off x="2555776" y="5415607"/>
            <a:ext cx="41937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q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q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q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q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q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6 </a:t>
            </a:r>
            <a:r>
              <a:rPr lang="en-US" altLang="zh-CN" sz="2400" dirty="0" smtClean="0">
                <a:solidFill>
                  <a:srgbClr val="FF0000"/>
                </a:solidFill>
              </a:rPr>
              <a:t>= 1/6</a:t>
            </a:r>
            <a:endParaRPr lang="zh-CN" altLang="en-US" sz="240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55776" y="5877272"/>
            <a:ext cx="41937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p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p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p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p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6 </a:t>
            </a:r>
            <a:r>
              <a:rPr lang="en-US" altLang="zh-CN" sz="2400" dirty="0" smtClean="0">
                <a:solidFill>
                  <a:srgbClr val="FF0000"/>
                </a:solidFill>
              </a:rPr>
              <a:t>= 1/6</a:t>
            </a:r>
            <a:endParaRPr lang="zh-CN" altLang="en-US" sz="240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57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例：田忌赛马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32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218473"/>
              </p:ext>
            </p:extLst>
          </p:nvPr>
        </p:nvGraphicFramePr>
        <p:xfrm>
          <a:off x="467544" y="836712"/>
          <a:ext cx="8352928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</a:tblGrid>
              <a:tr h="405045">
                <a:tc rowSpan="2" gridSpan="2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aseline="-25000" dirty="0" smtClean="0"/>
                        <a:t>1</a:t>
                      </a:r>
                      <a:endParaRPr lang="zh-CN" alt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aseline="-25000" dirty="0" smtClean="0"/>
                        <a:t>2</a:t>
                      </a:r>
                      <a:endParaRPr lang="zh-CN" alt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aseline="-25000" dirty="0" smtClean="0"/>
                        <a:t>3</a:t>
                      </a:r>
                      <a:endParaRPr lang="zh-CN" alt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aseline="-25000" dirty="0" smtClean="0"/>
                        <a:t>4</a:t>
                      </a:r>
                      <a:endParaRPr lang="zh-CN" alt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aseline="-25000" dirty="0" smtClean="0"/>
                        <a:t>5</a:t>
                      </a:r>
                      <a:endParaRPr lang="zh-CN" alt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aseline="-25000" dirty="0" smtClean="0"/>
                        <a:t>6</a:t>
                      </a:r>
                      <a:endParaRPr lang="zh-CN" altLang="en-US" sz="1800" baseline="-25000" dirty="0"/>
                    </a:p>
                  </a:txBody>
                  <a:tcPr anchor="ctr"/>
                </a:tc>
              </a:tr>
              <a:tr h="405045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acb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bac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bca</a:t>
                      </a:r>
                      <a:endParaRPr lang="en-US" altLang="zh-CN" sz="18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smtClean="0">
                          <a:solidFill>
                            <a:schemeClr val="tx1"/>
                          </a:solidFill>
                        </a:rPr>
                        <a:t>cab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cba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05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800" baseline="-25000" dirty="0" smtClean="0"/>
                        <a:t>1</a:t>
                      </a:r>
                      <a:endParaRPr lang="zh-CN" alt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ABC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0000FF"/>
                          </a:solidFill>
                        </a:rPr>
                        <a:t>3,</a:t>
                      </a:r>
                      <a:r>
                        <a:rPr lang="en-US" altLang="zh-CN" sz="2000" u="sng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zh-CN" sz="2000" u="sng" dirty="0" smtClean="0">
                          <a:solidFill>
                            <a:srgbClr val="0000FF"/>
                          </a:solidFill>
                        </a:rPr>
                        <a:t>-3</a:t>
                      </a:r>
                      <a:endParaRPr lang="zh-CN" altLang="en-US" sz="2000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1, -1</a:t>
                      </a:r>
                      <a:endParaRPr lang="zh-CN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1, -1</a:t>
                      </a:r>
                      <a:endParaRPr lang="zh-CN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4050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800" baseline="-25000" dirty="0" smtClean="0"/>
                        <a:t>2</a:t>
                      </a:r>
                      <a:endParaRPr lang="zh-CN" altLang="en-US" sz="1800" baseline="-25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ACB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3, -3</a:t>
                      </a:r>
                      <a:endParaRPr lang="zh-CN" altLang="en-US" sz="200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405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800" baseline="-25000" dirty="0" smtClean="0"/>
                        <a:t>3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BAC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3, -3</a:t>
                      </a:r>
                      <a:endParaRPr lang="zh-CN" altLang="en-US" sz="200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405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800" baseline="-25000" dirty="0" smtClean="0"/>
                        <a:t>4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BCA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3, -3</a:t>
                      </a:r>
                      <a:endParaRPr lang="zh-CN" altLang="en-US" sz="200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405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800" baseline="-25000" dirty="0" smtClean="0"/>
                        <a:t>5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CAB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3, -3</a:t>
                      </a:r>
                      <a:endParaRPr lang="zh-CN" altLang="en-US" sz="200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405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800" baseline="-25000" dirty="0" smtClean="0"/>
                        <a:t>6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CBA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3, -3</a:t>
                      </a:r>
                      <a:endParaRPr lang="zh-CN" altLang="en-US" sz="200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0" y="2924944"/>
            <a:ext cx="48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齐</a:t>
            </a:r>
            <a:endParaRPr lang="en-US" altLang="zh-CN" dirty="0"/>
          </a:p>
          <a:p>
            <a:pPr algn="ctr"/>
            <a:r>
              <a:rPr lang="zh-CN" altLang="en-US" dirty="0"/>
              <a:t>威</a:t>
            </a:r>
            <a:endParaRPr lang="en-US" altLang="zh-CN" dirty="0"/>
          </a:p>
          <a:p>
            <a:pPr algn="ctr"/>
            <a:r>
              <a:rPr lang="zh-CN" altLang="en-US" dirty="0"/>
              <a:t>王</a:t>
            </a:r>
          </a:p>
        </p:txBody>
      </p:sp>
      <p:sp>
        <p:nvSpPr>
          <p:cNvPr id="15" name="矩形 14"/>
          <p:cNvSpPr/>
          <p:nvPr/>
        </p:nvSpPr>
        <p:spPr>
          <a:xfrm>
            <a:off x="4807415" y="50803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田忌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84205" y="4293096"/>
                <a:ext cx="8859795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3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/>
                  <a:t>1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+</a:t>
                </a:r>
                <a:r>
                  <a:rPr lang="en-US" altLang="zh-CN" dirty="0"/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/>
                  <a:t>1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 smtClean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/>
                  <a:t>1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3</a:t>
                </a:r>
                <a:r>
                  <a:rPr lang="en-US" altLang="zh-CN" dirty="0" smtClean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/>
                  <a:t>1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4 </a:t>
                </a:r>
                <a:r>
                  <a:rPr lang="en-US" altLang="zh-CN" dirty="0" smtClean="0"/>
                  <a:t>–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/>
                  <a:t>1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5</a:t>
                </a:r>
                <a:r>
                  <a:rPr lang="en-US" altLang="zh-CN" dirty="0" smtClean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/>
                  <a:t>1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6          </a:t>
                </a:r>
                <a:r>
                  <a:rPr lang="en-US" altLang="zh-CN" dirty="0" smtClean="0"/>
                  <a:t>[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(3 1 1 1 -1 1)(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en-US" altLang="zh-CN" baseline="-25000" dirty="0" smtClean="0"/>
                  <a:t>                    </a:t>
                </a:r>
                <a:r>
                  <a:rPr lang="en-US" altLang="zh-CN" dirty="0" smtClean="0"/>
                  <a:t> </a:t>
                </a:r>
              </a:p>
              <a:p>
                <a:r>
                  <a:rPr lang="en-US" altLang="zh-CN" dirty="0" smtClean="0"/>
                  <a:t>              +</a:t>
                </a:r>
                <a:r>
                  <a:rPr lang="zh-CN" altLang="en-US" dirty="0" smtClean="0"/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/>
                  <a:t>2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/>
                  <a:t>+ </a:t>
                </a:r>
                <a:r>
                  <a:rPr lang="en-US" altLang="zh-CN" dirty="0" smtClean="0"/>
                  <a:t>3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/>
                  <a:t>2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/>
                  <a:t>2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3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/>
                  <a:t>2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4 </a:t>
                </a:r>
                <a:r>
                  <a:rPr lang="en-US" altLang="zh-CN" dirty="0" smtClean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/>
                  <a:t>2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5</a:t>
                </a:r>
                <a:r>
                  <a:rPr lang="en-US" altLang="zh-CN" dirty="0" smtClean="0"/>
                  <a:t> –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/>
                  <a:t>2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6         </a:t>
                </a:r>
                <a:r>
                  <a:rPr lang="en-US" altLang="zh-CN" dirty="0" smtClean="0"/>
                  <a:t>[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 smtClean="0"/>
                  <a:t>(1 3 </a:t>
                </a:r>
                <a:r>
                  <a:rPr lang="en-US" altLang="zh-CN" dirty="0"/>
                  <a:t>1 1 1 -</a:t>
                </a:r>
                <a:r>
                  <a:rPr lang="en-US" altLang="zh-CN" dirty="0" smtClean="0"/>
                  <a:t>1)(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en-US" altLang="zh-CN" baseline="-25000" dirty="0" smtClean="0"/>
              </a:p>
              <a:p>
                <a:r>
                  <a:rPr lang="en-US" altLang="zh-CN" baseline="-25000" dirty="0"/>
                  <a:t> </a:t>
                </a:r>
                <a:r>
                  <a:rPr lang="en-US" altLang="zh-CN" baseline="-25000" dirty="0" smtClean="0"/>
                  <a:t>                    </a:t>
                </a:r>
                <a:r>
                  <a:rPr lang="en-US" altLang="zh-CN" dirty="0" smtClean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/>
                  <a:t>3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–</a:t>
                </a:r>
                <a:r>
                  <a:rPr lang="en-US" altLang="zh-CN" dirty="0" smtClean="0"/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/>
                  <a:t>3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/>
                  <a:t>+ </a:t>
                </a:r>
                <a:r>
                  <a:rPr lang="en-US" altLang="zh-CN" dirty="0" smtClean="0"/>
                  <a:t>3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/>
                  <a:t>3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3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/>
                  <a:t>3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4 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/>
                  <a:t>3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5</a:t>
                </a:r>
                <a:r>
                  <a:rPr lang="en-US" altLang="zh-CN" dirty="0" smtClean="0"/>
                  <a:t> 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/>
                  <a:t>3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6       </a:t>
                </a:r>
                <a:r>
                  <a:rPr lang="en-US" altLang="zh-CN" dirty="0" smtClean="0"/>
                  <a:t>[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/>
                  <a:t>3</a:t>
                </a:r>
                <a:r>
                  <a:rPr lang="en-US" altLang="zh-CN" dirty="0" smtClean="0"/>
                  <a:t>(1 -1 </a:t>
                </a:r>
                <a:r>
                  <a:rPr lang="en-US" altLang="zh-CN" dirty="0"/>
                  <a:t>3 1 1 </a:t>
                </a:r>
                <a:r>
                  <a:rPr lang="en-US" altLang="zh-CN" dirty="0" smtClean="0"/>
                  <a:t>1)(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zh-CN" altLang="en-US" dirty="0"/>
              </a:p>
              <a:p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:r>
                  <a:rPr lang="en-US" altLang="zh-CN" dirty="0" smtClean="0"/>
                  <a:t>–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/>
                  <a:t>4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 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/>
                  <a:t>4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/>
                  <a:t>4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3</a:t>
                </a:r>
                <a:r>
                  <a:rPr lang="en-US" altLang="zh-CN" dirty="0"/>
                  <a:t>+ 3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/>
                  <a:t>4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4 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/>
                  <a:t>4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5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/>
                  <a:t>4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6       </a:t>
                </a:r>
                <a:r>
                  <a:rPr lang="en-US" altLang="zh-CN" dirty="0" smtClean="0"/>
                  <a:t>[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/>
                  <a:t>4</a:t>
                </a:r>
                <a:r>
                  <a:rPr lang="en-US" altLang="zh-CN" dirty="0" smtClean="0"/>
                  <a:t>(-1 1 1 </a:t>
                </a:r>
                <a:r>
                  <a:rPr lang="en-US" altLang="zh-CN" dirty="0"/>
                  <a:t>3 1 </a:t>
                </a:r>
                <a:r>
                  <a:rPr lang="en-US" altLang="zh-CN" dirty="0" smtClean="0"/>
                  <a:t>1)(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en-US" altLang="zh-CN" dirty="0" smtClean="0"/>
              </a:p>
              <a:p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:r>
                  <a:rPr lang="en-US" altLang="zh-CN" dirty="0" smtClean="0"/>
                  <a:t>+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</a:t>
                </a:r>
                <a:r>
                  <a:rPr lang="en-US" altLang="zh-CN" baseline="-25000" dirty="0"/>
                  <a:t>5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 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/>
                  <a:t>5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/>
                  <a:t>5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3</a:t>
                </a:r>
                <a:r>
                  <a:rPr lang="en-US" altLang="zh-CN" dirty="0"/>
                  <a:t> –</a:t>
                </a:r>
                <a:r>
                  <a:rPr lang="en-US" altLang="zh-CN" dirty="0" smtClean="0"/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/>
                  <a:t>5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4 </a:t>
                </a:r>
                <a:r>
                  <a:rPr lang="en-US" altLang="zh-CN" dirty="0"/>
                  <a:t>+ </a:t>
                </a:r>
                <a:r>
                  <a:rPr lang="en-US" altLang="zh-CN" dirty="0" smtClean="0"/>
                  <a:t>3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/>
                  <a:t>5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5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/>
                  <a:t>6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6      </a:t>
                </a:r>
                <a:r>
                  <a:rPr lang="en-US" altLang="zh-CN" dirty="0" smtClean="0"/>
                  <a:t>[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/>
                  <a:t>5</a:t>
                </a:r>
                <a:r>
                  <a:rPr lang="en-US" altLang="zh-CN" dirty="0" smtClean="0"/>
                  <a:t>(1 </a:t>
                </a:r>
                <a:r>
                  <a:rPr lang="en-US" altLang="zh-CN" dirty="0"/>
                  <a:t>1 </a:t>
                </a:r>
                <a:r>
                  <a:rPr lang="en-US" altLang="zh-CN" dirty="0" smtClean="0"/>
                  <a:t>1 -1 </a:t>
                </a:r>
                <a:r>
                  <a:rPr lang="en-US" altLang="zh-CN" dirty="0"/>
                  <a:t>3 </a:t>
                </a:r>
                <a:r>
                  <a:rPr lang="en-US" altLang="zh-CN" dirty="0" smtClean="0"/>
                  <a:t>1)(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en-US" altLang="zh-CN" dirty="0" smtClean="0"/>
              </a:p>
              <a:p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:r>
                  <a:rPr lang="en-US" altLang="zh-CN" dirty="0" smtClean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/>
                  <a:t>6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 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/>
                  <a:t>6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/>
                  <a:t> –</a:t>
                </a:r>
                <a:r>
                  <a:rPr lang="en-US" altLang="zh-CN" dirty="0" smtClean="0"/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/>
                  <a:t>6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3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/>
                  <a:t>6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4 </a:t>
                </a:r>
                <a:r>
                  <a:rPr lang="en-US" altLang="zh-CN" dirty="0"/>
                  <a:t>+ 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/>
                  <a:t>6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5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+ </a:t>
                </a:r>
                <a:r>
                  <a:rPr lang="en-US" altLang="zh-CN" dirty="0" smtClean="0"/>
                  <a:t>3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/>
                  <a:t>6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6    </a:t>
                </a:r>
                <a:r>
                  <a:rPr lang="en-US" altLang="zh-CN" dirty="0" smtClean="0"/>
                  <a:t>[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/>
                  <a:t>6</a:t>
                </a:r>
                <a:r>
                  <a:rPr lang="en-US" altLang="zh-CN" dirty="0" smtClean="0"/>
                  <a:t>(1 </a:t>
                </a:r>
                <a:r>
                  <a:rPr lang="en-US" altLang="zh-CN" dirty="0"/>
                  <a:t>1 </a:t>
                </a:r>
                <a:r>
                  <a:rPr lang="en-US" altLang="zh-CN" dirty="0" smtClean="0"/>
                  <a:t>-1 1  1 3)(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05" y="4293096"/>
                <a:ext cx="8859795" cy="1754326"/>
              </a:xfrm>
              <a:prstGeom prst="rect">
                <a:avLst/>
              </a:prstGeom>
              <a:blipFill rotWithShape="0">
                <a:blip r:embed="rId3"/>
                <a:stretch>
                  <a:fillRect t="-1736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411760" y="6081937"/>
                <a:ext cx="19376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l-G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altLang="zh-CN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6081937"/>
                <a:ext cx="1937646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4874106" y="6081937"/>
                <a:ext cx="20021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l-G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106" y="6081937"/>
                <a:ext cx="200215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63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例：田忌赛马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33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467544" y="836712"/>
          <a:ext cx="8352928" cy="439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</a:tblGrid>
              <a:tr h="549061">
                <a:tc rowSpan="2" gridSpan="2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aseline="-25000" dirty="0" smtClean="0"/>
                        <a:t>1</a:t>
                      </a:r>
                      <a:endParaRPr lang="zh-CN" alt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aseline="-25000" dirty="0" smtClean="0"/>
                        <a:t>2</a:t>
                      </a:r>
                      <a:endParaRPr lang="zh-CN" alt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aseline="-25000" dirty="0" smtClean="0"/>
                        <a:t>3</a:t>
                      </a:r>
                      <a:endParaRPr lang="zh-CN" alt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aseline="-25000" dirty="0" smtClean="0"/>
                        <a:t>4</a:t>
                      </a:r>
                      <a:endParaRPr lang="zh-CN" alt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aseline="-25000" dirty="0" smtClean="0"/>
                        <a:t>5</a:t>
                      </a:r>
                      <a:endParaRPr lang="zh-CN" alt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aseline="-25000" dirty="0" smtClean="0"/>
                        <a:t>6</a:t>
                      </a:r>
                      <a:endParaRPr lang="zh-CN" altLang="en-US" sz="1800" baseline="-25000" dirty="0"/>
                    </a:p>
                  </a:txBody>
                  <a:tcPr anchor="ctr"/>
                </a:tc>
              </a:tr>
              <a:tr h="549061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acb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bac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bca</a:t>
                      </a:r>
                      <a:endParaRPr lang="en-US" altLang="zh-CN" sz="18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smtClean="0">
                          <a:solidFill>
                            <a:schemeClr val="tx1"/>
                          </a:solidFill>
                        </a:rPr>
                        <a:t>cab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cba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49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800" baseline="-25000" dirty="0" smtClean="0"/>
                        <a:t>1</a:t>
                      </a:r>
                      <a:endParaRPr lang="zh-CN" alt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ABC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0000FF"/>
                          </a:solidFill>
                        </a:rPr>
                        <a:t>3,</a:t>
                      </a:r>
                      <a:r>
                        <a:rPr lang="en-US" altLang="zh-CN" sz="2000" u="sng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zh-CN" sz="2000" u="sng" dirty="0" smtClean="0">
                          <a:solidFill>
                            <a:srgbClr val="0000FF"/>
                          </a:solidFill>
                        </a:rPr>
                        <a:t>-3</a:t>
                      </a:r>
                      <a:endParaRPr lang="zh-CN" altLang="en-US" sz="2000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1, -1</a:t>
                      </a:r>
                      <a:endParaRPr lang="zh-CN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1, -1</a:t>
                      </a:r>
                      <a:endParaRPr lang="zh-CN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549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800" baseline="-25000" dirty="0" smtClean="0"/>
                        <a:t>2</a:t>
                      </a:r>
                      <a:endParaRPr lang="zh-CN" altLang="en-US" sz="1800" baseline="-25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ACB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3, -3</a:t>
                      </a:r>
                      <a:endParaRPr lang="zh-CN" altLang="en-US" sz="200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49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800" baseline="-25000" dirty="0" smtClean="0"/>
                        <a:t>3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BAC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3, -3</a:t>
                      </a:r>
                      <a:endParaRPr lang="zh-CN" altLang="en-US" sz="200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549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800" baseline="-25000" dirty="0" smtClean="0"/>
                        <a:t>4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BCA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3, -3</a:t>
                      </a:r>
                      <a:endParaRPr lang="zh-CN" altLang="en-US" sz="200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549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800" baseline="-25000" dirty="0" smtClean="0"/>
                        <a:t>5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CAB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3, -3</a:t>
                      </a:r>
                      <a:endParaRPr lang="zh-CN" altLang="en-US" sz="200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549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800" baseline="-25000" dirty="0" smtClean="0"/>
                        <a:t>6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CBA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3, -3</a:t>
                      </a:r>
                      <a:endParaRPr lang="zh-CN" altLang="en-US" sz="200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156019" y="5460992"/>
                <a:ext cx="19376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l-G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altLang="zh-CN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019" y="5460992"/>
                <a:ext cx="193764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615325" y="5269850"/>
                <a:ext cx="2384179" cy="11209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Low>
                              <m:limLowPr>
                                <m:ctrlP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lim>
                            </m:limLow>
                          </m:e>
                          <m:e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  <m:r>
                              <a:rPr lang="en-US" altLang="zh-CN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altLang="zh-CN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CN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altLang="zh-CN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/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  <m:r>
                              <a:rPr lang="en-US" altLang="zh-CN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  <m:r>
                              <a:rPr lang="en-US" altLang="zh-CN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325" y="5269850"/>
                <a:ext cx="2384179" cy="112094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132448" y="5893040"/>
                <a:ext cx="20021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l-G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448" y="5893040"/>
                <a:ext cx="200215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102424" y="5229200"/>
                <a:ext cx="2393797" cy="11210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Low>
                              <m:limLowPr>
                                <m:ctrlP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lim>
                            </m:limLow>
                          </m:e>
                          <m:e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altLang="zh-CN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CN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/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  <m:r>
                              <a:rPr lang="en-US" altLang="zh-CN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  <m:r>
                              <a:rPr lang="en-US" altLang="zh-CN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424" y="5229200"/>
                <a:ext cx="2393797" cy="112107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0" y="2924944"/>
            <a:ext cx="48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齐</a:t>
            </a:r>
            <a:endParaRPr lang="en-US" altLang="zh-CN" dirty="0"/>
          </a:p>
          <a:p>
            <a:pPr algn="ctr"/>
            <a:r>
              <a:rPr lang="zh-CN" altLang="en-US" dirty="0"/>
              <a:t>威</a:t>
            </a:r>
            <a:endParaRPr lang="en-US" altLang="zh-CN" dirty="0"/>
          </a:p>
          <a:p>
            <a:pPr algn="ctr"/>
            <a:r>
              <a:rPr lang="zh-CN" altLang="en-US" dirty="0"/>
              <a:t>王</a:t>
            </a:r>
          </a:p>
        </p:txBody>
      </p:sp>
      <p:sp>
        <p:nvSpPr>
          <p:cNvPr id="15" name="矩形 14"/>
          <p:cNvSpPr/>
          <p:nvPr/>
        </p:nvSpPr>
        <p:spPr>
          <a:xfrm>
            <a:off x="4807415" y="50803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田忌</a:t>
            </a:r>
          </a:p>
        </p:txBody>
      </p:sp>
    </p:spTree>
    <p:extLst>
      <p:ext uri="{BB962C8B-B14F-4D97-AF65-F5344CB8AC3E}">
        <p14:creationId xmlns:p14="http://schemas.microsoft.com/office/powerpoint/2010/main" val="157724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例：田忌赛马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34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467544" y="836712"/>
          <a:ext cx="8352928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</a:tblGrid>
              <a:tr h="405045">
                <a:tc rowSpan="2" gridSpan="2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aseline="-25000" dirty="0" smtClean="0"/>
                        <a:t>1</a:t>
                      </a:r>
                      <a:endParaRPr lang="zh-CN" alt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aseline="-25000" dirty="0" smtClean="0"/>
                        <a:t>2</a:t>
                      </a:r>
                      <a:endParaRPr lang="zh-CN" alt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aseline="-25000" dirty="0" smtClean="0"/>
                        <a:t>3</a:t>
                      </a:r>
                      <a:endParaRPr lang="zh-CN" alt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aseline="-25000" dirty="0" smtClean="0"/>
                        <a:t>4</a:t>
                      </a:r>
                      <a:endParaRPr lang="zh-CN" alt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aseline="-25000" dirty="0" smtClean="0"/>
                        <a:t>5</a:t>
                      </a:r>
                      <a:endParaRPr lang="zh-CN" alt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aseline="-25000" dirty="0" smtClean="0"/>
                        <a:t>6</a:t>
                      </a:r>
                      <a:endParaRPr lang="zh-CN" altLang="en-US" sz="1800" baseline="-25000" dirty="0"/>
                    </a:p>
                  </a:txBody>
                  <a:tcPr anchor="ctr"/>
                </a:tc>
              </a:tr>
              <a:tr h="405045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acb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bac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bca</a:t>
                      </a:r>
                      <a:endParaRPr lang="en-US" altLang="zh-CN" sz="18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smtClean="0">
                          <a:solidFill>
                            <a:schemeClr val="tx1"/>
                          </a:solidFill>
                        </a:rPr>
                        <a:t>cab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cba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05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800" baseline="-25000" dirty="0" smtClean="0"/>
                        <a:t>1</a:t>
                      </a:r>
                      <a:endParaRPr lang="zh-CN" alt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ABC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0000FF"/>
                          </a:solidFill>
                        </a:rPr>
                        <a:t>3,</a:t>
                      </a:r>
                      <a:r>
                        <a:rPr lang="en-US" altLang="zh-CN" sz="2000" u="sng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zh-CN" sz="2000" u="sng" dirty="0" smtClean="0">
                          <a:solidFill>
                            <a:srgbClr val="0000FF"/>
                          </a:solidFill>
                        </a:rPr>
                        <a:t>-3</a:t>
                      </a:r>
                      <a:endParaRPr lang="zh-CN" altLang="en-US" sz="2000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1, -1</a:t>
                      </a:r>
                      <a:endParaRPr lang="zh-CN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1, -1</a:t>
                      </a:r>
                      <a:endParaRPr lang="zh-CN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4050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800" baseline="-25000" dirty="0" smtClean="0"/>
                        <a:t>2</a:t>
                      </a:r>
                      <a:endParaRPr lang="zh-CN" altLang="en-US" sz="1800" baseline="-25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ACB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3, -3</a:t>
                      </a:r>
                      <a:endParaRPr lang="zh-CN" altLang="en-US" sz="200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405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800" baseline="-25000" dirty="0" smtClean="0"/>
                        <a:t>3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BAC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3, -3</a:t>
                      </a:r>
                      <a:endParaRPr lang="zh-CN" altLang="en-US" sz="200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405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800" baseline="-25000" dirty="0" smtClean="0"/>
                        <a:t>4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BCA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3, -3</a:t>
                      </a:r>
                      <a:endParaRPr lang="zh-CN" altLang="en-US" sz="200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405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800" baseline="-25000" dirty="0" smtClean="0"/>
                        <a:t>5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CAB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3, -3</a:t>
                      </a:r>
                      <a:endParaRPr lang="zh-CN" altLang="en-US" sz="200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405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800" baseline="-25000" dirty="0" smtClean="0"/>
                        <a:t>6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CBA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3, -3</a:t>
                      </a:r>
                      <a:endParaRPr lang="zh-CN" altLang="en-US" sz="200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0" y="2924944"/>
            <a:ext cx="48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齐</a:t>
            </a:r>
            <a:endParaRPr lang="en-US" altLang="zh-CN" dirty="0"/>
          </a:p>
          <a:p>
            <a:pPr algn="ctr"/>
            <a:r>
              <a:rPr lang="zh-CN" altLang="en-US" dirty="0"/>
              <a:t>威</a:t>
            </a:r>
            <a:endParaRPr lang="en-US" altLang="zh-CN" dirty="0"/>
          </a:p>
          <a:p>
            <a:pPr algn="ctr"/>
            <a:r>
              <a:rPr lang="zh-CN" altLang="en-US" dirty="0"/>
              <a:t>王</a:t>
            </a:r>
          </a:p>
        </p:txBody>
      </p:sp>
      <p:sp>
        <p:nvSpPr>
          <p:cNvPr id="15" name="矩形 14"/>
          <p:cNvSpPr/>
          <p:nvPr/>
        </p:nvSpPr>
        <p:spPr>
          <a:xfrm>
            <a:off x="4807415" y="50803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田忌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51520" y="4128946"/>
                <a:ext cx="90038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ABC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3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+</a:t>
                </a:r>
                <a:r>
                  <a:rPr lang="en-US" altLang="zh-CN" dirty="0"/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 smtClean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3</a:t>
                </a:r>
                <a:r>
                  <a:rPr lang="en-US" altLang="zh-CN" dirty="0" smtClean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4 </a:t>
                </a:r>
                <a:r>
                  <a:rPr lang="en-US" altLang="zh-CN" dirty="0" smtClean="0"/>
                  <a:t>–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5</a:t>
                </a:r>
                <a:r>
                  <a:rPr lang="en-US" altLang="zh-CN" dirty="0" smtClean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6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+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+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+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+ 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</a:rPr>
                  <a:t>4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+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+ 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</a:rPr>
                  <a:t>6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–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</a:rPr>
                  <a:t>5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/>
                  <a:t>2(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-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5</a:t>
                </a:r>
                <a:r>
                  <a:rPr lang="en-US" altLang="zh-CN" dirty="0" smtClean="0"/>
                  <a:t>)+1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128946"/>
                <a:ext cx="9003811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r="-27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51520" y="4505556"/>
                <a:ext cx="88597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ACB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/>
                  <a:t>+ </a:t>
                </a:r>
                <a:r>
                  <a:rPr lang="en-US" altLang="zh-CN" dirty="0" smtClean="0"/>
                  <a:t>3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3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4 </a:t>
                </a:r>
                <a:r>
                  <a:rPr lang="en-US" altLang="zh-CN" dirty="0" smtClean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5</a:t>
                </a:r>
                <a:r>
                  <a:rPr lang="en-US" altLang="zh-CN" dirty="0" smtClean="0"/>
                  <a:t> –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6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smtClean="0"/>
                  <a:t>2(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 smtClean="0"/>
                  <a:t>-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/>
                  <a:t>6</a:t>
                </a:r>
                <a:r>
                  <a:rPr lang="en-US" altLang="zh-CN" dirty="0" smtClean="0"/>
                  <a:t>)+</a:t>
                </a:r>
                <a:r>
                  <a:rPr lang="en-US" altLang="zh-CN" dirty="0"/>
                  <a:t>1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505556"/>
                <a:ext cx="8859795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51520" y="4882166"/>
                <a:ext cx="88597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–</a:t>
                </a:r>
                <a:r>
                  <a:rPr lang="en-US" altLang="zh-CN" dirty="0" smtClean="0"/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/>
                  <a:t>+ </a:t>
                </a:r>
                <a:r>
                  <a:rPr lang="en-US" altLang="zh-CN" dirty="0" smtClean="0"/>
                  <a:t>3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3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4 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5</a:t>
                </a:r>
                <a:r>
                  <a:rPr lang="en-US" altLang="zh-CN" dirty="0" smtClean="0"/>
                  <a:t> 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6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smtClean="0"/>
                  <a:t>2(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3</a:t>
                </a:r>
                <a:r>
                  <a:rPr lang="en-US" altLang="zh-CN" dirty="0" smtClean="0"/>
                  <a:t>-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/>
                  <a:t>2</a:t>
                </a:r>
                <a:r>
                  <a:rPr lang="en-US" altLang="zh-CN" dirty="0" smtClean="0"/>
                  <a:t>)+</a:t>
                </a:r>
                <a:r>
                  <a:rPr lang="en-US" altLang="zh-CN" dirty="0"/>
                  <a:t>1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882166"/>
                <a:ext cx="8859795" cy="646331"/>
              </a:xfrm>
              <a:prstGeom prst="rect">
                <a:avLst/>
              </a:prstGeom>
              <a:blipFill rotWithShape="0">
                <a:blip r:embed="rId5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51520" y="5258776"/>
                <a:ext cx="88597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BCA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 –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 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3</a:t>
                </a:r>
                <a:r>
                  <a:rPr lang="en-US" altLang="zh-CN" dirty="0"/>
                  <a:t>+ 3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4 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5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6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smtClean="0"/>
                  <a:t>2(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4</a:t>
                </a:r>
                <a:r>
                  <a:rPr lang="en-US" altLang="zh-CN" dirty="0" smtClean="0"/>
                  <a:t>-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)+</a:t>
                </a:r>
                <a:r>
                  <a:rPr lang="en-US" altLang="zh-CN" dirty="0"/>
                  <a:t>1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258776"/>
                <a:ext cx="8859795" cy="646331"/>
              </a:xfrm>
              <a:prstGeom prst="rect">
                <a:avLst/>
              </a:prstGeom>
              <a:blipFill rotWithShape="0">
                <a:blip r:embed="rId6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51520" y="5635386"/>
                <a:ext cx="88597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AB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 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3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–</a:t>
                </a:r>
                <a:r>
                  <a:rPr lang="en-US" altLang="zh-CN" dirty="0" smtClean="0"/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4 </a:t>
                </a:r>
                <a:r>
                  <a:rPr lang="en-US" altLang="zh-CN" dirty="0"/>
                  <a:t>+ </a:t>
                </a:r>
                <a:r>
                  <a:rPr lang="en-US" altLang="zh-CN" dirty="0" smtClean="0"/>
                  <a:t>3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5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6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smtClean="0"/>
                  <a:t>2(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5</a:t>
                </a:r>
                <a:r>
                  <a:rPr lang="en-US" altLang="zh-CN" dirty="0" smtClean="0"/>
                  <a:t>-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/>
                  <a:t>4</a:t>
                </a:r>
                <a:r>
                  <a:rPr lang="en-US" altLang="zh-CN" dirty="0" smtClean="0"/>
                  <a:t>)+</a:t>
                </a:r>
                <a:r>
                  <a:rPr lang="en-US" altLang="zh-CN" dirty="0"/>
                  <a:t>1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635386"/>
                <a:ext cx="8859795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251520" y="6011996"/>
                <a:ext cx="88597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CB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 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–</a:t>
                </a:r>
                <a:r>
                  <a:rPr lang="en-US" altLang="zh-CN" dirty="0" smtClean="0"/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3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4 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5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+ </a:t>
                </a:r>
                <a:r>
                  <a:rPr lang="en-US" altLang="zh-CN" dirty="0" smtClean="0"/>
                  <a:t>3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6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smtClean="0"/>
                  <a:t>2(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6</a:t>
                </a:r>
                <a:r>
                  <a:rPr lang="en-US" altLang="zh-CN" dirty="0" smtClean="0"/>
                  <a:t>-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/>
                  <a:t>3</a:t>
                </a:r>
                <a:r>
                  <a:rPr lang="en-US" altLang="zh-CN" dirty="0" smtClean="0"/>
                  <a:t>)+</a:t>
                </a:r>
                <a:r>
                  <a:rPr lang="en-US" altLang="zh-CN" dirty="0"/>
                  <a:t>1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011996"/>
                <a:ext cx="8859795" cy="646331"/>
              </a:xfrm>
              <a:prstGeom prst="rect">
                <a:avLst/>
              </a:prstGeom>
              <a:blipFill rotWithShape="0">
                <a:blip r:embed="rId8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0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18" grpId="0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例：田忌赛马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35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467544" y="836712"/>
          <a:ext cx="8352928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</a:tblGrid>
              <a:tr h="405045">
                <a:tc rowSpan="2" gridSpan="2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aseline="-25000" dirty="0" smtClean="0"/>
                        <a:t>1</a:t>
                      </a:r>
                      <a:endParaRPr lang="zh-CN" alt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aseline="-25000" dirty="0" smtClean="0"/>
                        <a:t>2</a:t>
                      </a:r>
                      <a:endParaRPr lang="zh-CN" alt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aseline="-25000" dirty="0" smtClean="0"/>
                        <a:t>3</a:t>
                      </a:r>
                      <a:endParaRPr lang="zh-CN" alt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aseline="-25000" dirty="0" smtClean="0"/>
                        <a:t>4</a:t>
                      </a:r>
                      <a:endParaRPr lang="zh-CN" alt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aseline="-25000" dirty="0" smtClean="0"/>
                        <a:t>5</a:t>
                      </a:r>
                      <a:endParaRPr lang="zh-CN" alt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aseline="-25000" dirty="0" smtClean="0"/>
                        <a:t>6</a:t>
                      </a:r>
                      <a:endParaRPr lang="zh-CN" altLang="en-US" sz="1800" baseline="-25000" dirty="0"/>
                    </a:p>
                  </a:txBody>
                  <a:tcPr anchor="ctr"/>
                </a:tc>
              </a:tr>
              <a:tr h="405045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acb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bac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bca</a:t>
                      </a:r>
                      <a:endParaRPr lang="en-US" altLang="zh-CN" sz="18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smtClean="0">
                          <a:solidFill>
                            <a:schemeClr val="tx1"/>
                          </a:solidFill>
                        </a:rPr>
                        <a:t>cab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cba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05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800" baseline="-25000" dirty="0" smtClean="0"/>
                        <a:t>1</a:t>
                      </a:r>
                      <a:endParaRPr lang="zh-CN" alt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ABC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0000FF"/>
                          </a:solidFill>
                        </a:rPr>
                        <a:t>3,</a:t>
                      </a:r>
                      <a:r>
                        <a:rPr lang="en-US" altLang="zh-CN" sz="2000" u="sng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zh-CN" sz="2000" u="sng" dirty="0" smtClean="0">
                          <a:solidFill>
                            <a:srgbClr val="0000FF"/>
                          </a:solidFill>
                        </a:rPr>
                        <a:t>-3</a:t>
                      </a:r>
                      <a:endParaRPr lang="zh-CN" altLang="en-US" sz="2000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1, -1</a:t>
                      </a:r>
                      <a:endParaRPr lang="zh-CN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1, -1</a:t>
                      </a:r>
                      <a:endParaRPr lang="zh-CN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4050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800" baseline="-25000" dirty="0" smtClean="0"/>
                        <a:t>2</a:t>
                      </a:r>
                      <a:endParaRPr lang="zh-CN" altLang="en-US" sz="1800" baseline="-25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ACB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3, -3</a:t>
                      </a:r>
                      <a:endParaRPr lang="zh-CN" altLang="en-US" sz="200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405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800" baseline="-25000" dirty="0" smtClean="0"/>
                        <a:t>3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BAC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3, -3</a:t>
                      </a:r>
                      <a:endParaRPr lang="zh-CN" altLang="en-US" sz="200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405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800" baseline="-25000" dirty="0" smtClean="0"/>
                        <a:t>4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BCA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3, -3</a:t>
                      </a:r>
                      <a:endParaRPr lang="zh-CN" altLang="en-US" sz="200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405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800" baseline="-25000" dirty="0" smtClean="0"/>
                        <a:t>5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CAB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3, -3</a:t>
                      </a:r>
                      <a:endParaRPr lang="zh-CN" altLang="en-US" sz="200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405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800" baseline="-25000" dirty="0" smtClean="0"/>
                        <a:t>6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CBA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3, -3</a:t>
                      </a:r>
                      <a:endParaRPr lang="zh-CN" altLang="en-US" sz="200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0" y="2924944"/>
            <a:ext cx="48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齐</a:t>
            </a:r>
            <a:endParaRPr lang="en-US" altLang="zh-CN" dirty="0"/>
          </a:p>
          <a:p>
            <a:pPr algn="ctr"/>
            <a:r>
              <a:rPr lang="zh-CN" altLang="en-US" dirty="0"/>
              <a:t>威</a:t>
            </a:r>
            <a:endParaRPr lang="en-US" altLang="zh-CN" dirty="0"/>
          </a:p>
          <a:p>
            <a:pPr algn="ctr"/>
            <a:r>
              <a:rPr lang="zh-CN" altLang="en-US" dirty="0"/>
              <a:t>王</a:t>
            </a:r>
          </a:p>
        </p:txBody>
      </p:sp>
      <p:sp>
        <p:nvSpPr>
          <p:cNvPr id="15" name="矩形 14"/>
          <p:cNvSpPr/>
          <p:nvPr/>
        </p:nvSpPr>
        <p:spPr>
          <a:xfrm>
            <a:off x="4807415" y="50803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田忌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51520" y="4128946"/>
                <a:ext cx="90038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ABC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3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+</a:t>
                </a:r>
                <a:r>
                  <a:rPr lang="en-US" altLang="zh-CN" dirty="0"/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 smtClean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3</a:t>
                </a:r>
                <a:r>
                  <a:rPr lang="en-US" altLang="zh-CN" dirty="0" smtClean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4 </a:t>
                </a:r>
                <a:r>
                  <a:rPr lang="en-US" altLang="zh-CN" dirty="0" smtClean="0"/>
                  <a:t>–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5</a:t>
                </a:r>
                <a:r>
                  <a:rPr lang="en-US" altLang="zh-CN" dirty="0" smtClean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6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+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+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+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+ 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</a:rPr>
                  <a:t>4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+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+ 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</a:rPr>
                  <a:t>6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–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</a:rPr>
                  <a:t>5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2(</a:t>
                </a:r>
                <a:r>
                  <a:rPr lang="en-US" altLang="zh-CN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-</a:t>
                </a:r>
                <a:r>
                  <a:rPr lang="en-US" altLang="zh-CN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>
                    <a:solidFill>
                      <a:srgbClr val="FF0000"/>
                    </a:solidFill>
                  </a:rPr>
                  <a:t>5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)+1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128946"/>
                <a:ext cx="9003811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r="-27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51520" y="4505556"/>
                <a:ext cx="88597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ACB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/>
                  <a:t>+ </a:t>
                </a:r>
                <a:r>
                  <a:rPr lang="en-US" altLang="zh-CN" dirty="0" smtClean="0"/>
                  <a:t>3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3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4 </a:t>
                </a:r>
                <a:r>
                  <a:rPr lang="en-US" altLang="zh-CN" dirty="0" smtClean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5</a:t>
                </a:r>
                <a:r>
                  <a:rPr lang="en-US" altLang="zh-CN" dirty="0" smtClean="0"/>
                  <a:t> –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6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smtClean="0"/>
                  <a:t>2(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 smtClean="0"/>
                  <a:t>-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/>
                  <a:t>6</a:t>
                </a:r>
                <a:r>
                  <a:rPr lang="en-US" altLang="zh-CN" dirty="0" smtClean="0"/>
                  <a:t>)+</a:t>
                </a:r>
                <a:r>
                  <a:rPr lang="en-US" altLang="zh-CN" dirty="0"/>
                  <a:t>1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505556"/>
                <a:ext cx="8859795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51520" y="4882166"/>
                <a:ext cx="88597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–</a:t>
                </a:r>
                <a:r>
                  <a:rPr lang="en-US" altLang="zh-CN" dirty="0" smtClean="0"/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/>
                  <a:t>+ </a:t>
                </a:r>
                <a:r>
                  <a:rPr lang="en-US" altLang="zh-CN" dirty="0" smtClean="0"/>
                  <a:t>3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3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4 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5</a:t>
                </a:r>
                <a:r>
                  <a:rPr lang="en-US" altLang="zh-CN" dirty="0" smtClean="0"/>
                  <a:t> 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6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smtClean="0"/>
                  <a:t>2(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3</a:t>
                </a:r>
                <a:r>
                  <a:rPr lang="en-US" altLang="zh-CN" dirty="0" smtClean="0"/>
                  <a:t>-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/>
                  <a:t>2</a:t>
                </a:r>
                <a:r>
                  <a:rPr lang="en-US" altLang="zh-CN" dirty="0" smtClean="0"/>
                  <a:t>)+</a:t>
                </a:r>
                <a:r>
                  <a:rPr lang="en-US" altLang="zh-CN" dirty="0"/>
                  <a:t>1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882166"/>
                <a:ext cx="8859795" cy="646331"/>
              </a:xfrm>
              <a:prstGeom prst="rect">
                <a:avLst/>
              </a:prstGeom>
              <a:blipFill rotWithShape="0">
                <a:blip r:embed="rId5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51520" y="5258776"/>
                <a:ext cx="88597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BCA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 –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 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3</a:t>
                </a:r>
                <a:r>
                  <a:rPr lang="en-US" altLang="zh-CN" dirty="0"/>
                  <a:t>+ 3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4 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5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6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2(</a:t>
                </a:r>
                <a:r>
                  <a:rPr lang="en-US" altLang="zh-CN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>
                    <a:solidFill>
                      <a:srgbClr val="FF0000"/>
                    </a:solidFill>
                  </a:rPr>
                  <a:t>4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-</a:t>
                </a:r>
                <a:r>
                  <a:rPr lang="en-US" altLang="zh-CN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)+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1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258776"/>
                <a:ext cx="8859795" cy="646331"/>
              </a:xfrm>
              <a:prstGeom prst="rect">
                <a:avLst/>
              </a:prstGeom>
              <a:blipFill rotWithShape="0">
                <a:blip r:embed="rId6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51520" y="5635386"/>
                <a:ext cx="88597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AB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 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3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–</a:t>
                </a:r>
                <a:r>
                  <a:rPr lang="en-US" altLang="zh-CN" dirty="0" smtClean="0"/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4 </a:t>
                </a:r>
                <a:r>
                  <a:rPr lang="en-US" altLang="zh-CN" dirty="0"/>
                  <a:t>+ </a:t>
                </a:r>
                <a:r>
                  <a:rPr lang="en-US" altLang="zh-CN" dirty="0" smtClean="0"/>
                  <a:t>3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5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6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smtClean="0"/>
                  <a:t>2(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5</a:t>
                </a:r>
                <a:r>
                  <a:rPr lang="en-US" altLang="zh-CN" dirty="0" smtClean="0"/>
                  <a:t>-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/>
                  <a:t>4</a:t>
                </a:r>
                <a:r>
                  <a:rPr lang="en-US" altLang="zh-CN" dirty="0" smtClean="0"/>
                  <a:t>)+</a:t>
                </a:r>
                <a:r>
                  <a:rPr lang="en-US" altLang="zh-CN" dirty="0"/>
                  <a:t>1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635386"/>
                <a:ext cx="8859795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251520" y="6011996"/>
                <a:ext cx="88597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CB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 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–</a:t>
                </a:r>
                <a:r>
                  <a:rPr lang="en-US" altLang="zh-CN" dirty="0" smtClean="0"/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3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4 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5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+ </a:t>
                </a:r>
                <a:r>
                  <a:rPr lang="en-US" altLang="zh-CN" dirty="0" smtClean="0"/>
                  <a:t>3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6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smtClean="0"/>
                  <a:t>2(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6</a:t>
                </a:r>
                <a:r>
                  <a:rPr lang="en-US" altLang="zh-CN" dirty="0" smtClean="0"/>
                  <a:t>-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/>
                  <a:t>3</a:t>
                </a:r>
                <a:r>
                  <a:rPr lang="en-US" altLang="zh-CN" dirty="0" smtClean="0"/>
                  <a:t>)+</a:t>
                </a:r>
                <a:r>
                  <a:rPr lang="en-US" altLang="zh-CN" dirty="0"/>
                  <a:t>1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011996"/>
                <a:ext cx="8859795" cy="646331"/>
              </a:xfrm>
              <a:prstGeom prst="rect">
                <a:avLst/>
              </a:prstGeom>
              <a:blipFill rotWithShape="0">
                <a:blip r:embed="rId8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75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例：田忌赛马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36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467544" y="836712"/>
          <a:ext cx="8352928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</a:tblGrid>
              <a:tr h="405045">
                <a:tc rowSpan="2" gridSpan="2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aseline="-25000" dirty="0" smtClean="0"/>
                        <a:t>1</a:t>
                      </a:r>
                      <a:endParaRPr lang="zh-CN" alt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aseline="-25000" dirty="0" smtClean="0"/>
                        <a:t>2</a:t>
                      </a:r>
                      <a:endParaRPr lang="zh-CN" alt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aseline="-25000" dirty="0" smtClean="0"/>
                        <a:t>3</a:t>
                      </a:r>
                      <a:endParaRPr lang="zh-CN" alt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aseline="-25000" dirty="0" smtClean="0"/>
                        <a:t>4</a:t>
                      </a:r>
                      <a:endParaRPr lang="zh-CN" alt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aseline="-25000" dirty="0" smtClean="0"/>
                        <a:t>5</a:t>
                      </a:r>
                      <a:endParaRPr lang="zh-CN" alt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aseline="-25000" dirty="0" smtClean="0"/>
                        <a:t>6</a:t>
                      </a:r>
                      <a:endParaRPr lang="zh-CN" altLang="en-US" sz="1800" baseline="-25000" dirty="0"/>
                    </a:p>
                  </a:txBody>
                  <a:tcPr anchor="ctr"/>
                </a:tc>
              </a:tr>
              <a:tr h="405045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acb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bac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bca</a:t>
                      </a:r>
                      <a:endParaRPr lang="en-US" altLang="zh-CN" sz="18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smtClean="0">
                          <a:solidFill>
                            <a:schemeClr val="tx1"/>
                          </a:solidFill>
                        </a:rPr>
                        <a:t>cab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cba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05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800" baseline="-25000" dirty="0" smtClean="0"/>
                        <a:t>1</a:t>
                      </a:r>
                      <a:endParaRPr lang="zh-CN" alt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ABC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0000FF"/>
                          </a:solidFill>
                        </a:rPr>
                        <a:t>3,</a:t>
                      </a:r>
                      <a:r>
                        <a:rPr lang="en-US" altLang="zh-CN" sz="2000" u="sng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zh-CN" sz="2000" u="sng" dirty="0" smtClean="0">
                          <a:solidFill>
                            <a:srgbClr val="0000FF"/>
                          </a:solidFill>
                        </a:rPr>
                        <a:t>-3</a:t>
                      </a:r>
                      <a:endParaRPr lang="zh-CN" altLang="en-US" sz="2000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1, -1</a:t>
                      </a:r>
                      <a:endParaRPr lang="zh-CN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1, -1</a:t>
                      </a:r>
                      <a:endParaRPr lang="zh-CN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4050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800" baseline="-25000" dirty="0" smtClean="0"/>
                        <a:t>2</a:t>
                      </a:r>
                      <a:endParaRPr lang="zh-CN" altLang="en-US" sz="1800" baseline="-25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ACB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3, -3</a:t>
                      </a:r>
                      <a:endParaRPr lang="zh-CN" altLang="en-US" sz="200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405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800" baseline="-25000" dirty="0" smtClean="0"/>
                        <a:t>3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BAC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3, -3</a:t>
                      </a:r>
                      <a:endParaRPr lang="zh-CN" altLang="en-US" sz="200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405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800" baseline="-25000" dirty="0" smtClean="0"/>
                        <a:t>4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BCA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3, -3</a:t>
                      </a:r>
                      <a:endParaRPr lang="zh-CN" altLang="en-US" sz="200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405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800" baseline="-25000" dirty="0" smtClean="0"/>
                        <a:t>5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CAB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3, -3</a:t>
                      </a:r>
                      <a:endParaRPr lang="zh-CN" altLang="en-US" sz="200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405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800" baseline="-25000" dirty="0" smtClean="0"/>
                        <a:t>6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CBA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3, -3</a:t>
                      </a:r>
                      <a:endParaRPr lang="zh-CN" altLang="en-US" sz="200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0" y="2924944"/>
            <a:ext cx="48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齐</a:t>
            </a:r>
            <a:endParaRPr lang="en-US" altLang="zh-CN" dirty="0"/>
          </a:p>
          <a:p>
            <a:pPr algn="ctr"/>
            <a:r>
              <a:rPr lang="zh-CN" altLang="en-US" dirty="0"/>
              <a:t>威</a:t>
            </a:r>
            <a:endParaRPr lang="en-US" altLang="zh-CN" dirty="0"/>
          </a:p>
          <a:p>
            <a:pPr algn="ctr"/>
            <a:r>
              <a:rPr lang="zh-CN" altLang="en-US" dirty="0"/>
              <a:t>王</a:t>
            </a:r>
          </a:p>
        </p:txBody>
      </p:sp>
      <p:sp>
        <p:nvSpPr>
          <p:cNvPr id="15" name="矩形 14"/>
          <p:cNvSpPr/>
          <p:nvPr/>
        </p:nvSpPr>
        <p:spPr>
          <a:xfrm>
            <a:off x="4807415" y="50803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田忌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51520" y="4128946"/>
                <a:ext cx="90038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ABC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3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+</a:t>
                </a:r>
                <a:r>
                  <a:rPr lang="en-US" altLang="zh-CN" dirty="0"/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 smtClean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3</a:t>
                </a:r>
                <a:r>
                  <a:rPr lang="en-US" altLang="zh-CN" dirty="0" smtClean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4 </a:t>
                </a:r>
                <a:r>
                  <a:rPr lang="en-US" altLang="zh-CN" dirty="0" smtClean="0"/>
                  <a:t>–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5</a:t>
                </a:r>
                <a:r>
                  <a:rPr lang="en-US" altLang="zh-CN" dirty="0" smtClean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6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+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+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+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+ 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</a:rPr>
                  <a:t>4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+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+ 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</a:rPr>
                  <a:t>6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–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</a:rPr>
                  <a:t>5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2(</a:t>
                </a:r>
                <a:r>
                  <a:rPr lang="en-US" altLang="zh-CN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-</a:t>
                </a:r>
                <a:r>
                  <a:rPr lang="en-US" altLang="zh-CN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>
                    <a:solidFill>
                      <a:srgbClr val="FF0000"/>
                    </a:solidFill>
                  </a:rPr>
                  <a:t>5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)+1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128946"/>
                <a:ext cx="9003811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r="-27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51520" y="4505556"/>
                <a:ext cx="88597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ACB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/>
                  <a:t>+ </a:t>
                </a:r>
                <a:r>
                  <a:rPr lang="en-US" altLang="zh-CN" dirty="0" smtClean="0"/>
                  <a:t>3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3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4 </a:t>
                </a:r>
                <a:r>
                  <a:rPr lang="en-US" altLang="zh-CN" dirty="0" smtClean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5</a:t>
                </a:r>
                <a:r>
                  <a:rPr lang="en-US" altLang="zh-CN" dirty="0" smtClean="0"/>
                  <a:t> –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6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smtClean="0"/>
                  <a:t>2(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 smtClean="0"/>
                  <a:t>-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/>
                  <a:t>6</a:t>
                </a:r>
                <a:r>
                  <a:rPr lang="en-US" altLang="zh-CN" dirty="0" smtClean="0"/>
                  <a:t>)+</a:t>
                </a:r>
                <a:r>
                  <a:rPr lang="en-US" altLang="zh-CN" dirty="0"/>
                  <a:t>1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505556"/>
                <a:ext cx="8859795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51520" y="4882166"/>
                <a:ext cx="88597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–</a:t>
                </a:r>
                <a:r>
                  <a:rPr lang="en-US" altLang="zh-CN" dirty="0" smtClean="0"/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/>
                  <a:t>+ </a:t>
                </a:r>
                <a:r>
                  <a:rPr lang="en-US" altLang="zh-CN" dirty="0" smtClean="0"/>
                  <a:t>3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3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4 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5</a:t>
                </a:r>
                <a:r>
                  <a:rPr lang="en-US" altLang="zh-CN" dirty="0" smtClean="0"/>
                  <a:t> 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6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smtClean="0"/>
                  <a:t>2(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3</a:t>
                </a:r>
                <a:r>
                  <a:rPr lang="en-US" altLang="zh-CN" dirty="0" smtClean="0"/>
                  <a:t>-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/>
                  <a:t>2</a:t>
                </a:r>
                <a:r>
                  <a:rPr lang="en-US" altLang="zh-CN" dirty="0" smtClean="0"/>
                  <a:t>)+</a:t>
                </a:r>
                <a:r>
                  <a:rPr lang="en-US" altLang="zh-CN" dirty="0"/>
                  <a:t>1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882166"/>
                <a:ext cx="8859795" cy="646331"/>
              </a:xfrm>
              <a:prstGeom prst="rect">
                <a:avLst/>
              </a:prstGeom>
              <a:blipFill rotWithShape="0">
                <a:blip r:embed="rId5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51520" y="5258776"/>
                <a:ext cx="88597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BCA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 –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 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3</a:t>
                </a:r>
                <a:r>
                  <a:rPr lang="en-US" altLang="zh-CN" dirty="0"/>
                  <a:t>+ 3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4 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5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6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2(</a:t>
                </a:r>
                <a:r>
                  <a:rPr lang="en-US" altLang="zh-CN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>
                    <a:solidFill>
                      <a:srgbClr val="FF0000"/>
                    </a:solidFill>
                  </a:rPr>
                  <a:t>4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-</a:t>
                </a:r>
                <a:r>
                  <a:rPr lang="en-US" altLang="zh-CN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)+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1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258776"/>
                <a:ext cx="8859795" cy="646331"/>
              </a:xfrm>
              <a:prstGeom prst="rect">
                <a:avLst/>
              </a:prstGeom>
              <a:blipFill rotWithShape="0">
                <a:blip r:embed="rId6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51520" y="5635386"/>
                <a:ext cx="88597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AB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 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3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–</a:t>
                </a:r>
                <a:r>
                  <a:rPr lang="en-US" altLang="zh-CN" dirty="0" smtClean="0"/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4 </a:t>
                </a:r>
                <a:r>
                  <a:rPr lang="en-US" altLang="zh-CN" dirty="0"/>
                  <a:t>+ </a:t>
                </a:r>
                <a:r>
                  <a:rPr lang="en-US" altLang="zh-CN" dirty="0" smtClean="0"/>
                  <a:t>3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5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6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smtClean="0"/>
                  <a:t>2(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5</a:t>
                </a:r>
                <a:r>
                  <a:rPr lang="en-US" altLang="zh-CN" dirty="0" smtClean="0"/>
                  <a:t>-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/>
                  <a:t>4</a:t>
                </a:r>
                <a:r>
                  <a:rPr lang="en-US" altLang="zh-CN" dirty="0" smtClean="0"/>
                  <a:t>)+</a:t>
                </a:r>
                <a:r>
                  <a:rPr lang="en-US" altLang="zh-CN" dirty="0"/>
                  <a:t>1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635386"/>
                <a:ext cx="8859795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251520" y="6011996"/>
                <a:ext cx="88597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CB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 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–</a:t>
                </a:r>
                <a:r>
                  <a:rPr lang="en-US" altLang="zh-CN" dirty="0" smtClean="0"/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3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4 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5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+ </a:t>
                </a:r>
                <a:r>
                  <a:rPr lang="en-US" altLang="zh-CN" dirty="0" smtClean="0"/>
                  <a:t>3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6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smtClean="0"/>
                  <a:t>2(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6</a:t>
                </a:r>
                <a:r>
                  <a:rPr lang="en-US" altLang="zh-CN" dirty="0" smtClean="0"/>
                  <a:t>-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/>
                  <a:t>3</a:t>
                </a:r>
                <a:r>
                  <a:rPr lang="en-US" altLang="zh-CN" dirty="0" smtClean="0"/>
                  <a:t>)+</a:t>
                </a:r>
                <a:r>
                  <a:rPr lang="en-US" altLang="zh-CN" dirty="0"/>
                  <a:t>1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011996"/>
                <a:ext cx="8859795" cy="646331"/>
              </a:xfrm>
              <a:prstGeom prst="rect">
                <a:avLst/>
              </a:prstGeom>
              <a:blipFill rotWithShape="0">
                <a:blip r:embed="rId8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6516216" y="4697500"/>
            <a:ext cx="120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2(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solidFill>
                  <a:srgbClr val="0000FF"/>
                </a:solidFill>
              </a:rPr>
              <a:t>4</a:t>
            </a:r>
            <a:r>
              <a:rPr lang="en-US" altLang="zh-CN" dirty="0" smtClean="0">
                <a:solidFill>
                  <a:srgbClr val="0000FF"/>
                </a:solidFill>
              </a:rPr>
              <a:t>-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solidFill>
                  <a:srgbClr val="0000FF"/>
                </a:solidFill>
              </a:rPr>
              <a:t>5</a:t>
            </a:r>
            <a:r>
              <a:rPr lang="en-US" altLang="zh-CN" dirty="0" smtClean="0">
                <a:solidFill>
                  <a:srgbClr val="0000FF"/>
                </a:solidFill>
              </a:rPr>
              <a:t>)+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2923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例：田忌赛马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37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467544" y="836712"/>
          <a:ext cx="8352928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</a:tblGrid>
              <a:tr h="405045">
                <a:tc rowSpan="2" gridSpan="2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aseline="-25000" dirty="0" smtClean="0"/>
                        <a:t>1</a:t>
                      </a:r>
                      <a:endParaRPr lang="zh-CN" alt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aseline="-25000" dirty="0" smtClean="0"/>
                        <a:t>2</a:t>
                      </a:r>
                      <a:endParaRPr lang="zh-CN" alt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aseline="-25000" dirty="0" smtClean="0"/>
                        <a:t>3</a:t>
                      </a:r>
                      <a:endParaRPr lang="zh-CN" alt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aseline="-25000" dirty="0" smtClean="0"/>
                        <a:t>4</a:t>
                      </a:r>
                      <a:endParaRPr lang="zh-CN" alt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aseline="-25000" dirty="0" smtClean="0"/>
                        <a:t>5</a:t>
                      </a:r>
                      <a:endParaRPr lang="zh-CN" alt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800" baseline="-25000" dirty="0" smtClean="0"/>
                        <a:t>6</a:t>
                      </a:r>
                      <a:endParaRPr lang="zh-CN" altLang="en-US" sz="1800" baseline="-25000" dirty="0"/>
                    </a:p>
                  </a:txBody>
                  <a:tcPr anchor="ctr"/>
                </a:tc>
              </a:tr>
              <a:tr h="405045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acb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bac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bca</a:t>
                      </a:r>
                      <a:endParaRPr lang="en-US" altLang="zh-CN" sz="18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smtClean="0">
                          <a:solidFill>
                            <a:schemeClr val="tx1"/>
                          </a:solidFill>
                        </a:rPr>
                        <a:t>cab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 err="1" smtClean="0">
                          <a:solidFill>
                            <a:schemeClr val="tx1"/>
                          </a:solidFill>
                        </a:rPr>
                        <a:t>cba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05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800" baseline="-25000" dirty="0" smtClean="0"/>
                        <a:t>1</a:t>
                      </a:r>
                      <a:endParaRPr lang="zh-CN" alt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ABC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0000FF"/>
                          </a:solidFill>
                        </a:rPr>
                        <a:t>3,</a:t>
                      </a:r>
                      <a:r>
                        <a:rPr lang="en-US" altLang="zh-CN" sz="2000" u="sng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zh-CN" sz="2000" u="sng" dirty="0" smtClean="0">
                          <a:solidFill>
                            <a:srgbClr val="0000FF"/>
                          </a:solidFill>
                        </a:rPr>
                        <a:t>-3</a:t>
                      </a:r>
                      <a:endParaRPr lang="zh-CN" altLang="en-US" sz="2000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1, -1</a:t>
                      </a:r>
                      <a:endParaRPr lang="zh-CN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1, -1</a:t>
                      </a:r>
                      <a:endParaRPr lang="zh-CN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4050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800" baseline="-25000" dirty="0" smtClean="0"/>
                        <a:t>2</a:t>
                      </a:r>
                      <a:endParaRPr lang="zh-CN" altLang="en-US" sz="1800" baseline="-25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ACB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3, -3</a:t>
                      </a:r>
                      <a:endParaRPr lang="zh-CN" altLang="en-US" sz="200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405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800" baseline="-25000" dirty="0" smtClean="0"/>
                        <a:t>3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BAC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3, -3</a:t>
                      </a:r>
                      <a:endParaRPr lang="zh-CN" altLang="en-US" sz="200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405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800" baseline="-25000" dirty="0" smtClean="0"/>
                        <a:t>4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BCA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3, -3</a:t>
                      </a:r>
                      <a:endParaRPr lang="zh-CN" altLang="en-US" sz="200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405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800" baseline="-25000" dirty="0" smtClean="0"/>
                        <a:t>5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CAB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3, -3</a:t>
                      </a:r>
                      <a:endParaRPr lang="zh-CN" altLang="en-US" sz="200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405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800" baseline="-25000" dirty="0" smtClean="0"/>
                        <a:t>6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CBA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sng" dirty="0" smtClean="0">
                          <a:solidFill>
                            <a:srgbClr val="FF0000"/>
                          </a:solidFill>
                        </a:rPr>
                        <a:t>-1, 1</a:t>
                      </a:r>
                      <a:endParaRPr lang="zh-CN" alt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3, -3</a:t>
                      </a:r>
                      <a:endParaRPr lang="zh-CN" altLang="en-US" sz="200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0" y="2924944"/>
            <a:ext cx="48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齐</a:t>
            </a:r>
            <a:endParaRPr lang="en-US" altLang="zh-CN" dirty="0"/>
          </a:p>
          <a:p>
            <a:pPr algn="ctr"/>
            <a:r>
              <a:rPr lang="zh-CN" altLang="en-US" dirty="0"/>
              <a:t>威</a:t>
            </a:r>
            <a:endParaRPr lang="en-US" altLang="zh-CN" dirty="0"/>
          </a:p>
          <a:p>
            <a:pPr algn="ctr"/>
            <a:r>
              <a:rPr lang="zh-CN" altLang="en-US" dirty="0"/>
              <a:t>王</a:t>
            </a:r>
          </a:p>
        </p:txBody>
      </p:sp>
      <p:sp>
        <p:nvSpPr>
          <p:cNvPr id="15" name="矩形 14"/>
          <p:cNvSpPr/>
          <p:nvPr/>
        </p:nvSpPr>
        <p:spPr>
          <a:xfrm>
            <a:off x="4807415" y="50803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田忌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51520" y="4128946"/>
                <a:ext cx="90038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ABC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3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+</a:t>
                </a:r>
                <a:r>
                  <a:rPr lang="en-US" altLang="zh-CN" dirty="0"/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 smtClean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3</a:t>
                </a:r>
                <a:r>
                  <a:rPr lang="en-US" altLang="zh-CN" dirty="0" smtClean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4 </a:t>
                </a:r>
                <a:r>
                  <a:rPr lang="en-US" altLang="zh-CN" dirty="0" smtClean="0"/>
                  <a:t>–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5</a:t>
                </a:r>
                <a:r>
                  <a:rPr lang="en-US" altLang="zh-CN" dirty="0" smtClean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6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+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+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+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+ 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</a:rPr>
                  <a:t>4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+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+ 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</a:rPr>
                  <a:t>6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–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</a:rPr>
                  <a:t>5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2(</a:t>
                </a:r>
                <a:r>
                  <a:rPr lang="en-US" altLang="zh-CN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-</a:t>
                </a:r>
                <a:r>
                  <a:rPr lang="en-US" altLang="zh-CN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>
                    <a:solidFill>
                      <a:srgbClr val="FF0000"/>
                    </a:solidFill>
                  </a:rPr>
                  <a:t>5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)+1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128946"/>
                <a:ext cx="9003811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r="-27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51520" y="4505556"/>
                <a:ext cx="88597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ACB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/>
                  <a:t>+ </a:t>
                </a:r>
                <a:r>
                  <a:rPr lang="en-US" altLang="zh-CN" dirty="0" smtClean="0"/>
                  <a:t>3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3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4 </a:t>
                </a:r>
                <a:r>
                  <a:rPr lang="en-US" altLang="zh-CN" dirty="0" smtClean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5</a:t>
                </a:r>
                <a:r>
                  <a:rPr lang="en-US" altLang="zh-CN" dirty="0" smtClean="0"/>
                  <a:t> –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6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smtClean="0"/>
                  <a:t>2(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 smtClean="0"/>
                  <a:t>-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/>
                  <a:t>6</a:t>
                </a:r>
                <a:r>
                  <a:rPr lang="en-US" altLang="zh-CN" dirty="0" smtClean="0"/>
                  <a:t>)+</a:t>
                </a:r>
                <a:r>
                  <a:rPr lang="en-US" altLang="zh-CN" dirty="0"/>
                  <a:t>1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505556"/>
                <a:ext cx="8859795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51520" y="4882166"/>
                <a:ext cx="88597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–</a:t>
                </a:r>
                <a:r>
                  <a:rPr lang="en-US" altLang="zh-CN" dirty="0" smtClean="0"/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/>
                  <a:t>+ </a:t>
                </a:r>
                <a:r>
                  <a:rPr lang="en-US" altLang="zh-CN" dirty="0" smtClean="0"/>
                  <a:t>3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3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4 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5</a:t>
                </a:r>
                <a:r>
                  <a:rPr lang="en-US" altLang="zh-CN" dirty="0" smtClean="0"/>
                  <a:t> 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6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smtClean="0"/>
                  <a:t>2(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3</a:t>
                </a:r>
                <a:r>
                  <a:rPr lang="en-US" altLang="zh-CN" dirty="0" smtClean="0"/>
                  <a:t>-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/>
                  <a:t>2</a:t>
                </a:r>
                <a:r>
                  <a:rPr lang="en-US" altLang="zh-CN" dirty="0" smtClean="0"/>
                  <a:t>)+</a:t>
                </a:r>
                <a:r>
                  <a:rPr lang="en-US" altLang="zh-CN" dirty="0"/>
                  <a:t>1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882166"/>
                <a:ext cx="8859795" cy="646331"/>
              </a:xfrm>
              <a:prstGeom prst="rect">
                <a:avLst/>
              </a:prstGeom>
              <a:blipFill rotWithShape="0">
                <a:blip r:embed="rId5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51520" y="5258776"/>
                <a:ext cx="88597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BCA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 –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 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3</a:t>
                </a:r>
                <a:r>
                  <a:rPr lang="en-US" altLang="zh-CN" dirty="0"/>
                  <a:t>+ 3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4 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5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6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2(</a:t>
                </a:r>
                <a:r>
                  <a:rPr lang="en-US" altLang="zh-CN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>
                    <a:solidFill>
                      <a:srgbClr val="FF0000"/>
                    </a:solidFill>
                  </a:rPr>
                  <a:t>4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-</a:t>
                </a:r>
                <a:r>
                  <a:rPr lang="en-US" altLang="zh-CN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)+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1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258776"/>
                <a:ext cx="8859795" cy="646331"/>
              </a:xfrm>
              <a:prstGeom prst="rect">
                <a:avLst/>
              </a:prstGeom>
              <a:blipFill rotWithShape="0">
                <a:blip r:embed="rId6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51520" y="5635386"/>
                <a:ext cx="88597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AB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 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3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–</a:t>
                </a:r>
                <a:r>
                  <a:rPr lang="en-US" altLang="zh-CN" dirty="0" smtClean="0"/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4 </a:t>
                </a:r>
                <a:r>
                  <a:rPr lang="en-US" altLang="zh-CN" dirty="0"/>
                  <a:t>+ </a:t>
                </a:r>
                <a:r>
                  <a:rPr lang="en-US" altLang="zh-CN" dirty="0" smtClean="0"/>
                  <a:t>3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5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6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u="sng" dirty="0" smtClean="0">
                    <a:solidFill>
                      <a:srgbClr val="0000FF"/>
                    </a:solidFill>
                  </a:rPr>
                  <a:t>2(</a:t>
                </a:r>
                <a:r>
                  <a:rPr lang="en-US" altLang="zh-CN" i="1" u="sng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u="sng" baseline="-25000" dirty="0" smtClean="0">
                    <a:solidFill>
                      <a:srgbClr val="0000FF"/>
                    </a:solidFill>
                  </a:rPr>
                  <a:t>5</a:t>
                </a:r>
                <a:r>
                  <a:rPr lang="en-US" altLang="zh-CN" u="sng" dirty="0" smtClean="0">
                    <a:solidFill>
                      <a:srgbClr val="0000FF"/>
                    </a:solidFill>
                  </a:rPr>
                  <a:t>-</a:t>
                </a:r>
                <a:r>
                  <a:rPr lang="en-US" altLang="zh-CN" i="1" u="sng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u="sng" baseline="-25000" dirty="0">
                    <a:solidFill>
                      <a:srgbClr val="0000FF"/>
                    </a:solidFill>
                  </a:rPr>
                  <a:t>4</a:t>
                </a:r>
                <a:r>
                  <a:rPr lang="en-US" altLang="zh-CN" u="sng" dirty="0" smtClean="0">
                    <a:solidFill>
                      <a:srgbClr val="0000FF"/>
                    </a:solidFill>
                  </a:rPr>
                  <a:t>)+</a:t>
                </a:r>
                <a:r>
                  <a:rPr lang="en-US" altLang="zh-CN" u="sng" dirty="0">
                    <a:solidFill>
                      <a:srgbClr val="0000FF"/>
                    </a:solidFill>
                  </a:rPr>
                  <a:t>1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635386"/>
                <a:ext cx="8859795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251520" y="6011996"/>
                <a:ext cx="88597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CB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 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–</a:t>
                </a:r>
                <a:r>
                  <a:rPr lang="en-US" altLang="zh-CN" dirty="0" smtClean="0"/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3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4 </a:t>
                </a:r>
                <a:r>
                  <a:rPr lang="en-US" altLang="zh-CN" dirty="0"/>
                  <a:t>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5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+ </a:t>
                </a:r>
                <a:r>
                  <a:rPr lang="en-US" altLang="zh-CN" dirty="0" smtClean="0"/>
                  <a:t>3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6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smtClean="0"/>
                  <a:t>2(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 smtClean="0"/>
                  <a:t>6</a:t>
                </a:r>
                <a:r>
                  <a:rPr lang="en-US" altLang="zh-CN" dirty="0" smtClean="0"/>
                  <a:t>-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/>
                  <a:t>3</a:t>
                </a:r>
                <a:r>
                  <a:rPr lang="en-US" altLang="zh-CN" dirty="0" smtClean="0"/>
                  <a:t>)+</a:t>
                </a:r>
                <a:r>
                  <a:rPr lang="en-US" altLang="zh-CN" dirty="0"/>
                  <a:t>1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011996"/>
                <a:ext cx="8859795" cy="646331"/>
              </a:xfrm>
              <a:prstGeom prst="rect">
                <a:avLst/>
              </a:prstGeom>
              <a:blipFill rotWithShape="0">
                <a:blip r:embed="rId8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6516216" y="4697500"/>
            <a:ext cx="120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rgbClr val="0000FF"/>
                </a:solidFill>
              </a:rPr>
              <a:t>2(</a:t>
            </a:r>
            <a:r>
              <a:rPr lang="en-US" altLang="zh-CN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u="sng" baseline="-25000" dirty="0" smtClean="0">
                <a:solidFill>
                  <a:srgbClr val="0000FF"/>
                </a:solidFill>
              </a:rPr>
              <a:t>4</a:t>
            </a:r>
            <a:r>
              <a:rPr lang="en-US" altLang="zh-CN" u="sng" dirty="0" smtClean="0">
                <a:solidFill>
                  <a:srgbClr val="0000FF"/>
                </a:solidFill>
              </a:rPr>
              <a:t>-</a:t>
            </a:r>
            <a:r>
              <a:rPr lang="en-US" altLang="zh-CN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u="sng" baseline="-25000" dirty="0" smtClean="0">
                <a:solidFill>
                  <a:srgbClr val="0000FF"/>
                </a:solidFill>
              </a:rPr>
              <a:t>5</a:t>
            </a:r>
            <a:r>
              <a:rPr lang="en-US" altLang="zh-CN" u="sng" dirty="0" smtClean="0">
                <a:solidFill>
                  <a:srgbClr val="0000FF"/>
                </a:solidFill>
              </a:rPr>
              <a:t>)+</a:t>
            </a:r>
            <a:r>
              <a:rPr lang="en-US" altLang="zh-CN" u="sng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8" name="矩形 7"/>
          <p:cNvSpPr/>
          <p:nvPr/>
        </p:nvSpPr>
        <p:spPr>
          <a:xfrm>
            <a:off x="6695752" y="5038997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solidFill>
                  <a:srgbClr val="0000FF"/>
                </a:solidFill>
              </a:rPr>
              <a:t>4</a:t>
            </a:r>
            <a:r>
              <a:rPr lang="en-US" altLang="zh-CN" dirty="0" smtClean="0">
                <a:solidFill>
                  <a:srgbClr val="0000FF"/>
                </a:solidFill>
              </a:rPr>
              <a:t> = 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solidFill>
                  <a:srgbClr val="0000FF"/>
                </a:solidFill>
              </a:rPr>
              <a:t>5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156176" y="5343831"/>
            <a:ext cx="25869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r>
              <a:rPr lang="en-US" altLang="zh-CN" dirty="0" smtClean="0">
                <a:solidFill>
                  <a:srgbClr val="0000FF"/>
                </a:solidFill>
              </a:rPr>
              <a:t> = 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>
                <a:solidFill>
                  <a:srgbClr val="0000FF"/>
                </a:solidFill>
              </a:rPr>
              <a:t>2</a:t>
            </a:r>
            <a:r>
              <a:rPr lang="en-US" altLang="zh-CN" baseline="-25000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= 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>
                <a:solidFill>
                  <a:srgbClr val="0000FF"/>
                </a:solidFill>
              </a:rPr>
              <a:t>3</a:t>
            </a:r>
            <a:r>
              <a:rPr lang="en-US" altLang="zh-CN" baseline="-25000" dirty="0" smtClean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= 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solidFill>
                  <a:srgbClr val="0000FF"/>
                </a:solidFill>
              </a:rPr>
              <a:t>4 </a:t>
            </a:r>
            <a:r>
              <a:rPr lang="en-US" altLang="zh-CN" dirty="0">
                <a:solidFill>
                  <a:srgbClr val="0000FF"/>
                </a:solidFill>
              </a:rPr>
              <a:t>= 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solidFill>
                  <a:srgbClr val="0000FF"/>
                </a:solidFill>
              </a:rPr>
              <a:t>5</a:t>
            </a:r>
            <a:r>
              <a:rPr lang="en-US" altLang="zh-CN" dirty="0">
                <a:solidFill>
                  <a:srgbClr val="0000FF"/>
                </a:solidFill>
              </a:rPr>
              <a:t>= 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solidFill>
                  <a:srgbClr val="0000FF"/>
                </a:solidFill>
              </a:rPr>
              <a:t>6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790771" y="5642026"/>
            <a:ext cx="3317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q</a:t>
            </a:r>
            <a:r>
              <a:rPr lang="en-US" altLang="zh-CN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q</a:t>
            </a:r>
            <a:r>
              <a:rPr lang="en-US" altLang="zh-CN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q</a:t>
            </a:r>
            <a:r>
              <a:rPr lang="en-US" altLang="zh-CN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q</a:t>
            </a:r>
            <a:r>
              <a:rPr lang="en-US" altLang="zh-CN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q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6 </a:t>
            </a:r>
            <a:r>
              <a:rPr lang="en-US" altLang="zh-CN" dirty="0" smtClean="0">
                <a:solidFill>
                  <a:srgbClr val="FF0000"/>
                </a:solidFill>
              </a:rPr>
              <a:t>= 1/6</a:t>
            </a:r>
            <a:endParaRPr lang="zh-CN" altLang="en-US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03227" y="6025914"/>
            <a:ext cx="33407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p</a:t>
            </a:r>
            <a:r>
              <a:rPr lang="en-US" altLang="zh-CN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p</a:t>
            </a:r>
            <a:r>
              <a:rPr lang="en-US" altLang="zh-CN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p</a:t>
            </a:r>
            <a:r>
              <a:rPr lang="en-US" altLang="zh-CN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p</a:t>
            </a:r>
            <a:r>
              <a:rPr lang="en-US" altLang="zh-CN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6 </a:t>
            </a:r>
            <a:r>
              <a:rPr lang="en-US" altLang="zh-CN" dirty="0" smtClean="0">
                <a:solidFill>
                  <a:srgbClr val="FF0000"/>
                </a:solidFill>
              </a:rPr>
              <a:t>= 1/6</a:t>
            </a:r>
            <a:endParaRPr lang="zh-CN" altLang="en-US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48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  <p:bldP spid="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例：田忌赛马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38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251520" y="883920"/>
            <a:ext cx="8640960" cy="5281384"/>
          </a:xfrm>
        </p:spPr>
        <p:txBody>
          <a:bodyPr/>
          <a:lstStyle/>
          <a:p>
            <a:r>
              <a:rPr lang="en-US" altLang="zh-CN" dirty="0" smtClean="0"/>
              <a:t>[</a:t>
            </a:r>
            <a:r>
              <a:rPr lang="en-US" altLang="zh-CN" b="1" dirty="0" smtClean="0"/>
              <a:t>1/6</a:t>
            </a:r>
            <a:r>
              <a:rPr lang="en-US" altLang="zh-CN" dirty="0" smtClean="0"/>
              <a:t>, </a:t>
            </a:r>
            <a:r>
              <a:rPr lang="en-US" altLang="zh-CN" b="1" dirty="0" smtClean="0"/>
              <a:t>1/6</a:t>
            </a:r>
            <a:r>
              <a:rPr lang="en-US" altLang="zh-CN" dirty="0" smtClean="0"/>
              <a:t>]</a:t>
            </a:r>
            <a:r>
              <a:rPr lang="zh-CN" altLang="en-US" dirty="0" smtClean="0"/>
              <a:t>是均衡？</a:t>
            </a:r>
            <a:endParaRPr lang="en-US" altLang="zh-CN" dirty="0" smtClean="0"/>
          </a:p>
          <a:p>
            <a:pPr lvl="1"/>
            <a:r>
              <a:rPr lang="zh-CN" altLang="en-US" dirty="0"/>
              <a:t>若</a:t>
            </a:r>
            <a:r>
              <a:rPr lang="zh-CN" altLang="en-US" dirty="0" smtClean="0"/>
              <a:t>田忌按</a:t>
            </a:r>
            <a:r>
              <a:rPr lang="en-US" altLang="zh-CN" b="1" dirty="0"/>
              <a:t>1/6</a:t>
            </a:r>
            <a:r>
              <a:rPr lang="zh-CN" altLang="en-US" dirty="0" smtClean="0"/>
              <a:t>等概率选择策略</a:t>
            </a:r>
            <a:endParaRPr lang="en-US" altLang="zh-CN" dirty="0" smtClean="0"/>
          </a:p>
          <a:p>
            <a:pPr lvl="2"/>
            <a:r>
              <a:rPr lang="zh-CN" altLang="en-US" dirty="0"/>
              <a:t>此</a:t>
            </a:r>
            <a:r>
              <a:rPr lang="zh-CN" altLang="en-US" dirty="0" smtClean="0"/>
              <a:t>时齐威王的收益与其策略无关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即：齐威王任何两个策略的期望收益相等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故齐威王没有单方面改变策略的意愿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若齐威王</a:t>
            </a:r>
            <a:r>
              <a:rPr lang="zh-CN" altLang="en-US" dirty="0"/>
              <a:t>按</a:t>
            </a:r>
            <a:r>
              <a:rPr lang="en-US" altLang="zh-CN" b="1" dirty="0"/>
              <a:t>1/6</a:t>
            </a:r>
            <a:r>
              <a:rPr lang="zh-CN" altLang="en-US" dirty="0" smtClean="0"/>
              <a:t>等</a:t>
            </a:r>
            <a:r>
              <a:rPr lang="zh-CN" altLang="en-US" dirty="0"/>
              <a:t>概率选择策略</a:t>
            </a:r>
          </a:p>
          <a:p>
            <a:pPr lvl="2"/>
            <a:r>
              <a:rPr lang="zh-CN" altLang="en-US" dirty="0" smtClean="0"/>
              <a:t>此时田忌的</a:t>
            </a:r>
            <a:r>
              <a:rPr lang="zh-CN" altLang="en-US" dirty="0"/>
              <a:t>收益与其策略无关</a:t>
            </a:r>
            <a:endParaRPr lang="en-US" altLang="zh-CN" dirty="0"/>
          </a:p>
          <a:p>
            <a:pPr lvl="2"/>
            <a:r>
              <a:rPr lang="zh-CN" altLang="en-US" dirty="0"/>
              <a:t>即</a:t>
            </a:r>
            <a:r>
              <a:rPr lang="zh-CN" altLang="en-US" dirty="0" smtClean="0"/>
              <a:t>：</a:t>
            </a:r>
            <a:r>
              <a:rPr lang="zh-CN" altLang="en-US" dirty="0"/>
              <a:t>田忌</a:t>
            </a:r>
            <a:r>
              <a:rPr lang="zh-CN" altLang="en-US" dirty="0" smtClean="0"/>
              <a:t>任何</a:t>
            </a:r>
            <a:r>
              <a:rPr lang="zh-CN" altLang="en-US" dirty="0"/>
              <a:t>两个策略的期望收益相等</a:t>
            </a:r>
            <a:endParaRPr lang="en-US" altLang="zh-CN" dirty="0"/>
          </a:p>
          <a:p>
            <a:pPr lvl="2"/>
            <a:r>
              <a:rPr lang="zh-CN" altLang="en-US" dirty="0" smtClean="0"/>
              <a:t>故</a:t>
            </a:r>
            <a:r>
              <a:rPr lang="zh-CN" altLang="en-US" dirty="0"/>
              <a:t>田忌</a:t>
            </a:r>
            <a:r>
              <a:rPr lang="zh-CN" altLang="en-US" dirty="0" smtClean="0"/>
              <a:t>没有</a:t>
            </a:r>
            <a:r>
              <a:rPr lang="zh-CN" altLang="en-US" dirty="0"/>
              <a:t>单方面改变策略的意愿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79712" y="5676295"/>
            <a:ext cx="57743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[</a:t>
            </a:r>
            <a:r>
              <a:rPr lang="en-US" altLang="zh-CN" sz="2400" b="1" dirty="0">
                <a:solidFill>
                  <a:srgbClr val="FF0000"/>
                </a:solidFill>
              </a:rPr>
              <a:t>1/6</a:t>
            </a:r>
            <a:r>
              <a:rPr lang="en-US" altLang="zh-CN" sz="2400" dirty="0">
                <a:solidFill>
                  <a:srgbClr val="FF0000"/>
                </a:solidFill>
              </a:rPr>
              <a:t>, </a:t>
            </a:r>
            <a:r>
              <a:rPr lang="en-US" altLang="zh-CN" sz="2400" b="1" dirty="0">
                <a:solidFill>
                  <a:srgbClr val="FF0000"/>
                </a:solidFill>
              </a:rPr>
              <a:t>1/6</a:t>
            </a:r>
            <a:r>
              <a:rPr lang="en-US" altLang="zh-CN" sz="2400" dirty="0" smtClean="0">
                <a:solidFill>
                  <a:srgbClr val="FF0000"/>
                </a:solidFill>
              </a:rPr>
              <a:t>] </a:t>
            </a:r>
            <a:r>
              <a:rPr lang="zh-CN" altLang="en-US" sz="2400" dirty="0" smtClean="0">
                <a:solidFill>
                  <a:srgbClr val="FF0000"/>
                </a:solidFill>
              </a:rPr>
              <a:t>是田忌赛马的一个混合策略均衡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80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非合作博弈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3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80405" y="732256"/>
            <a:ext cx="8784976" cy="5649072"/>
          </a:xfrm>
          <a:prstGeom prst="rect">
            <a:avLst/>
          </a:prstGeom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200" baseline="0">
                <a:solidFill>
                  <a:schemeClr val="dk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800" baseline="0">
                <a:solidFill>
                  <a:schemeClr val="dk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 baseline="0">
                <a:solidFill>
                  <a:schemeClr val="dk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aseline="0">
                <a:solidFill>
                  <a:schemeClr val="dk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aseline="0">
                <a:solidFill>
                  <a:schemeClr val="dk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普适解概念：</a:t>
            </a:r>
            <a:r>
              <a:rPr lang="zh-CN" altLang="en-US" sz="3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均衡</a:t>
            </a:r>
            <a:r>
              <a:rPr lang="en-US" altLang="zh-CN" sz="3600" kern="0" dirty="0" smtClean="0">
                <a:latin typeface="+mn-ea"/>
                <a:ea typeface="+mn-ea"/>
              </a:rPr>
              <a:t>(Equilibrium)</a:t>
            </a:r>
          </a:p>
          <a:p>
            <a:r>
              <a:rPr lang="zh-CN" altLang="en-US" sz="4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基本思路：</a:t>
            </a:r>
            <a:endParaRPr lang="en-US" altLang="zh-CN" sz="40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3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各参与方的策略构成一种状态</a:t>
            </a:r>
            <a:endParaRPr lang="en-US" altLang="zh-CN" sz="36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3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在此状态下任何一方都没有</a:t>
            </a:r>
            <a:r>
              <a:rPr lang="zh-CN" altLang="en-US" sz="36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单方面改变</a:t>
            </a:r>
            <a:r>
              <a:rPr lang="zh-CN" altLang="en-US" sz="3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现有策略的意愿</a:t>
            </a:r>
            <a:endParaRPr lang="en-US" altLang="zh-CN" sz="36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462" indent="0">
              <a:buFont typeface="Wingdings" panose="05000000000000000000" pitchFamily="2" charset="2"/>
              <a:buNone/>
            </a:pPr>
            <a:endParaRPr lang="en-US" altLang="zh-CN" sz="1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800" dirty="0"/>
          </a:p>
          <a:p>
            <a:pPr marL="0" indent="0">
              <a:buNone/>
            </a:pPr>
            <a:endParaRPr lang="en-US" altLang="zh-CN" dirty="0"/>
          </a:p>
          <a:p>
            <a:pPr marL="17462" indent="0">
              <a:buFont typeface="Wingdings" panose="05000000000000000000" pitchFamily="2" charset="2"/>
              <a:buNone/>
            </a:pP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462" indent="0">
              <a:buFont typeface="Wingdings" panose="05000000000000000000" pitchFamily="2" charset="2"/>
              <a:buNone/>
            </a:pP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407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例：拍卖</a:t>
            </a:r>
            <a:r>
              <a:rPr lang="en-US" altLang="zh-CN" dirty="0" smtClean="0"/>
              <a:t>(Auction)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196752"/>
            <a:ext cx="2592288" cy="165618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zh-CN" altLang="en-US" u="sng" dirty="0" smtClean="0"/>
              <a:t>竞价拍卖</a:t>
            </a:r>
            <a:endParaRPr lang="en-US" altLang="zh-CN" u="sng" dirty="0" smtClean="0"/>
          </a:p>
          <a:p>
            <a:pPr marL="0" indent="0" algn="ctr">
              <a:buNone/>
            </a:pPr>
            <a:r>
              <a:rPr lang="en-US" altLang="zh-CN" sz="2800" dirty="0" smtClean="0"/>
              <a:t>English</a:t>
            </a:r>
            <a:r>
              <a:rPr lang="zh-CN" altLang="en-US" sz="2800" dirty="0" smtClean="0"/>
              <a:t>，升价</a:t>
            </a:r>
            <a:endParaRPr lang="en-US" altLang="zh-CN" sz="2800" dirty="0" smtClean="0"/>
          </a:p>
          <a:p>
            <a:pPr marL="0" indent="0" algn="ctr">
              <a:buNone/>
            </a:pPr>
            <a:r>
              <a:rPr lang="en-US" altLang="zh-CN" sz="2800" dirty="0" smtClean="0"/>
              <a:t>Dutch</a:t>
            </a:r>
            <a:r>
              <a:rPr lang="zh-CN" altLang="en-US" sz="2800" dirty="0" smtClean="0"/>
              <a:t>，降价</a:t>
            </a: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39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436096" y="1196752"/>
            <a:ext cx="2592288" cy="1656184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8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zh-CN" altLang="en-US" u="sng" kern="0" dirty="0" smtClean="0"/>
              <a:t>暗标拍卖</a:t>
            </a:r>
            <a:endParaRPr lang="en-US" altLang="zh-CN" u="sng" kern="0" dirty="0" smtClean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zh-CN" altLang="en-US" sz="2800" kern="0" dirty="0" smtClean="0"/>
              <a:t>一级价格</a:t>
            </a:r>
            <a:endParaRPr lang="en-US" altLang="zh-CN" sz="2800" kern="0" dirty="0" smtClean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zh-CN" altLang="en-US" sz="2800" kern="0" dirty="0"/>
              <a:t>二</a:t>
            </a:r>
            <a:r>
              <a:rPr lang="zh-CN" altLang="en-US" sz="2800" kern="0" dirty="0" smtClean="0"/>
              <a:t>级价格</a:t>
            </a:r>
            <a:endParaRPr lang="en-US" altLang="zh-CN" sz="2800" kern="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3419872" y="2157205"/>
            <a:ext cx="2448272" cy="419488"/>
          </a:xfrm>
          <a:prstGeom prst="line">
            <a:avLst/>
          </a:prstGeom>
          <a:ln w="28575"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419872" y="2060982"/>
            <a:ext cx="2448272" cy="515711"/>
          </a:xfrm>
          <a:prstGeom prst="line">
            <a:avLst/>
          </a:prstGeom>
          <a:ln w="28575"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240890" y="3645158"/>
            <a:ext cx="8565091" cy="1936836"/>
          </a:xfrm>
          <a:prstGeom prst="rect">
            <a:avLst/>
          </a:prstGeom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200" baseline="0">
                <a:solidFill>
                  <a:schemeClr val="dk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800" baseline="0">
                <a:solidFill>
                  <a:schemeClr val="dk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 baseline="0">
                <a:solidFill>
                  <a:schemeClr val="dk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aseline="0">
                <a:solidFill>
                  <a:schemeClr val="dk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aseline="0">
                <a:solidFill>
                  <a:schemeClr val="dk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四种机制期望收益等价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暗标二价，出价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真实估价 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(Truth-telling)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85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51520" y="667896"/>
            <a:ext cx="8640960" cy="1825000"/>
          </a:xfrm>
        </p:spPr>
        <p:txBody>
          <a:bodyPr/>
          <a:lstStyle/>
          <a:p>
            <a:r>
              <a:rPr lang="zh-CN" altLang="en-US" dirty="0" smtClean="0"/>
              <a:t>暗标二价</a:t>
            </a:r>
            <a:r>
              <a:rPr lang="en-US" altLang="zh-CN" dirty="0" smtClean="0"/>
              <a:t>Truth-telling (Weakly dominant)</a:t>
            </a:r>
          </a:p>
          <a:p>
            <a:pPr lvl="1"/>
            <a:r>
              <a:rPr lang="zh-CN" altLang="en-US" dirty="0" smtClean="0"/>
              <a:t>某投标人对拍卖品的估价为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，报价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设其余投标人的最高报价为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例：拍卖</a:t>
            </a:r>
            <a:r>
              <a:rPr lang="en-US" altLang="zh-CN" dirty="0" smtClean="0"/>
              <a:t>(Auction)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40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680745"/>
              </p:ext>
            </p:extLst>
          </p:nvPr>
        </p:nvGraphicFramePr>
        <p:xfrm>
          <a:off x="755576" y="2470973"/>
          <a:ext cx="7704856" cy="371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207"/>
                <a:gridCol w="2474221"/>
                <a:gridCol w="1620180"/>
                <a:gridCol w="2232248"/>
              </a:tblGrid>
              <a:tr h="4641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报价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v&gt;b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v=b</a:t>
                      </a:r>
                      <a:endParaRPr lang="zh-CN" altLang="en-US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v&lt;b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6415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x&gt;v</a:t>
                      </a:r>
                      <a:endParaRPr lang="zh-CN" altLang="en-US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641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64154">
                <a:tc vMerge="1">
                  <a:txBody>
                    <a:bodyPr/>
                    <a:lstStyle/>
                    <a:p>
                      <a:endParaRPr lang="zh-CN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64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x=v</a:t>
                      </a:r>
                      <a:endParaRPr lang="zh-CN" altLang="en-US" sz="240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6415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x&lt;v</a:t>
                      </a:r>
                      <a:endParaRPr lang="zh-CN" altLang="en-US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64154">
                <a:tc vMerge="1">
                  <a:txBody>
                    <a:bodyPr/>
                    <a:lstStyle/>
                    <a:p>
                      <a:endParaRPr lang="zh-CN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64154">
                <a:tc vMerge="1">
                  <a:txBody>
                    <a:bodyPr/>
                    <a:lstStyle/>
                    <a:p>
                      <a:endParaRPr lang="zh-CN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i="1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09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51520" y="667896"/>
            <a:ext cx="8640960" cy="1825000"/>
          </a:xfrm>
        </p:spPr>
        <p:txBody>
          <a:bodyPr/>
          <a:lstStyle/>
          <a:p>
            <a:r>
              <a:rPr lang="zh-CN" altLang="en-US" dirty="0" smtClean="0"/>
              <a:t>暗标二价</a:t>
            </a:r>
            <a:r>
              <a:rPr lang="en-US" altLang="zh-CN" dirty="0" smtClean="0"/>
              <a:t>Truth-telling (Weakly dominant)</a:t>
            </a:r>
          </a:p>
          <a:p>
            <a:pPr lvl="1"/>
            <a:r>
              <a:rPr lang="zh-CN" altLang="en-US" dirty="0" smtClean="0"/>
              <a:t>某投标人对拍卖品的估价为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，报价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设其余投标人的最高报价为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例：拍卖</a:t>
            </a:r>
            <a:r>
              <a:rPr lang="en-US" altLang="zh-CN" dirty="0" smtClean="0"/>
              <a:t>(Auction)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41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755576" y="2470973"/>
          <a:ext cx="7704856" cy="371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207"/>
                <a:gridCol w="2474221"/>
                <a:gridCol w="1620180"/>
                <a:gridCol w="2232248"/>
              </a:tblGrid>
              <a:tr h="4641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报价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v&gt;b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v=b</a:t>
                      </a:r>
                      <a:endParaRPr lang="zh-CN" altLang="en-US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v&lt;b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6415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x&gt;v</a:t>
                      </a:r>
                      <a:endParaRPr lang="zh-CN" altLang="en-US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641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64154">
                <a:tc vMerge="1">
                  <a:txBody>
                    <a:bodyPr/>
                    <a:lstStyle/>
                    <a:p>
                      <a:endParaRPr lang="zh-CN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64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x=v</a:t>
                      </a:r>
                      <a:endParaRPr lang="zh-CN" altLang="en-US" sz="240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v-b</a:t>
                      </a:r>
                      <a:endParaRPr lang="zh-CN" altLang="en-US" sz="240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6415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x&lt;v</a:t>
                      </a:r>
                      <a:endParaRPr lang="zh-CN" altLang="en-US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64154">
                <a:tc vMerge="1">
                  <a:txBody>
                    <a:bodyPr/>
                    <a:lstStyle/>
                    <a:p>
                      <a:endParaRPr lang="zh-CN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64154">
                <a:tc vMerge="1">
                  <a:txBody>
                    <a:bodyPr/>
                    <a:lstStyle/>
                    <a:p>
                      <a:endParaRPr lang="zh-CN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i="1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03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51520" y="667896"/>
            <a:ext cx="8640960" cy="1825000"/>
          </a:xfrm>
        </p:spPr>
        <p:txBody>
          <a:bodyPr/>
          <a:lstStyle/>
          <a:p>
            <a:r>
              <a:rPr lang="zh-CN" altLang="en-US" dirty="0" smtClean="0"/>
              <a:t>暗标二价</a:t>
            </a:r>
            <a:r>
              <a:rPr lang="en-US" altLang="zh-CN" dirty="0" smtClean="0"/>
              <a:t>Truth-telling (Weakly dominant)</a:t>
            </a:r>
          </a:p>
          <a:p>
            <a:pPr lvl="1"/>
            <a:r>
              <a:rPr lang="zh-CN" altLang="en-US" dirty="0" smtClean="0"/>
              <a:t>某投标人对拍卖品的估价为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，报价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设其余投标人的最高报价为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例：拍卖</a:t>
            </a:r>
            <a:r>
              <a:rPr lang="en-US" altLang="zh-CN" dirty="0" smtClean="0"/>
              <a:t>(Auction)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42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755576" y="2470973"/>
          <a:ext cx="7704856" cy="371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207"/>
                <a:gridCol w="2474221"/>
                <a:gridCol w="1620180"/>
                <a:gridCol w="2232248"/>
              </a:tblGrid>
              <a:tr h="4641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报价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v&gt;b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v=b</a:t>
                      </a:r>
                      <a:endParaRPr lang="zh-CN" altLang="en-US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v&lt;b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6415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x&gt;v</a:t>
                      </a:r>
                      <a:endParaRPr lang="zh-CN" altLang="en-US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v-b</a:t>
                      </a:r>
                      <a:endParaRPr lang="zh-CN" altLang="en-US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641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64154">
                <a:tc vMerge="1">
                  <a:txBody>
                    <a:bodyPr/>
                    <a:lstStyle/>
                    <a:p>
                      <a:endParaRPr lang="zh-CN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64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x=v</a:t>
                      </a:r>
                      <a:endParaRPr lang="zh-CN" altLang="en-US" sz="240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v-b</a:t>
                      </a:r>
                      <a:endParaRPr lang="zh-CN" altLang="en-US" sz="240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6415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x&lt;v</a:t>
                      </a:r>
                      <a:endParaRPr lang="zh-CN" altLang="en-US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64154">
                <a:tc vMerge="1">
                  <a:txBody>
                    <a:bodyPr/>
                    <a:lstStyle/>
                    <a:p>
                      <a:endParaRPr lang="zh-CN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64154">
                <a:tc vMerge="1">
                  <a:txBody>
                    <a:bodyPr/>
                    <a:lstStyle/>
                    <a:p>
                      <a:endParaRPr lang="zh-CN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i="1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81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51520" y="667896"/>
            <a:ext cx="8640960" cy="1825000"/>
          </a:xfrm>
        </p:spPr>
        <p:txBody>
          <a:bodyPr/>
          <a:lstStyle/>
          <a:p>
            <a:r>
              <a:rPr lang="zh-CN" altLang="en-US" dirty="0" smtClean="0"/>
              <a:t>暗标二价</a:t>
            </a:r>
            <a:r>
              <a:rPr lang="en-US" altLang="zh-CN" dirty="0" smtClean="0"/>
              <a:t>Truth-telling (Weakly dominant)</a:t>
            </a:r>
          </a:p>
          <a:p>
            <a:pPr lvl="1"/>
            <a:r>
              <a:rPr lang="zh-CN" altLang="en-US" dirty="0" smtClean="0"/>
              <a:t>某投标人对拍卖品的估价为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，报价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设其余投标人的最高报价为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例：拍卖</a:t>
            </a:r>
            <a:r>
              <a:rPr lang="en-US" altLang="zh-CN" dirty="0" smtClean="0"/>
              <a:t>(Auction)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43</a:t>
            </a:fld>
            <a:endParaRPr lang="en-US" altLang="zh-CN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9908252"/>
                  </p:ext>
                </p:extLst>
              </p:nvPr>
            </p:nvGraphicFramePr>
            <p:xfrm>
              <a:off x="755576" y="2470973"/>
              <a:ext cx="7704856" cy="37132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8207"/>
                    <a:gridCol w="2474221"/>
                    <a:gridCol w="1620180"/>
                    <a:gridCol w="2232248"/>
                  </a:tblGrid>
                  <a:tr h="464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报价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v&gt;b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v=b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v&lt;b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x&gt;v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v&lt;x&lt;b</a:t>
                          </a:r>
                          <a:endParaRPr lang="zh-CN" altLang="en-US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v&lt;x=b</a:t>
                          </a:r>
                          <a:endParaRPr lang="zh-CN" altLang="en-US" sz="2400" i="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v&lt;b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</m:oMath>
                          </a14:m>
                          <a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CN" altLang="en-US" sz="2400" i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x=v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x&lt;v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i="1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9908252"/>
                  </p:ext>
                </p:extLst>
              </p:nvPr>
            </p:nvGraphicFramePr>
            <p:xfrm>
              <a:off x="755576" y="2470973"/>
              <a:ext cx="7704856" cy="37132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8207"/>
                    <a:gridCol w="2474221"/>
                    <a:gridCol w="1620180"/>
                    <a:gridCol w="2232248"/>
                  </a:tblGrid>
                  <a:tr h="464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报价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v&gt;b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v=b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v&lt;b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x&gt;v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v&lt;x&lt;b</a:t>
                          </a:r>
                          <a:endParaRPr lang="zh-CN" altLang="en-US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v&lt;x=b</a:t>
                          </a:r>
                          <a:endParaRPr lang="zh-CN" altLang="en-US" sz="2400" i="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45902" t="-314474" r="-1366" b="-403947"/>
                          </a:stretch>
                        </a:blipFill>
                      </a:tcPr>
                    </a:tc>
                  </a:tr>
                  <a:tr h="464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x=v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x&lt;v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i="1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5796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51520" y="667896"/>
            <a:ext cx="8640960" cy="1825000"/>
          </a:xfrm>
        </p:spPr>
        <p:txBody>
          <a:bodyPr/>
          <a:lstStyle/>
          <a:p>
            <a:r>
              <a:rPr lang="zh-CN" altLang="en-US" dirty="0" smtClean="0"/>
              <a:t>暗标二价</a:t>
            </a:r>
            <a:r>
              <a:rPr lang="en-US" altLang="zh-CN" dirty="0" smtClean="0"/>
              <a:t>Truth-telling (Weakly dominant)</a:t>
            </a:r>
          </a:p>
          <a:p>
            <a:pPr lvl="1"/>
            <a:r>
              <a:rPr lang="zh-CN" altLang="en-US" dirty="0" smtClean="0"/>
              <a:t>某投标人对拍卖品的估价为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，报价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设其余投标人的最高报价为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例：拍卖</a:t>
            </a:r>
            <a:r>
              <a:rPr lang="en-US" altLang="zh-CN" dirty="0" smtClean="0"/>
              <a:t>(Auction)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44</a:t>
            </a:fld>
            <a:endParaRPr lang="en-US" altLang="zh-CN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2947433"/>
                  </p:ext>
                </p:extLst>
              </p:nvPr>
            </p:nvGraphicFramePr>
            <p:xfrm>
              <a:off x="755576" y="2470973"/>
              <a:ext cx="7704856" cy="37132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8207"/>
                    <a:gridCol w="2474221"/>
                    <a:gridCol w="1620180"/>
                    <a:gridCol w="2232248"/>
                  </a:tblGrid>
                  <a:tr h="464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报价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v&gt;b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v=b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v&lt;b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x&gt;v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v&lt;x&lt;b</a:t>
                          </a:r>
                          <a:r>
                            <a:rPr lang="en-US" altLang="zh-CN" sz="24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2400" i="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0</a:t>
                          </a:r>
                          <a:endParaRPr lang="zh-CN" altLang="en-US" sz="240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v&lt;x=b</a:t>
                          </a:r>
                          <a:endParaRPr lang="zh-CN" altLang="en-US" sz="2400" i="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v&lt;b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</m:oMath>
                          </a14:m>
                          <a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CN" altLang="en-US" sz="2400" i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x=v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x&lt;v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i="1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2947433"/>
                  </p:ext>
                </p:extLst>
              </p:nvPr>
            </p:nvGraphicFramePr>
            <p:xfrm>
              <a:off x="755576" y="2470973"/>
              <a:ext cx="7704856" cy="37132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8207"/>
                    <a:gridCol w="2474221"/>
                    <a:gridCol w="1620180"/>
                    <a:gridCol w="2232248"/>
                  </a:tblGrid>
                  <a:tr h="464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报价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v&gt;b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v=b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v&lt;b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x&gt;v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v&lt;x&lt;b</a:t>
                          </a:r>
                          <a:r>
                            <a:rPr lang="en-US" altLang="zh-CN" sz="24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2400" i="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0</a:t>
                          </a:r>
                          <a:endParaRPr lang="zh-CN" altLang="en-US" sz="240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v&lt;x=b</a:t>
                          </a:r>
                          <a:endParaRPr lang="zh-CN" altLang="en-US" sz="2400" i="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45902" t="-314474" r="-1366" b="-403947"/>
                          </a:stretch>
                        </a:blipFill>
                      </a:tcPr>
                    </a:tc>
                  </a:tr>
                  <a:tr h="464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x=v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x&lt;v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i="1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969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51520" y="667896"/>
            <a:ext cx="8640960" cy="1825000"/>
          </a:xfrm>
        </p:spPr>
        <p:txBody>
          <a:bodyPr/>
          <a:lstStyle/>
          <a:p>
            <a:r>
              <a:rPr lang="zh-CN" altLang="en-US" dirty="0" smtClean="0"/>
              <a:t>暗标二价</a:t>
            </a:r>
            <a:r>
              <a:rPr lang="en-US" altLang="zh-CN" dirty="0" smtClean="0"/>
              <a:t>Truth-telling (Weakly dominant)</a:t>
            </a:r>
          </a:p>
          <a:p>
            <a:pPr lvl="1"/>
            <a:r>
              <a:rPr lang="zh-CN" altLang="en-US" dirty="0" smtClean="0"/>
              <a:t>某投标人对拍卖品的估价为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，报价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设其余投标人的最高报价为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例：拍卖</a:t>
            </a:r>
            <a:r>
              <a:rPr lang="en-US" altLang="zh-CN" dirty="0" smtClean="0"/>
              <a:t>(Auction)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45</a:t>
            </a:fld>
            <a:endParaRPr lang="en-US" altLang="zh-CN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994246"/>
                  </p:ext>
                </p:extLst>
              </p:nvPr>
            </p:nvGraphicFramePr>
            <p:xfrm>
              <a:off x="755576" y="2470973"/>
              <a:ext cx="7704856" cy="37132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8207"/>
                    <a:gridCol w="2474221"/>
                    <a:gridCol w="1260140"/>
                    <a:gridCol w="2592288"/>
                  </a:tblGrid>
                  <a:tr h="464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报价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v&gt;b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v=b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v&lt;b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x&gt;v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v&lt;x&lt;b</a:t>
                          </a:r>
                          <a:r>
                            <a:rPr lang="en-US" altLang="zh-CN" sz="24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2400" i="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0</a:t>
                          </a:r>
                          <a:endParaRPr lang="zh-CN" altLang="en-US" sz="240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v&lt;x=b</a:t>
                          </a:r>
                          <a:r>
                            <a:rPr lang="en-US" altLang="zh-CN" sz="2400" i="0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0/</a:t>
                          </a:r>
                          <a:r>
                            <a:rPr lang="en-US" altLang="zh-CN" sz="2400" i="1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r>
                            <a:rPr lang="en-US" altLang="zh-CN" sz="2400" i="0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2400" i="1" baseline="0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i="1" baseline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altLang="zh-CN" sz="2400" i="0" baseline="0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i="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v&lt;b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</m:oMath>
                          </a14:m>
                          <a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CN" altLang="en-US" sz="2400" i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x=v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x&lt;v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i="1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994246"/>
                  </p:ext>
                </p:extLst>
              </p:nvPr>
            </p:nvGraphicFramePr>
            <p:xfrm>
              <a:off x="755576" y="2470973"/>
              <a:ext cx="7704856" cy="37132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8207"/>
                    <a:gridCol w="2474221"/>
                    <a:gridCol w="1260140"/>
                    <a:gridCol w="2592288"/>
                  </a:tblGrid>
                  <a:tr h="464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报价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v&gt;b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v=b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v&lt;b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x&gt;v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v&lt;x&lt;b</a:t>
                          </a:r>
                          <a:r>
                            <a:rPr lang="en-US" altLang="zh-CN" sz="24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2400" i="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0</a:t>
                          </a:r>
                          <a:endParaRPr lang="zh-CN" altLang="en-US" sz="240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97183" t="-214474" r="-1174" b="-503947"/>
                          </a:stretch>
                        </a:blipFill>
                      </a:tcPr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97183" t="-314474" r="-1174" b="-403947"/>
                          </a:stretch>
                        </a:blipFill>
                      </a:tcPr>
                    </a:tc>
                  </a:tr>
                  <a:tr h="464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x=v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x&lt;v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i="1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5227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51520" y="667896"/>
            <a:ext cx="8640960" cy="1825000"/>
          </a:xfrm>
        </p:spPr>
        <p:txBody>
          <a:bodyPr/>
          <a:lstStyle/>
          <a:p>
            <a:r>
              <a:rPr lang="zh-CN" altLang="en-US" dirty="0" smtClean="0"/>
              <a:t>暗标二价</a:t>
            </a:r>
            <a:r>
              <a:rPr lang="en-US" altLang="zh-CN" dirty="0" smtClean="0"/>
              <a:t>Truth-telling (Weakly dominant)</a:t>
            </a:r>
          </a:p>
          <a:p>
            <a:pPr lvl="1"/>
            <a:r>
              <a:rPr lang="zh-CN" altLang="en-US" dirty="0" smtClean="0"/>
              <a:t>某投标人对拍卖品的估价为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，报价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设其余投标人的最高报价为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例：拍卖</a:t>
            </a:r>
            <a:r>
              <a:rPr lang="en-US" altLang="zh-CN" dirty="0" smtClean="0"/>
              <a:t>(Auction)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46</a:t>
            </a:fld>
            <a:endParaRPr lang="en-US" altLang="zh-CN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1784288"/>
                  </p:ext>
                </p:extLst>
              </p:nvPr>
            </p:nvGraphicFramePr>
            <p:xfrm>
              <a:off x="755576" y="2470973"/>
              <a:ext cx="7704856" cy="37132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8207"/>
                    <a:gridCol w="2474221"/>
                    <a:gridCol w="1260140"/>
                    <a:gridCol w="2592288"/>
                  </a:tblGrid>
                  <a:tr h="464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报价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v&gt;b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v=b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v&lt;b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x&gt;v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v&lt;x&lt;b</a:t>
                          </a:r>
                          <a:r>
                            <a:rPr lang="en-US" altLang="zh-CN" sz="24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2400" i="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0</a:t>
                          </a:r>
                          <a:endParaRPr lang="zh-CN" altLang="en-US" sz="240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v&lt;x=b</a:t>
                          </a:r>
                          <a:r>
                            <a:rPr lang="en-US" altLang="zh-CN" sz="2400" i="0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0/</a:t>
                          </a:r>
                          <a:r>
                            <a:rPr lang="en-US" altLang="zh-CN" sz="2400" i="1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r>
                            <a:rPr lang="en-US" altLang="zh-CN" sz="2400" i="0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2400" i="1" baseline="0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i="1" baseline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altLang="zh-CN" sz="2400" i="0" baseline="0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i="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v&lt;b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</m:oMath>
                          </a14:m>
                          <a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sz="2400" i="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v-b&lt;</a:t>
                          </a:r>
                          <a:r>
                            <a:rPr lang="en-US" altLang="zh-CN" sz="2400" i="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i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x=v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x&lt;v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i="1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1784288"/>
                  </p:ext>
                </p:extLst>
              </p:nvPr>
            </p:nvGraphicFramePr>
            <p:xfrm>
              <a:off x="755576" y="2470973"/>
              <a:ext cx="7704856" cy="37132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8207"/>
                    <a:gridCol w="2474221"/>
                    <a:gridCol w="1260140"/>
                    <a:gridCol w="2592288"/>
                  </a:tblGrid>
                  <a:tr h="464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报价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v&gt;b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v=b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v&lt;b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x&gt;v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v&lt;x&lt;b</a:t>
                          </a:r>
                          <a:r>
                            <a:rPr lang="en-US" altLang="zh-CN" sz="24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2400" i="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0</a:t>
                          </a:r>
                          <a:endParaRPr lang="zh-CN" altLang="en-US" sz="240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97183" t="-214474" r="-1174" b="-503947"/>
                          </a:stretch>
                        </a:blipFill>
                      </a:tcPr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97183" t="-314474" r="-1174" b="-403947"/>
                          </a:stretch>
                        </a:blipFill>
                      </a:tcPr>
                    </a:tc>
                  </a:tr>
                  <a:tr h="464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x=v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x&lt;v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i="1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1315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51520" y="667896"/>
            <a:ext cx="8640960" cy="1825000"/>
          </a:xfrm>
        </p:spPr>
        <p:txBody>
          <a:bodyPr/>
          <a:lstStyle/>
          <a:p>
            <a:r>
              <a:rPr lang="zh-CN" altLang="en-US" dirty="0" smtClean="0"/>
              <a:t>暗标二价</a:t>
            </a:r>
            <a:r>
              <a:rPr lang="en-US" altLang="zh-CN" dirty="0" smtClean="0"/>
              <a:t>Truth-telling (Weakly dominant)</a:t>
            </a:r>
          </a:p>
          <a:p>
            <a:pPr lvl="1"/>
            <a:r>
              <a:rPr lang="zh-CN" altLang="en-US" dirty="0" smtClean="0"/>
              <a:t>某投标人对拍卖品的估价为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，报价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设其余投标人的最高报价为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例：拍卖</a:t>
            </a:r>
            <a:r>
              <a:rPr lang="en-US" altLang="zh-CN" dirty="0" smtClean="0"/>
              <a:t>(Auction)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47</a:t>
            </a:fld>
            <a:endParaRPr lang="en-US" altLang="zh-CN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427319"/>
                  </p:ext>
                </p:extLst>
              </p:nvPr>
            </p:nvGraphicFramePr>
            <p:xfrm>
              <a:off x="755576" y="2470973"/>
              <a:ext cx="7704856" cy="37132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8207"/>
                    <a:gridCol w="2474221"/>
                    <a:gridCol w="1260140"/>
                    <a:gridCol w="2592288"/>
                  </a:tblGrid>
                  <a:tr h="464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报价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v&gt;b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v=b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v&lt;b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x&gt;v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v&lt;x&lt;b</a:t>
                          </a:r>
                          <a:r>
                            <a:rPr lang="en-US" altLang="zh-CN" sz="24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2400" i="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0</a:t>
                          </a:r>
                          <a:endParaRPr lang="zh-CN" altLang="en-US" sz="240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v&lt;x=b</a:t>
                          </a:r>
                          <a:r>
                            <a:rPr lang="en-US" altLang="zh-CN" sz="2400" i="0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0/</a:t>
                          </a:r>
                          <a:r>
                            <a:rPr lang="en-US" altLang="zh-CN" sz="2400" i="1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r>
                            <a:rPr lang="en-US" altLang="zh-CN" sz="2400" i="0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2400" i="1" baseline="0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i="1" baseline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altLang="zh-CN" sz="2400" i="0" baseline="0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i="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v&lt;b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</m:oMath>
                          </a14:m>
                          <a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sz="2400" i="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v-b&lt;</a:t>
                          </a:r>
                          <a:r>
                            <a:rPr lang="en-US" altLang="zh-CN" sz="2400" i="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i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x=v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x&lt;v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i="1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427319"/>
                  </p:ext>
                </p:extLst>
              </p:nvPr>
            </p:nvGraphicFramePr>
            <p:xfrm>
              <a:off x="755576" y="2470973"/>
              <a:ext cx="7704856" cy="37132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8207"/>
                    <a:gridCol w="2474221"/>
                    <a:gridCol w="1260140"/>
                    <a:gridCol w="2592288"/>
                  </a:tblGrid>
                  <a:tr h="464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报价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v&gt;b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v=b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v&lt;b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x&gt;v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v&lt;x&lt;b</a:t>
                          </a:r>
                          <a:r>
                            <a:rPr lang="en-US" altLang="zh-CN" sz="24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2400" i="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0</a:t>
                          </a:r>
                          <a:endParaRPr lang="zh-CN" altLang="en-US" sz="240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97183" t="-214474" r="-1174" b="-503947"/>
                          </a:stretch>
                        </a:blipFill>
                      </a:tcPr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97183" t="-314474" r="-1174" b="-403947"/>
                          </a:stretch>
                        </a:blipFill>
                      </a:tcPr>
                    </a:tc>
                  </a:tr>
                  <a:tr h="464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x=v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x&lt;v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i="1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7429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51520" y="667896"/>
            <a:ext cx="8640960" cy="1825000"/>
          </a:xfrm>
        </p:spPr>
        <p:txBody>
          <a:bodyPr/>
          <a:lstStyle/>
          <a:p>
            <a:r>
              <a:rPr lang="zh-CN" altLang="en-US" dirty="0" smtClean="0"/>
              <a:t>暗标二价</a:t>
            </a:r>
            <a:r>
              <a:rPr lang="en-US" altLang="zh-CN" dirty="0" smtClean="0"/>
              <a:t>Truth-telling (Weakly dominant)</a:t>
            </a:r>
          </a:p>
          <a:p>
            <a:pPr lvl="1"/>
            <a:r>
              <a:rPr lang="zh-CN" altLang="en-US" dirty="0" smtClean="0"/>
              <a:t>某投标人对拍卖品的估价为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，报价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设其余投标人的最高报价为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例：拍卖</a:t>
            </a:r>
            <a:r>
              <a:rPr lang="en-US" altLang="zh-CN" dirty="0" smtClean="0"/>
              <a:t>(Auction)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48</a:t>
            </a:fld>
            <a:endParaRPr lang="en-US" altLang="zh-CN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4847223"/>
                  </p:ext>
                </p:extLst>
              </p:nvPr>
            </p:nvGraphicFramePr>
            <p:xfrm>
              <a:off x="755576" y="2470973"/>
              <a:ext cx="7704856" cy="37132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8207"/>
                    <a:gridCol w="2474221"/>
                    <a:gridCol w="1260140"/>
                    <a:gridCol w="2592288"/>
                  </a:tblGrid>
                  <a:tr h="464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报价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v&gt;b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v=b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v&lt;b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x&gt;v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v&lt;x&lt;b</a:t>
                          </a:r>
                          <a:r>
                            <a:rPr lang="en-US" altLang="zh-CN" sz="24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2400" i="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0</a:t>
                          </a:r>
                          <a:endParaRPr lang="zh-CN" altLang="en-US" sz="240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v&lt;x=b</a:t>
                          </a:r>
                          <a:r>
                            <a:rPr lang="en-US" altLang="zh-CN" sz="2400" i="0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0/</a:t>
                          </a:r>
                          <a:r>
                            <a:rPr lang="en-US" altLang="zh-CN" sz="2400" i="1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r>
                            <a:rPr lang="en-US" altLang="zh-CN" sz="2400" i="0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2400" i="1" baseline="0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i="1" baseline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altLang="zh-CN" sz="2400" i="0" baseline="0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i="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v&lt;b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</m:oMath>
                          </a14:m>
                          <a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sz="2400" i="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v-b&lt;</a:t>
                          </a:r>
                          <a:r>
                            <a:rPr lang="en-US" altLang="zh-CN" sz="2400" i="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i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x=v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x&lt;v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v&gt;x&gt;b</a:t>
                          </a:r>
                          <a:endParaRPr lang="zh-CN" altLang="en-US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v&gt;x=b</a:t>
                          </a:r>
                          <a:endParaRPr lang="zh-CN" altLang="en-US" sz="24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v&gt;b&gt;x</a:t>
                          </a:r>
                          <a:endParaRPr lang="zh-CN" altLang="en-US" sz="2400" i="1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4847223"/>
                  </p:ext>
                </p:extLst>
              </p:nvPr>
            </p:nvGraphicFramePr>
            <p:xfrm>
              <a:off x="755576" y="2470973"/>
              <a:ext cx="7704856" cy="37132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8207"/>
                    <a:gridCol w="2474221"/>
                    <a:gridCol w="1260140"/>
                    <a:gridCol w="2592288"/>
                  </a:tblGrid>
                  <a:tr h="464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报价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v&gt;b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v=b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v&lt;b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x&gt;v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v&lt;x&lt;b</a:t>
                          </a:r>
                          <a:r>
                            <a:rPr lang="en-US" altLang="zh-CN" sz="24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2400" i="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0</a:t>
                          </a:r>
                          <a:endParaRPr lang="zh-CN" altLang="en-US" sz="240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97183" t="-214474" r="-1174" b="-530263"/>
                          </a:stretch>
                        </a:blipFill>
                      </a:tcPr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97183" t="-314474" r="-1174" b="-430263"/>
                          </a:stretch>
                        </a:blipFill>
                      </a:tcPr>
                    </a:tc>
                  </a:tr>
                  <a:tr h="464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x=v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x&lt;v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v&gt;x&gt;b</a:t>
                          </a:r>
                          <a:endParaRPr lang="zh-CN" altLang="en-US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v&gt;x=b</a:t>
                          </a:r>
                          <a:endParaRPr lang="zh-CN" altLang="en-US" sz="24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v&gt;b&gt;x</a:t>
                          </a:r>
                          <a:endParaRPr lang="zh-CN" altLang="en-US" sz="2400" i="1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5741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例：智猪博弈</a:t>
            </a:r>
            <a:r>
              <a:rPr lang="en-US" altLang="zh-CN" dirty="0" smtClean="0"/>
              <a:t>(Boxed Pig Game)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92696"/>
            <a:ext cx="8892480" cy="57930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某研究所设计了一种验证智能是如何产生的装置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按钮发光时，按下按钮自动在食槽投放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个单位的食物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大猪按钮，小猪得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个单位，大猪得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个单位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小猪</a:t>
            </a:r>
            <a:r>
              <a:rPr lang="zh-CN" altLang="en-US" sz="2800" dirty="0"/>
              <a:t>按钮</a:t>
            </a:r>
            <a:r>
              <a:rPr lang="zh-CN" altLang="en-US" sz="2800" dirty="0" smtClean="0"/>
              <a:t>，大猪得</a:t>
            </a:r>
            <a:r>
              <a:rPr lang="en-US" altLang="zh-CN" sz="2800" dirty="0" smtClean="0"/>
              <a:t>9</a:t>
            </a:r>
            <a:r>
              <a:rPr lang="zh-CN" altLang="en-US" sz="2800" dirty="0" smtClean="0"/>
              <a:t>个</a:t>
            </a:r>
            <a:r>
              <a:rPr lang="zh-CN" altLang="en-US" sz="2800" dirty="0"/>
              <a:t>单位</a:t>
            </a:r>
            <a:r>
              <a:rPr lang="zh-CN" altLang="en-US" sz="2800" dirty="0" smtClean="0"/>
              <a:t>，小猪得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个单位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一起按钮，</a:t>
            </a:r>
            <a:r>
              <a:rPr lang="zh-CN" altLang="en-US" sz="2800" dirty="0"/>
              <a:t>大</a:t>
            </a:r>
            <a:r>
              <a:rPr lang="zh-CN" altLang="en-US" sz="2800" dirty="0" smtClean="0"/>
              <a:t>猪</a:t>
            </a:r>
            <a:r>
              <a:rPr lang="zh-CN" altLang="en-US" sz="2800" dirty="0"/>
              <a:t>得</a:t>
            </a:r>
            <a:r>
              <a:rPr lang="en-US" altLang="zh-CN" sz="2800" dirty="0" smtClean="0"/>
              <a:t>7</a:t>
            </a:r>
            <a:r>
              <a:rPr lang="zh-CN" altLang="en-US" sz="2800" dirty="0" smtClean="0"/>
              <a:t>个</a:t>
            </a:r>
            <a:r>
              <a:rPr lang="zh-CN" altLang="en-US" sz="2800" dirty="0"/>
              <a:t>单位，</a:t>
            </a:r>
            <a:r>
              <a:rPr lang="zh-CN" altLang="en-US" sz="2800" dirty="0" smtClean="0"/>
              <a:t>小猪</a:t>
            </a:r>
            <a:r>
              <a:rPr lang="zh-CN" altLang="en-US" sz="2800" dirty="0"/>
              <a:t>得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个单位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 smtClean="0"/>
              <a:t>按钮及相应的跑动会消耗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个单位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4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619672" y="1412776"/>
            <a:ext cx="6048672" cy="1512168"/>
            <a:chOff x="1259632" y="1988840"/>
            <a:chExt cx="6048672" cy="1512168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259632" y="1988840"/>
              <a:ext cx="0" cy="15121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308304" y="1988840"/>
              <a:ext cx="0" cy="15121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259632" y="1988840"/>
              <a:ext cx="604867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259632" y="3501008"/>
              <a:ext cx="604867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1294677" y="2708921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020272" y="2420888"/>
              <a:ext cx="2160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339752" y="1988840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843808" y="1988840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419871" y="1988840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283968" y="1988840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76057" y="1988840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203849" y="3429000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707905" y="3429000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283968" y="3429000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148065" y="3429000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940154" y="3429000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290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51520" y="667896"/>
            <a:ext cx="8640960" cy="1825000"/>
          </a:xfrm>
        </p:spPr>
        <p:txBody>
          <a:bodyPr/>
          <a:lstStyle/>
          <a:p>
            <a:r>
              <a:rPr lang="zh-CN" altLang="en-US" dirty="0" smtClean="0"/>
              <a:t>暗标二价</a:t>
            </a:r>
            <a:r>
              <a:rPr lang="en-US" altLang="zh-CN" dirty="0" smtClean="0"/>
              <a:t>Truth-telling (Weakly dominant)</a:t>
            </a:r>
          </a:p>
          <a:p>
            <a:pPr lvl="1"/>
            <a:r>
              <a:rPr lang="zh-CN" altLang="en-US" dirty="0" smtClean="0"/>
              <a:t>某投标人对拍卖品的估价为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，报价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设其余投标人的最高报价为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例：拍卖</a:t>
            </a:r>
            <a:r>
              <a:rPr lang="en-US" altLang="zh-CN" dirty="0" smtClean="0"/>
              <a:t>(Auction)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49</a:t>
            </a:fld>
            <a:endParaRPr lang="en-US" altLang="zh-CN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4799006"/>
                  </p:ext>
                </p:extLst>
              </p:nvPr>
            </p:nvGraphicFramePr>
            <p:xfrm>
              <a:off x="755576" y="2470973"/>
              <a:ext cx="7704856" cy="37132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8207"/>
                    <a:gridCol w="2474221"/>
                    <a:gridCol w="1260140"/>
                    <a:gridCol w="2592288"/>
                  </a:tblGrid>
                  <a:tr h="464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报价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v&gt;b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v=b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v&lt;b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x&gt;v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v&lt;x&lt;b</a:t>
                          </a:r>
                          <a:r>
                            <a:rPr lang="en-US" altLang="zh-CN" sz="24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2400" i="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0</a:t>
                          </a:r>
                          <a:endParaRPr lang="zh-CN" altLang="en-US" sz="240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v&lt;x=b</a:t>
                          </a:r>
                          <a:r>
                            <a:rPr lang="en-US" altLang="zh-CN" sz="2400" i="0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0/</a:t>
                          </a:r>
                          <a:r>
                            <a:rPr lang="en-US" altLang="zh-CN" sz="2400" i="1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r>
                            <a:rPr lang="en-US" altLang="zh-CN" sz="2400" i="0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2400" i="1" baseline="0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i="1" baseline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altLang="zh-CN" sz="2400" i="0" baseline="0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i="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v&lt;b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</m:oMath>
                          </a14:m>
                          <a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sz="2400" i="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v-b&lt;</a:t>
                          </a:r>
                          <a:r>
                            <a:rPr lang="en-US" altLang="zh-CN" sz="2400" i="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i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x=v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x&lt;v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v&gt;x&gt;b</a:t>
                          </a:r>
                          <a:r>
                            <a:rPr lang="en-US" altLang="zh-CN" sz="24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v-b</a:t>
                          </a:r>
                          <a:endParaRPr lang="zh-CN" altLang="en-US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v&gt;x=b</a:t>
                          </a:r>
                          <a:endParaRPr lang="zh-CN" altLang="en-US" sz="24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v&gt;b&gt;x</a:t>
                          </a:r>
                          <a:endParaRPr lang="zh-CN" altLang="en-US" sz="2400" i="1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4799006"/>
                  </p:ext>
                </p:extLst>
              </p:nvPr>
            </p:nvGraphicFramePr>
            <p:xfrm>
              <a:off x="755576" y="2470973"/>
              <a:ext cx="7704856" cy="37132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8207"/>
                    <a:gridCol w="2474221"/>
                    <a:gridCol w="1260140"/>
                    <a:gridCol w="2592288"/>
                  </a:tblGrid>
                  <a:tr h="464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报价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v&gt;b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v=b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v&lt;b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x&gt;v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v&lt;x&lt;b</a:t>
                          </a:r>
                          <a:r>
                            <a:rPr lang="en-US" altLang="zh-CN" sz="24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2400" i="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0</a:t>
                          </a:r>
                          <a:endParaRPr lang="zh-CN" altLang="en-US" sz="240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97183" t="-214474" r="-1174" b="-530263"/>
                          </a:stretch>
                        </a:blipFill>
                      </a:tcPr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97183" t="-314474" r="-1174" b="-430263"/>
                          </a:stretch>
                        </a:blipFill>
                      </a:tcPr>
                    </a:tc>
                  </a:tr>
                  <a:tr h="464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x=v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x&lt;v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v&gt;x&gt;b</a:t>
                          </a:r>
                          <a:r>
                            <a:rPr lang="en-US" altLang="zh-CN" sz="24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v-b</a:t>
                          </a:r>
                          <a:endParaRPr lang="zh-CN" altLang="en-US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v&gt;x=b</a:t>
                          </a:r>
                          <a:endParaRPr lang="zh-CN" altLang="en-US" sz="24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v&gt;b&gt;x</a:t>
                          </a:r>
                          <a:endParaRPr lang="zh-CN" altLang="en-US" sz="2400" i="1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2969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51520" y="667896"/>
            <a:ext cx="8640960" cy="1825000"/>
          </a:xfrm>
        </p:spPr>
        <p:txBody>
          <a:bodyPr/>
          <a:lstStyle/>
          <a:p>
            <a:r>
              <a:rPr lang="zh-CN" altLang="en-US" dirty="0" smtClean="0"/>
              <a:t>暗标二价</a:t>
            </a:r>
            <a:r>
              <a:rPr lang="en-US" altLang="zh-CN" dirty="0" smtClean="0"/>
              <a:t>Truth-telling (Weakly dominant)</a:t>
            </a:r>
          </a:p>
          <a:p>
            <a:pPr lvl="1"/>
            <a:r>
              <a:rPr lang="zh-CN" altLang="en-US" dirty="0" smtClean="0"/>
              <a:t>某投标人对拍卖品的估价为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，报价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设其余投标人的最高报价为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例：拍卖</a:t>
            </a:r>
            <a:r>
              <a:rPr lang="en-US" altLang="zh-CN" dirty="0" smtClean="0"/>
              <a:t>(Auction)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50</a:t>
            </a:fld>
            <a:endParaRPr lang="en-US" altLang="zh-CN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2186338"/>
                  </p:ext>
                </p:extLst>
              </p:nvPr>
            </p:nvGraphicFramePr>
            <p:xfrm>
              <a:off x="755576" y="2470973"/>
              <a:ext cx="7704856" cy="37132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8207"/>
                    <a:gridCol w="2582233"/>
                    <a:gridCol w="1152128"/>
                    <a:gridCol w="2592288"/>
                  </a:tblGrid>
                  <a:tr h="464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报价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v&gt;b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v=b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v&lt;b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x&gt;v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v&lt;x&lt;b</a:t>
                          </a:r>
                          <a:r>
                            <a:rPr lang="en-US" altLang="zh-CN" sz="24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2400" i="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0</a:t>
                          </a:r>
                          <a:endParaRPr lang="zh-CN" altLang="en-US" sz="240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v&lt;x=b</a:t>
                          </a:r>
                          <a:r>
                            <a:rPr lang="en-US" altLang="zh-CN" sz="2400" i="0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0/</a:t>
                          </a:r>
                          <a:r>
                            <a:rPr lang="en-US" altLang="zh-CN" sz="2400" i="1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r>
                            <a:rPr lang="en-US" altLang="zh-CN" sz="2400" i="0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2400" i="1" baseline="0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i="1" baseline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altLang="zh-CN" sz="2400" i="0" baseline="0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i="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v&lt;b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</m:oMath>
                          </a14:m>
                          <a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sz="2400" i="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v-b&lt;</a:t>
                          </a:r>
                          <a:r>
                            <a:rPr lang="en-US" altLang="zh-CN" sz="2400" i="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i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x=v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x&lt;v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v&gt;x&gt;b</a:t>
                          </a:r>
                          <a:r>
                            <a:rPr lang="en-US" altLang="zh-CN" sz="24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v-b</a:t>
                          </a:r>
                          <a:endParaRPr lang="zh-CN" altLang="en-US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v&gt;x=b</a:t>
                          </a:r>
                          <a:r>
                            <a:rPr lang="en-US" altLang="zh-CN" sz="2400" i="0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0/</a:t>
                          </a:r>
                          <a:r>
                            <a:rPr lang="en-US" altLang="zh-CN" sz="2400" i="1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r>
                            <a:rPr lang="en-US" altLang="zh-CN" sz="2400" i="0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altLang="zh-CN" sz="2400" i="1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endParaRPr lang="zh-CN" altLang="en-US" sz="2400" i="1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v&gt;b&gt;x</a:t>
                          </a:r>
                          <a:endParaRPr lang="zh-CN" altLang="en-US" sz="2400" i="1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2186338"/>
                  </p:ext>
                </p:extLst>
              </p:nvPr>
            </p:nvGraphicFramePr>
            <p:xfrm>
              <a:off x="755576" y="2470973"/>
              <a:ext cx="7704856" cy="37132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8207"/>
                    <a:gridCol w="2582233"/>
                    <a:gridCol w="1152128"/>
                    <a:gridCol w="2592288"/>
                  </a:tblGrid>
                  <a:tr h="464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报价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v&gt;b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v=b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v&lt;b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x&gt;v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v&lt;x&lt;b</a:t>
                          </a:r>
                          <a:r>
                            <a:rPr lang="en-US" altLang="zh-CN" sz="24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2400" i="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0</a:t>
                          </a:r>
                          <a:endParaRPr lang="zh-CN" altLang="en-US" sz="240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97183" t="-214474" r="-1174" b="-530263"/>
                          </a:stretch>
                        </a:blipFill>
                      </a:tcPr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97183" t="-314474" r="-1174" b="-430263"/>
                          </a:stretch>
                        </a:blipFill>
                      </a:tcPr>
                    </a:tc>
                  </a:tr>
                  <a:tr h="464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x=v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x&lt;v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v&gt;x&gt;b</a:t>
                          </a:r>
                          <a:r>
                            <a:rPr lang="en-US" altLang="zh-CN" sz="24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v-b</a:t>
                          </a:r>
                          <a:endParaRPr lang="zh-CN" altLang="en-US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3538" t="-615789" r="-146226" b="-12894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v&gt;b&gt;x</a:t>
                          </a:r>
                          <a:endParaRPr lang="zh-CN" altLang="en-US" sz="2400" i="1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5042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51520" y="667896"/>
            <a:ext cx="8640960" cy="1825000"/>
          </a:xfrm>
        </p:spPr>
        <p:txBody>
          <a:bodyPr/>
          <a:lstStyle/>
          <a:p>
            <a:r>
              <a:rPr lang="zh-CN" altLang="en-US" dirty="0" smtClean="0"/>
              <a:t>暗标二价</a:t>
            </a:r>
            <a:r>
              <a:rPr lang="en-US" altLang="zh-CN" dirty="0" smtClean="0"/>
              <a:t>Truth-telling (Weakly dominant)</a:t>
            </a:r>
          </a:p>
          <a:p>
            <a:pPr lvl="1"/>
            <a:r>
              <a:rPr lang="zh-CN" altLang="en-US" dirty="0" smtClean="0"/>
              <a:t>某投标人对拍卖品的估价为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，报价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设其余投标人的最高报价为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例：拍卖</a:t>
            </a:r>
            <a:r>
              <a:rPr lang="en-US" altLang="zh-CN" dirty="0" smtClean="0"/>
              <a:t>(Auction)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51</a:t>
            </a:fld>
            <a:endParaRPr lang="en-US" altLang="zh-CN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8217842"/>
                  </p:ext>
                </p:extLst>
              </p:nvPr>
            </p:nvGraphicFramePr>
            <p:xfrm>
              <a:off x="755576" y="2470973"/>
              <a:ext cx="7704856" cy="37132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8207"/>
                    <a:gridCol w="2582233"/>
                    <a:gridCol w="1152128"/>
                    <a:gridCol w="2592288"/>
                  </a:tblGrid>
                  <a:tr h="464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报价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v&gt;b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v=b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v&lt;b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x&gt;v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v&lt;x&lt;b</a:t>
                          </a:r>
                          <a:r>
                            <a:rPr lang="en-US" altLang="zh-CN" sz="24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2400" i="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0</a:t>
                          </a:r>
                          <a:endParaRPr lang="zh-CN" altLang="en-US" sz="240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v&lt;x=b</a:t>
                          </a:r>
                          <a:r>
                            <a:rPr lang="en-US" altLang="zh-CN" sz="2400" i="0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0/</a:t>
                          </a:r>
                          <a:r>
                            <a:rPr lang="en-US" altLang="zh-CN" sz="2400" i="1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r>
                            <a:rPr lang="en-US" altLang="zh-CN" sz="2400" i="0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2400" i="1" baseline="0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i="1" baseline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altLang="zh-CN" sz="2400" i="0" baseline="0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i="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v&lt;b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</m:oMath>
                          </a14:m>
                          <a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sz="2400" i="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v-b&lt;</a:t>
                          </a:r>
                          <a:r>
                            <a:rPr lang="en-US" altLang="zh-CN" sz="2400" i="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i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x=v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x&lt;v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v&gt;x&gt;b</a:t>
                          </a:r>
                          <a:r>
                            <a:rPr lang="en-US" altLang="zh-CN" sz="24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v-b</a:t>
                          </a:r>
                          <a:endParaRPr lang="zh-CN" altLang="en-US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v&gt;x=b</a:t>
                          </a:r>
                          <a:r>
                            <a:rPr lang="en-US" altLang="zh-CN" sz="2400" i="0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0/</a:t>
                          </a:r>
                          <a:r>
                            <a:rPr lang="en-US" altLang="zh-CN" sz="2400" i="1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r>
                            <a:rPr lang="en-US" altLang="zh-CN" sz="2400" i="0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altLang="zh-CN" sz="2400" i="1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endParaRPr lang="zh-CN" altLang="en-US" sz="2400" i="1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v&gt;b&gt;x</a:t>
                          </a:r>
                          <a:r>
                            <a:rPr lang="en-US" altLang="zh-CN" sz="2400" i="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0</a:t>
                          </a:r>
                          <a:endParaRPr lang="zh-CN" altLang="en-US" sz="2400" i="1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8217842"/>
                  </p:ext>
                </p:extLst>
              </p:nvPr>
            </p:nvGraphicFramePr>
            <p:xfrm>
              <a:off x="755576" y="2470973"/>
              <a:ext cx="7704856" cy="37132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8207"/>
                    <a:gridCol w="2582233"/>
                    <a:gridCol w="1152128"/>
                    <a:gridCol w="2592288"/>
                  </a:tblGrid>
                  <a:tr h="464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报价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v&gt;b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v=b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v&lt;b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x&gt;v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v&lt;x&lt;b</a:t>
                          </a:r>
                          <a:r>
                            <a:rPr lang="en-US" altLang="zh-CN" sz="24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2400" i="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0</a:t>
                          </a:r>
                          <a:endParaRPr lang="zh-CN" altLang="en-US" sz="240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97183" t="-214474" r="-1174" b="-530263"/>
                          </a:stretch>
                        </a:blipFill>
                      </a:tcPr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97183" t="-314474" r="-1174" b="-430263"/>
                          </a:stretch>
                        </a:blipFill>
                      </a:tcPr>
                    </a:tc>
                  </a:tr>
                  <a:tr h="464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x=v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v-b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x&lt;v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v&gt;x&gt;b</a:t>
                          </a:r>
                          <a:r>
                            <a:rPr lang="en-US" altLang="zh-CN" sz="24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v-b</a:t>
                          </a:r>
                          <a:endParaRPr lang="zh-CN" altLang="en-US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3538" t="-615789" r="-146226" b="-12894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64154">
                    <a:tc vMerge="1">
                      <a:txBody>
                        <a:bodyPr/>
                        <a:lstStyle/>
                        <a:p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v&gt;b&gt;x</a:t>
                          </a:r>
                          <a:r>
                            <a:rPr lang="en-US" altLang="zh-CN" sz="2400" i="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0</a:t>
                          </a:r>
                          <a:endParaRPr lang="zh-CN" altLang="en-US" sz="2400" i="1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8458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合作博弈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52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47260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解概念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根据目标对合作创造的</a:t>
            </a:r>
            <a:r>
              <a:rPr lang="zh-CN" altLang="en-US" sz="2800" dirty="0" smtClean="0">
                <a:latin typeface="+mn-ea"/>
              </a:rPr>
              <a:t>“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收益</a:t>
            </a:r>
            <a:r>
              <a:rPr lang="zh-CN" altLang="en-US" sz="2800" dirty="0" smtClean="0">
                <a:latin typeface="+mn-ea"/>
              </a:rPr>
              <a:t>”</a:t>
            </a:r>
            <a:endParaRPr lang="en-US" altLang="zh-CN" sz="2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 </a:t>
            </a:r>
            <a:r>
              <a:rPr lang="en-US" altLang="zh-CN" sz="2800" dirty="0" smtClean="0">
                <a:latin typeface="+mn-ea"/>
              </a:rPr>
              <a:t>                   </a:t>
            </a:r>
            <a:r>
              <a:rPr lang="zh-CN" altLang="en-US" sz="2800" dirty="0" smtClean="0">
                <a:latin typeface="+mn-ea"/>
              </a:rPr>
              <a:t>进行有效率</a:t>
            </a:r>
            <a:r>
              <a:rPr lang="en-US" altLang="zh-CN" sz="2800" dirty="0" smtClean="0">
                <a:latin typeface="+mn-ea"/>
              </a:rPr>
              <a:t>/</a:t>
            </a:r>
            <a:r>
              <a:rPr lang="zh-CN" altLang="en-US" sz="2800" dirty="0" smtClean="0">
                <a:latin typeface="+mn-ea"/>
              </a:rPr>
              <a:t>公正</a:t>
            </a:r>
            <a:r>
              <a:rPr lang="en-US" altLang="zh-CN" sz="2800" dirty="0" smtClean="0">
                <a:latin typeface="+mn-ea"/>
              </a:rPr>
              <a:t>/</a:t>
            </a:r>
            <a:r>
              <a:rPr lang="zh-CN" altLang="en-US" sz="2800" dirty="0" smtClean="0">
                <a:latin typeface="+mn-ea"/>
              </a:rPr>
              <a:t>公平的分配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基本思路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给各方分配</a:t>
            </a:r>
            <a:r>
              <a:rPr lang="zh-CN" altLang="en-US" sz="2800" dirty="0" smtClean="0">
                <a:latin typeface="+mn-ea"/>
                <a:ea typeface="+mn-ea"/>
              </a:rPr>
              <a:t>“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收益</a:t>
            </a:r>
            <a:r>
              <a:rPr lang="zh-CN" altLang="en-US" sz="2800" dirty="0" smtClean="0">
                <a:latin typeface="+mn-ea"/>
                <a:ea typeface="+mn-ea"/>
              </a:rPr>
              <a:t>”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任何一方及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团都不能通过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自己单干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小集团合作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获得更多的</a:t>
            </a:r>
            <a:r>
              <a:rPr lang="zh-CN" altLang="en-US" sz="2800" dirty="0" smtClean="0">
                <a:latin typeface="+mn-ea"/>
              </a:rPr>
              <a:t>“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收益</a:t>
            </a:r>
            <a:r>
              <a:rPr lang="zh-CN" altLang="en-US" sz="2800" dirty="0" smtClean="0">
                <a:latin typeface="+mn-ea"/>
              </a:rPr>
              <a:t>”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组合优化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代表性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Shapley</a:t>
            </a:r>
            <a:r>
              <a:rPr lang="zh-CN" altLang="en-US" sz="2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784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例：公平分摊</a:t>
            </a:r>
            <a:r>
              <a:rPr lang="en-US" altLang="zh-CN" dirty="0" smtClean="0"/>
              <a:t>—</a:t>
            </a:r>
            <a:r>
              <a:rPr lang="zh-CN" altLang="en-US" dirty="0"/>
              <a:t>团购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83919"/>
            <a:ext cx="7344816" cy="5301123"/>
          </a:xfrm>
        </p:spPr>
        <p:txBody>
          <a:bodyPr/>
          <a:lstStyle/>
          <a:p>
            <a:r>
              <a:rPr lang="zh-CN" altLang="en-US" dirty="0" smtClean="0"/>
              <a:t>单价：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元，两件</a:t>
            </a:r>
            <a:r>
              <a:rPr lang="en-US" altLang="zh-CN" dirty="0" smtClean="0"/>
              <a:t>95</a:t>
            </a:r>
            <a:r>
              <a:rPr lang="zh-CN" altLang="en-US" dirty="0" smtClean="0"/>
              <a:t>折，三件</a:t>
            </a:r>
            <a:r>
              <a:rPr lang="en-US" altLang="zh-CN" dirty="0" smtClean="0"/>
              <a:t>88</a:t>
            </a:r>
            <a:r>
              <a:rPr lang="zh-CN" altLang="en-US" dirty="0" smtClean="0"/>
              <a:t>折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买两件：</a:t>
            </a:r>
            <a:r>
              <a:rPr lang="en-US" altLang="zh-CN" dirty="0" smtClean="0"/>
              <a:t>19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/>
              <a:t>买一件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拼团：</a:t>
            </a:r>
            <a:r>
              <a:rPr lang="en-US" altLang="zh-CN" dirty="0" smtClean="0"/>
              <a:t>26.4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en-US" altLang="zh-CN" u="sng" dirty="0" smtClean="0">
                <a:solidFill>
                  <a:srgbClr val="FF0000"/>
                </a:solidFill>
              </a:rPr>
              <a:t>A</a:t>
            </a:r>
            <a:r>
              <a:rPr lang="zh-CN" altLang="en-US" u="sng" dirty="0" smtClean="0">
                <a:solidFill>
                  <a:srgbClr val="FF0000"/>
                </a:solidFill>
              </a:rPr>
              <a:t>：</a:t>
            </a:r>
            <a:r>
              <a:rPr lang="en-US" altLang="zh-CN" u="sng" dirty="0" smtClean="0">
                <a:solidFill>
                  <a:srgbClr val="FF0000"/>
                </a:solidFill>
              </a:rPr>
              <a:t>17.6</a:t>
            </a:r>
            <a:r>
              <a:rPr lang="zh-CN" altLang="en-US" u="sng" dirty="0" smtClean="0">
                <a:solidFill>
                  <a:srgbClr val="FF0000"/>
                </a:solidFill>
              </a:rPr>
              <a:t>元，</a:t>
            </a:r>
            <a:r>
              <a:rPr lang="en-US" altLang="zh-CN" u="sng" dirty="0" smtClean="0">
                <a:solidFill>
                  <a:srgbClr val="FF0000"/>
                </a:solidFill>
              </a:rPr>
              <a:t>B</a:t>
            </a:r>
            <a:r>
              <a:rPr lang="zh-CN" altLang="en-US" u="sng" dirty="0" smtClean="0">
                <a:solidFill>
                  <a:srgbClr val="FF0000"/>
                </a:solidFill>
              </a:rPr>
              <a:t>：</a:t>
            </a:r>
            <a:r>
              <a:rPr lang="en-US" altLang="zh-CN" u="sng" dirty="0" smtClean="0">
                <a:solidFill>
                  <a:srgbClr val="FF0000"/>
                </a:solidFill>
              </a:rPr>
              <a:t>8.8</a:t>
            </a:r>
            <a:r>
              <a:rPr lang="zh-CN" altLang="en-US" u="sng" dirty="0" smtClean="0">
                <a:solidFill>
                  <a:srgbClr val="FF0000"/>
                </a:solidFill>
              </a:rPr>
              <a:t>元</a:t>
            </a:r>
            <a:r>
              <a:rPr lang="zh-CN" altLang="en-US" dirty="0" smtClean="0">
                <a:solidFill>
                  <a:srgbClr val="FF0000"/>
                </a:solidFill>
              </a:rPr>
              <a:t> 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53</a:t>
            </a:fld>
            <a:endParaRPr lang="en-US" altLang="zh-C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23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Shapley Value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707455"/>
                <a:ext cx="9073008" cy="560186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3600" dirty="0" smtClean="0"/>
                  <a:t>博弈设定</a:t>
                </a:r>
                <a:endParaRPr lang="en-US" altLang="zh-CN" sz="3600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={1, 2, ⋯,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dirty="0"/>
                  <a:t>是所有博弈</a:t>
                </a:r>
                <a:r>
                  <a:rPr lang="zh-CN" altLang="zh-CN" dirty="0" smtClean="0"/>
                  <a:t>方</a:t>
                </a:r>
                <a:r>
                  <a:rPr lang="zh-CN" altLang="en-US" dirty="0" smtClean="0"/>
                  <a:t>构成</a:t>
                </a:r>
                <a:r>
                  <a:rPr lang="zh-CN" altLang="zh-CN" dirty="0" smtClean="0"/>
                  <a:t>的集合</a:t>
                </a:r>
                <a:endParaRPr lang="en-US" altLang="zh-CN" dirty="0" smtClean="0"/>
              </a:p>
              <a:p>
                <a:r>
                  <a:rPr lang="zh-CN" altLang="zh-CN" dirty="0" smtClean="0"/>
                  <a:t>某个</a:t>
                </a:r>
                <a:r>
                  <a:rPr lang="zh-CN" altLang="en-US" dirty="0"/>
                  <a:t>小</a:t>
                </a:r>
                <a:r>
                  <a:rPr lang="zh-CN" altLang="zh-CN" dirty="0" smtClean="0"/>
                  <a:t>集团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zh-CN" dirty="0" smtClean="0"/>
                  <a:t>合作</a:t>
                </a:r>
                <a:r>
                  <a:rPr lang="zh-CN" altLang="en-US" dirty="0" smtClean="0"/>
                  <a:t>时</a:t>
                </a:r>
                <a:r>
                  <a:rPr lang="zh-CN" altLang="zh-CN" dirty="0" smtClean="0"/>
                  <a:t>的收益记</a:t>
                </a:r>
                <a:r>
                  <a:rPr lang="zh-CN" altLang="zh-CN" dirty="0"/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r>
                  <a:rPr lang="zh-CN" altLang="zh-CN" dirty="0" smtClean="0"/>
                  <a:t>某</a:t>
                </a:r>
                <a:r>
                  <a:rPr lang="zh-CN" altLang="zh-CN" dirty="0"/>
                  <a:t>参与</a:t>
                </a:r>
                <a:r>
                  <a:rPr lang="zh-CN" altLang="zh-CN" dirty="0" smtClean="0"/>
                  <a:t>方</a:t>
                </a:r>
                <a:r>
                  <a:rPr lang="en-US" altLang="zh-CN" dirty="0" smtClean="0"/>
                  <a:t>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dirty="0" smtClean="0"/>
                  <a:t>单干</a:t>
                </a:r>
                <a:r>
                  <a:rPr lang="zh-CN" altLang="zh-CN" dirty="0"/>
                  <a:t>的</a:t>
                </a:r>
                <a:r>
                  <a:rPr lang="zh-CN" altLang="zh-CN" dirty="0" smtClean="0"/>
                  <a:t>收益则</a:t>
                </a:r>
                <a:r>
                  <a:rPr lang="zh-CN" altLang="zh-CN" dirty="0"/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zh-CN" dirty="0"/>
                  <a:t>合作能够创造更多的</a:t>
                </a:r>
                <a:r>
                  <a:rPr lang="zh-CN" altLang="zh-CN" dirty="0" smtClean="0"/>
                  <a:t>收益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endParaRPr lang="en-US" altLang="zh-CN" sz="1600" dirty="0">
                  <a:solidFill>
                    <a:srgbClr val="0000FF"/>
                  </a:solidFill>
                </a:endParaRPr>
              </a:p>
              <a:p>
                <a:pPr marL="17462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超可加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17462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zh-CN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zh-CN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次</m:t>
                    </m:r>
                  </m:oMath>
                </a14:m>
                <a:r>
                  <a:rPr lang="zh-CN" altLang="en-US" dirty="0">
                    <a:solidFill>
                      <a:srgbClr val="0000FF"/>
                    </a:solidFill>
                  </a:rPr>
                  <a:t>可加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pPr marL="17462" indent="0" algn="ctr">
                  <a:buNone/>
                </a:pPr>
                <a:endParaRPr lang="en-US" altLang="zh-CN" dirty="0" smtClean="0"/>
              </a:p>
              <a:p>
                <a:pPr lvl="1"/>
                <a:endParaRPr lang="en-US" altLang="zh-CN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07455"/>
                <a:ext cx="9073008" cy="5601865"/>
              </a:xfrm>
              <a:blipFill rotWithShape="0">
                <a:blip r:embed="rId2"/>
                <a:stretch>
                  <a:fillRect l="-2015" t="-1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54</a:t>
            </a:fld>
            <a:endParaRPr lang="en-US" altLang="zh-C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31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Shapley Value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707455"/>
                <a:ext cx="8758336" cy="5601865"/>
              </a:xfrm>
            </p:spPr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zh-CN" dirty="0"/>
                  <a:t>是对</a:t>
                </a:r>
                <a:r>
                  <a:rPr lang="zh-CN" altLang="zh-CN" dirty="0" smtClean="0"/>
                  <a:t>合作收益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zh-CN" dirty="0" smtClean="0"/>
                  <a:t>的</a:t>
                </a:r>
                <a:r>
                  <a:rPr lang="zh-CN" altLang="zh-CN" dirty="0"/>
                  <a:t>一种</a:t>
                </a:r>
                <a:r>
                  <a:rPr lang="zh-CN" altLang="zh-CN" dirty="0" smtClean="0"/>
                  <a:t>分配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是给参与方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 smtClean="0"/>
                  <a:t>分配的收益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</a:t>
                </a:r>
                <a:r>
                  <a:rPr lang="zh-CN" altLang="en-US" dirty="0" smtClean="0"/>
                  <a:t>给小集团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 smtClean="0"/>
                  <a:t>分配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收益</a:t>
                </a:r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r>
                  <a:rPr lang="zh-CN" altLang="en-US" dirty="0" smtClean="0"/>
                  <a:t>公平分配的必要条件</a:t>
                </a:r>
                <a:endParaRPr lang="en-US" altLang="zh-CN" dirty="0"/>
              </a:p>
              <a:p>
                <a:pPr lvl="1"/>
                <a:r>
                  <a:rPr lang="zh-CN" altLang="zh-CN" b="1" dirty="0"/>
                  <a:t>对称性</a:t>
                </a:r>
                <a:r>
                  <a:rPr lang="zh-CN" altLang="zh-CN" dirty="0" smtClean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与</m:t>
                    </m:r>
                  </m:oMath>
                </a14:m>
                <a:r>
                  <a:rPr lang="zh-CN" altLang="zh-CN" dirty="0" smtClean="0"/>
                  <a:t>参与</a:t>
                </a:r>
                <a:r>
                  <a:rPr lang="zh-CN" altLang="zh-CN" dirty="0"/>
                  <a:t>方的</a:t>
                </a:r>
                <a:r>
                  <a:rPr lang="zh-CN" altLang="zh-CN" dirty="0" smtClean="0"/>
                  <a:t>标号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 smtClean="0"/>
                  <a:t>无关 </a:t>
                </a:r>
                <a:r>
                  <a:rPr lang="en-US" altLang="zh-CN" dirty="0" smtClean="0"/>
                  <a:t>(</a:t>
                </a:r>
                <a:r>
                  <a:rPr lang="zh-CN" altLang="en-US" dirty="0"/>
                  <a:t>匿名性</a:t>
                </a:r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zh-CN" altLang="zh-CN" b="1" dirty="0" smtClean="0"/>
                  <a:t>完全性</a:t>
                </a:r>
                <a:r>
                  <a:rPr lang="zh-CN" altLang="zh-CN" dirty="0" smtClean="0"/>
                  <a:t>，</a:t>
                </a:r>
                <a:r>
                  <a:rPr lang="zh-CN" altLang="en-US" dirty="0" smtClean="0"/>
                  <a:t>合作收益</a:t>
                </a:r>
                <a:r>
                  <a:rPr lang="zh-CN" altLang="zh-CN" dirty="0" smtClean="0"/>
                  <a:t>全部分配给</a:t>
                </a:r>
                <a:r>
                  <a:rPr lang="zh-CN" altLang="zh-CN" dirty="0"/>
                  <a:t>参与</a:t>
                </a:r>
                <a:r>
                  <a:rPr lang="zh-CN" altLang="zh-CN" dirty="0" smtClean="0"/>
                  <a:t>方</a:t>
                </a:r>
                <a:endParaRPr lang="en-US" altLang="zh-CN" dirty="0" smtClean="0"/>
              </a:p>
              <a:p>
                <a:pPr marL="344487" lvl="1" indent="0" algn="ctr">
                  <a:buNone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dirty="0" smtClean="0">
                    <a:solidFill>
                      <a:srgbClr val="0000FF"/>
                    </a:solidFill>
                  </a:rPr>
                  <a:t> </a:t>
                </a:r>
              </a:p>
              <a:p>
                <a:pPr lvl="1"/>
                <a:r>
                  <a:rPr lang="zh-CN" altLang="zh-CN" b="1" dirty="0"/>
                  <a:t>可加性</a:t>
                </a:r>
                <a:r>
                  <a:rPr lang="zh-CN" altLang="zh-CN" dirty="0"/>
                  <a:t>，参与多起合作得到的</a:t>
                </a:r>
                <a:r>
                  <a:rPr lang="zh-CN" altLang="zh-CN" dirty="0" smtClean="0"/>
                  <a:t>分配，</a:t>
                </a:r>
                <a:r>
                  <a:rPr lang="zh-CN" altLang="zh-CN" dirty="0"/>
                  <a:t>等于单个合作得到的</a:t>
                </a:r>
                <a:r>
                  <a:rPr lang="zh-CN" altLang="zh-CN" dirty="0" smtClean="0"/>
                  <a:t>分配之和</a:t>
                </a:r>
                <a:endParaRPr lang="en-US" altLang="zh-CN" i="1" dirty="0"/>
              </a:p>
              <a:p>
                <a:pPr marL="3444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07455"/>
                <a:ext cx="8758336" cy="5601865"/>
              </a:xfrm>
              <a:blipFill rotWithShape="0">
                <a:blip r:embed="rId2"/>
                <a:stretch>
                  <a:fillRect l="-626" t="-1741" r="-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55</a:t>
            </a:fld>
            <a:endParaRPr lang="en-US" altLang="zh-C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32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Shapley Value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707455"/>
                <a:ext cx="8974360" cy="5601865"/>
              </a:xfrm>
            </p:spPr>
            <p:txBody>
              <a:bodyPr/>
              <a:lstStyle/>
              <a:p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唯一解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7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7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37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zh-CN" sz="37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7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sz="3700" dirty="0">
                    <a:solidFill>
                      <a:srgbClr val="0000FF"/>
                    </a:solidFill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37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37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7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37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f>
                          <m:fPr>
                            <m:ctrlPr>
                              <a:rPr lang="zh-CN" altLang="zh-CN" sz="37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zh-CN" altLang="zh-CN" sz="37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zh-CN" sz="37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7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altLang="zh-CN" sz="37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37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  <m:d>
                              <m:dPr>
                                <m:ctrlPr>
                                  <a:rPr lang="zh-CN" altLang="zh-CN" sz="37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7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sz="37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zh-CN" sz="37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7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sz="37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r>
                              <a:rPr lang="en-US" altLang="zh-CN" sz="37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37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r>
                      <a:rPr lang="en-US" altLang="zh-CN" sz="37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37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zh-CN" altLang="zh-CN" sz="37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7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37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37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37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7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37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altLang="zh-CN" sz="37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37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37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})]</m:t>
                    </m:r>
                  </m:oMath>
                </a14:m>
                <a:endParaRPr lang="en-US" altLang="zh-CN" sz="3700" i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CN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707455"/>
                <a:ext cx="8974360" cy="5601865"/>
              </a:xfrm>
              <a:blipFill rotWithShape="0">
                <a:blip r:embed="rId2"/>
                <a:stretch>
                  <a:fillRect l="-679" t="-1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56</a:t>
            </a:fld>
            <a:endParaRPr lang="en-US" altLang="zh-C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13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例：公平分摊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团购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883919"/>
                <a:ext cx="9252520" cy="5301123"/>
              </a:xfrm>
            </p:spPr>
            <p:txBody>
              <a:bodyPr/>
              <a:lstStyle/>
              <a:p>
                <a:r>
                  <a:rPr lang="zh-CN" altLang="en-US" dirty="0" smtClean="0"/>
                  <a:t>单价：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元，两件</a:t>
                </a:r>
                <a:r>
                  <a:rPr lang="en-US" altLang="zh-CN" dirty="0" smtClean="0"/>
                  <a:t>95</a:t>
                </a:r>
                <a:r>
                  <a:rPr lang="zh-CN" altLang="en-US" dirty="0" smtClean="0"/>
                  <a:t>折，三件</a:t>
                </a:r>
                <a:r>
                  <a:rPr lang="en-US" altLang="zh-CN" dirty="0" smtClean="0"/>
                  <a:t>88</a:t>
                </a:r>
                <a:r>
                  <a:rPr lang="zh-CN" altLang="en-US" dirty="0" smtClean="0"/>
                  <a:t>折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买两件：</a:t>
                </a:r>
                <a:r>
                  <a:rPr lang="en-US" altLang="zh-CN" dirty="0" smtClean="0"/>
                  <a:t>19</a:t>
                </a:r>
                <a:r>
                  <a:rPr lang="zh-CN" altLang="en-US" dirty="0" smtClean="0"/>
                  <a:t>元</a:t>
                </a:r>
                <a:endParaRPr lang="en-US" altLang="zh-CN" dirty="0" smtClean="0"/>
              </a:p>
              <a:p>
                <a:r>
                  <a:rPr lang="en-US" altLang="zh-CN" dirty="0" smtClean="0"/>
                  <a:t>B</a:t>
                </a:r>
                <a:r>
                  <a:rPr lang="zh-CN" altLang="en-US" dirty="0"/>
                  <a:t>买一件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元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拼团：</a:t>
                </a:r>
                <a:r>
                  <a:rPr lang="en-US" altLang="zh-CN" dirty="0" smtClean="0"/>
                  <a:t>26.4</a:t>
                </a:r>
                <a:r>
                  <a:rPr lang="zh-CN" altLang="en-US" dirty="0" smtClean="0"/>
                  <a:t>元</a:t>
                </a:r>
                <a:endParaRPr lang="en-US" altLang="zh-CN" dirty="0" smtClean="0"/>
              </a:p>
              <a:p>
                <a:endParaRPr lang="en-US" altLang="zh-CN" sz="1600" dirty="0" smtClean="0"/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en-US" altLang="zh-CN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N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=2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19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10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=26.4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1−1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2−1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d>
                      <m:d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19−0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26.4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=17.7&gt;17.6</m:t>
                    </m:r>
                  </m:oMath>
                </a14:m>
                <a:endParaRPr lang="en-US" altLang="zh-CN" sz="2400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zh-CN" sz="3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3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3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3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zh-CN" sz="3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3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3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3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US" altLang="zh-CN" sz="3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3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3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26.4−1</m:t>
                        </m:r>
                        <m:r>
                          <a:rPr lang="en-US" altLang="zh-CN" sz="3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US" altLang="zh-CN" sz="3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8.7&lt;8.8</m:t>
                    </m:r>
                  </m:oMath>
                </a14:m>
                <a:endParaRPr lang="en-US" altLang="zh-CN" sz="3000" dirty="0">
                  <a:solidFill>
                    <a:srgbClr val="FF0000"/>
                  </a:solidFill>
                </a:endParaRPr>
              </a:p>
              <a:p>
                <a:endParaRPr lang="en-US" altLang="zh-CN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83919"/>
                <a:ext cx="9252520" cy="5301123"/>
              </a:xfrm>
              <a:blipFill rotWithShape="0">
                <a:blip r:embed="rId2"/>
                <a:stretch>
                  <a:fillRect l="-593" t="-1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57</a:t>
            </a:fld>
            <a:endParaRPr lang="en-US" altLang="zh-CN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491880" y="3214103"/>
                <a:ext cx="5911800" cy="6407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f>
                          <m:fPr>
                            <m:ctrlPr>
                              <a:rPr lang="zh-CN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zh-CN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  <m:d>
                              <m:dPr>
                                <m:ctrlPr>
                                  <a:rPr lang="zh-CN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zh-CN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})]</m:t>
                    </m:r>
                  </m:oMath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214103"/>
                <a:ext cx="5911800" cy="640753"/>
              </a:xfrm>
              <a:prstGeom prst="rect">
                <a:avLst/>
              </a:prstGeom>
              <a:blipFill rotWithShape="0"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09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例：公平分摊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团购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883919"/>
                <a:ext cx="9252520" cy="5301123"/>
              </a:xfrm>
            </p:spPr>
            <p:txBody>
              <a:bodyPr/>
              <a:lstStyle/>
              <a:p>
                <a:r>
                  <a:rPr lang="zh-CN" altLang="en-US" dirty="0" smtClean="0"/>
                  <a:t>单价：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元，两件</a:t>
                </a:r>
                <a:r>
                  <a:rPr lang="en-US" altLang="zh-CN" dirty="0" smtClean="0"/>
                  <a:t>95</a:t>
                </a:r>
                <a:r>
                  <a:rPr lang="zh-CN" altLang="en-US" dirty="0" smtClean="0"/>
                  <a:t>折，三件</a:t>
                </a:r>
                <a:r>
                  <a:rPr lang="en-US" altLang="zh-CN" dirty="0" smtClean="0"/>
                  <a:t>88</a:t>
                </a:r>
                <a:r>
                  <a:rPr lang="zh-CN" altLang="en-US" dirty="0" smtClean="0"/>
                  <a:t>折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买两件：</a:t>
                </a:r>
                <a:r>
                  <a:rPr lang="en-US" altLang="zh-CN" dirty="0" smtClean="0"/>
                  <a:t>19</a:t>
                </a:r>
                <a:r>
                  <a:rPr lang="zh-CN" altLang="en-US" dirty="0" smtClean="0"/>
                  <a:t>元，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收益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1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元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r>
                  <a:rPr lang="en-US" altLang="zh-CN" dirty="0" smtClean="0"/>
                  <a:t>B</a:t>
                </a:r>
                <a:r>
                  <a:rPr lang="zh-CN" altLang="en-US" dirty="0"/>
                  <a:t>买一件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元，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收益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0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元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拼团：</a:t>
                </a:r>
                <a:r>
                  <a:rPr lang="en-US" altLang="zh-CN" dirty="0" smtClean="0"/>
                  <a:t>26.4</a:t>
                </a:r>
                <a:r>
                  <a:rPr lang="zh-CN" altLang="en-US" dirty="0" smtClean="0"/>
                  <a:t>元，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总收益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3.6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元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endParaRPr lang="en-US" altLang="zh-CN" sz="1600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en-US" altLang="zh-CN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N</a:t>
                </a:r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=2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，</a:t>
                </a:r>
                <a:r>
                  <a:rPr lang="en-US" altLang="zh-CN" i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3.6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1−0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3.6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2.3=</m:t>
                    </m:r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20−17.7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0−0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3.6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1.3=10−8.7</m:t>
                    </m:r>
                  </m:oMath>
                </a14:m>
                <a:endParaRPr lang="en-US" altLang="zh-CN" sz="28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83919"/>
                <a:ext cx="9252520" cy="5301123"/>
              </a:xfrm>
              <a:blipFill rotWithShape="0">
                <a:blip r:embed="rId2"/>
                <a:stretch>
                  <a:fillRect l="-593" t="-1839" b="-2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58</a:t>
            </a:fld>
            <a:endParaRPr lang="en-US" altLang="zh-CN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283968" y="3521904"/>
                <a:ext cx="4406912" cy="503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0000FF"/>
                    </a:solidFill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f>
                          <m:fPr>
                            <m:ctrlPr>
                              <a:rPr lang="zh-CN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zh-CN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  <m:d>
                              <m:dPr>
                                <m:ctrlPr>
                                  <a:rPr lang="zh-CN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zh-CN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})]</m:t>
                    </m:r>
                  </m:oMath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3521904"/>
                <a:ext cx="4406912" cy="503471"/>
              </a:xfrm>
              <a:prstGeom prst="rect">
                <a:avLst/>
              </a:prstGeom>
              <a:blipFill rotWithShape="0">
                <a:blip r:embed="rId3"/>
                <a:stretch>
                  <a:fillRect t="-73171" b="-126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68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例：智猪博弈</a:t>
            </a:r>
            <a:r>
              <a:rPr lang="en-US" altLang="zh-CN" dirty="0" smtClean="0"/>
              <a:t>(Boxed Pig Game)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5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391410"/>
              </p:ext>
            </p:extLst>
          </p:nvPr>
        </p:nvGraphicFramePr>
        <p:xfrm>
          <a:off x="1331640" y="177281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512168"/>
                <a:gridCol w="2267744"/>
                <a:gridCol w="1524000"/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小猪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等待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按钮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猪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等待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按钮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8" name="内容占位符 2"/>
          <p:cNvSpPr>
            <a:spLocks noGrp="1"/>
          </p:cNvSpPr>
          <p:nvPr>
            <p:ph idx="1"/>
          </p:nvPr>
        </p:nvSpPr>
        <p:spPr>
          <a:xfrm>
            <a:off x="251520" y="883920"/>
            <a:ext cx="8640960" cy="5281384"/>
          </a:xfrm>
        </p:spPr>
        <p:txBody>
          <a:bodyPr/>
          <a:lstStyle/>
          <a:p>
            <a:r>
              <a:rPr lang="zh-CN" altLang="en-US" dirty="0" smtClean="0"/>
              <a:t>构造博弈矩阵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63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Shapley Value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707455"/>
                <a:ext cx="8856984" cy="5601865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f>
                          <m:fPr>
                            <m:ctrlPr>
                              <a:rPr lang="zh-CN" altLang="zh-CN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zh-CN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  <m:d>
                              <m:dPr>
                                <m:ctrlPr>
                                  <a:rPr lang="zh-CN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})]</m:t>
                    </m:r>
                  </m:oMath>
                </a14:m>
                <a:endParaRPr lang="en-US" altLang="zh-CN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CN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参与方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分配到的收益是其参与合作带来的收益增量的加权和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! 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全部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可能排列</a:t>
                </a:r>
                <a:endPara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!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小集团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里面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去掉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的全部</m:t>
                    </m:r>
                    <m:r>
                      <m:rPr>
                        <m:nor/>
                      </m:rP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可能排列</m:t>
                    </m:r>
                  </m:oMath>
                </a14:m>
                <a:endParaRPr lang="en-US" altLang="zh-CN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!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小集团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之外参与方的全部可能排列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07455"/>
                <a:ext cx="8856984" cy="5601865"/>
              </a:xfrm>
              <a:blipFill rotWithShape="0">
                <a:blip r:embed="rId2"/>
                <a:stretch>
                  <a:fillRect l="-619" r="-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59</a:t>
            </a:fld>
            <a:endParaRPr lang="en-US" altLang="zh-C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3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Shapley Value</a:t>
            </a:r>
          </a:p>
          <a:p>
            <a:r>
              <a:rPr lang="zh-CN" altLang="en-US" dirty="0" smtClean="0"/>
              <a:t>均衡</a:t>
            </a:r>
            <a:endParaRPr lang="en-US" altLang="zh-CN" dirty="0" smtClean="0"/>
          </a:p>
          <a:p>
            <a:r>
              <a:rPr lang="zh-CN" altLang="en-US" dirty="0" smtClean="0"/>
              <a:t>博弈矩阵</a:t>
            </a:r>
            <a:endParaRPr lang="en-US" altLang="zh-CN" dirty="0" smtClean="0"/>
          </a:p>
          <a:p>
            <a:endParaRPr lang="en-US" altLang="zh-CN" sz="2400" dirty="0" smtClean="0"/>
          </a:p>
          <a:p>
            <a:r>
              <a:rPr lang="zh-CN" altLang="en-US" dirty="0" smtClean="0"/>
              <a:t>优势策略、劣势策略</a:t>
            </a:r>
            <a:endParaRPr lang="en-US" altLang="zh-CN" dirty="0" smtClean="0"/>
          </a:p>
          <a:p>
            <a:r>
              <a:rPr lang="zh-CN" altLang="en-US" dirty="0" smtClean="0"/>
              <a:t>混合策略</a:t>
            </a:r>
            <a:endParaRPr lang="en-US" altLang="zh-CN" dirty="0" smtClean="0"/>
          </a:p>
          <a:p>
            <a:r>
              <a:rPr lang="zh-CN" altLang="en-US" dirty="0"/>
              <a:t>最优反应</a:t>
            </a:r>
            <a:endParaRPr lang="en-US" altLang="zh-CN" dirty="0"/>
          </a:p>
          <a:p>
            <a:endParaRPr lang="en-US" altLang="zh-CN" sz="2400" dirty="0"/>
          </a:p>
          <a:p>
            <a:r>
              <a:rPr lang="zh-CN" altLang="en-US" dirty="0"/>
              <a:t>证明</a:t>
            </a:r>
            <a:r>
              <a:rPr lang="zh-CN" altLang="en-US" dirty="0" smtClean="0"/>
              <a:t>某策略组合是均衡的方法</a:t>
            </a:r>
            <a:endParaRPr lang="en-US" altLang="zh-CN" dirty="0" smtClean="0"/>
          </a:p>
          <a:p>
            <a:r>
              <a:rPr lang="zh-CN" altLang="en-US" dirty="0" smtClean="0"/>
              <a:t>计算混合策略的方法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60</a:t>
            </a:fld>
            <a:endParaRPr lang="en-US" altLang="zh-C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79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推导公地悲剧博弈一般情形的最优反应，并证明其存在至少一个</a:t>
            </a:r>
            <a:r>
              <a:rPr lang="zh-CN" altLang="en-US" dirty="0" smtClean="0"/>
              <a:t>不动点</a:t>
            </a:r>
            <a:endParaRPr lang="en-US" altLang="zh-CN" dirty="0" smtClean="0"/>
          </a:p>
          <a:p>
            <a:pPr lvl="1"/>
            <a:r>
              <a:rPr lang="zh-CN" altLang="en-US" dirty="0"/>
              <a:t>单个牧民最大化自己收益的行为，为何反而减少了自己的收益？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求静态田忌赛马的全部</a:t>
            </a:r>
            <a:r>
              <a:rPr lang="en-US" altLang="zh-CN" dirty="0" smtClean="0"/>
              <a:t>Nash</a:t>
            </a:r>
            <a:r>
              <a:rPr lang="zh-CN" altLang="en-US" dirty="0" smtClean="0"/>
              <a:t>均衡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尝试推导</a:t>
            </a:r>
            <a:r>
              <a:rPr lang="en-US" altLang="zh-CN" dirty="0" smtClean="0">
                <a:solidFill>
                  <a:srgbClr val="FF0000"/>
                </a:solidFill>
              </a:rPr>
              <a:t>Shapley Value</a:t>
            </a:r>
            <a:r>
              <a:rPr lang="zh-CN" altLang="en-US" dirty="0" smtClean="0">
                <a:solidFill>
                  <a:srgbClr val="FF0000"/>
                </a:solidFill>
              </a:rPr>
              <a:t>公式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61</a:t>
            </a:fld>
            <a:endParaRPr lang="en-US" altLang="zh-C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50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例：智猪博弈</a:t>
            </a:r>
            <a:r>
              <a:rPr lang="en-US" altLang="zh-CN" dirty="0" smtClean="0"/>
              <a:t>(Boxed Pig Game)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6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144555"/>
              </p:ext>
            </p:extLst>
          </p:nvPr>
        </p:nvGraphicFramePr>
        <p:xfrm>
          <a:off x="1331640" y="177281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512168"/>
                <a:gridCol w="2267744"/>
                <a:gridCol w="1524000"/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小猪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等待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按钮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猪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等待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按钮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8" name="内容占位符 2"/>
          <p:cNvSpPr>
            <a:spLocks noGrp="1"/>
          </p:cNvSpPr>
          <p:nvPr>
            <p:ph idx="1"/>
          </p:nvPr>
        </p:nvSpPr>
        <p:spPr>
          <a:xfrm>
            <a:off x="251520" y="883920"/>
            <a:ext cx="8640960" cy="5281384"/>
          </a:xfrm>
        </p:spPr>
        <p:txBody>
          <a:bodyPr/>
          <a:lstStyle/>
          <a:p>
            <a:r>
              <a:rPr lang="zh-CN" altLang="en-US" dirty="0" smtClean="0"/>
              <a:t>构造博弈矩阵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77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例：智猪博弈</a:t>
            </a:r>
            <a:r>
              <a:rPr lang="en-US" altLang="zh-CN" dirty="0" smtClean="0"/>
              <a:t>(Boxed Pig Game)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7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971683"/>
              </p:ext>
            </p:extLst>
          </p:nvPr>
        </p:nvGraphicFramePr>
        <p:xfrm>
          <a:off x="1331640" y="177281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512168"/>
                <a:gridCol w="2267744"/>
                <a:gridCol w="1524000"/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小猪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等待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按钮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猪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等待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9, 1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按钮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8" name="内容占位符 2"/>
          <p:cNvSpPr>
            <a:spLocks noGrp="1"/>
          </p:cNvSpPr>
          <p:nvPr>
            <p:ph idx="1"/>
          </p:nvPr>
        </p:nvSpPr>
        <p:spPr>
          <a:xfrm>
            <a:off x="251520" y="883920"/>
            <a:ext cx="8640960" cy="5281384"/>
          </a:xfrm>
        </p:spPr>
        <p:txBody>
          <a:bodyPr/>
          <a:lstStyle/>
          <a:p>
            <a:r>
              <a:rPr lang="zh-CN" altLang="en-US" dirty="0" smtClean="0"/>
              <a:t>构造博弈矩阵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56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例：智猪博弈</a:t>
            </a:r>
            <a:r>
              <a:rPr lang="en-US" altLang="zh-CN" dirty="0" smtClean="0"/>
              <a:t>(Boxed Pig Game)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07D40-35E3-41E3-ADF2-A995CED8728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8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87339"/>
              </p:ext>
            </p:extLst>
          </p:nvPr>
        </p:nvGraphicFramePr>
        <p:xfrm>
          <a:off x="1331640" y="177281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512168"/>
                <a:gridCol w="2267744"/>
                <a:gridCol w="1524000"/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小猪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等待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按钮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猪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等待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9, -1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按钮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8" name="内容占位符 2"/>
          <p:cNvSpPr>
            <a:spLocks noGrp="1"/>
          </p:cNvSpPr>
          <p:nvPr>
            <p:ph idx="1"/>
          </p:nvPr>
        </p:nvSpPr>
        <p:spPr>
          <a:xfrm>
            <a:off x="251520" y="883920"/>
            <a:ext cx="8640960" cy="5281384"/>
          </a:xfrm>
        </p:spPr>
        <p:txBody>
          <a:bodyPr/>
          <a:lstStyle/>
          <a:p>
            <a:r>
              <a:rPr lang="zh-CN" altLang="en-US" dirty="0" smtClean="0"/>
              <a:t>构造博弈矩阵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68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BACKING_FORM_KEY" val="10554316-v:\nsfc-team-2016-ppt\v6-clean-recording\clean-draft-june27.pptx"/>
  <p:tag name="ARTICULATE_PRESENTER_VERSION" val="7"/>
  <p:tag name="ARTICULATE_USED_PAGE_ORIENTATION" val="1"/>
  <p:tag name="ARTICULATE_USED_PAGE_SIZE" val="1"/>
  <p:tag name="ARTICULATE_SLIDE_COUNT" val="83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6"/>
  <p:tag name="ARTICULATE_USED_LAYOUT" val="12"/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Liu-2006-ISIC-IFAC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演示文稿1" id="{CBAB9633-78B2-47BE-9984-9C6E184F7D9D}" vid="{08392712-E3D1-4302-BC7A-70C97DB8C890}"/>
    </a:ext>
  </a:extLst>
</a:theme>
</file>

<file path=ppt/theme/theme2.xml><?xml version="1.0" encoding="utf-8"?>
<a:theme xmlns:a="http://schemas.openxmlformats.org/drawingml/2006/main" name="1_Liu-2006-ISIC-IFAC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演示文稿1" id="{CBAB9633-78B2-47BE-9984-9C6E184F7D9D}" vid="{08392712-E3D1-4302-BC7A-70C97DB8C890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34852</TotalTime>
  <Words>4852</Words>
  <Application>Microsoft Office PowerPoint</Application>
  <PresentationFormat>全屏显示(4:3)</PresentationFormat>
  <Paragraphs>1477</Paragraphs>
  <Slides>62</Slides>
  <Notes>49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62</vt:i4>
      </vt:variant>
    </vt:vector>
  </HeadingPairs>
  <TitlesOfParts>
    <vt:vector size="74" baseType="lpstr">
      <vt:lpstr>黑体</vt:lpstr>
      <vt:lpstr>宋体</vt:lpstr>
      <vt:lpstr>微软雅黑</vt:lpstr>
      <vt:lpstr>Arial</vt:lpstr>
      <vt:lpstr>Calibri</vt:lpstr>
      <vt:lpstr>Cambria Math</vt:lpstr>
      <vt:lpstr>Garamond</vt:lpstr>
      <vt:lpstr>Tahoma</vt:lpstr>
      <vt:lpstr>Times New Roman</vt:lpstr>
      <vt:lpstr>Wingdings</vt:lpstr>
      <vt:lpstr>Liu-2006-ISIC-IFAC</vt:lpstr>
      <vt:lpstr>1_Liu-2006-ISIC-IFAC</vt:lpstr>
      <vt:lpstr>基础博弈论  </vt:lpstr>
      <vt:lpstr>课程内容</vt:lpstr>
      <vt:lpstr>课程内容</vt:lpstr>
      <vt:lpstr>非合作博弈</vt:lpstr>
      <vt:lpstr>例：智猪博弈(Boxed Pig Game)</vt:lpstr>
      <vt:lpstr>例：智猪博弈(Boxed Pig Game)</vt:lpstr>
      <vt:lpstr>例：智猪博弈(Boxed Pig Game)</vt:lpstr>
      <vt:lpstr>例：智猪博弈(Boxed Pig Game)</vt:lpstr>
      <vt:lpstr>例：智猪博弈(Boxed Pig Game)</vt:lpstr>
      <vt:lpstr>例：智猪博弈(Boxed Pig Game)</vt:lpstr>
      <vt:lpstr>例：智猪博弈(Boxed Pig Game)</vt:lpstr>
      <vt:lpstr>例：智猪博弈(Boxed Pig Game)</vt:lpstr>
      <vt:lpstr>例：智猪博弈(Boxed Pig Game)</vt:lpstr>
      <vt:lpstr>例：智猪博弈(Boxed Pig Game)</vt:lpstr>
      <vt:lpstr>例：智猪博弈(Boxed Pig Game)</vt:lpstr>
      <vt:lpstr>例：智猪博弈(Boxed Pig Game)</vt:lpstr>
      <vt:lpstr>例：智猪博弈(Boxed Pig Game)</vt:lpstr>
      <vt:lpstr>例：智猪博弈(Boxed Pig Game)</vt:lpstr>
      <vt:lpstr>例：智猪博弈(Boxed Pig Game)</vt:lpstr>
      <vt:lpstr>例：智猪博弈(Boxed Pig Game)</vt:lpstr>
      <vt:lpstr>例：公地悲剧</vt:lpstr>
      <vt:lpstr>例：公地悲剧 (N = 2)</vt:lpstr>
      <vt:lpstr>例：公地悲剧 (N = 2)</vt:lpstr>
      <vt:lpstr>例：公地悲剧 (N = 2)</vt:lpstr>
      <vt:lpstr>例：公地悲剧 (N = 2)</vt:lpstr>
      <vt:lpstr>例：公地悲剧 (N = 2)</vt:lpstr>
      <vt:lpstr>例：公地悲剧 (N = 2)</vt:lpstr>
      <vt:lpstr>例：公地悲剧 (一般情形)</vt:lpstr>
      <vt:lpstr>例：田忌赛马</vt:lpstr>
      <vt:lpstr>例：田忌赛马</vt:lpstr>
      <vt:lpstr>例：田忌赛马</vt:lpstr>
      <vt:lpstr>例：田忌赛马</vt:lpstr>
      <vt:lpstr>例：田忌赛马</vt:lpstr>
      <vt:lpstr>例：田忌赛马</vt:lpstr>
      <vt:lpstr>例：田忌赛马</vt:lpstr>
      <vt:lpstr>例：田忌赛马</vt:lpstr>
      <vt:lpstr>例：田忌赛马</vt:lpstr>
      <vt:lpstr>例：田忌赛马</vt:lpstr>
      <vt:lpstr>例：田忌赛马</vt:lpstr>
      <vt:lpstr>例：拍卖(Auction)</vt:lpstr>
      <vt:lpstr>例：拍卖(Auction)</vt:lpstr>
      <vt:lpstr>例：拍卖(Auction)</vt:lpstr>
      <vt:lpstr>例：拍卖(Auction)</vt:lpstr>
      <vt:lpstr>例：拍卖(Auction)</vt:lpstr>
      <vt:lpstr>例：拍卖(Auction)</vt:lpstr>
      <vt:lpstr>例：拍卖(Auction)</vt:lpstr>
      <vt:lpstr>例：拍卖(Auction)</vt:lpstr>
      <vt:lpstr>例：拍卖(Auction)</vt:lpstr>
      <vt:lpstr>例：拍卖(Auction)</vt:lpstr>
      <vt:lpstr>例：拍卖(Auction)</vt:lpstr>
      <vt:lpstr>例：拍卖(Auction)</vt:lpstr>
      <vt:lpstr>例：拍卖(Auction)</vt:lpstr>
      <vt:lpstr>合作博弈</vt:lpstr>
      <vt:lpstr>例：公平分摊—团购</vt:lpstr>
      <vt:lpstr>Shapley Value</vt:lpstr>
      <vt:lpstr>Shapley Value</vt:lpstr>
      <vt:lpstr>Shapley Value</vt:lpstr>
      <vt:lpstr>例：公平分摊—团购</vt:lpstr>
      <vt:lpstr>例：公平分摊—团购</vt:lpstr>
      <vt:lpstr>Shapley Value</vt:lpstr>
      <vt:lpstr>概念总结</vt:lpstr>
      <vt:lpstr>作业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ljq</dc:creator>
  <cp:lastModifiedBy>ibasic</cp:lastModifiedBy>
  <cp:revision>1381</cp:revision>
  <cp:lastPrinted>2019-07-11T14:20:47Z</cp:lastPrinted>
  <dcterms:created xsi:type="dcterms:W3CDTF">2014-07-19T06:34:58Z</dcterms:created>
  <dcterms:modified xsi:type="dcterms:W3CDTF">2022-03-29T02:02:20Z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B8FD1B26-FD8C-4717-A64F-ADE771D4037F</vt:lpwstr>
  </property>
  <property fmtid="{D5CDD505-2E9C-101B-9397-08002B2CF9AE}" pid="3" name="ArticulatePath">
    <vt:lpwstr>Group_Zeng_20160623-aft</vt:lpwstr>
  </property>
  <property fmtid="{D5CDD505-2E9C-101B-9397-08002B2CF9AE}" pid="4" name="ArticulateProjectVersion">
    <vt:lpwstr>7</vt:lpwstr>
  </property>
  <property fmtid="{D5CDD505-2E9C-101B-9397-08002B2CF9AE}" pid="5" name="ArticulateUseProject">
    <vt:lpwstr>1</vt:lpwstr>
  </property>
  <property fmtid="{D5CDD505-2E9C-101B-9397-08002B2CF9AE}" pid="6" name="ArticulateProjectFull">
    <vt:lpwstr>V:\NSFC-Team-2016-PPT\V6-clean-recording\clean-draft-june27.ppta</vt:lpwstr>
  </property>
</Properties>
</file>