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2" r:id="rId3"/>
    <p:sldId id="356" r:id="rId4"/>
    <p:sldId id="357" r:id="rId5"/>
    <p:sldId id="370" r:id="rId6"/>
    <p:sldId id="264" r:id="rId7"/>
    <p:sldId id="287" r:id="rId8"/>
    <p:sldId id="371" r:id="rId9"/>
    <p:sldId id="346" r:id="rId10"/>
    <p:sldId id="288" r:id="rId11"/>
    <p:sldId id="289" r:id="rId12"/>
    <p:sldId id="314" r:id="rId13"/>
    <p:sldId id="359" r:id="rId14"/>
    <p:sldId id="360" r:id="rId15"/>
    <p:sldId id="372" r:id="rId16"/>
    <p:sldId id="361" r:id="rId17"/>
    <p:sldId id="362" r:id="rId18"/>
    <p:sldId id="363" r:id="rId19"/>
    <p:sldId id="364" r:id="rId20"/>
    <p:sldId id="365" r:id="rId21"/>
    <p:sldId id="366" r:id="rId22"/>
    <p:sldId id="349" r:id="rId23"/>
    <p:sldId id="318" r:id="rId24"/>
    <p:sldId id="319" r:id="rId25"/>
    <p:sldId id="337" r:id="rId26"/>
    <p:sldId id="369" r:id="rId27"/>
    <p:sldId id="305" r:id="rId28"/>
    <p:sldId id="260" r:id="rId29"/>
    <p:sldId id="272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09" autoAdjust="0"/>
    <p:restoredTop sz="94320" autoAdjust="0"/>
  </p:normalViewPr>
  <p:slideViewPr>
    <p:cSldViewPr>
      <p:cViewPr>
        <p:scale>
          <a:sx n="85" d="100"/>
          <a:sy n="85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2BA7A-0184-4486-8C6B-C929EB8D87E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University Of St. Thomas - 605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88CBD-91D6-47F7-9CA2-5AC84470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A5D40-D5B9-46CE-8E51-D0CB42181146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University Of St. Thomas - 605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73F8-FDBA-4626-A85B-8241C7BF7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8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20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21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22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23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24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25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26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27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28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29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30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 GP system uses a genetic algorithm to initialize, evaluate fitness, select, crossover, mutate, update and returns the highest fitness of each function.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Project plan</a:t>
            </a:r>
          </a:p>
          <a:p>
            <a:endParaRPr lang="en-US" dirty="0" smtClean="0"/>
          </a:p>
          <a:p>
            <a:r>
              <a:rPr lang="en-US" dirty="0" smtClean="0"/>
              <a:t>Requirements capture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Training Data</a:t>
            </a:r>
          </a:p>
          <a:p>
            <a:pPr lvl="2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Display and Data Capture</a:t>
            </a:r>
          </a:p>
          <a:p>
            <a:pPr lvl="1"/>
            <a:r>
              <a:rPr lang="en-US" dirty="0" smtClean="0"/>
              <a:t>Selection, Crossover, Mutation</a:t>
            </a:r>
          </a:p>
          <a:p>
            <a:pPr lvl="1"/>
            <a:r>
              <a:rPr lang="en-US" dirty="0" smtClean="0"/>
              <a:t>Time Constraint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Modeling and Preliminary Design</a:t>
            </a:r>
          </a:p>
          <a:p>
            <a:pPr lvl="1"/>
            <a:r>
              <a:rPr lang="en-US" dirty="0" smtClean="0"/>
              <a:t>Data Flow Diagrams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Interaction Sequence Diagrams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Task Breakdown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DA8BD3-99D7-4D70-B139-D0540AC99230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7798-B6DB-40AA-8CBE-4535BF11CAFC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9931-859D-4508-820F-EA6C1A973C49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EA3D-F400-415F-AAD6-9C2A16B4B9E5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DA2E-0549-46A0-B004-307274CF82D0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8FAF-F89D-4E9D-86E2-776D603F1913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F9E-21D1-430B-8FC4-A3B7BDBD682D}" type="datetime1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6D0-4BE6-4DBE-BBBD-7636B8E83666}" type="datetime1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5845-2067-42A1-8464-FE11EDE31B2E}" type="datetime1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9408-2EF6-42D1-8D17-ECCDB5FBF1A0}" type="datetime1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EA6F-2DC6-4A42-B59B-7C92527527FE}" type="datetime1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27F8BEF-F78D-41F3-B828-815343BA997D}" type="datetime1">
              <a:rPr lang="en-US" smtClean="0"/>
              <a:t>12/4/2013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A58DAC-A363-460A-BDFF-3EFA78E517D0}" type="datetime1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University of St. Thomas - Course# 605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B54FB71-422E-4397-9B4C-2C458277B1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etrics.sourceforge.ne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tool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almachinery.com/jhawkmetrics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om/Genetic-Programming-Introduction-Artificial-Intelligence/dp/155860510X/ref=sr_1_3?s=books&amp;ie=UTF8&amp;qid=1385953621&amp;sr=1-3&amp;keywords=Genetic+Programming" TargetMode="External"/><Relationship Id="rId3" Type="http://schemas.openxmlformats.org/officeDocument/2006/relationships/hyperlink" Target="http://www.genetic-programming.com/gpquadraticexample.html" TargetMode="External"/><Relationship Id="rId7" Type="http://schemas.openxmlformats.org/officeDocument/2006/relationships/hyperlink" Target="http://books.google.com/books?id=Bhtxo60BV0EC&amp;pg=PA82&amp;lpg=PA82&amp;dq=The+protected+division+function+%25+returns+a+value+of+1+when+division+by+0+is+attempted+genetic+programming&amp;source=bl&amp;ots=9oiRjwg-MN&amp;sig=y5LB1tRPjWwtorVGVgg6Gdi9c1Q&amp;hl=en&amp;sa=X&amp;ei=WiiKUo7zJe3lsASf8YHYCA&amp;ved=0CDYQ6AEwAQ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tutorial/collections/algorithms/" TargetMode="External"/><Relationship Id="rId11" Type="http://schemas.openxmlformats.org/officeDocument/2006/relationships/hyperlink" Target="http://www.wolframalpha.com/widgets/view.jsp?id=97ffcbd95363387c7e371563057eb02f" TargetMode="External"/><Relationship Id="rId5" Type="http://schemas.openxmlformats.org/officeDocument/2006/relationships/hyperlink" Target="http://geneticprogramming.us/Selection.html" TargetMode="External"/><Relationship Id="rId10" Type="http://schemas.openxmlformats.org/officeDocument/2006/relationships/hyperlink" Target="http://www.wolframalpha.com/widgets/view.jsp?id=aeecc5a9c646444f00978ed43e747a96" TargetMode="External"/><Relationship Id="rId4" Type="http://schemas.openxmlformats.org/officeDocument/2006/relationships/hyperlink" Target="http://www.geneticprogramming.com/Tutorial/" TargetMode="External"/><Relationship Id="rId9" Type="http://schemas.openxmlformats.org/officeDocument/2006/relationships/hyperlink" Target="http://rechneronline.de/function-graph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aithani/genetic-programm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077200" cy="1673352"/>
          </a:xfrm>
        </p:spPr>
        <p:txBody>
          <a:bodyPr>
            <a:normAutofit/>
          </a:bodyPr>
          <a:lstStyle/>
          <a:p>
            <a:r>
              <a:rPr lang="en-US" b="0" dirty="0"/>
              <a:t>Genetic Programming </a:t>
            </a:r>
            <a:r>
              <a:rPr lang="en-US" b="0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43000"/>
            <a:ext cx="8077200" cy="3429000"/>
          </a:xfrm>
        </p:spPr>
        <p:txBody>
          <a:bodyPr>
            <a:normAutofit/>
          </a:bodyPr>
          <a:lstStyle/>
          <a:p>
            <a:r>
              <a:rPr lang="en-US" dirty="0"/>
              <a:t>Mohammed </a:t>
            </a:r>
            <a:r>
              <a:rPr lang="en-US" dirty="0" err="1" smtClean="0"/>
              <a:t>Alsaihati</a:t>
            </a:r>
            <a:endParaRPr lang="en-US" dirty="0"/>
          </a:p>
          <a:p>
            <a:r>
              <a:rPr lang="en-US" dirty="0"/>
              <a:t>Warsame Bashir</a:t>
            </a:r>
          </a:p>
          <a:p>
            <a:r>
              <a:rPr lang="en-US" dirty="0"/>
              <a:t>Kholoud Benderaa</a:t>
            </a:r>
          </a:p>
          <a:p>
            <a:r>
              <a:rPr lang="en-US" dirty="0"/>
              <a:t>Rajesh Gupta</a:t>
            </a:r>
          </a:p>
          <a:p>
            <a:r>
              <a:rPr lang="en-US" dirty="0"/>
              <a:t>Jayesh </a:t>
            </a:r>
            <a:r>
              <a:rPr lang="en-US" dirty="0" smtClean="0"/>
              <a:t>Naithani</a:t>
            </a:r>
          </a:p>
          <a:p>
            <a:endParaRPr lang="en-US" dirty="0" smtClean="0"/>
          </a:p>
          <a:p>
            <a:r>
              <a:rPr lang="en-US" dirty="0" smtClean="0"/>
              <a:t>12/04/2013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b="1" smtClean="0"/>
              <a:t>1</a:t>
            </a:fld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1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Project plan</a:t>
            </a:r>
          </a:p>
          <a:p>
            <a:endParaRPr lang="en-US" dirty="0" smtClean="0"/>
          </a:p>
          <a:p>
            <a:r>
              <a:rPr lang="en-US" dirty="0" smtClean="0"/>
              <a:t>Requirements capture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Training Data</a:t>
            </a:r>
          </a:p>
          <a:p>
            <a:pPr lvl="2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Display and Data Capture</a:t>
            </a:r>
          </a:p>
          <a:p>
            <a:pPr lvl="1"/>
            <a:r>
              <a:rPr lang="en-US" dirty="0" smtClean="0"/>
              <a:t>Selection, Crossover, Mutation</a:t>
            </a:r>
          </a:p>
          <a:p>
            <a:pPr lvl="1"/>
            <a:r>
              <a:rPr lang="en-US" dirty="0" smtClean="0"/>
              <a:t>Time Constraint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Modeling and Preliminary Design</a:t>
            </a:r>
          </a:p>
          <a:p>
            <a:pPr lvl="1"/>
            <a:r>
              <a:rPr lang="en-US" dirty="0" smtClean="0"/>
              <a:t>Data Flow Diagrams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Interaction Sequence Diagrams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Task Breakdown</a:t>
            </a:r>
            <a:r>
              <a:rPr lang="en-US" sz="2400" dirty="0"/>
              <a:t>	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10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342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Object-Oriented</a:t>
            </a:r>
            <a:endParaRPr lang="en-US" sz="24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11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46842"/>
              </p:ext>
            </p:extLst>
          </p:nvPr>
        </p:nvGraphicFramePr>
        <p:xfrm>
          <a:off x="762000" y="2514600"/>
          <a:ext cx="78486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098282"/>
                <a:gridCol w="3150118"/>
              </a:tblGrid>
              <a:tr h="36576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Structured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Object-Oriented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661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Methodology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SDLC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Iterative/Incremental</a:t>
                      </a:r>
                      <a:endParaRPr lang="en-US" sz="1600" b="0" dirty="0"/>
                    </a:p>
                  </a:txBody>
                  <a:tcPr/>
                </a:tc>
              </a:tr>
              <a:tr h="346612"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800" b="1" dirty="0" smtClean="0"/>
                        <a:t>Focus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600" b="0" dirty="0" smtClean="0"/>
                        <a:t>Processes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Objects</a:t>
                      </a:r>
                      <a:endParaRPr lang="en-US" sz="1600" b="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800" b="1" dirty="0" smtClean="0"/>
                        <a:t>Risk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600" b="0" dirty="0" smtClean="0"/>
                        <a:t>Low</a:t>
                      </a:r>
                      <a:endParaRPr lang="en-US" sz="1600" b="0" dirty="0"/>
                    </a:p>
                  </a:txBody>
                  <a:tcPr/>
                </a:tc>
              </a:tr>
              <a:tr h="346612"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800" b="1" dirty="0" smtClean="0"/>
                        <a:t>Reuse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600" b="0" dirty="0" smtClean="0"/>
                        <a:t>Low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High</a:t>
                      </a:r>
                      <a:endParaRPr lang="en-US" sz="1600" b="0" dirty="0"/>
                    </a:p>
                  </a:txBody>
                  <a:tcPr/>
                </a:tc>
              </a:tr>
              <a:tr h="317728"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800" b="1" dirty="0" smtClean="0"/>
                        <a:t>Maturity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600" b="0" dirty="0" smtClean="0"/>
                        <a:t>Mature and widespread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600" b="0" dirty="0" smtClean="0"/>
                        <a:t>Emerging</a:t>
                      </a:r>
                      <a:endParaRPr lang="en-US" sz="1600" b="0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800" b="1" dirty="0" smtClean="0"/>
                        <a:t>Suitable for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Well-defined projects with stable user requirements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600" b="0" dirty="0" smtClean="0"/>
                        <a:t>Risky large projects with changing user requirements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6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Software Architecture</a:t>
            </a:r>
          </a:p>
          <a:p>
            <a:pPr lvl="1"/>
            <a:r>
              <a:rPr lang="en-US" sz="2000" dirty="0" smtClean="0"/>
              <a:t>Java </a:t>
            </a:r>
          </a:p>
          <a:p>
            <a:pPr lvl="1"/>
            <a:r>
              <a:rPr lang="en-US" sz="2000" dirty="0" smtClean="0"/>
              <a:t>Object  Oriented</a:t>
            </a:r>
          </a:p>
          <a:p>
            <a:pPr lvl="1"/>
            <a:r>
              <a:rPr lang="en-US" sz="2000" dirty="0" smtClean="0"/>
              <a:t>Modular Design</a:t>
            </a:r>
          </a:p>
          <a:p>
            <a:pPr lvl="1"/>
            <a:r>
              <a:rPr lang="en-US" sz="2000" dirty="0" smtClean="0"/>
              <a:t>Simple User Interface – low priority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Data Structure</a:t>
            </a:r>
          </a:p>
          <a:p>
            <a:pPr lvl="1"/>
            <a:r>
              <a:rPr lang="en-US" sz="2000" dirty="0" smtClean="0"/>
              <a:t>Binary Trees and Nodes</a:t>
            </a:r>
          </a:p>
          <a:p>
            <a:pPr lvl="1"/>
            <a:r>
              <a:rPr lang="en-US" sz="2000" dirty="0" smtClean="0"/>
              <a:t>Program Data Structures</a:t>
            </a:r>
          </a:p>
          <a:p>
            <a:pPr lvl="2"/>
            <a:r>
              <a:rPr lang="en-US" sz="1600" dirty="0" smtClean="0"/>
              <a:t>Training Data</a:t>
            </a:r>
          </a:p>
          <a:p>
            <a:pPr lvl="2"/>
            <a:r>
              <a:rPr lang="en-US" sz="1600" dirty="0" smtClean="0"/>
              <a:t>Settings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Functions</a:t>
            </a:r>
          </a:p>
          <a:p>
            <a:pPr lvl="1"/>
            <a:r>
              <a:rPr lang="en-US" sz="2000" dirty="0" smtClean="0"/>
              <a:t>Random number generators</a:t>
            </a:r>
          </a:p>
          <a:p>
            <a:pPr lvl="1"/>
            <a:r>
              <a:rPr lang="en-US" sz="2000" dirty="0" smtClean="0"/>
              <a:t>Genetic Operators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1600" dirty="0" smtClean="0"/>
          </a:p>
          <a:p>
            <a:endParaRPr lang="en-US" sz="24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12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5181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Introduction and Assignment #10 (</a:t>
            </a:r>
            <a:r>
              <a:rPr lang="en-US" sz="2000" b="1" dirty="0" err="1"/>
              <a:t>Kholoud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Project Description (Mohammed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Requirements (Mohammed)</a:t>
            </a:r>
          </a:p>
          <a:p>
            <a:r>
              <a:rPr lang="en-US" sz="2000" b="1" dirty="0"/>
              <a:t>Analysis and Design (Rajesh)</a:t>
            </a:r>
          </a:p>
          <a:p>
            <a:pPr lvl="0"/>
            <a:r>
              <a:rPr lang="en-US" sz="2000" b="1" dirty="0">
                <a:solidFill>
                  <a:srgbClr val="FF0000"/>
                </a:solidFill>
              </a:rPr>
              <a:t>Demo</a:t>
            </a:r>
            <a:r>
              <a:rPr lang="en-US" sz="2000" b="1" dirty="0"/>
              <a:t> (Jayesh)</a:t>
            </a:r>
          </a:p>
          <a:p>
            <a:pPr lvl="0"/>
            <a:r>
              <a:rPr lang="en-US" sz="2000" b="1" dirty="0"/>
              <a:t>Metrics and Measurement (Jayesh)</a:t>
            </a:r>
          </a:p>
          <a:p>
            <a:r>
              <a:rPr lang="en-US" sz="2000" b="1" dirty="0"/>
              <a:t>Design Decisions (</a:t>
            </a:r>
            <a:r>
              <a:rPr lang="en-US" sz="2000" b="1" dirty="0" err="1"/>
              <a:t>Warsame</a:t>
            </a:r>
            <a:r>
              <a:rPr lang="en-US" sz="2000" b="1" dirty="0"/>
              <a:t>)</a:t>
            </a:r>
          </a:p>
          <a:p>
            <a:pPr lvl="0"/>
            <a:r>
              <a:rPr lang="en-US" sz="2000" b="1" dirty="0"/>
              <a:t>Testing (</a:t>
            </a:r>
            <a:r>
              <a:rPr lang="en-US" sz="2000" b="1" dirty="0" err="1"/>
              <a:t>Warsame</a:t>
            </a:r>
            <a:r>
              <a:rPr lang="en-US" sz="2000" b="1" dirty="0"/>
              <a:t>)</a:t>
            </a:r>
          </a:p>
          <a:p>
            <a:pPr lvl="0"/>
            <a:r>
              <a:rPr lang="en-US" sz="2000" b="1" dirty="0"/>
              <a:t>Lessons Learned (Rajesh)</a:t>
            </a:r>
          </a:p>
          <a:p>
            <a:r>
              <a:rPr lang="en-US" sz="2000" b="1" dirty="0"/>
              <a:t>Conclusion (All</a:t>
            </a:r>
            <a:r>
              <a:rPr lang="en-US" sz="2000" b="1" dirty="0" smtClean="0"/>
              <a:t>)</a:t>
            </a:r>
          </a:p>
          <a:p>
            <a:pPr lvl="1" eaLnBrk="1" hangingPunct="1"/>
            <a:endParaRPr lang="en-US" sz="2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13</a:t>
            </a:fld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03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14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16713" r="28393" b="23287"/>
          <a:stretch/>
        </p:blipFill>
        <p:spPr bwMode="auto">
          <a:xfrm>
            <a:off x="762000" y="1981200"/>
            <a:ext cx="7924800" cy="400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Program Dashboard (using new requirement)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4412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15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Program Dashboard (using optional requirement)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07" y="2057400"/>
            <a:ext cx="648527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500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382000" cy="480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Size</a:t>
            </a:r>
          </a:p>
          <a:p>
            <a:endParaRPr lang="en-US" sz="24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 and </a:t>
            </a:r>
            <a:r>
              <a:rPr lang="en-US" dirty="0" smtClean="0"/>
              <a:t>Measurement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16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68045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494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By Method  (</a:t>
            </a:r>
            <a:r>
              <a:rPr lang="en-US" sz="1800" dirty="0">
                <a:hlinkClick r:id="rId3"/>
              </a:rPr>
              <a:t>http://metrics.sourceforge.net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Cyclomatic Complexity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17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36377" r="25893" b="10928"/>
          <a:stretch/>
        </p:blipFill>
        <p:spPr bwMode="auto">
          <a:xfrm>
            <a:off x="990600" y="2133600"/>
            <a:ext cx="7620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90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Node.swap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3208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200" b="1" dirty="0"/>
              <a:t>public static void swap(Node </a:t>
            </a:r>
            <a:r>
              <a:rPr lang="en-US" sz="1200" b="1" dirty="0" err="1"/>
              <a:t>nodeOne</a:t>
            </a:r>
            <a:r>
              <a:rPr lang="en-US" sz="1200" b="1" dirty="0"/>
              <a:t>, Node </a:t>
            </a:r>
            <a:r>
              <a:rPr lang="en-US" sz="1200" b="1" dirty="0" err="1"/>
              <a:t>nodeTwo</a:t>
            </a:r>
            <a:r>
              <a:rPr lang="en-US" sz="1200" b="1" dirty="0"/>
              <a:t>) throws Exception {</a:t>
            </a:r>
          </a:p>
          <a:p>
            <a:pPr marL="118872" indent="0">
              <a:buNone/>
            </a:pPr>
            <a:r>
              <a:rPr lang="en-US" sz="1200" dirty="0"/>
              <a:t>        Node </a:t>
            </a:r>
            <a:r>
              <a:rPr lang="en-US" sz="1200" dirty="0" err="1"/>
              <a:t>parentNodeOne</a:t>
            </a:r>
            <a:r>
              <a:rPr lang="en-US" sz="1200" dirty="0"/>
              <a:t> = </a:t>
            </a:r>
            <a:r>
              <a:rPr lang="en-US" sz="1200" dirty="0" err="1"/>
              <a:t>nodeOne.getParent</a:t>
            </a:r>
            <a:r>
              <a:rPr lang="en-US" sz="1200" dirty="0"/>
              <a:t>();</a:t>
            </a:r>
          </a:p>
          <a:p>
            <a:pPr marL="118872" indent="0">
              <a:buNone/>
            </a:pPr>
            <a:r>
              <a:rPr lang="en-US" sz="1200" dirty="0"/>
              <a:t>        Node </a:t>
            </a:r>
            <a:r>
              <a:rPr lang="en-US" sz="1200" dirty="0" err="1"/>
              <a:t>parentNodeTwo</a:t>
            </a:r>
            <a:r>
              <a:rPr lang="en-US" sz="1200" dirty="0"/>
              <a:t> = </a:t>
            </a:r>
            <a:r>
              <a:rPr lang="en-US" sz="1200" dirty="0" err="1"/>
              <a:t>nodeTwo.getParent</a:t>
            </a:r>
            <a:r>
              <a:rPr lang="en-US" sz="1200" dirty="0"/>
              <a:t>();</a:t>
            </a:r>
          </a:p>
          <a:p>
            <a:pPr marL="118872" indent="0">
              <a:buNone/>
            </a:pPr>
            <a:endParaRPr lang="en-US" sz="1200" dirty="0"/>
          </a:p>
          <a:p>
            <a:pPr marL="118872" indent="0">
              <a:buNone/>
            </a:pPr>
            <a:r>
              <a:rPr lang="en-US" sz="1200" dirty="0"/>
              <a:t>        </a:t>
            </a:r>
            <a:r>
              <a:rPr lang="en-US" sz="1200" b="1" dirty="0"/>
              <a:t>if (</a:t>
            </a:r>
            <a:r>
              <a:rPr lang="en-US" sz="1200" b="1" dirty="0" err="1"/>
              <a:t>parentNodeOne</a:t>
            </a:r>
            <a:r>
              <a:rPr lang="en-US" sz="1200" b="1" dirty="0"/>
              <a:t> != null) {</a:t>
            </a:r>
          </a:p>
          <a:p>
            <a:pPr marL="118872" indent="0">
              <a:buNone/>
            </a:pPr>
            <a:r>
              <a:rPr lang="en-US" sz="1200" dirty="0"/>
              <a:t>            </a:t>
            </a:r>
            <a:r>
              <a:rPr lang="en-US" sz="1200" b="1" dirty="0"/>
              <a:t>if (</a:t>
            </a:r>
            <a:r>
              <a:rPr lang="en-US" sz="1200" b="1" dirty="0" err="1"/>
              <a:t>parentNodeOne.getLeftChild</a:t>
            </a:r>
            <a:r>
              <a:rPr lang="en-US" sz="1200" b="1" dirty="0"/>
              <a:t>() != null &amp;&amp; </a:t>
            </a:r>
            <a:r>
              <a:rPr lang="en-US" sz="1200" b="1" dirty="0" err="1"/>
              <a:t>parentNodeOne.getLeftChild</a:t>
            </a:r>
            <a:r>
              <a:rPr lang="en-US" sz="1200" b="1" dirty="0"/>
              <a:t>() == </a:t>
            </a:r>
            <a:r>
              <a:rPr lang="en-US" sz="1200" b="1" dirty="0" err="1"/>
              <a:t>nodeOne</a:t>
            </a:r>
            <a:r>
              <a:rPr lang="en-US" sz="1200" b="1" dirty="0"/>
              <a:t>) {</a:t>
            </a:r>
          </a:p>
          <a:p>
            <a:pPr marL="118872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parentNodeOne.setLeftChild</a:t>
            </a:r>
            <a:r>
              <a:rPr lang="en-US" sz="1200" dirty="0"/>
              <a:t>(</a:t>
            </a:r>
            <a:r>
              <a:rPr lang="en-US" sz="1200" dirty="0" err="1"/>
              <a:t>nodeTwo</a:t>
            </a:r>
            <a:r>
              <a:rPr lang="en-US" sz="1200" dirty="0"/>
              <a:t>);</a:t>
            </a:r>
          </a:p>
          <a:p>
            <a:pPr marL="118872" indent="0">
              <a:buNone/>
            </a:pPr>
            <a:r>
              <a:rPr lang="en-US" sz="1200" dirty="0"/>
              <a:t>            } </a:t>
            </a:r>
            <a:r>
              <a:rPr lang="en-US" sz="1200" b="1" dirty="0"/>
              <a:t>else {</a:t>
            </a:r>
          </a:p>
          <a:p>
            <a:pPr marL="118872" indent="0">
              <a:buNone/>
            </a:pPr>
            <a:r>
              <a:rPr lang="en-US" sz="1200" dirty="0"/>
              <a:t>                </a:t>
            </a:r>
            <a:r>
              <a:rPr lang="en-US" sz="1200" b="1" dirty="0"/>
              <a:t>if (</a:t>
            </a:r>
            <a:r>
              <a:rPr lang="en-US" sz="1200" b="1" dirty="0" err="1"/>
              <a:t>parentNodeOne.getRightChild</a:t>
            </a:r>
            <a:r>
              <a:rPr lang="en-US" sz="1200" b="1" dirty="0"/>
              <a:t>() != null &amp;&amp; </a:t>
            </a:r>
            <a:r>
              <a:rPr lang="en-US" sz="1200" b="1" dirty="0" err="1"/>
              <a:t>parentNodeOne.getRightChild</a:t>
            </a:r>
            <a:r>
              <a:rPr lang="en-US" sz="1200" b="1" dirty="0"/>
              <a:t>() == </a:t>
            </a:r>
            <a:r>
              <a:rPr lang="en-US" sz="1200" b="1" dirty="0" err="1"/>
              <a:t>nodeOne</a:t>
            </a:r>
            <a:r>
              <a:rPr lang="en-US" sz="1200" b="1" dirty="0"/>
              <a:t>)</a:t>
            </a:r>
          </a:p>
          <a:p>
            <a:pPr marL="118872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parentNodeOne.setRightChild</a:t>
            </a:r>
            <a:r>
              <a:rPr lang="en-US" sz="1200" dirty="0"/>
              <a:t>(</a:t>
            </a:r>
            <a:r>
              <a:rPr lang="en-US" sz="1200" dirty="0" err="1"/>
              <a:t>nodeTwo</a:t>
            </a:r>
            <a:r>
              <a:rPr lang="en-US" sz="1200" dirty="0"/>
              <a:t>);</a:t>
            </a:r>
          </a:p>
          <a:p>
            <a:pPr marL="118872" indent="0">
              <a:buNone/>
            </a:pPr>
            <a:r>
              <a:rPr lang="en-US" sz="1200" dirty="0"/>
              <a:t>            }</a:t>
            </a:r>
          </a:p>
          <a:p>
            <a:pPr marL="118872" indent="0">
              <a:buNone/>
            </a:pPr>
            <a:r>
              <a:rPr lang="en-US" sz="1200" dirty="0"/>
              <a:t>        }</a:t>
            </a:r>
          </a:p>
          <a:p>
            <a:pPr marL="118872" indent="0">
              <a:buNone/>
            </a:pPr>
            <a:endParaRPr lang="en-US" sz="1200" dirty="0"/>
          </a:p>
          <a:p>
            <a:pPr marL="118872" indent="0">
              <a:buNone/>
            </a:pPr>
            <a:r>
              <a:rPr lang="en-US" sz="1200" dirty="0"/>
              <a:t>        </a:t>
            </a:r>
            <a:r>
              <a:rPr lang="en-US" sz="1200" b="1" dirty="0"/>
              <a:t>if (</a:t>
            </a:r>
            <a:r>
              <a:rPr lang="en-US" sz="1200" b="1" dirty="0" err="1"/>
              <a:t>parentNodeTwo</a:t>
            </a:r>
            <a:r>
              <a:rPr lang="en-US" sz="1200" b="1" dirty="0"/>
              <a:t> != null) {</a:t>
            </a:r>
          </a:p>
          <a:p>
            <a:pPr marL="118872" indent="0">
              <a:buNone/>
            </a:pPr>
            <a:r>
              <a:rPr lang="en-US" sz="1200" dirty="0"/>
              <a:t>            </a:t>
            </a:r>
            <a:r>
              <a:rPr lang="en-US" sz="1200" b="1" dirty="0"/>
              <a:t>if (</a:t>
            </a:r>
            <a:r>
              <a:rPr lang="en-US" sz="1200" b="1" dirty="0" err="1"/>
              <a:t>parentNodeTwo.getLeftChild</a:t>
            </a:r>
            <a:r>
              <a:rPr lang="en-US" sz="1200" b="1" dirty="0"/>
              <a:t>() != null &amp;&amp; </a:t>
            </a:r>
            <a:r>
              <a:rPr lang="en-US" sz="1200" b="1" dirty="0" err="1"/>
              <a:t>parentNodeTwo.getLeftChild</a:t>
            </a:r>
            <a:r>
              <a:rPr lang="en-US" sz="1200" b="1" dirty="0"/>
              <a:t>() == </a:t>
            </a:r>
            <a:r>
              <a:rPr lang="en-US" sz="1200" b="1" dirty="0" err="1"/>
              <a:t>nodeTwo</a:t>
            </a:r>
            <a:r>
              <a:rPr lang="en-US" sz="1200" b="1" dirty="0"/>
              <a:t>) {</a:t>
            </a:r>
          </a:p>
          <a:p>
            <a:pPr marL="118872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parentNodeTwo.setLeftChild</a:t>
            </a:r>
            <a:r>
              <a:rPr lang="en-US" sz="1200" dirty="0"/>
              <a:t>(</a:t>
            </a:r>
            <a:r>
              <a:rPr lang="en-US" sz="1200" dirty="0" err="1"/>
              <a:t>nodeOne</a:t>
            </a:r>
            <a:r>
              <a:rPr lang="en-US" sz="1200" dirty="0"/>
              <a:t>);</a:t>
            </a:r>
          </a:p>
          <a:p>
            <a:pPr marL="118872" indent="0">
              <a:buNone/>
            </a:pPr>
            <a:r>
              <a:rPr lang="en-US" sz="1200" dirty="0"/>
              <a:t>            } </a:t>
            </a:r>
            <a:r>
              <a:rPr lang="en-US" sz="1200" b="1" dirty="0"/>
              <a:t>else {</a:t>
            </a:r>
          </a:p>
          <a:p>
            <a:pPr marL="118872" indent="0">
              <a:buNone/>
            </a:pPr>
            <a:r>
              <a:rPr lang="en-US" sz="1200" dirty="0"/>
              <a:t>                </a:t>
            </a:r>
            <a:r>
              <a:rPr lang="en-US" sz="1200" b="1" dirty="0"/>
              <a:t>if (</a:t>
            </a:r>
            <a:r>
              <a:rPr lang="en-US" sz="1200" b="1" dirty="0" err="1"/>
              <a:t>parentNodeTwo.getRightChild</a:t>
            </a:r>
            <a:r>
              <a:rPr lang="en-US" sz="1200" b="1" dirty="0"/>
              <a:t>() != null &amp;&amp; </a:t>
            </a:r>
            <a:r>
              <a:rPr lang="en-US" sz="1200" b="1" dirty="0" err="1"/>
              <a:t>parentNodeTwo.getRightChild</a:t>
            </a:r>
            <a:r>
              <a:rPr lang="en-US" sz="1200" b="1" dirty="0"/>
              <a:t>() == </a:t>
            </a:r>
            <a:r>
              <a:rPr lang="en-US" sz="1200" b="1" dirty="0" err="1"/>
              <a:t>nodeTwo</a:t>
            </a:r>
            <a:r>
              <a:rPr lang="en-US" sz="1200" b="1" dirty="0"/>
              <a:t>)</a:t>
            </a:r>
          </a:p>
          <a:p>
            <a:pPr marL="118872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parentNodeTwo.setRightChild</a:t>
            </a:r>
            <a:r>
              <a:rPr lang="en-US" sz="1200" dirty="0"/>
              <a:t>(</a:t>
            </a:r>
            <a:r>
              <a:rPr lang="en-US" sz="1200" dirty="0" err="1"/>
              <a:t>nodeTwo</a:t>
            </a:r>
            <a:r>
              <a:rPr lang="en-US" sz="1200" dirty="0"/>
              <a:t>);</a:t>
            </a:r>
          </a:p>
          <a:p>
            <a:pPr marL="118872" indent="0">
              <a:buNone/>
            </a:pPr>
            <a:r>
              <a:rPr lang="en-US" sz="1200" dirty="0"/>
              <a:t>            }</a:t>
            </a:r>
          </a:p>
          <a:p>
            <a:pPr marL="118872" indent="0">
              <a:buNone/>
            </a:pPr>
            <a:r>
              <a:rPr lang="en-US" sz="1200" dirty="0"/>
              <a:t>        }</a:t>
            </a:r>
          </a:p>
          <a:p>
            <a:pPr marL="118872" indent="0">
              <a:buNone/>
            </a:pPr>
            <a:r>
              <a:rPr lang="en-US" sz="1200" dirty="0"/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4FB71-422E-4397-9B4C-2C458277B144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47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/>
          </a:bodyPr>
          <a:lstStyle/>
          <a:p>
            <a:r>
              <a:rPr lang="en-US" sz="1800" dirty="0"/>
              <a:t>Object/Class Analysis </a:t>
            </a:r>
            <a:r>
              <a:rPr lang="en-US" sz="1800" dirty="0" smtClean="0"/>
              <a:t> (</a:t>
            </a:r>
            <a:r>
              <a:rPr lang="en-US" sz="1800" dirty="0">
                <a:hlinkClick r:id="rId3"/>
              </a:rPr>
              <a:t>http://www.scitools.com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 vs</a:t>
            </a:r>
            <a:r>
              <a:rPr lang="en-US" dirty="0"/>
              <a:t>. Maximum Complexity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19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18143" r="31429" b="7428"/>
          <a:stretch/>
        </p:blipFill>
        <p:spPr bwMode="auto">
          <a:xfrm>
            <a:off x="838200" y="2209800"/>
            <a:ext cx="80010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473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Introduction and Assignment #10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Kholoud</a:t>
            </a:r>
            <a:r>
              <a:rPr lang="en-US" sz="2000" b="1" dirty="0" smtClean="0"/>
              <a:t>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0"/>
            <a:r>
              <a:rPr lang="en-US" sz="2000" b="1" dirty="0" smtClean="0"/>
              <a:t>Project Description (Mohammed)</a:t>
            </a:r>
          </a:p>
          <a:p>
            <a:r>
              <a:rPr lang="en-US" sz="2000" b="1" dirty="0" smtClean="0"/>
              <a:t>Requirements (Mohammed)</a:t>
            </a:r>
          </a:p>
          <a:p>
            <a:r>
              <a:rPr lang="en-US" sz="2000" b="1" dirty="0" smtClean="0"/>
              <a:t>Analysis </a:t>
            </a:r>
            <a:r>
              <a:rPr lang="en-US" sz="2000" b="1" dirty="0"/>
              <a:t>and </a:t>
            </a:r>
            <a:r>
              <a:rPr lang="en-US" sz="2000" b="1" dirty="0" smtClean="0"/>
              <a:t>Design (Rajesh)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0"/>
            <a:r>
              <a:rPr lang="en-US" sz="2000" b="1" dirty="0" smtClean="0"/>
              <a:t>Demo (Jayesh)</a:t>
            </a:r>
            <a:endParaRPr lang="en-US" sz="2000" b="1" dirty="0"/>
          </a:p>
          <a:p>
            <a:pPr lvl="0"/>
            <a:r>
              <a:rPr lang="en-US" sz="2000" b="1" dirty="0" smtClean="0"/>
              <a:t>Metrics and Measurement (Jayesh)</a:t>
            </a:r>
          </a:p>
          <a:p>
            <a:r>
              <a:rPr lang="en-US" sz="2000" b="1" dirty="0"/>
              <a:t>Design Decisions (Warsame)</a:t>
            </a:r>
          </a:p>
          <a:p>
            <a:pPr lvl="0"/>
            <a:r>
              <a:rPr lang="en-US" sz="2000" b="1" dirty="0" smtClean="0"/>
              <a:t>Testing (Warsame)</a:t>
            </a:r>
          </a:p>
          <a:p>
            <a:pPr lvl="0"/>
            <a:r>
              <a:rPr lang="en-US" sz="2000" b="1" dirty="0" smtClean="0"/>
              <a:t>Lessons Learned (Rajesh)</a:t>
            </a:r>
            <a:endParaRPr lang="en-US" sz="2000" b="1" dirty="0"/>
          </a:p>
          <a:p>
            <a:r>
              <a:rPr lang="en-US" sz="2000" b="1" smtClean="0"/>
              <a:t>Conclusion (All)</a:t>
            </a:r>
            <a:endParaRPr lang="en-US" sz="2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</a:t>
            </a:fld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6389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/>
          </a:bodyPr>
          <a:lstStyle/>
          <a:p>
            <a:pPr marL="621792" indent="-457200"/>
            <a:r>
              <a:rPr lang="en-US" sz="1800" dirty="0" smtClean="0"/>
              <a:t>Halstead Metrics (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www.virtualmachinery.com/jhawkmetrics.htm</a:t>
            </a:r>
            <a:r>
              <a:rPr lang="en-US" sz="1800" dirty="0" smtClean="0"/>
              <a:t>)</a:t>
            </a:r>
          </a:p>
          <a:p>
            <a:pPr marL="621792" indent="-457200"/>
            <a:endParaRPr lang="en-US" sz="18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Complexity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20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447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53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Introduction and Assignment #10 (</a:t>
            </a:r>
            <a:r>
              <a:rPr lang="en-US" sz="2000" b="1" dirty="0" err="1"/>
              <a:t>Kholoud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Project Description (Mohammed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Requirements (Mohammed)</a:t>
            </a:r>
          </a:p>
          <a:p>
            <a:r>
              <a:rPr lang="en-US" sz="2000" b="1" dirty="0"/>
              <a:t>Analysis and Design (Rajesh)</a:t>
            </a:r>
          </a:p>
          <a:p>
            <a:pPr lvl="0"/>
            <a:r>
              <a:rPr lang="en-US" sz="2000" b="1" dirty="0"/>
              <a:t>Demo (Jayesh)</a:t>
            </a:r>
          </a:p>
          <a:p>
            <a:pPr lvl="0"/>
            <a:r>
              <a:rPr lang="en-US" sz="2000" b="1" dirty="0"/>
              <a:t>Metrics and Measurement (Jayesh)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Design Decisions </a:t>
            </a:r>
            <a:r>
              <a:rPr lang="en-US" sz="2000" b="1" dirty="0"/>
              <a:t>(Warsame)</a:t>
            </a:r>
          </a:p>
          <a:p>
            <a:pPr lvl="0"/>
            <a:r>
              <a:rPr lang="en-US" sz="2000" b="1" dirty="0"/>
              <a:t>Testing (Warsame)</a:t>
            </a:r>
          </a:p>
          <a:p>
            <a:pPr lvl="0"/>
            <a:r>
              <a:rPr lang="en-US" sz="2000" b="1" dirty="0"/>
              <a:t>Lessons Learned (Rajesh)</a:t>
            </a:r>
          </a:p>
          <a:p>
            <a:r>
              <a:rPr lang="en-US" sz="2000" b="1" dirty="0"/>
              <a:t>Conclusion (All</a:t>
            </a:r>
            <a:r>
              <a:rPr lang="en-US" sz="2000" b="1" dirty="0" smtClean="0"/>
              <a:t>)</a:t>
            </a:r>
          </a:p>
          <a:p>
            <a:pPr lvl="1" eaLnBrk="1" hangingPunct="1"/>
            <a:endParaRPr lang="en-US" sz="2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21</a:t>
            </a:fld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7608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GP </a:t>
            </a:r>
            <a:r>
              <a:rPr lang="en-US" sz="2000" b="1" dirty="0"/>
              <a:t>Tree depth</a:t>
            </a:r>
            <a:r>
              <a:rPr lang="en-US" sz="2000" dirty="0"/>
              <a:t> after crossover was capped to a max depth of </a:t>
            </a:r>
            <a:r>
              <a:rPr lang="en-US" sz="2000" dirty="0" smtClean="0"/>
              <a:t>8</a:t>
            </a:r>
          </a:p>
          <a:p>
            <a:endParaRPr lang="en-US" sz="2000" dirty="0" smtClean="0"/>
          </a:p>
          <a:p>
            <a:r>
              <a:rPr lang="en-US" sz="2000" b="1" dirty="0" smtClean="0"/>
              <a:t>Initial </a:t>
            </a:r>
            <a:r>
              <a:rPr lang="en-US" sz="2000" b="1" dirty="0"/>
              <a:t>population</a:t>
            </a:r>
            <a:r>
              <a:rPr lang="en-US" sz="2000" dirty="0"/>
              <a:t> of trees has a </a:t>
            </a:r>
            <a:r>
              <a:rPr lang="en-US" sz="2000" dirty="0" smtClean="0"/>
              <a:t>higher probability </a:t>
            </a:r>
            <a:r>
              <a:rPr lang="en-US" sz="2000" dirty="0"/>
              <a:t>of x operand </a:t>
            </a:r>
            <a:r>
              <a:rPr lang="en-US" sz="2000" dirty="0" smtClean="0"/>
              <a:t>nodes.</a:t>
            </a:r>
          </a:p>
          <a:p>
            <a:pPr marL="118872" indent="0">
              <a:buNone/>
            </a:pPr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rotected </a:t>
            </a:r>
            <a:r>
              <a:rPr lang="en-US" sz="2000" b="1" dirty="0"/>
              <a:t>divide by 0</a:t>
            </a:r>
            <a:r>
              <a:rPr lang="en-US" sz="2000" dirty="0"/>
              <a:t>, results in a </a:t>
            </a:r>
            <a:r>
              <a:rPr lang="en-US" sz="2000" dirty="0" smtClean="0"/>
              <a:t>1.</a:t>
            </a:r>
          </a:p>
          <a:p>
            <a:endParaRPr lang="en-US" sz="2000" dirty="0" smtClean="0"/>
          </a:p>
          <a:p>
            <a:r>
              <a:rPr lang="en-US" sz="2000" dirty="0"/>
              <a:t>N</a:t>
            </a:r>
            <a:r>
              <a:rPr lang="en-US" sz="2000" b="1" dirty="0" smtClean="0"/>
              <a:t>ew </a:t>
            </a:r>
            <a:r>
              <a:rPr lang="en-US" sz="2000" b="1" dirty="0"/>
              <a:t>population</a:t>
            </a:r>
            <a:r>
              <a:rPr lang="en-US" sz="2000" dirty="0"/>
              <a:t> is re-generated </a:t>
            </a:r>
            <a:r>
              <a:rPr lang="en-US" sz="2000" dirty="0" smtClean="0"/>
              <a:t>periodically</a:t>
            </a:r>
          </a:p>
          <a:p>
            <a:endParaRPr lang="en-US" sz="2000" dirty="0" smtClean="0"/>
          </a:p>
          <a:p>
            <a:r>
              <a:rPr lang="en-US" sz="2000" dirty="0" smtClean="0"/>
              <a:t>Generation </a:t>
            </a:r>
            <a:r>
              <a:rPr lang="en-US" sz="2000" b="1" dirty="0" smtClean="0"/>
              <a:t>population </a:t>
            </a:r>
            <a:r>
              <a:rPr lang="en-US" sz="2000" b="1" dirty="0"/>
              <a:t>size</a:t>
            </a:r>
            <a:r>
              <a:rPr lang="en-US" sz="2000" dirty="0"/>
              <a:t> </a:t>
            </a:r>
            <a:r>
              <a:rPr lang="en-US" sz="2000" dirty="0" smtClean="0"/>
              <a:t> constant</a:t>
            </a:r>
          </a:p>
          <a:p>
            <a:endParaRPr lang="en-US" sz="2000" dirty="0"/>
          </a:p>
          <a:p>
            <a:r>
              <a:rPr lang="en-US" sz="2000" dirty="0" smtClean="0"/>
              <a:t>Java </a:t>
            </a:r>
            <a:r>
              <a:rPr lang="en-US" sz="2000" b="1" dirty="0"/>
              <a:t>sorting</a:t>
            </a:r>
            <a:r>
              <a:rPr lang="en-US" sz="2000" dirty="0"/>
              <a:t> algorithm </a:t>
            </a:r>
            <a:r>
              <a:rPr lang="en-US" sz="2000" dirty="0" smtClean="0"/>
              <a:t>using </a:t>
            </a:r>
            <a:r>
              <a:rPr lang="en-US" sz="2000" dirty="0"/>
              <a:t>highly optimized </a:t>
            </a:r>
            <a:r>
              <a:rPr lang="en-US" sz="2000" dirty="0" smtClean="0"/>
              <a:t>quicksort</a:t>
            </a:r>
          </a:p>
          <a:p>
            <a:pPr marL="118872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22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179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045099"/>
              </p:ext>
            </p:extLst>
          </p:nvPr>
        </p:nvGraphicFramePr>
        <p:xfrm>
          <a:off x="762000" y="2285999"/>
          <a:ext cx="7848600" cy="3916903"/>
        </p:xfrm>
        <a:graphic>
          <a:graphicData uri="http://schemas.openxmlformats.org/drawingml/2006/table">
            <a:tbl>
              <a:tblPr/>
              <a:tblGrid>
                <a:gridCol w="2286000"/>
                <a:gridCol w="5562600"/>
              </a:tblGrid>
              <a:tr h="242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Name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9084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Crossover_Test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test represents the crossover functionality. Crossover is a means of combining genetic material of two parents (trees) by swapping a part of one parent (tree) with another parent (tree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864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Fitness_Tree_Test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test makes sure a fitness is evaluated for a single. If a tree is invalid due to math issues like divide by zero or a fitness that is too large to be represented by a java double then this test fails.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644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Sort_Selection_Test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test will sort a list of Tree objects by fitness and verifies the sort against predefined items matching in ascending order.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644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Mutation_Test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test checks to see if a random node in a predefined tree has changed it’s before and after value.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644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Selection_Test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test uses a fixture of probabilities such as the selection probability to make sure the number of trees returned meet the predefined criteria.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864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Divide_By_Zero_Test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test is testing the tree ‘evaluate’ function for a specific scenario. The test will fail in any ‘divide by zero’ errors and checks to make sure a valid operand is returned.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813" marR="9813" marT="9813" marB="981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23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838200"/>
            <a:ext cx="8458200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Test-Cases: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These are the core and supporting test cases with their descriptions of what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functionality is being tested.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5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Relationship to functional </a:t>
            </a:r>
            <a:r>
              <a:rPr lang="en-US" sz="2400" b="1" dirty="0" smtClean="0"/>
              <a:t>requirements:</a:t>
            </a:r>
            <a:endParaRPr lang="en-US" sz="24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test cases are related to our functional core genetic programming concepts. The mutation, crossover and selection functions are unit tested along with the internal methods they rely on.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24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40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Major Defects Encountered during execution:</a:t>
            </a:r>
          </a:p>
          <a:p>
            <a:pPr lvl="1"/>
            <a:r>
              <a:rPr lang="en-US" sz="1800" dirty="0" smtClean="0"/>
              <a:t>Index Out Of Bounds Exception</a:t>
            </a:r>
          </a:p>
          <a:p>
            <a:pPr lvl="1"/>
            <a:r>
              <a:rPr lang="en-US" sz="1800" dirty="0" smtClean="0"/>
              <a:t>Divide by 0</a:t>
            </a:r>
          </a:p>
          <a:p>
            <a:pPr lvl="1"/>
            <a:r>
              <a:rPr lang="en-US" sz="1800" dirty="0" smtClean="0"/>
              <a:t>Stack Over Flow errors in computing Tree size()</a:t>
            </a:r>
          </a:p>
          <a:p>
            <a:pPr lvl="1"/>
            <a:endParaRPr lang="en-US" sz="1800" dirty="0"/>
          </a:p>
          <a:p>
            <a:endParaRPr lang="en-US" sz="24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25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2548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Introduction and Assignment #10 (</a:t>
            </a:r>
            <a:r>
              <a:rPr lang="en-US" sz="2000" b="1" dirty="0" err="1"/>
              <a:t>Kholoud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Project Description (Mohammed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Requirements (Mohammed)</a:t>
            </a:r>
          </a:p>
          <a:p>
            <a:r>
              <a:rPr lang="en-US" sz="2000" b="1" dirty="0"/>
              <a:t>Analysis and Design (Rajesh)</a:t>
            </a:r>
          </a:p>
          <a:p>
            <a:pPr lvl="0"/>
            <a:r>
              <a:rPr lang="en-US" sz="2000" b="1" dirty="0"/>
              <a:t>Demo (Jayesh)</a:t>
            </a:r>
          </a:p>
          <a:p>
            <a:pPr lvl="0"/>
            <a:r>
              <a:rPr lang="en-US" sz="2000" b="1" dirty="0"/>
              <a:t>Metrics and Measurement (Jayesh)</a:t>
            </a:r>
          </a:p>
          <a:p>
            <a:r>
              <a:rPr lang="en-US" sz="2000" b="1" dirty="0"/>
              <a:t>Design Decisions (Warsame)</a:t>
            </a:r>
          </a:p>
          <a:p>
            <a:pPr lvl="0"/>
            <a:r>
              <a:rPr lang="en-US" sz="2000" b="1" dirty="0"/>
              <a:t>Testing (Warsame)</a:t>
            </a:r>
          </a:p>
          <a:p>
            <a:pPr lvl="0"/>
            <a:r>
              <a:rPr lang="en-US" sz="2000" b="1" dirty="0">
                <a:solidFill>
                  <a:srgbClr val="FF0000"/>
                </a:solidFill>
              </a:rPr>
              <a:t>Lessons Learned</a:t>
            </a:r>
            <a:r>
              <a:rPr lang="en-US" sz="2000" b="1" dirty="0"/>
              <a:t> (Rajesh)</a:t>
            </a:r>
          </a:p>
          <a:p>
            <a:r>
              <a:rPr lang="en-US" sz="2000" b="1" dirty="0"/>
              <a:t>Conclusion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Kholoud</a:t>
            </a:r>
            <a:r>
              <a:rPr lang="en-US" sz="2000" b="1" dirty="0" smtClean="0"/>
              <a:t>)</a:t>
            </a:r>
          </a:p>
          <a:p>
            <a:pPr lvl="1" eaLnBrk="1" hangingPunct="1"/>
            <a:endParaRPr lang="en-US" sz="2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26</a:t>
            </a:fld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3714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Time management</a:t>
            </a:r>
          </a:p>
          <a:p>
            <a:endParaRPr lang="en-US" sz="2400" dirty="0" smtClean="0"/>
          </a:p>
          <a:p>
            <a:r>
              <a:rPr lang="en-US" sz="2400" dirty="0" smtClean="0"/>
              <a:t>Use case coverage estimations are inadequate</a:t>
            </a:r>
          </a:p>
          <a:p>
            <a:endParaRPr lang="en-US" sz="2400" dirty="0" smtClean="0"/>
          </a:p>
          <a:p>
            <a:r>
              <a:rPr lang="en-US" sz="2400" dirty="0" smtClean="0"/>
              <a:t>Bug fix estimations can go wrong</a:t>
            </a:r>
          </a:p>
          <a:p>
            <a:endParaRPr lang="en-US" sz="2400" dirty="0" smtClean="0"/>
          </a:p>
          <a:p>
            <a:r>
              <a:rPr lang="en-US" sz="2400" dirty="0" smtClean="0"/>
              <a:t>Balanced participation among team members </a:t>
            </a:r>
          </a:p>
          <a:p>
            <a:endParaRPr lang="en-US" sz="2400" dirty="0" smtClean="0"/>
          </a:p>
          <a:p>
            <a:r>
              <a:rPr lang="en-US" sz="2400" dirty="0" smtClean="0"/>
              <a:t>A documented process does not guarantee the process will be followed</a:t>
            </a:r>
            <a:endParaRPr lang="en-US" sz="24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27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17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342900"/>
            <a:r>
              <a:rPr lang="en-US" sz="2400" dirty="0" smtClean="0"/>
              <a:t>The current GP System implements the software development phases and techniques</a:t>
            </a:r>
          </a:p>
          <a:p>
            <a:pPr marL="400050" indent="-342900"/>
            <a:endParaRPr lang="en-US" sz="2400" dirty="0" smtClean="0"/>
          </a:p>
          <a:p>
            <a:pPr marL="400050" indent="-342900"/>
            <a:r>
              <a:rPr lang="en-US" sz="2400" dirty="0" smtClean="0"/>
              <a:t>The GP System is designed and developed using object-oriented approach</a:t>
            </a:r>
          </a:p>
          <a:p>
            <a:pPr marL="400050" indent="-342900"/>
            <a:endParaRPr lang="en-US" sz="2400" dirty="0" smtClean="0"/>
          </a:p>
          <a:p>
            <a:pPr marL="400050" indent="-342900"/>
            <a:r>
              <a:rPr lang="en-US" sz="2400" dirty="0" smtClean="0"/>
              <a:t>The system provides excellent tractability between all activities in its documents</a:t>
            </a:r>
          </a:p>
          <a:p>
            <a:pPr marL="400050" indent="-342900"/>
            <a:endParaRPr lang="en-US" sz="2400" dirty="0" smtClean="0"/>
          </a:p>
          <a:p>
            <a:pPr marL="400050" indent="-342900"/>
            <a:r>
              <a:rPr lang="en-US" sz="2400" dirty="0" smtClean="0"/>
              <a:t>This system is flexible enough to accommodate changing user requirements</a:t>
            </a:r>
          </a:p>
          <a:p>
            <a:pPr marL="400050" indent="-342900"/>
            <a:endParaRPr lang="en-US" sz="2400" dirty="0"/>
          </a:p>
          <a:p>
            <a:pPr marL="342900" indent="-285750"/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28</a:t>
            </a:fld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9459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How the referenced materials </a:t>
            </a:r>
            <a:r>
              <a:rPr lang="en-US" sz="1600" dirty="0"/>
              <a:t>are used </a:t>
            </a:r>
            <a:r>
              <a:rPr lang="en-US" sz="1600" dirty="0" smtClean="0"/>
              <a:t>in the report</a:t>
            </a:r>
          </a:p>
          <a:p>
            <a:pPr lvl="1"/>
            <a:r>
              <a:rPr lang="en-US" sz="1200" b="1" dirty="0"/>
              <a:t>For developing the GP System:</a:t>
            </a:r>
          </a:p>
          <a:p>
            <a:pPr lvl="2"/>
            <a:r>
              <a:rPr lang="en-US" sz="1200" dirty="0">
                <a:hlinkClick r:id="rId3"/>
              </a:rPr>
              <a:t>http://www.genetic-programming.com/gpquadraticexample.html</a:t>
            </a:r>
            <a:endParaRPr lang="en-US" sz="1200" dirty="0"/>
          </a:p>
          <a:p>
            <a:pPr lvl="2"/>
            <a:r>
              <a:rPr lang="en-US" sz="1200" dirty="0">
                <a:hlinkClick r:id="rId4"/>
              </a:rPr>
              <a:t>http://www.geneticprogramming.com/Tutorial/</a:t>
            </a:r>
            <a:endParaRPr lang="en-US" sz="1200" dirty="0"/>
          </a:p>
          <a:p>
            <a:pPr lvl="2"/>
            <a:r>
              <a:rPr lang="en-US" sz="1200" dirty="0">
                <a:hlinkClick r:id="rId5"/>
              </a:rPr>
              <a:t>http://geneticprogramming.us/Selection.html</a:t>
            </a:r>
            <a:endParaRPr lang="en-US" sz="1200" dirty="0"/>
          </a:p>
          <a:p>
            <a:pPr lvl="2"/>
            <a:r>
              <a:rPr lang="en-US" sz="1200" dirty="0">
                <a:hlinkClick r:id="rId6"/>
              </a:rPr>
              <a:t>http://docs.oracle.com/javase/tutorial/collections/algorithms/#sorting</a:t>
            </a:r>
            <a:r>
              <a:rPr lang="en-US" sz="1200" dirty="0"/>
              <a:t>5.</a:t>
            </a:r>
            <a:r>
              <a:rPr lang="en-US" sz="1200" dirty="0">
                <a:hlinkClick r:id="rId7"/>
              </a:rPr>
              <a:t>http://books.google.com/books?id=Bhtxo60BV0EC&amp;pg=PA82&amp;lpg=PA82&amp;dq=The+protected+division+function+%25+returns+a+value+of+1+when+division+by+0+is+attempted+genetic+programming&amp;source=bl&amp;ots=9oiRjwg-MN&amp;sig=y5LB1tRPjWwtorVGVgg6Gdi9c1Q&amp;hl=en&amp;sa=X&amp;ei=WiiKUo7zJe3lsASf8YHYCA&amp;ved=0CDYQ6AEwAQ#v=onepage&amp;q=The%20protected%20division%20function%20%25%20returns%20a%20value%20of%201%20when%20division%20by%200%20is%20attempted%20genetic%20programming&amp;f= false</a:t>
            </a:r>
            <a:endParaRPr lang="en-US" sz="1200" dirty="0"/>
          </a:p>
          <a:p>
            <a:pPr lvl="2"/>
            <a:r>
              <a:rPr lang="en-US" sz="1200" dirty="0">
                <a:hlinkClick r:id="rId8"/>
              </a:rPr>
              <a:t>http://www.amazon.com/Genetic-Programming-Introduction-Artificial-Intelligence/dp/155860510X/ref=sr_1_3?s=books&amp;ie=UTF8&amp;qid=1385953621&amp;sr=1-3&amp;keywords=Genetic+Programming</a:t>
            </a:r>
            <a:endParaRPr lang="en-US" sz="1200" dirty="0"/>
          </a:p>
          <a:p>
            <a:pPr lvl="1"/>
            <a:r>
              <a:rPr lang="en-US" sz="1200" b="1" dirty="0"/>
              <a:t>For testing the results of the program:</a:t>
            </a:r>
          </a:p>
          <a:p>
            <a:pPr lvl="2"/>
            <a:r>
              <a:rPr lang="en-US" sz="1200" dirty="0">
                <a:hlinkClick r:id="rId9"/>
              </a:rPr>
              <a:t>http://rechneronline.de/function-graphs/</a:t>
            </a:r>
            <a:endParaRPr lang="en-US" sz="1200" dirty="0"/>
          </a:p>
          <a:p>
            <a:pPr lvl="2"/>
            <a:r>
              <a:rPr lang="en-US" sz="1200" dirty="0">
                <a:hlinkClick r:id="rId10"/>
              </a:rPr>
              <a:t>http://www.wolframalpha.com/widgets/view.jsp?id=aeecc5a9c646444f00978ed43e747a96</a:t>
            </a:r>
            <a:endParaRPr lang="en-US" sz="1200" dirty="0"/>
          </a:p>
          <a:p>
            <a:pPr lvl="2"/>
            <a:r>
              <a:rPr lang="en-US" sz="1200" dirty="0">
                <a:hlinkClick r:id="rId11"/>
              </a:rPr>
              <a:t>http://www.wolframalpha.com/widgets/view.jsp?id=97ffcbd95363387c7e371563057eb02f</a:t>
            </a:r>
            <a:endParaRPr lang="en-US" sz="1200" dirty="0"/>
          </a:p>
          <a:p>
            <a:endParaRPr lang="en-US" sz="1600" dirty="0" smtClean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29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3875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Connection Verification Test 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15" y="1628800"/>
            <a:ext cx="4546848" cy="4525963"/>
          </a:xfrm>
        </p:spPr>
        <p:txBody>
          <a:bodyPr>
            <a:normAutofit fontScale="70000" lnSpcReduction="20000"/>
          </a:bodyPr>
          <a:lstStyle/>
          <a:p>
            <a:pPr lvl="0" algn="l" rtl="0"/>
            <a:r>
              <a:rPr lang="en-US" dirty="0" smtClean="0"/>
              <a:t>Treat H-Monitor as a Black Box</a:t>
            </a:r>
          </a:p>
          <a:p>
            <a:pPr marL="118872" lvl="0" indent="0" algn="l" rtl="0">
              <a:buNone/>
            </a:pPr>
            <a:endParaRPr lang="en-US" dirty="0" smtClean="0"/>
          </a:p>
          <a:p>
            <a:pPr lvl="0" algn="l" rtl="0"/>
            <a:r>
              <a:rPr lang="en-US" dirty="0" smtClean="0"/>
              <a:t>To verify </a:t>
            </a:r>
            <a:r>
              <a:rPr lang="en-US" dirty="0"/>
              <a:t>c</a:t>
            </a:r>
            <a:r>
              <a:rPr lang="en-US" dirty="0" smtClean="0"/>
              <a:t>onnection </a:t>
            </a:r>
            <a:r>
              <a:rPr lang="en-US" dirty="0"/>
              <a:t>between H-Monitor Product to </a:t>
            </a:r>
            <a:r>
              <a:rPr lang="en-US" b="1" dirty="0"/>
              <a:t>correct</a:t>
            </a:r>
            <a:r>
              <a:rPr lang="en-US" dirty="0"/>
              <a:t> Read Me Software </a:t>
            </a:r>
            <a:r>
              <a:rPr lang="en-US" dirty="0" smtClean="0"/>
              <a:t>specified </a:t>
            </a:r>
            <a:r>
              <a:rPr lang="en-US" dirty="0"/>
              <a:t>by the Serial #</a:t>
            </a:r>
          </a:p>
          <a:p>
            <a:pPr lvl="0" algn="l" rtl="0"/>
            <a:endParaRPr lang="en-US" dirty="0" smtClean="0"/>
          </a:p>
          <a:p>
            <a:pPr lvl="0" algn="l" rtl="0"/>
            <a:r>
              <a:rPr lang="en-US" dirty="0" smtClean="0"/>
              <a:t>Test Procedure: </a:t>
            </a:r>
          </a:p>
          <a:p>
            <a:pPr lvl="1"/>
            <a:r>
              <a:rPr lang="en-US" dirty="0" smtClean="0"/>
              <a:t>Send connection request to H-Monitor Product to connect to Read Me Software with Serial #</a:t>
            </a:r>
          </a:p>
          <a:p>
            <a:pPr lvl="1"/>
            <a:r>
              <a:rPr lang="en-US" dirty="0" smtClean="0"/>
              <a:t>Check Read Me Software with Serial # for connection request from H-Monitor Product</a:t>
            </a:r>
          </a:p>
          <a:p>
            <a:pPr lvl="0" algn="l" rtl="0"/>
            <a:endParaRPr lang="en-US" dirty="0"/>
          </a:p>
          <a:p>
            <a:pPr algn="l" rtl="0"/>
            <a:endParaRPr lang="ar-S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382294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 eaLnBrk="1" hangingPunct="1">
              <a:buNone/>
            </a:pPr>
            <a:endParaRPr lang="en-US" sz="4400" dirty="0" smtClean="0"/>
          </a:p>
          <a:p>
            <a:pPr marL="457200" lvl="1" indent="0" algn="ctr" eaLnBrk="1" hangingPunct="1">
              <a:buNone/>
            </a:pPr>
            <a:endParaRPr lang="en-US" sz="4400" dirty="0"/>
          </a:p>
          <a:p>
            <a:pPr marL="457200" lvl="1" indent="0" algn="ctr" eaLnBrk="1" hangingPunct="1">
              <a:buNone/>
            </a:pPr>
            <a:r>
              <a:rPr lang="en-US" sz="4400" dirty="0" smtClean="0"/>
              <a:t>Questions?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30</a:t>
            </a:fld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928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 Test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2400" dirty="0" smtClean="0"/>
              <a:t>To</a:t>
            </a:r>
            <a:r>
              <a:rPr lang="en-US" sz="2400" b="1" dirty="0" smtClean="0"/>
              <a:t> </a:t>
            </a:r>
            <a:r>
              <a:rPr lang="en-US" sz="2400" dirty="0" smtClean="0"/>
              <a:t>verify integrity of raw data received by Cell Show Software from Read Me Software via H-Monitor Product</a:t>
            </a:r>
          </a:p>
          <a:p>
            <a:pPr algn="l" rtl="0"/>
            <a:endParaRPr lang="en-US" sz="2400" dirty="0" smtClean="0"/>
          </a:p>
          <a:p>
            <a:pPr lvl="0"/>
            <a:r>
              <a:rPr lang="en-US" sz="2400" dirty="0"/>
              <a:t>Test Procedure: </a:t>
            </a:r>
          </a:p>
          <a:p>
            <a:pPr lvl="1"/>
            <a:r>
              <a:rPr lang="en-US" sz="2400" dirty="0" smtClean="0"/>
              <a:t>Input raw compressed data with CRC checksum into H-Monitor Product</a:t>
            </a:r>
            <a:endParaRPr lang="en-US" sz="2400" dirty="0"/>
          </a:p>
          <a:p>
            <a:pPr lvl="1"/>
            <a:r>
              <a:rPr lang="en-US" sz="2400" dirty="0" smtClean="0"/>
              <a:t>Verify CRC checksum and raw compressed data in output from H-Monitor Product</a:t>
            </a:r>
          </a:p>
          <a:p>
            <a:pPr lvl="1"/>
            <a:endParaRPr lang="en-US" b="1" dirty="0" smtClean="0"/>
          </a:p>
          <a:p>
            <a:pPr lvl="0" algn="l" rtl="0"/>
            <a:endParaRPr lang="en-US" dirty="0"/>
          </a:p>
          <a:p>
            <a:pPr algn="l" rtl="0"/>
            <a:endParaRPr lang="ar-SA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67893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5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Introduction and Assignment #10 (</a:t>
            </a:r>
            <a:r>
              <a:rPr lang="en-US" sz="2000" b="1" dirty="0" err="1" smtClean="0"/>
              <a:t>Kholoud</a:t>
            </a:r>
            <a:r>
              <a:rPr lang="en-US" sz="2000" b="1" dirty="0" smtClean="0"/>
              <a:t>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Project Description </a:t>
            </a:r>
            <a:r>
              <a:rPr lang="en-US" sz="2000" b="1" dirty="0" smtClean="0"/>
              <a:t>(Mohammed)</a:t>
            </a:r>
          </a:p>
          <a:p>
            <a:r>
              <a:rPr lang="en-US" sz="2000" b="1" dirty="0" smtClean="0"/>
              <a:t>Requirements (Mohammed)</a:t>
            </a:r>
          </a:p>
          <a:p>
            <a:r>
              <a:rPr lang="en-US" sz="2000" b="1" dirty="0" smtClean="0"/>
              <a:t>Analysis </a:t>
            </a:r>
            <a:r>
              <a:rPr lang="en-US" sz="2000" b="1" dirty="0"/>
              <a:t>and </a:t>
            </a:r>
            <a:r>
              <a:rPr lang="en-US" sz="2000" b="1" dirty="0" smtClean="0"/>
              <a:t>Design (Rajesh)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0"/>
            <a:r>
              <a:rPr lang="en-US" sz="2000" b="1" dirty="0" smtClean="0"/>
              <a:t>Demo (Jayesh)</a:t>
            </a:r>
            <a:endParaRPr lang="en-US" sz="2000" b="1" dirty="0"/>
          </a:p>
          <a:p>
            <a:pPr lvl="0"/>
            <a:r>
              <a:rPr lang="en-US" sz="2000" b="1" dirty="0" smtClean="0"/>
              <a:t>Metrics and Measurement (Jayesh)</a:t>
            </a:r>
          </a:p>
          <a:p>
            <a:r>
              <a:rPr lang="en-US" sz="2000" b="1" dirty="0"/>
              <a:t>Design Decisions (Warsame)</a:t>
            </a:r>
          </a:p>
          <a:p>
            <a:pPr lvl="0"/>
            <a:r>
              <a:rPr lang="en-US" sz="2000" b="1" dirty="0" smtClean="0"/>
              <a:t>Testing (Warsame)</a:t>
            </a:r>
          </a:p>
          <a:p>
            <a:pPr lvl="0"/>
            <a:r>
              <a:rPr lang="en-US" sz="2000" b="1" dirty="0" smtClean="0"/>
              <a:t>Lessons Learned (Rajesh)</a:t>
            </a:r>
            <a:endParaRPr lang="en-US" sz="2000" b="1" dirty="0"/>
          </a:p>
          <a:p>
            <a:r>
              <a:rPr lang="en-US" sz="2000" b="1" dirty="0" smtClean="0"/>
              <a:t>Conclusion (All)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5</a:t>
            </a:fld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709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229600" cy="195860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To design and build a Genetic Programming System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 smtClean="0"/>
              <a:t>To build the system using current Software Engineering practices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6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  <p:pic>
        <p:nvPicPr>
          <p:cNvPr id="1026" name="Picture 2" descr="https://lh5.googleusercontent.com/9j-YXSuQ2oTUAVZqAjAr-BCUpovE_s9BucpZmJCpulOsEqSIJo70tyB4ojUOfeqEnxeIaU0wuo86P6eH0RBDjmCoECg9CDhb-Z_G_i5n4fCdL6f2de2dH9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5944708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799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 optimal or near optimal solution for target function</a:t>
            </a:r>
          </a:p>
          <a:p>
            <a:pPr marL="118872" indent="0">
              <a:buNone/>
            </a:pPr>
            <a:r>
              <a:rPr lang="en-US" sz="2400" b="1" dirty="0" smtClean="0"/>
              <a:t>	y </a:t>
            </a:r>
            <a:r>
              <a:rPr lang="en-US" sz="2400" b="1" dirty="0"/>
              <a:t>=  ( -3X</a:t>
            </a:r>
            <a:r>
              <a:rPr lang="en-US" sz="2400" b="1" baseline="30000" dirty="0"/>
              <a:t>2</a:t>
            </a:r>
            <a:r>
              <a:rPr lang="en-US" sz="2400" b="1" dirty="0"/>
              <a:t> + 7 ) / </a:t>
            </a:r>
            <a:r>
              <a:rPr lang="en-US" sz="2400" b="1" dirty="0" smtClean="0"/>
              <a:t>2</a:t>
            </a:r>
          </a:p>
          <a:p>
            <a:endParaRPr lang="en-US" sz="2400" dirty="0" smtClean="0"/>
          </a:p>
          <a:p>
            <a:r>
              <a:rPr lang="en-US" sz="2400" dirty="0" smtClean="0"/>
              <a:t>Use genetic programming concepts</a:t>
            </a:r>
          </a:p>
          <a:p>
            <a:endParaRPr lang="en-US" sz="2400" dirty="0" smtClean="0"/>
          </a:p>
          <a:p>
            <a:r>
              <a:rPr lang="en-US" sz="2400" dirty="0" smtClean="0"/>
              <a:t>15 Minute Limitation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Requirement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7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3126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 smtClean="0"/>
              <a:t>Weekly on-campus and online team meetings</a:t>
            </a:r>
          </a:p>
          <a:p>
            <a:pPr marL="118872" indent="0">
              <a:buNone/>
            </a:pPr>
            <a:endParaRPr lang="en-US" sz="4500" dirty="0" smtClean="0"/>
          </a:p>
          <a:p>
            <a:r>
              <a:rPr lang="en-US" sz="4500" dirty="0" smtClean="0"/>
              <a:t>Use of online tools</a:t>
            </a:r>
          </a:p>
          <a:p>
            <a:pPr lvl="1"/>
            <a:r>
              <a:rPr lang="en-US" sz="4500" dirty="0" smtClean="0"/>
              <a:t>Google Docs</a:t>
            </a:r>
          </a:p>
          <a:p>
            <a:pPr lvl="1"/>
            <a:r>
              <a:rPr lang="en-US" sz="4500" dirty="0" err="1" smtClean="0"/>
              <a:t>GitHub</a:t>
            </a:r>
            <a:endParaRPr lang="en-US" sz="4500" dirty="0" smtClean="0"/>
          </a:p>
          <a:p>
            <a:pPr lvl="2"/>
            <a:r>
              <a:rPr lang="en-US" sz="4100" dirty="0">
                <a:hlinkClick r:id="rId3"/>
              </a:rPr>
              <a:t>https://</a:t>
            </a:r>
            <a:r>
              <a:rPr lang="en-US" sz="4100" dirty="0" smtClean="0">
                <a:hlinkClick r:id="rId3"/>
              </a:rPr>
              <a:t>github.com/jnaithani/genetic-programming</a:t>
            </a:r>
            <a:endParaRPr lang="en-US" sz="4100" dirty="0" smtClean="0"/>
          </a:p>
          <a:p>
            <a:pPr lvl="1"/>
            <a:r>
              <a:rPr lang="en-US" sz="4500" dirty="0" smtClean="0"/>
              <a:t>Team Viewer</a:t>
            </a:r>
          </a:p>
          <a:p>
            <a:pPr lvl="1"/>
            <a:r>
              <a:rPr lang="en-US" sz="4500" dirty="0" smtClean="0"/>
              <a:t>Skype</a:t>
            </a:r>
          </a:p>
          <a:p>
            <a:pPr lvl="1"/>
            <a:r>
              <a:rPr lang="en-US" sz="4500" dirty="0" err="1" smtClean="0"/>
              <a:t>LucidChart</a:t>
            </a:r>
            <a:endParaRPr lang="en-US" sz="4500" dirty="0" smtClean="0"/>
          </a:p>
          <a:p>
            <a:pPr lvl="1"/>
            <a:r>
              <a:rPr lang="en-US" sz="4500" dirty="0" smtClean="0"/>
              <a:t>Google IO</a:t>
            </a:r>
          </a:p>
          <a:p>
            <a:pPr lvl="1"/>
            <a:r>
              <a:rPr lang="en-US" sz="4500" dirty="0" smtClean="0"/>
              <a:t>Microsoft </a:t>
            </a:r>
            <a:r>
              <a:rPr lang="en-US" sz="4500" dirty="0" smtClean="0"/>
              <a:t>Office</a:t>
            </a:r>
            <a:endParaRPr lang="en-US" sz="4500" dirty="0" smtClean="0"/>
          </a:p>
          <a:p>
            <a:pPr marL="118872" indent="0">
              <a:buNone/>
            </a:pPr>
            <a:endParaRPr lang="en-US" sz="4500" dirty="0"/>
          </a:p>
          <a:p>
            <a:r>
              <a:rPr lang="en-US" sz="4500" dirty="0" smtClean="0"/>
              <a:t>Development Tools</a:t>
            </a:r>
          </a:p>
          <a:p>
            <a:pPr lvl="1"/>
            <a:r>
              <a:rPr lang="en-US" sz="4500" dirty="0" smtClean="0"/>
              <a:t>Eclipse</a:t>
            </a:r>
          </a:p>
          <a:p>
            <a:pPr lvl="1"/>
            <a:r>
              <a:rPr lang="en-US" sz="4500" dirty="0" err="1" smtClean="0"/>
              <a:t>IntelliJ</a:t>
            </a:r>
            <a:endParaRPr lang="en-US" sz="4500" dirty="0" smtClean="0"/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Collaboration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8</a:t>
            </a:fld>
            <a:endParaRPr lang="en-US" b="1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5192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Introduction and Assignment #10 (</a:t>
            </a:r>
            <a:r>
              <a:rPr lang="en-US" sz="2000" b="1" dirty="0" err="1"/>
              <a:t>Kholoud</a:t>
            </a:r>
            <a:r>
              <a:rPr lang="en-US" sz="2000" b="1" dirty="0" smtClean="0"/>
              <a:t>)</a:t>
            </a:r>
          </a:p>
          <a:p>
            <a:pPr lvl="0"/>
            <a:r>
              <a:rPr lang="en-US" sz="2000" b="1" dirty="0" smtClean="0"/>
              <a:t>Project Description (Mohammed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Requirements (Mohammed)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Analysis and Design </a:t>
            </a:r>
            <a:r>
              <a:rPr lang="en-US" sz="2000" b="1" dirty="0"/>
              <a:t>(Rajesh)</a:t>
            </a:r>
            <a:endParaRPr lang="en-US" sz="2000" b="1" dirty="0">
              <a:solidFill>
                <a:srgbClr val="FF0000"/>
              </a:solidFill>
            </a:endParaRPr>
          </a:p>
          <a:p>
            <a:pPr lvl="0"/>
            <a:r>
              <a:rPr lang="en-US" sz="2000" b="1" dirty="0"/>
              <a:t>Demo (Jayesh)</a:t>
            </a:r>
          </a:p>
          <a:p>
            <a:pPr lvl="0"/>
            <a:r>
              <a:rPr lang="en-US" sz="2000" b="1" dirty="0"/>
              <a:t>Metrics and Measurement (Jayesh)</a:t>
            </a:r>
          </a:p>
          <a:p>
            <a:r>
              <a:rPr lang="en-US" sz="2000" b="1" dirty="0"/>
              <a:t>Design Decisions (</a:t>
            </a:r>
            <a:r>
              <a:rPr lang="en-US" sz="2000" b="1" dirty="0" err="1"/>
              <a:t>Warsame</a:t>
            </a:r>
            <a:r>
              <a:rPr lang="en-US" sz="2000" b="1" dirty="0"/>
              <a:t>)</a:t>
            </a:r>
          </a:p>
          <a:p>
            <a:pPr lvl="0"/>
            <a:r>
              <a:rPr lang="en-US" sz="2000" b="1" dirty="0"/>
              <a:t>Testing (</a:t>
            </a:r>
            <a:r>
              <a:rPr lang="en-US" sz="2000" b="1" dirty="0" err="1"/>
              <a:t>Warsame</a:t>
            </a:r>
            <a:r>
              <a:rPr lang="en-US" sz="2000" b="1" dirty="0"/>
              <a:t>)</a:t>
            </a:r>
          </a:p>
          <a:p>
            <a:pPr lvl="0"/>
            <a:r>
              <a:rPr lang="en-US" sz="2000" b="1" dirty="0"/>
              <a:t>Lessons Learned (Rajesh)</a:t>
            </a:r>
          </a:p>
          <a:p>
            <a:r>
              <a:rPr lang="en-US" sz="2000" b="1" dirty="0"/>
              <a:t>Conclusion (All</a:t>
            </a:r>
            <a:r>
              <a:rPr lang="en-US" sz="2000" b="1" dirty="0" smtClean="0"/>
              <a:t>)</a:t>
            </a:r>
          </a:p>
          <a:p>
            <a:pPr lvl="1" eaLnBrk="1" hangingPunct="1"/>
            <a:endParaRPr lang="en-US" sz="2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54FB71-422E-4397-9B4C-2C458277B144}" type="slidenum">
              <a:rPr lang="en-US" b="1" smtClean="0"/>
              <a:t>9</a:t>
            </a:fld>
            <a:endParaRPr lang="en-US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476999"/>
            <a:ext cx="7924800" cy="274320"/>
          </a:xfrm>
        </p:spPr>
        <p:txBody>
          <a:bodyPr/>
          <a:lstStyle/>
          <a:p>
            <a:r>
              <a:rPr lang="en-US" b="1" dirty="0" smtClean="0"/>
              <a:t>University of St. Thomas - SEIS 610 – Software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6300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1819</TotalTime>
  <Words>1647</Words>
  <Application>Microsoft Office PowerPoint</Application>
  <PresentationFormat>On-screen Show (4:3)</PresentationFormat>
  <Paragraphs>401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Module</vt:lpstr>
      <vt:lpstr>Genetic Programming System</vt:lpstr>
      <vt:lpstr>Outline</vt:lpstr>
      <vt:lpstr>Connection Verification Test  </vt:lpstr>
      <vt:lpstr>Data Integrity Test</vt:lpstr>
      <vt:lpstr>Outline</vt:lpstr>
      <vt:lpstr>Project Description</vt:lpstr>
      <vt:lpstr>Project Requirement</vt:lpstr>
      <vt:lpstr>Project Collaboration </vt:lpstr>
      <vt:lpstr>Outline</vt:lpstr>
      <vt:lpstr>Analysis</vt:lpstr>
      <vt:lpstr>Approach</vt:lpstr>
      <vt:lpstr>Design</vt:lpstr>
      <vt:lpstr>Outline</vt:lpstr>
      <vt:lpstr>Demonstration</vt:lpstr>
      <vt:lpstr>Demonstration</vt:lpstr>
      <vt:lpstr>Metrics and Measurement</vt:lpstr>
      <vt:lpstr>Cyclomatic Complexity</vt:lpstr>
      <vt:lpstr>Node.swap()</vt:lpstr>
      <vt:lpstr>LOC vs. Maximum Complexity</vt:lpstr>
      <vt:lpstr>Size Complexity</vt:lpstr>
      <vt:lpstr>Outline</vt:lpstr>
      <vt:lpstr>Design Decisions</vt:lpstr>
      <vt:lpstr>Test Cases</vt:lpstr>
      <vt:lpstr>Test Case Relationships</vt:lpstr>
      <vt:lpstr>Defects</vt:lpstr>
      <vt:lpstr>Outline</vt:lpstr>
      <vt:lpstr>Lessons Learned</vt:lpstr>
      <vt:lpstr>Summary</vt:lpstr>
      <vt:lpstr>References</vt:lpstr>
      <vt:lpstr>Conclusion</vt:lpstr>
    </vt:vector>
  </TitlesOfParts>
  <Company>Siemens PLM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Gupta, Rajesh</dc:creator>
  <cp:lastModifiedBy>Jayesh Naithani</cp:lastModifiedBy>
  <cp:revision>425</cp:revision>
  <dcterms:created xsi:type="dcterms:W3CDTF">2013-10-17T12:33:06Z</dcterms:created>
  <dcterms:modified xsi:type="dcterms:W3CDTF">2013-12-04T20:48:35Z</dcterms:modified>
</cp:coreProperties>
</file>