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1" r:id="rId3"/>
    <p:sldId id="267" r:id="rId4"/>
    <p:sldId id="257" r:id="rId5"/>
    <p:sldId id="268" r:id="rId6"/>
    <p:sldId id="258" r:id="rId7"/>
    <p:sldId id="269" r:id="rId8"/>
    <p:sldId id="261" r:id="rId9"/>
    <p:sldId id="272" r:id="rId10"/>
    <p:sldId id="273" r:id="rId11"/>
    <p:sldId id="276" r:id="rId12"/>
    <p:sldId id="274" r:id="rId13"/>
    <p:sldId id="275" r:id="rId14"/>
    <p:sldId id="279" r:id="rId15"/>
    <p:sldId id="262" r:id="rId16"/>
    <p:sldId id="280" r:id="rId17"/>
    <p:sldId id="263" r:id="rId18"/>
    <p:sldId id="264" r:id="rId19"/>
    <p:sldId id="270" r:id="rId20"/>
    <p:sldId id="266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7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D1C54-9970-41B0-BCCE-F80E7E08BD4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5A18F1-381D-4675-ABB2-9FE36CB25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4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collections/algorithms/#sor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Vishal Yelisetti</a:t>
            </a:r>
          </a:p>
          <a:p>
            <a:r>
              <a:rPr lang="en-US" sz="1400" dirty="0" smtClean="0"/>
              <a:t>Ou Li</a:t>
            </a:r>
          </a:p>
          <a:p>
            <a:r>
              <a:rPr lang="en-US" sz="1400" dirty="0" smtClean="0"/>
              <a:t>SEIS 610</a:t>
            </a:r>
          </a:p>
          <a:p>
            <a:r>
              <a:rPr lang="en-US" sz="1400" dirty="0" smtClean="0"/>
              <a:t>5/9/15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90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elisv1\Desktop\Class_metr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-13855"/>
            <a:ext cx="6781800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304800"/>
            <a:ext cx="678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791288" y="3129685"/>
            <a:ext cx="532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Overall </a:t>
            </a:r>
            <a:r>
              <a:rPr lang="en-US" sz="3200" dirty="0" err="1" smtClean="0"/>
              <a:t>Cyclomatic</a:t>
            </a:r>
            <a:r>
              <a:rPr lang="en-US" sz="3200" dirty="0" smtClean="0"/>
              <a:t> Complexity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9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yelisv1\Desktop\ComplexityBy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</a:t>
            </a:r>
            <a:endParaRPr lang="en-US" dirty="0"/>
          </a:p>
        </p:txBody>
      </p:sp>
      <p:pic>
        <p:nvPicPr>
          <p:cNvPr id="3075" name="Picture 3" descr="C:\Users\yelisv1\Desktop\PackageMetrics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73369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9048" y="4267200"/>
            <a:ext cx="672495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 – Lines of Code (Package Metrics)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514600"/>
            <a:ext cx="10668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yelisv1\Desktop\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426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1" y="3048000"/>
            <a:ext cx="8201297" cy="563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3733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 – Mood Metrics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800" y="30480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0480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3063088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Cases – White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Name: </a:t>
            </a:r>
            <a:r>
              <a:rPr lang="en-US" b="1" dirty="0" err="1" smtClean="0"/>
              <a:t>Sorting_Test</a:t>
            </a:r>
            <a:endParaRPr lang="en-US" b="1" dirty="0"/>
          </a:p>
          <a:p>
            <a:r>
              <a:rPr lang="en-US" dirty="0" smtClean="0"/>
              <a:t>Expected </a:t>
            </a:r>
            <a:r>
              <a:rPr lang="en-US" dirty="0"/>
              <a:t>Output: </a:t>
            </a:r>
            <a:r>
              <a:rPr lang="en-US" b="1" dirty="0" smtClean="0"/>
              <a:t>Ascending order of trees in a sorted manner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Name: </a:t>
            </a:r>
            <a:r>
              <a:rPr lang="en-US" b="1" dirty="0" err="1" smtClean="0"/>
              <a:t>Tree_Test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Expected Output: </a:t>
            </a:r>
            <a:r>
              <a:rPr lang="en-US" b="1" dirty="0" smtClean="0"/>
              <a:t>Output an array size greater than 1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5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Cases –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543801" cy="4023360"/>
          </a:xfrm>
        </p:spPr>
        <p:txBody>
          <a:bodyPr/>
          <a:lstStyle/>
          <a:p>
            <a:pPr marL="251460" indent="-3429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b="1" dirty="0" err="1" smtClean="0"/>
              <a:t>Overall_time_completion</a:t>
            </a:r>
            <a:endParaRPr lang="en-US" b="1" dirty="0"/>
          </a:p>
          <a:p>
            <a:pPr marL="201168" lvl="1" indent="0">
              <a:buNone/>
            </a:pPr>
            <a:r>
              <a:rPr lang="en-US" dirty="0" smtClean="0"/>
              <a:t>Expected Output: </a:t>
            </a:r>
            <a:r>
              <a:rPr lang="en-US" b="1" dirty="0" smtClean="0"/>
              <a:t>System shall display the needed function in less than the “max-time” limit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b="1" dirty="0" smtClean="0"/>
              <a:t>Real-</a:t>
            </a:r>
            <a:r>
              <a:rPr lang="en-US" b="1" dirty="0" err="1" smtClean="0"/>
              <a:t>Time_functional_analysis</a:t>
            </a:r>
            <a:endParaRPr lang="en-US" b="1" dirty="0" smtClean="0"/>
          </a:p>
          <a:p>
            <a:pPr marL="201168" lvl="1" indent="0">
              <a:buNone/>
            </a:pPr>
            <a:r>
              <a:rPr lang="en-US" dirty="0" smtClean="0"/>
              <a:t>Expected Output: </a:t>
            </a:r>
            <a:r>
              <a:rPr lang="en-US" b="1" dirty="0" smtClean="0"/>
              <a:t>System shall display the graphical user interface for the outputted result real-time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Pass</a:t>
            </a:r>
            <a:r>
              <a:rPr lang="en-US" dirty="0" smtClean="0"/>
              <a:t>/Fail</a:t>
            </a:r>
          </a:p>
        </p:txBody>
      </p:sp>
    </p:spTree>
    <p:extLst>
      <p:ext uri="{BB962C8B-B14F-4D97-AF65-F5344CB8AC3E}">
        <p14:creationId xmlns:p14="http://schemas.microsoft.com/office/powerpoint/2010/main" val="40841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Metrics plug-in</a:t>
            </a:r>
          </a:p>
          <a:p>
            <a:r>
              <a:rPr lang="en-US" dirty="0" err="1" smtClean="0"/>
              <a:t>JHawk</a:t>
            </a:r>
            <a:r>
              <a:rPr lang="en-US" dirty="0" smtClean="0"/>
              <a:t> Eclipse plug-in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b="1" dirty="0" smtClean="0"/>
              <a:t>Milestone</a:t>
            </a:r>
            <a:r>
              <a:rPr lang="en-US" b="1" dirty="0"/>
              <a:t>	</a:t>
            </a:r>
            <a:r>
              <a:rPr lang="en-US" b="1" dirty="0" smtClean="0"/>
              <a:t>                                                    Estimated </a:t>
            </a:r>
            <a:r>
              <a:rPr lang="en-US" b="1" dirty="0"/>
              <a:t>Completion Date</a:t>
            </a:r>
            <a:endParaRPr lang="en-US" dirty="0"/>
          </a:p>
          <a:p>
            <a:pPr hangingPunct="0"/>
            <a:r>
              <a:rPr lang="en-US" b="1" dirty="0"/>
              <a:t>Phase I: Requirement Analysis-------------------------------------------	</a:t>
            </a:r>
            <a:r>
              <a:rPr lang="en-US" dirty="0"/>
              <a:t>2/15/2015</a:t>
            </a:r>
          </a:p>
          <a:p>
            <a:pPr hangingPunct="0"/>
            <a:r>
              <a:rPr lang="en-US" b="1" dirty="0"/>
              <a:t>Phase II: Design-</a:t>
            </a:r>
            <a:r>
              <a:rPr lang="en-US" b="1" dirty="0" smtClean="0"/>
              <a:t>--------------------------------------------------------------</a:t>
            </a:r>
            <a:r>
              <a:rPr lang="en-US" b="1" dirty="0"/>
              <a:t>	</a:t>
            </a:r>
            <a:r>
              <a:rPr lang="en-US" dirty="0"/>
              <a:t>3/08/2015</a:t>
            </a:r>
          </a:p>
          <a:p>
            <a:pPr hangingPunct="0"/>
            <a:r>
              <a:rPr lang="en-US" b="1" dirty="0"/>
              <a:t>Phase III: Implementation-</a:t>
            </a:r>
            <a:r>
              <a:rPr lang="en-US" b="1" dirty="0" smtClean="0"/>
              <a:t>------------------------------------------------</a:t>
            </a:r>
            <a:r>
              <a:rPr lang="en-US" b="1" dirty="0"/>
              <a:t>	</a:t>
            </a:r>
            <a:r>
              <a:rPr lang="en-US" dirty="0"/>
              <a:t>4/14/2015</a:t>
            </a:r>
          </a:p>
          <a:p>
            <a:pPr hangingPunct="0"/>
            <a:r>
              <a:rPr lang="en-US" b="1" dirty="0"/>
              <a:t>Phase IV: Testing-</a:t>
            </a:r>
            <a:r>
              <a:rPr lang="en-US" b="1" dirty="0" smtClean="0"/>
              <a:t>-------------------------------------------------------------</a:t>
            </a:r>
            <a:r>
              <a:rPr lang="en-US" b="1" dirty="0"/>
              <a:t>	</a:t>
            </a:r>
            <a:r>
              <a:rPr lang="en-US" dirty="0"/>
              <a:t>4/25/2015</a:t>
            </a:r>
          </a:p>
          <a:p>
            <a:pPr hangingPunct="0"/>
            <a:r>
              <a:rPr lang="en-US" b="1" dirty="0"/>
              <a:t>Phase IV: Final Report Review--------------------------------------------	</a:t>
            </a:r>
            <a:r>
              <a:rPr lang="en-US" dirty="0"/>
              <a:t>5/03/2015</a:t>
            </a:r>
          </a:p>
          <a:p>
            <a:pPr hangingPunct="0"/>
            <a:r>
              <a:rPr lang="en-US" b="1" dirty="0"/>
              <a:t>Phase IIV: Presenting/Release-</a:t>
            </a:r>
            <a:r>
              <a:rPr lang="en-US" b="1" dirty="0" smtClean="0"/>
              <a:t>-------------------------------------------</a:t>
            </a:r>
            <a:r>
              <a:rPr lang="en-US" b="1" dirty="0"/>
              <a:t>	</a:t>
            </a:r>
            <a:r>
              <a:rPr lang="en-US" dirty="0"/>
              <a:t>5/9/2015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Software Engineering Models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Testing Methods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Measurements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Time Management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Documentation</a:t>
            </a:r>
          </a:p>
          <a:p>
            <a:r>
              <a:rPr lang="en-US" dirty="0" smtClean="0"/>
              <a:t>Summary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Design and 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6891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Design - OOO (Reason)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Post-Project Analysis</a:t>
            </a:r>
          </a:p>
          <a:p>
            <a:r>
              <a:rPr lang="en-US" dirty="0" smtClean="0"/>
              <a:t>Learn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cute ba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7925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Annotated 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Information used requirement analysis</a:t>
            </a:r>
            <a:endParaRPr lang="en-US" dirty="0"/>
          </a:p>
          <a:p>
            <a:r>
              <a:rPr lang="en-US" dirty="0" smtClean="0"/>
              <a:t>Software </a:t>
            </a:r>
            <a:r>
              <a:rPr lang="en-US" dirty="0"/>
              <a:t>Engineering Theory and Practice, Fourth Edition</a:t>
            </a:r>
          </a:p>
          <a:p>
            <a:r>
              <a:rPr lang="en-US" dirty="0"/>
              <a:t>Author: Shari Lawrence </a:t>
            </a:r>
            <a:r>
              <a:rPr lang="en-US" dirty="0" err="1"/>
              <a:t>Pfleeger</a:t>
            </a:r>
            <a:r>
              <a:rPr lang="en-US" dirty="0"/>
              <a:t>, Joanne M. Atlee</a:t>
            </a:r>
          </a:p>
          <a:p>
            <a:pPr lvl="0"/>
            <a:r>
              <a:rPr lang="en-US" b="1" dirty="0"/>
              <a:t>Information used for the design and development of the genetic operators.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GP Tutorial. (1996-2013). [Online]. Available: http://www.geneticprogramming.com/Tutorial/</a:t>
            </a:r>
          </a:p>
          <a:p>
            <a:pPr lvl="0"/>
            <a:r>
              <a:rPr lang="en-US" b="1" dirty="0"/>
              <a:t>Information used for the design and development of the genetic operators.</a:t>
            </a:r>
            <a:endParaRPr lang="en-US" dirty="0"/>
          </a:p>
          <a:p>
            <a:r>
              <a:rPr lang="en-US" dirty="0" smtClean="0"/>
              <a:t>Kevin </a:t>
            </a:r>
            <a:r>
              <a:rPr lang="en-US" dirty="0"/>
              <a:t>Dolan. (2009). "Selection." </a:t>
            </a:r>
            <a:r>
              <a:rPr lang="en-US" i="1" dirty="0"/>
              <a:t>Genetic Programming Source</a:t>
            </a:r>
            <a:r>
              <a:rPr lang="en-US" dirty="0"/>
              <a:t>. [Online]. Available:</a:t>
            </a:r>
          </a:p>
          <a:p>
            <a:r>
              <a:rPr lang="en-US" dirty="0"/>
              <a:t>http://geneticprogramming.us/Selection.html</a:t>
            </a:r>
          </a:p>
          <a:p>
            <a:pPr lvl="0"/>
            <a:r>
              <a:rPr lang="en-US" b="1" dirty="0"/>
              <a:t>Information used for the design and development of the genetic operators.</a:t>
            </a:r>
            <a:endParaRPr lang="en-US" dirty="0"/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Java Tutorial. (19995-2013). Lesson: Algorithms. [Online]. Available:</a:t>
            </a:r>
          </a:p>
          <a:p>
            <a:pPr hangingPunct="0"/>
            <a:r>
              <a:rPr lang="en-US" dirty="0">
                <a:hlinkClick r:id="rId2"/>
              </a:rPr>
              <a:t>http://docs.oracle.com/javase/tutorial/collections/algorithms/#</a:t>
            </a:r>
            <a:r>
              <a:rPr lang="en-US" dirty="0" smtClean="0">
                <a:hlinkClick r:id="rId2"/>
              </a:rPr>
              <a:t>sorting</a:t>
            </a:r>
            <a:endParaRPr lang="en-US" dirty="0" smtClean="0"/>
          </a:p>
          <a:p>
            <a:r>
              <a:rPr lang="en-US" b="1" smtClean="0"/>
              <a:t>Information </a:t>
            </a:r>
            <a:r>
              <a:rPr lang="en-US" b="1" dirty="0"/>
              <a:t>about Java Metrics </a:t>
            </a:r>
            <a:endParaRPr lang="en-US" dirty="0"/>
          </a:p>
          <a:p>
            <a:r>
              <a:rPr lang="en-US" dirty="0" err="1"/>
              <a:t>Aivosto</a:t>
            </a:r>
            <a:r>
              <a:rPr lang="en-US" dirty="0"/>
              <a:t>, and Thomas </a:t>
            </a:r>
            <a:r>
              <a:rPr lang="en-US" dirty="0" err="1"/>
              <a:t>Salste</a:t>
            </a:r>
            <a:r>
              <a:rPr lang="en-US" dirty="0"/>
              <a:t>. “</a:t>
            </a:r>
            <a:r>
              <a:rPr lang="en-US" dirty="0" err="1"/>
              <a:t>Aivosto</a:t>
            </a:r>
            <a:r>
              <a:rPr lang="en-US" dirty="0"/>
              <a:t>” -Programming Tools for Software </a:t>
            </a:r>
          </a:p>
          <a:p>
            <a:r>
              <a:rPr lang="en-US" dirty="0"/>
              <a:t>Developers.” </a:t>
            </a:r>
            <a:r>
              <a:rPr lang="en-US" dirty="0" err="1"/>
              <a:t>Aivosto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1997. Web. 08 May 2015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Function Tracing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Client Requirement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Target Client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/>
              <a:t>Data Modes</a:t>
            </a:r>
          </a:p>
          <a:p>
            <a:pPr lvl="1"/>
            <a:r>
              <a:rPr lang="en-US" dirty="0"/>
              <a:t>Data Collecting</a:t>
            </a:r>
          </a:p>
          <a:p>
            <a:pPr lvl="1"/>
            <a:r>
              <a:rPr lang="en-US" dirty="0"/>
              <a:t>Setting Collecting</a:t>
            </a:r>
          </a:p>
          <a:p>
            <a:pPr lvl="1"/>
            <a:r>
              <a:rPr lang="en-US" dirty="0"/>
              <a:t>Function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685801"/>
            <a:ext cx="7667232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307475" y="5372100"/>
            <a:ext cx="8229600" cy="1143000"/>
          </a:xfrm>
        </p:spPr>
        <p:txBody>
          <a:bodyPr/>
          <a:lstStyle/>
          <a:p>
            <a:r>
              <a:rPr lang="en-US" dirty="0" smtClean="0"/>
              <a:t>OO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34"/>
            <a:ext cx="7184699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Reasons in Selecting 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Graphical Interface is much easier to do</a:t>
            </a:r>
          </a:p>
          <a:p>
            <a:pPr marL="0" indent="0">
              <a:buNone/>
            </a:pPr>
            <a:r>
              <a:rPr lang="en-US" dirty="0" smtClean="0"/>
              <a:t>Low-risk, high reward – stable systems</a:t>
            </a:r>
          </a:p>
          <a:p>
            <a:pPr marL="0" indent="0">
              <a:buNone/>
            </a:pPr>
            <a:r>
              <a:rPr lang="en-US" dirty="0" smtClean="0"/>
              <a:t>Easier to decipher bugs 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Python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.NET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 smtClean="0"/>
              <a:t>C++/C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CC/WMC</a:t>
            </a:r>
          </a:p>
          <a:p>
            <a:pPr lvl="1"/>
            <a:r>
              <a:rPr lang="en-US" dirty="0" smtClean="0"/>
              <a:t>LOC</a:t>
            </a:r>
          </a:p>
          <a:p>
            <a:pPr lvl="1"/>
            <a:r>
              <a:rPr lang="en-US" dirty="0" smtClean="0"/>
              <a:t>Coupling Factor</a:t>
            </a:r>
          </a:p>
          <a:p>
            <a:pPr lvl="1"/>
            <a:r>
              <a:rPr lang="en-US" dirty="0" smtClean="0"/>
              <a:t>MOOD Metrics</a:t>
            </a:r>
          </a:p>
          <a:p>
            <a:pPr lvl="1"/>
            <a:r>
              <a:rPr lang="en-US" dirty="0" smtClean="0"/>
              <a:t>Test Coverage</a:t>
            </a:r>
          </a:p>
          <a:p>
            <a:pPr lvl="2"/>
            <a:r>
              <a:rPr lang="en-US" dirty="0" smtClean="0"/>
              <a:t>White box Test Cases</a:t>
            </a:r>
          </a:p>
          <a:p>
            <a:pPr lvl="2"/>
            <a:r>
              <a:rPr lang="en-US" dirty="0" smtClean="0"/>
              <a:t>Black-Box Test Cases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Graphs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76800"/>
            <a:ext cx="8289852" cy="668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4599" y="5522675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 – Overall System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554867" cy="1524000"/>
          </a:xfrm>
        </p:spPr>
        <p:txBody>
          <a:bodyPr/>
          <a:lstStyle/>
          <a:p>
            <a:r>
              <a:rPr lang="en-US" dirty="0" smtClean="0"/>
              <a:t>CC and WMC</a:t>
            </a:r>
            <a:endParaRPr lang="en-US" dirty="0"/>
          </a:p>
        </p:txBody>
      </p:sp>
      <p:pic>
        <p:nvPicPr>
          <p:cNvPr id="1026" name="Picture 2" descr="C:\Users\yelisv1\Desktop\IntelliJ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44046"/>
            <a:ext cx="5275132" cy="16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4500851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– CC metrics for troubled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254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Genetic Programming</vt:lpstr>
      <vt:lpstr>Agenda</vt:lpstr>
      <vt:lpstr>Demo Time</vt:lpstr>
      <vt:lpstr>Requirements</vt:lpstr>
      <vt:lpstr>PowerPoint Presentation</vt:lpstr>
      <vt:lpstr>OO Analysis</vt:lpstr>
      <vt:lpstr>Reasons in Selecting Object Oriented Approach</vt:lpstr>
      <vt:lpstr>Testing</vt:lpstr>
      <vt:lpstr>CC and WMC</vt:lpstr>
      <vt:lpstr>PowerPoint Presentation</vt:lpstr>
      <vt:lpstr>PowerPoint Presentation</vt:lpstr>
      <vt:lpstr>LOC</vt:lpstr>
      <vt:lpstr>PowerPoint Presentation</vt:lpstr>
      <vt:lpstr>MOOD Metrics</vt:lpstr>
      <vt:lpstr>Sample Test Cases – White box</vt:lpstr>
      <vt:lpstr>Sample Test Cases – Black Box</vt:lpstr>
      <vt:lpstr>Testing Databases</vt:lpstr>
      <vt:lpstr>SCM</vt:lpstr>
      <vt:lpstr>Learned and Summary</vt:lpstr>
      <vt:lpstr>Discussion</vt:lpstr>
      <vt:lpstr>Annotated Bibliography</vt:lpstr>
    </vt:vector>
  </TitlesOfParts>
  <Company>Medtronic,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Programming</dc:title>
  <dc:creator>Yelisetti, Vishal</dc:creator>
  <cp:lastModifiedBy>Li, Ou</cp:lastModifiedBy>
  <cp:revision>21</cp:revision>
  <dcterms:created xsi:type="dcterms:W3CDTF">2015-05-04T14:28:36Z</dcterms:created>
  <dcterms:modified xsi:type="dcterms:W3CDTF">2015-05-09T19:08:12Z</dcterms:modified>
</cp:coreProperties>
</file>