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7"/>
  </p:notesMasterIdLst>
  <p:sldIdLst>
    <p:sldId id="271" r:id="rId2"/>
    <p:sldId id="357" r:id="rId3"/>
    <p:sldId id="358" r:id="rId4"/>
    <p:sldId id="360" r:id="rId5"/>
    <p:sldId id="361" r:id="rId6"/>
    <p:sldId id="362" r:id="rId7"/>
    <p:sldId id="365" r:id="rId8"/>
    <p:sldId id="363" r:id="rId9"/>
    <p:sldId id="364" r:id="rId10"/>
    <p:sldId id="367" r:id="rId11"/>
    <p:sldId id="369" r:id="rId12"/>
    <p:sldId id="370" r:id="rId13"/>
    <p:sldId id="371" r:id="rId14"/>
    <p:sldId id="372" r:id="rId15"/>
    <p:sldId id="373" r:id="rId16"/>
    <p:sldId id="374" r:id="rId17"/>
    <p:sldId id="375" r:id="rId18"/>
    <p:sldId id="376" r:id="rId19"/>
    <p:sldId id="377" r:id="rId20"/>
    <p:sldId id="379" r:id="rId21"/>
    <p:sldId id="380" r:id="rId22"/>
    <p:sldId id="381" r:id="rId23"/>
    <p:sldId id="382" r:id="rId24"/>
    <p:sldId id="385" r:id="rId25"/>
    <p:sldId id="386"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D01"/>
    <a:srgbClr val="E46C0A"/>
    <a:srgbClr val="254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00" autoAdjust="0"/>
  </p:normalViewPr>
  <p:slideViewPr>
    <p:cSldViewPr>
      <p:cViewPr varScale="1">
        <p:scale>
          <a:sx n="78" d="100"/>
          <a:sy n="78" d="100"/>
        </p:scale>
        <p:origin x="130" y="4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2A821-8F76-4BAC-BDBC-C1B18365FBBE}" type="datetimeFigureOut">
              <a:rPr lang="zh-CN" altLang="en-US" smtClean="0"/>
              <a:t>2019/3/25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EA2CC-84A6-429B-9638-3FE7E3A8BF93}" type="slidenum">
              <a:rPr lang="zh-CN" altLang="en-US" smtClean="0"/>
              <a:t>‹#›</a:t>
            </a:fld>
            <a:endParaRPr lang="zh-CN" altLang="en-US"/>
          </a:p>
        </p:txBody>
      </p:sp>
    </p:spTree>
    <p:extLst>
      <p:ext uri="{BB962C8B-B14F-4D97-AF65-F5344CB8AC3E}">
        <p14:creationId xmlns:p14="http://schemas.microsoft.com/office/powerpoint/2010/main" val="1849294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0EA2CC-84A6-429B-9638-3FE7E3A8BF93}" type="slidenum">
              <a:rPr lang="zh-CN" altLang="en-US" smtClean="0"/>
              <a:t>22</a:t>
            </a:fld>
            <a:endParaRPr lang="zh-CN" altLang="en-US"/>
          </a:p>
        </p:txBody>
      </p:sp>
    </p:spTree>
    <p:extLst>
      <p:ext uri="{BB962C8B-B14F-4D97-AF65-F5344CB8AC3E}">
        <p14:creationId xmlns:p14="http://schemas.microsoft.com/office/powerpoint/2010/main" val="4008894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第一节">
    <p:spTree>
      <p:nvGrpSpPr>
        <p:cNvPr id="1" name=""/>
        <p:cNvGrpSpPr/>
        <p:nvPr/>
      </p:nvGrpSpPr>
      <p:grpSpPr>
        <a:xfrm>
          <a:off x="0" y="0"/>
          <a:ext cx="0" cy="0"/>
          <a:chOff x="0" y="0"/>
          <a:chExt cx="0" cy="0"/>
        </a:xfrm>
      </p:grpSpPr>
      <p:grpSp>
        <p:nvGrpSpPr>
          <p:cNvPr id="51" name="组合 50"/>
          <p:cNvGrpSpPr/>
          <p:nvPr userDrawn="1"/>
        </p:nvGrpSpPr>
        <p:grpSpPr>
          <a:xfrm>
            <a:off x="694697" y="620689"/>
            <a:ext cx="117020" cy="117005"/>
            <a:chOff x="304800" y="673100"/>
            <a:chExt cx="4000500" cy="4000500"/>
          </a:xfrm>
          <a:solidFill>
            <a:schemeClr val="bg1"/>
          </a:solidFill>
          <a:effectLst>
            <a:outerShdw blurRad="444500" dist="254000" dir="8100000" algn="tr" rotWithShape="0">
              <a:prstClr val="black">
                <a:alpha val="24000"/>
              </a:prstClr>
            </a:outerShdw>
          </a:effectLst>
        </p:grpSpPr>
        <p:sp>
          <p:nvSpPr>
            <p:cNvPr id="52" name="同心圆 51"/>
            <p:cNvSpPr/>
            <p:nvPr/>
          </p:nvSpPr>
          <p:spPr>
            <a:xfrm>
              <a:off x="304800" y="673100"/>
              <a:ext cx="4000500" cy="4000500"/>
            </a:xfrm>
            <a:prstGeom prst="octagon">
              <a:avLst/>
            </a:prstGeom>
            <a:gradFill flip="none" rotWithShape="1">
              <a:gsLst>
                <a:gs pos="80000">
                  <a:srgbClr val="FFFFFF">
                    <a:lumMod val="0"/>
                    <a:lumOff val="100000"/>
                  </a:srgbClr>
                </a:gs>
                <a:gs pos="0">
                  <a:schemeClr val="accent1"/>
                </a:gs>
                <a:gs pos="100000">
                  <a:schemeClr val="accent1">
                    <a:tint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a typeface="微软雅黑" pitchFamily="34" charset="-122"/>
              </a:endParaRPr>
            </a:p>
          </p:txBody>
        </p:sp>
        <p:sp>
          <p:nvSpPr>
            <p:cNvPr id="53" name="椭圆 52"/>
            <p:cNvSpPr/>
            <p:nvPr/>
          </p:nvSpPr>
          <p:spPr>
            <a:xfrm>
              <a:off x="392109" y="760409"/>
              <a:ext cx="3825870" cy="3825870"/>
            </a:xfrm>
            <a:prstGeom prst="octagon">
              <a:avLst/>
            </a:prstGeom>
            <a:gradFill flip="none" rotWithShape="1">
              <a:gsLst>
                <a:gs pos="80000">
                  <a:srgbClr val="FFFFFF">
                    <a:lumMod val="0"/>
                    <a:lumOff val="100000"/>
                  </a:srgbClr>
                </a:gs>
                <a:gs pos="0">
                  <a:schemeClr val="accent1"/>
                </a:gs>
                <a:gs pos="100000">
                  <a:schemeClr val="accent1">
                    <a:tint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itchFamily="34" charset="-122"/>
              </a:endParaRPr>
            </a:p>
          </p:txBody>
        </p:sp>
      </p:grpSp>
      <p:grpSp>
        <p:nvGrpSpPr>
          <p:cNvPr id="54" name="组合 53"/>
          <p:cNvGrpSpPr/>
          <p:nvPr userDrawn="1"/>
        </p:nvGrpSpPr>
        <p:grpSpPr>
          <a:xfrm>
            <a:off x="422356" y="299282"/>
            <a:ext cx="435914" cy="435857"/>
            <a:chOff x="304800" y="673100"/>
            <a:chExt cx="4000500" cy="4000500"/>
          </a:xfrm>
          <a:solidFill>
            <a:schemeClr val="bg1"/>
          </a:solidFill>
          <a:effectLst>
            <a:outerShdw blurRad="444500" dist="254000" dir="8100000" algn="tr" rotWithShape="0">
              <a:prstClr val="black">
                <a:alpha val="24000"/>
              </a:prstClr>
            </a:outerShdw>
          </a:effectLst>
        </p:grpSpPr>
        <p:sp>
          <p:nvSpPr>
            <p:cNvPr id="55" name="同心圆 54"/>
            <p:cNvSpPr/>
            <p:nvPr/>
          </p:nvSpPr>
          <p:spPr>
            <a:xfrm>
              <a:off x="304800" y="673100"/>
              <a:ext cx="4000500" cy="4000500"/>
            </a:xfrm>
            <a:prstGeom prst="oct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a typeface="微软雅黑" pitchFamily="34" charset="-122"/>
              </a:endParaRPr>
            </a:p>
          </p:txBody>
        </p:sp>
        <p:sp>
          <p:nvSpPr>
            <p:cNvPr id="56" name="椭圆 55"/>
            <p:cNvSpPr/>
            <p:nvPr/>
          </p:nvSpPr>
          <p:spPr>
            <a:xfrm>
              <a:off x="392109" y="760409"/>
              <a:ext cx="3825870" cy="3825870"/>
            </a:xfrm>
            <a:prstGeom prst="octagon">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rgbClr val="000000"/>
                </a:solidFill>
                <a:ea typeface="微软雅黑" pitchFamily="34" charset="-122"/>
              </a:endParaRPr>
            </a:p>
          </p:txBody>
        </p:sp>
      </p:grpSp>
      <p:grpSp>
        <p:nvGrpSpPr>
          <p:cNvPr id="57" name="组合 56"/>
          <p:cNvGrpSpPr/>
          <p:nvPr userDrawn="1"/>
        </p:nvGrpSpPr>
        <p:grpSpPr>
          <a:xfrm>
            <a:off x="285682" y="431545"/>
            <a:ext cx="234035" cy="234005"/>
            <a:chOff x="304800" y="673100"/>
            <a:chExt cx="4000500" cy="4000500"/>
          </a:xfrm>
          <a:solidFill>
            <a:schemeClr val="bg1"/>
          </a:solidFill>
          <a:effectLst>
            <a:outerShdw blurRad="444500" dist="254000" dir="8100000" algn="tr" rotWithShape="0">
              <a:prstClr val="black">
                <a:alpha val="24000"/>
              </a:prstClr>
            </a:outerShdw>
          </a:effectLst>
        </p:grpSpPr>
        <p:sp>
          <p:nvSpPr>
            <p:cNvPr id="58" name="同心圆 57"/>
            <p:cNvSpPr/>
            <p:nvPr/>
          </p:nvSpPr>
          <p:spPr>
            <a:xfrm>
              <a:off x="304800" y="673100"/>
              <a:ext cx="4000500" cy="4000500"/>
            </a:xfrm>
            <a:prstGeom prst="oct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a typeface="微软雅黑" pitchFamily="34" charset="-122"/>
              </a:endParaRPr>
            </a:p>
          </p:txBody>
        </p:sp>
        <p:sp>
          <p:nvSpPr>
            <p:cNvPr id="61" name="椭圆 60"/>
            <p:cNvSpPr/>
            <p:nvPr/>
          </p:nvSpPr>
          <p:spPr>
            <a:xfrm>
              <a:off x="392100" y="760400"/>
              <a:ext cx="3825879" cy="3825879"/>
            </a:xfrm>
            <a:prstGeom prst="octagon">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rgbClr val="000000"/>
                </a:solidFill>
                <a:ea typeface="微软雅黑" pitchFamily="34" charset="-122"/>
              </a:endParaRPr>
            </a:p>
          </p:txBody>
        </p:sp>
      </p:grpSp>
      <p:pic>
        <p:nvPicPr>
          <p:cNvPr id="23" name="图片 22"/>
          <p:cNvPicPr>
            <a:picLocks noChangeAspect="1"/>
          </p:cNvPicPr>
          <p:nvPr userDrawn="1"/>
        </p:nvPicPr>
        <p:blipFill rotWithShape="1">
          <a:blip cstate="print">
            <a:extLst>
              <a:ext uri="{28A0092B-C50C-407E-A947-70E740481C1C}">
                <a14:useLocalDpi xmlns:a14="http://schemas.microsoft.com/office/drawing/2010/main" val="0"/>
              </a:ext>
            </a:extLst>
          </a:blip>
          <a:srcRect l="32216" t="22909" r="1179" b="32705"/>
          <a:stretch/>
        </p:blipFill>
        <p:spPr>
          <a:xfrm>
            <a:off x="9624852" y="6049988"/>
            <a:ext cx="2415149" cy="804614"/>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766686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038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182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570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170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554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606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03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016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086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7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982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638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181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956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632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795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450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793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0232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432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6995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035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1272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47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1894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23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2019/3/25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490"/>
            <a:ext cx="12191999" cy="391235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119336" y="1412776"/>
            <a:ext cx="12135053" cy="92333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基于</a:t>
            </a:r>
            <a:r>
              <a:rPr lang="en-US" altLang="zh-CN" sz="5400" b="1" dirty="0" err="1">
                <a:solidFill>
                  <a:schemeClr val="bg1"/>
                </a:solidFill>
                <a:latin typeface="微软雅黑" panose="020B0503020204020204" pitchFamily="34" charset="-122"/>
                <a:ea typeface="微软雅黑" panose="020B0503020204020204" pitchFamily="34" charset="-122"/>
              </a:rPr>
              <a:t>simulink</a:t>
            </a:r>
            <a:r>
              <a:rPr lang="zh-CN" altLang="en-US" sz="5400" b="1" dirty="0">
                <a:solidFill>
                  <a:schemeClr val="bg1"/>
                </a:solidFill>
                <a:latin typeface="微软雅黑" panose="020B0503020204020204" pitchFamily="34" charset="-122"/>
                <a:ea typeface="微软雅黑" panose="020B0503020204020204" pitchFamily="34" charset="-122"/>
              </a:rPr>
              <a:t>的三容水箱液位控制仿真</a:t>
            </a:r>
          </a:p>
        </p:txBody>
      </p:sp>
      <p:sp>
        <p:nvSpPr>
          <p:cNvPr id="9" name="等腰三角形 8"/>
          <p:cNvSpPr/>
          <p:nvPr/>
        </p:nvSpPr>
        <p:spPr>
          <a:xfrm flipV="1">
            <a:off x="5653790" y="3918845"/>
            <a:ext cx="884420" cy="434714"/>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4D6E3B1-FD61-4A16-9B31-1482D6A37321}"/>
              </a:ext>
            </a:extLst>
          </p:cNvPr>
          <p:cNvSpPr txBox="1"/>
          <p:nvPr/>
        </p:nvSpPr>
        <p:spPr>
          <a:xfrm>
            <a:off x="7248128" y="5949280"/>
            <a:ext cx="4698722" cy="1015663"/>
          </a:xfrm>
          <a:prstGeom prst="rect">
            <a:avLst/>
          </a:prstGeom>
          <a:noFill/>
        </p:spPr>
        <p:txBody>
          <a:bodyPr wrap="none" rtlCol="0">
            <a:spAutoFit/>
          </a:bodyPr>
          <a:lstStyle/>
          <a:p>
            <a:r>
              <a:rPr lang="zh-CN" altLang="en-US" sz="3200" b="1" dirty="0">
                <a:latin typeface="+mj-ea"/>
                <a:ea typeface="+mj-ea"/>
              </a:rPr>
              <a:t>展示人：张树信，李泽中</a:t>
            </a:r>
            <a:endParaRPr lang="en-US" altLang="zh-CN" sz="3200" b="1" dirty="0">
              <a:latin typeface="+mj-ea"/>
              <a:ea typeface="+mj-ea"/>
            </a:endParaRPr>
          </a:p>
          <a:p>
            <a:endParaRPr lang="zh-CN" altLang="en-US" sz="2800" b="1" dirty="0">
              <a:latin typeface="+mj-ea"/>
              <a:ea typeface="+mj-ea"/>
            </a:endParaRPr>
          </a:p>
        </p:txBody>
      </p:sp>
    </p:spTree>
    <p:extLst>
      <p:ext uri="{BB962C8B-B14F-4D97-AF65-F5344CB8AC3E}">
        <p14:creationId xmlns:p14="http://schemas.microsoft.com/office/powerpoint/2010/main" val="80696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6400" y="60163"/>
            <a:ext cx="706583" cy="3519055"/>
          </a:xfrm>
          <a:custGeom>
            <a:avLst/>
            <a:gdLst>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3519055 h 3519055"/>
              <a:gd name="connsiteX4" fmla="*/ 0 w 997527"/>
              <a:gd name="connsiteY4" fmla="*/ 0 h 3519055"/>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2951018 h 3519055"/>
              <a:gd name="connsiteX4" fmla="*/ 0 w 997527"/>
              <a:gd name="connsiteY4" fmla="*/ 0 h 351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519055">
                <a:moveTo>
                  <a:pt x="0" y="0"/>
                </a:moveTo>
                <a:lnTo>
                  <a:pt x="997527" y="0"/>
                </a:lnTo>
                <a:lnTo>
                  <a:pt x="997527" y="3519055"/>
                </a:lnTo>
                <a:lnTo>
                  <a:pt x="0" y="29510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AB62B30-A33F-48D0-A356-6742D6F2CF2C}"/>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工程经验整定（人工经验最终修正）</a:t>
            </a:r>
          </a:p>
        </p:txBody>
      </p:sp>
      <p:pic>
        <p:nvPicPr>
          <p:cNvPr id="3" name="图片 2">
            <a:extLst>
              <a:ext uri="{FF2B5EF4-FFF2-40B4-BE49-F238E27FC236}">
                <a16:creationId xmlns:a16="http://schemas.microsoft.com/office/drawing/2014/main" id="{2564EDB7-866C-4BC9-BEA4-41507A8A1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543" y="809"/>
            <a:ext cx="8760296" cy="4024261"/>
          </a:xfrm>
          <a:prstGeom prst="rect">
            <a:avLst/>
          </a:prstGeom>
        </p:spPr>
      </p:pic>
      <p:sp>
        <p:nvSpPr>
          <p:cNvPr id="4" name="矩形 3">
            <a:extLst>
              <a:ext uri="{FF2B5EF4-FFF2-40B4-BE49-F238E27FC236}">
                <a16:creationId xmlns:a16="http://schemas.microsoft.com/office/drawing/2014/main" id="{D9124F24-6193-4709-B67E-4DE4DB553182}"/>
              </a:ext>
            </a:extLst>
          </p:cNvPr>
          <p:cNvSpPr/>
          <p:nvPr/>
        </p:nvSpPr>
        <p:spPr>
          <a:xfrm>
            <a:off x="674617" y="3969980"/>
            <a:ext cx="10608840" cy="738664"/>
          </a:xfrm>
          <a:prstGeom prst="rect">
            <a:avLst/>
          </a:prstGeom>
        </p:spPr>
        <p:txBody>
          <a:bodyPr wrap="square">
            <a:spAutoFit/>
          </a:bodyPr>
          <a:lstStyle/>
          <a:p>
            <a:r>
              <a:rPr lang="zh-CN" altLang="en-US" sz="2400" b="1" dirty="0">
                <a:latin typeface="+mj-ea"/>
              </a:rPr>
              <a:t>最终整定结果：</a:t>
            </a:r>
            <a:r>
              <a:rPr lang="en-US" altLang="zh-CN" sz="2400" b="1" dirty="0">
                <a:latin typeface="+mj-ea"/>
              </a:rPr>
              <a:t>PID</a:t>
            </a:r>
            <a:r>
              <a:rPr lang="zh-CN" altLang="en-US" sz="2400" b="1" dirty="0">
                <a:latin typeface="+mj-ea"/>
              </a:rPr>
              <a:t>控制时：</a:t>
            </a:r>
            <a:r>
              <a:rPr lang="en-US" altLang="zh-CN" sz="2400" b="1" dirty="0" err="1">
                <a:latin typeface="+mj-ea"/>
              </a:rPr>
              <a:t>Kp</a:t>
            </a:r>
            <a:r>
              <a:rPr lang="en-US" altLang="zh-CN" sz="2400" b="1" dirty="0">
                <a:latin typeface="+mj-ea"/>
              </a:rPr>
              <a:t>=1.3;1/</a:t>
            </a:r>
            <a:r>
              <a:rPr lang="en-US" altLang="zh-CN" sz="2400" b="1" dirty="0" err="1">
                <a:latin typeface="+mj-ea"/>
              </a:rPr>
              <a:t>Ti</a:t>
            </a:r>
            <a:r>
              <a:rPr lang="en-US" altLang="zh-CN" sz="2400" b="1" dirty="0">
                <a:latin typeface="+mj-ea"/>
              </a:rPr>
              <a:t>=0.2;Td=2.5</a:t>
            </a:r>
          </a:p>
          <a:p>
            <a:r>
              <a:rPr lang="en-US" altLang="zh-CN" b="1" dirty="0">
                <a:latin typeface="+mj-ea"/>
              </a:rPr>
              <a:t>	</a:t>
            </a:r>
            <a:endParaRPr lang="zh-CN" altLang="en-US" b="1" dirty="0">
              <a:latin typeface="+mj-ea"/>
            </a:endParaRPr>
          </a:p>
        </p:txBody>
      </p:sp>
      <p:sp>
        <p:nvSpPr>
          <p:cNvPr id="8" name="矩形 7">
            <a:extLst>
              <a:ext uri="{FF2B5EF4-FFF2-40B4-BE49-F238E27FC236}">
                <a16:creationId xmlns:a16="http://schemas.microsoft.com/office/drawing/2014/main" id="{DE2C802F-A55D-416D-8B39-AA5EAF191FDD}"/>
              </a:ext>
            </a:extLst>
          </p:cNvPr>
          <p:cNvSpPr/>
          <p:nvPr/>
        </p:nvSpPr>
        <p:spPr>
          <a:xfrm>
            <a:off x="648367" y="4509488"/>
            <a:ext cx="9934636" cy="830997"/>
          </a:xfrm>
          <a:prstGeom prst="rect">
            <a:avLst/>
          </a:prstGeom>
        </p:spPr>
        <p:txBody>
          <a:bodyPr wrap="square">
            <a:spAutoFit/>
          </a:bodyPr>
          <a:lstStyle/>
          <a:p>
            <a:r>
              <a:rPr lang="zh-CN" altLang="en-US" sz="2400" b="1" dirty="0">
                <a:latin typeface="+mj-ea"/>
                <a:ea typeface="+mj-ea"/>
              </a:rPr>
              <a:t>改进后的超调量为稳态值的 </a:t>
            </a:r>
            <a:r>
              <a:rPr lang="zh-CN" altLang="en-US" sz="2400" b="1" dirty="0">
                <a:solidFill>
                  <a:srgbClr val="FF0000"/>
                </a:solidFill>
                <a:latin typeface="+mj-ea"/>
                <a:ea typeface="+mj-ea"/>
              </a:rPr>
              <a:t>50%</a:t>
            </a:r>
            <a:r>
              <a:rPr lang="zh-CN" altLang="en-US" sz="2400" b="1" dirty="0">
                <a:latin typeface="+mj-ea"/>
                <a:ea typeface="+mj-ea"/>
              </a:rPr>
              <a:t>, 并且系统进入稳态的时间在 </a:t>
            </a:r>
            <a:r>
              <a:rPr lang="zh-CN" altLang="en-US" sz="2400" b="1" dirty="0">
                <a:solidFill>
                  <a:srgbClr val="FF0000"/>
                </a:solidFill>
                <a:latin typeface="+mj-ea"/>
                <a:ea typeface="+mj-ea"/>
              </a:rPr>
              <a:t>30s </a:t>
            </a:r>
            <a:r>
              <a:rPr lang="zh-CN" altLang="en-US" sz="2400" b="1" dirty="0">
                <a:latin typeface="+mj-ea"/>
                <a:ea typeface="+mj-ea"/>
              </a:rPr>
              <a:t>左右</a:t>
            </a:r>
            <a:endParaRPr lang="en-US" altLang="zh-CN" sz="2400" b="1" dirty="0">
              <a:latin typeface="+mj-ea"/>
              <a:ea typeface="+mj-ea"/>
            </a:endParaRPr>
          </a:p>
          <a:p>
            <a:r>
              <a:rPr lang="zh-CN" altLang="en-US" sz="2400" b="1" dirty="0">
                <a:latin typeface="+mj-ea"/>
                <a:ea typeface="+mj-ea"/>
              </a:rPr>
              <a:t>其快速性和稳定性较之前结果有明显的</a:t>
            </a:r>
            <a:r>
              <a:rPr lang="zh-CN" altLang="en-US" sz="2400" b="1" dirty="0">
                <a:solidFill>
                  <a:srgbClr val="FF0000"/>
                </a:solidFill>
                <a:latin typeface="+mj-ea"/>
                <a:ea typeface="+mj-ea"/>
              </a:rPr>
              <a:t>提升</a:t>
            </a:r>
            <a:r>
              <a:rPr lang="zh-CN" altLang="en-US" sz="2400" b="1" dirty="0">
                <a:latin typeface="+mj-ea"/>
                <a:ea typeface="+mj-ea"/>
              </a:rPr>
              <a:t>。</a:t>
            </a:r>
          </a:p>
        </p:txBody>
      </p:sp>
      <p:sp>
        <p:nvSpPr>
          <p:cNvPr id="9" name="矩形 8">
            <a:extLst>
              <a:ext uri="{FF2B5EF4-FFF2-40B4-BE49-F238E27FC236}">
                <a16:creationId xmlns:a16="http://schemas.microsoft.com/office/drawing/2014/main" id="{85A60E3E-A4E7-41EF-9BF2-EA3AD769428F}"/>
              </a:ext>
            </a:extLst>
          </p:cNvPr>
          <p:cNvSpPr/>
          <p:nvPr/>
        </p:nvSpPr>
        <p:spPr>
          <a:xfrm>
            <a:off x="648367" y="5386431"/>
            <a:ext cx="11089232" cy="830997"/>
          </a:xfrm>
          <a:prstGeom prst="rect">
            <a:avLst/>
          </a:prstGeom>
        </p:spPr>
        <p:txBody>
          <a:bodyPr wrap="square">
            <a:spAutoFit/>
          </a:bodyPr>
          <a:lstStyle/>
          <a:p>
            <a:r>
              <a:rPr lang="zh-CN" altLang="en-US" sz="2400" b="1" dirty="0">
                <a:latin typeface="+mj-ea"/>
              </a:rPr>
              <a:t>在 </a:t>
            </a:r>
            <a:r>
              <a:rPr lang="en-US" altLang="zh-CN" sz="2400" b="1" dirty="0">
                <a:latin typeface="+mj-ea"/>
              </a:rPr>
              <a:t>60s </a:t>
            </a:r>
            <a:r>
              <a:rPr lang="zh-CN" altLang="en-US" sz="2400" b="1" dirty="0">
                <a:latin typeface="+mj-ea"/>
              </a:rPr>
              <a:t>时添加一个幅值为 </a:t>
            </a:r>
            <a:r>
              <a:rPr lang="en-US" altLang="zh-CN" sz="2400" b="1" dirty="0">
                <a:latin typeface="+mj-ea"/>
              </a:rPr>
              <a:t>0.1 </a:t>
            </a:r>
            <a:r>
              <a:rPr lang="zh-CN" altLang="en-US" sz="2400" b="1" dirty="0">
                <a:latin typeface="+mj-ea"/>
              </a:rPr>
              <a:t>的带限白噪声，系统在不到 </a:t>
            </a:r>
            <a:r>
              <a:rPr lang="en-US" altLang="zh-CN" sz="2400" b="1" dirty="0">
                <a:latin typeface="+mj-ea"/>
              </a:rPr>
              <a:t>10s </a:t>
            </a:r>
            <a:r>
              <a:rPr lang="zh-CN" altLang="en-US" sz="2400" b="1" dirty="0">
                <a:latin typeface="+mj-ea"/>
              </a:rPr>
              <a:t>后又重新回到稳态证明改进后的整定结果使系统具有较强的抗扰动性。</a:t>
            </a:r>
          </a:p>
        </p:txBody>
      </p:sp>
    </p:spTree>
    <p:extLst>
      <p:ext uri="{BB962C8B-B14F-4D97-AF65-F5344CB8AC3E}">
        <p14:creationId xmlns:p14="http://schemas.microsoft.com/office/powerpoint/2010/main" val="133217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CBE4530-A854-4FDB-8EC3-5F4D1E2D24FD}"/>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基于</a:t>
            </a:r>
            <a:r>
              <a:rPr lang="en-US" altLang="zh-CN" sz="3200" b="1" dirty="0" err="1"/>
              <a:t>simulink</a:t>
            </a:r>
            <a:r>
              <a:rPr lang="zh-CN" altLang="en-US" sz="3200" b="1" dirty="0"/>
              <a:t>的三容水箱液位仿真（机理建模）</a:t>
            </a:r>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03">
            <a:extLst>
              <a:ext uri="{FF2B5EF4-FFF2-40B4-BE49-F238E27FC236}">
                <a16:creationId xmlns:a16="http://schemas.microsoft.com/office/drawing/2014/main" id="{96603524-0678-4EDC-9C7C-A9C23481E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953" y="557068"/>
            <a:ext cx="5714431" cy="436542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a:extLst>
              <a:ext uri="{FF2B5EF4-FFF2-40B4-BE49-F238E27FC236}">
                <a16:creationId xmlns:a16="http://schemas.microsoft.com/office/drawing/2014/main" id="{6FBF24E0-ACE6-4D4E-9D9D-BBAAD886E459}"/>
              </a:ext>
            </a:extLst>
          </p:cNvPr>
          <p:cNvGrpSpPr/>
          <p:nvPr/>
        </p:nvGrpSpPr>
        <p:grpSpPr>
          <a:xfrm>
            <a:off x="911424" y="215478"/>
            <a:ext cx="10039186" cy="5938690"/>
            <a:chOff x="0" y="1008625"/>
            <a:chExt cx="10039186" cy="4928847"/>
          </a:xfrm>
        </p:grpSpPr>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6E7EE420-DBBD-40FE-87C7-486CC2DEAEDA}"/>
                    </a:ext>
                  </a:extLst>
                </p:cNvPr>
                <p:cNvSpPr/>
                <p:nvPr/>
              </p:nvSpPr>
              <p:spPr>
                <a:xfrm>
                  <a:off x="0" y="1008625"/>
                  <a:ext cx="5194306" cy="99322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begChr m:val="["/>
                            <m:endChr m:val="]"/>
                            <m:ctrlPr>
                              <a:rPr lang="zh-CN" altLang="en-US">
                                <a:latin typeface="Cambria Math" panose="02040503050406030204" pitchFamily="18" charset="0"/>
                              </a:rPr>
                            </m:ctrlPr>
                          </m:dPr>
                          <m:e>
                            <m:m>
                              <m:mPr>
                                <m:plcHide m:val="on"/>
                                <m:mcs>
                                  <m:mc>
                                    <m:mcPr>
                                      <m:count m:val="1"/>
                                      <m:mcJc m:val="center"/>
                                    </m:mcPr>
                                  </m:mc>
                                </m:mcs>
                                <m:ctrlPr>
                                  <a:rPr lang="zh-CN" altLang="en-US">
                                    <a:latin typeface="Cambria Math" panose="02040503050406030204" pitchFamily="18" charset="0"/>
                                  </a:rPr>
                                </m:ctrlPr>
                              </m:mPr>
                              <m:mr>
                                <m:e>
                                  <m:sSub>
                                    <m:sSubPr>
                                      <m:ctrlPr>
                                        <a:rPr lang="zh-CN" altLang="en-US">
                                          <a:latin typeface="Cambria Math" panose="02040503050406030204" pitchFamily="18" charset="0"/>
                                        </a:rPr>
                                      </m:ctrlPr>
                                    </m:sSubPr>
                                    <m:e>
                                      <m:acc>
                                        <m:accPr>
                                          <m:chr m:val="̇"/>
                                          <m:ctrlPr>
                                            <a:rPr lang="zh-CN" altLang="en-US">
                                              <a:latin typeface="Cambria Math" panose="02040503050406030204" pitchFamily="18" charset="0"/>
                                            </a:rPr>
                                          </m:ctrlPr>
                                        </m:accPr>
                                        <m:e>
                                          <m:r>
                                            <a:rPr lang="zh-CN" altLang="en-US" i="1">
                                              <a:latin typeface="Cambria Math" panose="02040503050406030204" pitchFamily="18" charset="0"/>
                                            </a:rPr>
                                            <m:t>h</m:t>
                                          </m:r>
                                        </m:e>
                                      </m:acc>
                                    </m:e>
                                    <m:sub>
                                      <m:r>
                                        <a:rPr lang="zh-CN" altLang="en-US" i="0">
                                          <a:latin typeface="Cambria Math" panose="02040503050406030204" pitchFamily="18" charset="0"/>
                                        </a:rPr>
                                        <m:t>1</m:t>
                                      </m:r>
                                    </m:sub>
                                  </m:sSub>
                                </m:e>
                              </m:mr>
                              <m:m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h</m:t>
                                          </m:r>
                                        </m:e>
                                      </m:acc>
                                    </m:e>
                                    <m:sub>
                                      <m:r>
                                        <a:rPr lang="zh-CN" altLang="en-US" i="0">
                                          <a:latin typeface="Cambria Math" panose="02040503050406030204" pitchFamily="18" charset="0"/>
                                        </a:rPr>
                                        <m:t>2</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e>
                              </m:mr>
                            </m:m>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𝐴</m:t>
                            </m:r>
                          </m:den>
                        </m:f>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13</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32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20</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32</m:t>
                                      </m:r>
                                    </m:sub>
                                  </m:sSub>
                                </m:e>
                              </m:mr>
                            </m:m>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𝐴</m:t>
                            </m:r>
                          </m:den>
                        </m:f>
                        <m:d>
                          <m:dPr>
                            <m:begChr m:val="["/>
                            <m:endChr m:val="]"/>
                            <m:ctrlPr>
                              <a:rPr lang="zh-CN" altLang="en-US" i="1">
                                <a:latin typeface="Cambria Math" panose="02040503050406030204" pitchFamily="18" charset="0"/>
                              </a:rPr>
                            </m:ctrlPr>
                          </m:dPr>
                          <m:e>
                            <m:m>
                              <m:mPr>
                                <m:plcHide m:val="on"/>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0</m:t>
                                  </m:r>
                                </m:e>
                              </m:mr>
                              <m:mr>
                                <m:e>
                                  <m:r>
                                    <a:rPr lang="zh-CN" altLang="en-US" i="0">
                                      <a:latin typeface="Cambria Math" panose="02040503050406030204" pitchFamily="18" charset="0"/>
                                    </a:rPr>
                                    <m:t>0</m:t>
                                  </m:r>
                                </m:e>
                                <m:e>
                                  <m:r>
                                    <a:rPr lang="zh-CN" altLang="en-US" i="0">
                                      <a:latin typeface="Cambria Math" panose="02040503050406030204" pitchFamily="18" charset="0"/>
                                    </a:rPr>
                                    <m:t>1</m:t>
                                  </m:r>
                                </m:e>
                              </m:mr>
                              <m:mr>
                                <m:e>
                                  <m:r>
                                    <a:rPr lang="zh-CN" altLang="en-US" i="0">
                                      <a:latin typeface="Cambria Math" panose="02040503050406030204" pitchFamily="18" charset="0"/>
                                    </a:rPr>
                                    <m:t>0</m:t>
                                  </m:r>
                                </m:e>
                                <m:e>
                                  <m:r>
                                    <a:rPr lang="zh-CN" altLang="en-US" i="0">
                                      <a:latin typeface="Cambria Math" panose="02040503050406030204" pitchFamily="18" charset="0"/>
                                    </a:rPr>
                                    <m:t>0</m:t>
                                  </m:r>
                                </m:e>
                              </m:mr>
                            </m:m>
                          </m:e>
                        </m:d>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2</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h</m:t>
                                      </m:r>
                                      <m:r>
                                        <a:rPr lang="zh-CN" altLang="en-US" i="0">
                                          <a:latin typeface="Cambria Math" panose="02040503050406030204" pitchFamily="18" charset="0"/>
                                        </a:rPr>
                                        <m:t>,</m:t>
                                      </m:r>
                                      <m:r>
                                        <a:rPr lang="zh-CN" altLang="en-US" i="1">
                                          <a:latin typeface="Cambria Math" panose="02040503050406030204" pitchFamily="18" charset="0"/>
                                        </a:rPr>
                                        <m:t>𝑄</m:t>
                                      </m:r>
                                    </m:e>
                                  </m:d>
                                </m:e>
                              </m:mr>
                              <m:m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1">
                                          <a:latin typeface="Cambria Math" panose="02040503050406030204" pitchFamily="18" charset="0"/>
                                        </a:rPr>
                                        <m:t>h</m:t>
                                      </m:r>
                                      <m:r>
                                        <a:rPr lang="zh-CN" altLang="en-US" i="0">
                                          <a:latin typeface="Cambria Math" panose="02040503050406030204" pitchFamily="18" charset="0"/>
                                        </a:rPr>
                                        <m:t>,</m:t>
                                      </m:r>
                                      <m:r>
                                        <a:rPr lang="zh-CN" altLang="en-US" i="1">
                                          <a:latin typeface="Cambria Math" panose="02040503050406030204" pitchFamily="18" charset="0"/>
                                        </a:rPr>
                                        <m:t>𝑄</m:t>
                                      </m:r>
                                    </m:e>
                                  </m:d>
                                </m:e>
                              </m:mr>
                              <m:m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1">
                                          <a:latin typeface="Cambria Math" panose="02040503050406030204" pitchFamily="18" charset="0"/>
                                        </a:rPr>
                                        <m:t>h</m:t>
                                      </m:r>
                                      <m:r>
                                        <a:rPr lang="zh-CN" altLang="en-US" i="0">
                                          <a:latin typeface="Cambria Math" panose="02040503050406030204" pitchFamily="18" charset="0"/>
                                        </a:rPr>
                                        <m:t>,</m:t>
                                      </m:r>
                                      <m:r>
                                        <a:rPr lang="zh-CN" altLang="en-US" i="1">
                                          <a:latin typeface="Cambria Math" panose="02040503050406030204" pitchFamily="18" charset="0"/>
                                        </a:rPr>
                                        <m:t>𝑄</m:t>
                                      </m:r>
                                    </m:e>
                                  </m:d>
                                </m:e>
                              </m:mr>
                            </m:m>
                          </m:e>
                        </m:d>
                      </m:oMath>
                    </m:oMathPara>
                  </a14:m>
                  <a:endParaRPr lang="zh-CN" altLang="en-US" dirty="0"/>
                </a:p>
              </p:txBody>
            </p:sp>
          </mc:Choice>
          <mc:Fallback>
            <p:sp>
              <p:nvSpPr>
                <p:cNvPr id="9" name="矩形 8">
                  <a:extLst>
                    <a:ext uri="{FF2B5EF4-FFF2-40B4-BE49-F238E27FC236}">
                      <a16:creationId xmlns:a16="http://schemas.microsoft.com/office/drawing/2014/main" id="{6E7EE420-DBBD-40FE-87C7-486CC2DEAEDA}"/>
                    </a:ext>
                  </a:extLst>
                </p:cNvPr>
                <p:cNvSpPr>
                  <a:spLocks noRot="1" noChangeAspect="1" noMove="1" noResize="1" noEditPoints="1" noAdjustHandles="1" noChangeArrowheads="1" noChangeShapeType="1" noTextEdit="1"/>
                </p:cNvSpPr>
                <p:nvPr/>
              </p:nvSpPr>
              <p:spPr>
                <a:xfrm>
                  <a:off x="0" y="1008625"/>
                  <a:ext cx="5194306" cy="99322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785FDD44-6C91-4C4D-9B5D-87503B6D0B44}"/>
                    </a:ext>
                  </a:extLst>
                </p:cNvPr>
                <p:cNvSpPr/>
                <p:nvPr/>
              </p:nvSpPr>
              <p:spPr>
                <a:xfrm>
                  <a:off x="0" y="2019506"/>
                  <a:ext cx="2420150" cy="97270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begChr m:val="["/>
                            <m:endChr m:val="]"/>
                            <m:ctrlPr>
                              <a:rPr lang="zh-CN" altLang="en-US">
                                <a:latin typeface="Cambria Math" panose="02040503050406030204" pitchFamily="18" charset="0"/>
                              </a:rPr>
                            </m:ctrlPr>
                          </m:dPr>
                          <m:e>
                            <m:m>
                              <m:mPr>
                                <m:plcHide m:val="on"/>
                                <m:mcs>
                                  <m:mc>
                                    <m:mcPr>
                                      <m:count m:val="1"/>
                                      <m:mcJc m:val="center"/>
                                    </m:mcPr>
                                  </m:mc>
                                </m:mcs>
                                <m:ctrlPr>
                                  <a:rPr lang="zh-CN" altLang="en-US">
                                    <a:latin typeface="Cambria Math" panose="02040503050406030204" pitchFamily="18" charset="0"/>
                                  </a:rPr>
                                </m:ctrlPr>
                              </m:mPr>
                              <m:mr>
                                <m:e>
                                  <m:sSub>
                                    <m:sSubPr>
                                      <m:ctrlPr>
                                        <a:rPr lang="zh-CN" altLang="en-US">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2</m:t>
                                      </m:r>
                                    </m:sub>
                                  </m:sSub>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0</m:t>
                                  </m:r>
                                </m:e>
                                <m:e>
                                  <m:r>
                                    <a:rPr lang="zh-CN" altLang="en-US" i="0">
                                      <a:latin typeface="Cambria Math" panose="02040503050406030204" pitchFamily="18" charset="0"/>
                                    </a:rPr>
                                    <m:t>0</m:t>
                                  </m:r>
                                </m:e>
                              </m:mr>
                              <m:mr>
                                <m:e>
                                  <m:r>
                                    <a:rPr lang="zh-CN" altLang="en-US" i="0">
                                      <a:latin typeface="Cambria Math" panose="02040503050406030204" pitchFamily="18" charset="0"/>
                                    </a:rPr>
                                    <m:t>0</m:t>
                                  </m:r>
                                </m:e>
                                <m:e>
                                  <m:r>
                                    <a:rPr lang="zh-CN" altLang="en-US" i="0">
                                      <a:latin typeface="Cambria Math" panose="02040503050406030204" pitchFamily="18" charset="0"/>
                                    </a:rPr>
                                    <m:t>1</m:t>
                                  </m:r>
                                </m:e>
                                <m:e>
                                  <m:r>
                                    <a:rPr lang="zh-CN" altLang="en-US" i="0">
                                      <a:latin typeface="Cambria Math" panose="02040503050406030204" pitchFamily="18" charset="0"/>
                                    </a:rPr>
                                    <m:t>0</m:t>
                                  </m:r>
                                </m:e>
                              </m:mr>
                            </m:m>
                          </m:e>
                        </m:d>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e>
                              </m:mr>
                            </m:m>
                          </m:e>
                        </m:d>
                      </m:oMath>
                    </m:oMathPara>
                  </a14:m>
                  <a:endParaRPr lang="zh-CN" altLang="en-US" dirty="0"/>
                </a:p>
              </p:txBody>
            </p:sp>
          </mc:Choice>
          <mc:Fallback>
            <p:sp>
              <p:nvSpPr>
                <p:cNvPr id="11" name="矩形 10">
                  <a:extLst>
                    <a:ext uri="{FF2B5EF4-FFF2-40B4-BE49-F238E27FC236}">
                      <a16:creationId xmlns:a16="http://schemas.microsoft.com/office/drawing/2014/main" id="{785FDD44-6C91-4C4D-9B5D-87503B6D0B44}"/>
                    </a:ext>
                  </a:extLst>
                </p:cNvPr>
                <p:cNvSpPr>
                  <a:spLocks noRot="1" noChangeAspect="1" noMove="1" noResize="1" noEditPoints="1" noAdjustHandles="1" noChangeArrowheads="1" noChangeShapeType="1" noTextEdit="1"/>
                </p:cNvSpPr>
                <p:nvPr/>
              </p:nvSpPr>
              <p:spPr>
                <a:xfrm>
                  <a:off x="0" y="2019506"/>
                  <a:ext cx="2420150" cy="9727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315B420A-CED1-4A6F-A295-0EF5129353E6}"/>
                    </a:ext>
                  </a:extLst>
                </p:cNvPr>
                <p:cNvSpPr/>
                <p:nvPr/>
              </p:nvSpPr>
              <p:spPr>
                <a:xfrm>
                  <a:off x="0" y="3009868"/>
                  <a:ext cx="4188775" cy="44480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13</m:t>
                            </m:r>
                          </m:sub>
                        </m:sSub>
                        <m:r>
                          <a:rPr lang="zh-CN" altLang="en-US" i="0">
                            <a:latin typeface="Cambria Math" panose="02040503050406030204" pitchFamily="18" charset="0"/>
                          </a:rPr>
                          <m:t>=</m:t>
                        </m:r>
                        <m:r>
                          <a:rPr lang="zh-CN" altLang="en-US" i="1">
                            <a:latin typeface="Cambria Math" panose="02040503050406030204" pitchFamily="18" charset="0"/>
                          </a:rPr>
                          <m:t>𝑎</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𝑝</m:t>
                            </m:r>
                          </m:sub>
                        </m:sSub>
                        <m:r>
                          <a:rPr lang="zh-CN" altLang="en-US" i="1">
                            <a:latin typeface="Cambria Math" panose="02040503050406030204" pitchFamily="18" charset="0"/>
                          </a:rPr>
                          <m:t>𝑠𝑖𝑔𝑛</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r>
                              <a:rPr lang="zh-CN" altLang="en-US" i="1">
                                <a:latin typeface="Cambria Math" panose="02040503050406030204" pitchFamily="18" charset="0"/>
                              </a:rPr>
                              <m:t>𝑔</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e>
                            </m:d>
                          </m:e>
                        </m:rad>
                      </m:oMath>
                    </m:oMathPara>
                  </a14:m>
                  <a:endParaRPr lang="zh-CN" altLang="en-US" dirty="0"/>
                </a:p>
              </p:txBody>
            </p:sp>
          </mc:Choice>
          <mc:Fallback>
            <p:sp>
              <p:nvSpPr>
                <p:cNvPr id="12" name="矩形 11">
                  <a:extLst>
                    <a:ext uri="{FF2B5EF4-FFF2-40B4-BE49-F238E27FC236}">
                      <a16:creationId xmlns:a16="http://schemas.microsoft.com/office/drawing/2014/main" id="{315B420A-CED1-4A6F-A295-0EF5129353E6}"/>
                    </a:ext>
                  </a:extLst>
                </p:cNvPr>
                <p:cNvSpPr>
                  <a:spLocks noRot="1" noChangeAspect="1" noMove="1" noResize="1" noEditPoints="1" noAdjustHandles="1" noChangeArrowheads="1" noChangeShapeType="1" noTextEdit="1"/>
                </p:cNvSpPr>
                <p:nvPr/>
              </p:nvSpPr>
              <p:spPr>
                <a:xfrm>
                  <a:off x="0" y="3009868"/>
                  <a:ext cx="4188775" cy="444802"/>
                </a:xfrm>
                <a:prstGeom prst="rect">
                  <a:avLst/>
                </a:prstGeom>
                <a:blipFill>
                  <a:blip r:embed="rId5"/>
                  <a:stretch>
                    <a:fillRect l="-2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F047A73F-92C1-4611-A7E3-EECE44EF0AB0}"/>
                    </a:ext>
                  </a:extLst>
                </p:cNvPr>
                <p:cNvSpPr/>
                <p:nvPr/>
              </p:nvSpPr>
              <p:spPr>
                <a:xfrm>
                  <a:off x="0" y="3472330"/>
                  <a:ext cx="4210063" cy="44480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32</m:t>
                            </m:r>
                          </m:sub>
                        </m:sSub>
                        <m:r>
                          <a:rPr lang="zh-CN" altLang="en-US" i="0">
                            <a:latin typeface="Cambria Math" panose="02040503050406030204" pitchFamily="18" charset="0"/>
                          </a:rPr>
                          <m:t>=</m:t>
                        </m:r>
                        <m:r>
                          <a:rPr lang="zh-CN" altLang="en-US" i="1">
                            <a:latin typeface="Cambria Math" panose="02040503050406030204" pitchFamily="18" charset="0"/>
                          </a:rPr>
                          <m:t>𝑎</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3</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𝑝</m:t>
                            </m:r>
                          </m:sub>
                        </m:sSub>
                        <m:r>
                          <a:rPr lang="zh-CN" altLang="en-US" i="1">
                            <a:latin typeface="Cambria Math" panose="02040503050406030204" pitchFamily="18" charset="0"/>
                          </a:rPr>
                          <m:t>𝑠𝑖𝑔𝑛</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r>
                              <a:rPr lang="zh-CN" altLang="en-US" i="1">
                                <a:latin typeface="Cambria Math" panose="02040503050406030204" pitchFamily="18" charset="0"/>
                              </a:rPr>
                              <m:t>𝑔</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d>
                          </m:e>
                        </m:rad>
                      </m:oMath>
                    </m:oMathPara>
                  </a14:m>
                  <a:endParaRPr lang="zh-CN" altLang="en-US" dirty="0"/>
                </a:p>
              </p:txBody>
            </p:sp>
          </mc:Choice>
          <mc:Fallback>
            <p:sp>
              <p:nvSpPr>
                <p:cNvPr id="13" name="矩形 12">
                  <a:extLst>
                    <a:ext uri="{FF2B5EF4-FFF2-40B4-BE49-F238E27FC236}">
                      <a16:creationId xmlns:a16="http://schemas.microsoft.com/office/drawing/2014/main" id="{F047A73F-92C1-4611-A7E3-EECE44EF0AB0}"/>
                    </a:ext>
                  </a:extLst>
                </p:cNvPr>
                <p:cNvSpPr>
                  <a:spLocks noRot="1" noChangeAspect="1" noMove="1" noResize="1" noEditPoints="1" noAdjustHandles="1" noChangeArrowheads="1" noChangeShapeType="1" noTextEdit="1"/>
                </p:cNvSpPr>
                <p:nvPr/>
              </p:nvSpPr>
              <p:spPr>
                <a:xfrm>
                  <a:off x="0" y="3472330"/>
                  <a:ext cx="4210063" cy="444802"/>
                </a:xfrm>
                <a:prstGeom prst="rect">
                  <a:avLst/>
                </a:prstGeom>
                <a:blipFill>
                  <a:blip r:embed="rId6"/>
                  <a:stretch>
                    <a:fillRect l="-2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A84EA33D-F63E-45F6-9871-02A9FE583397}"/>
                    </a:ext>
                  </a:extLst>
                </p:cNvPr>
                <p:cNvSpPr/>
                <p:nvPr/>
              </p:nvSpPr>
              <p:spPr>
                <a:xfrm>
                  <a:off x="0" y="3934792"/>
                  <a:ext cx="2154243" cy="43524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20</m:t>
                            </m:r>
                          </m:sub>
                        </m:sSub>
                        <m:r>
                          <a:rPr lang="zh-CN" altLang="en-US" i="0">
                            <a:latin typeface="Cambria Math" panose="02040503050406030204" pitchFamily="18" charset="0"/>
                          </a:rPr>
                          <m:t>=</m:t>
                        </m:r>
                        <m:r>
                          <a:rPr lang="zh-CN" altLang="en-US" i="1">
                            <a:latin typeface="Cambria Math" panose="02040503050406030204" pitchFamily="18" charset="0"/>
                          </a:rPr>
                          <m:t>𝑎</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2</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𝑝</m:t>
                            </m:r>
                          </m:sub>
                        </m:sSub>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r>
                              <a:rPr lang="zh-CN" altLang="en-US" i="1">
                                <a:latin typeface="Cambria Math" panose="02040503050406030204" pitchFamily="18" charset="0"/>
                              </a:rPr>
                              <m:t>𝑔</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rad>
                      </m:oMath>
                    </m:oMathPara>
                  </a14:m>
                  <a:endParaRPr lang="zh-CN" altLang="en-US" dirty="0"/>
                </a:p>
              </p:txBody>
            </p:sp>
          </mc:Choice>
          <mc:Fallback>
            <p:sp>
              <p:nvSpPr>
                <p:cNvPr id="14" name="矩形 13">
                  <a:extLst>
                    <a:ext uri="{FF2B5EF4-FFF2-40B4-BE49-F238E27FC236}">
                      <a16:creationId xmlns:a16="http://schemas.microsoft.com/office/drawing/2014/main" id="{A84EA33D-F63E-45F6-9871-02A9FE583397}"/>
                    </a:ext>
                  </a:extLst>
                </p:cNvPr>
                <p:cNvSpPr>
                  <a:spLocks noRot="1" noChangeAspect="1" noMove="1" noResize="1" noEditPoints="1" noAdjustHandles="1" noChangeArrowheads="1" noChangeShapeType="1" noTextEdit="1"/>
                </p:cNvSpPr>
                <p:nvPr/>
              </p:nvSpPr>
              <p:spPr>
                <a:xfrm>
                  <a:off x="0" y="3934792"/>
                  <a:ext cx="2154243" cy="435247"/>
                </a:xfrm>
                <a:prstGeom prst="rect">
                  <a:avLst/>
                </a:prstGeom>
                <a:blipFill>
                  <a:blip r:embed="rId7"/>
                  <a:stretch>
                    <a:fillRect l="-5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FF58C1E5-87E2-437E-9173-A20E3FE2F486}"/>
                    </a:ext>
                  </a:extLst>
                </p:cNvPr>
                <p:cNvSpPr/>
                <p:nvPr/>
              </p:nvSpPr>
              <p:spPr>
                <a:xfrm>
                  <a:off x="0" y="4387699"/>
                  <a:ext cx="5213863" cy="5048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acc>
                          <m:accPr>
                            <m:chr m:val="̇"/>
                            <m:ctrlPr>
                              <a:rPr lang="zh-CN" altLang="en-US">
                                <a:latin typeface="Cambria Math" panose="02040503050406030204" pitchFamily="18" charset="0"/>
                              </a:rPr>
                            </m:ctrlPr>
                          </m:accPr>
                          <m:e>
                            <m:sSub>
                              <m:sSubPr>
                                <m:ctrlPr>
                                  <a:rPr lang="zh-CN" altLang="en-US">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e>
                        </m:acc>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𝑎</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𝑝</m:t>
                                    </m:r>
                                  </m:sub>
                                </m:sSub>
                                <m:r>
                                  <a:rPr lang="zh-CN" altLang="en-US" i="1">
                                    <a:latin typeface="Cambria Math" panose="02040503050406030204" pitchFamily="18" charset="0"/>
                                  </a:rPr>
                                  <m:t>𝑠𝑖𝑔𝑛</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e>
                                </m:d>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r>
                                      <a:rPr lang="zh-CN" altLang="en-US" i="1">
                                        <a:latin typeface="Cambria Math" panose="02040503050406030204" pitchFamily="18" charset="0"/>
                                      </a:rPr>
                                      <m:t>𝑔</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e>
                                    </m:d>
                                  </m:e>
                                </m:ra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m:t>
                                    </m:r>
                                  </m:sub>
                                </m:sSub>
                              </m:e>
                            </m:d>
                          </m:num>
                          <m:den>
                            <m:r>
                              <a:rPr lang="zh-CN" altLang="en-US" i="1">
                                <a:latin typeface="Cambria Math" panose="02040503050406030204" pitchFamily="18" charset="0"/>
                              </a:rPr>
                              <m:t>𝐴</m:t>
                            </m:r>
                          </m:den>
                        </m:f>
                      </m:oMath>
                    </m:oMathPara>
                  </a14:m>
                  <a:endParaRPr lang="zh-CN" altLang="en-US" dirty="0"/>
                </a:p>
              </p:txBody>
            </p:sp>
          </mc:Choice>
          <mc:Fallback>
            <p:sp>
              <p:nvSpPr>
                <p:cNvPr id="16" name="矩形 15">
                  <a:extLst>
                    <a:ext uri="{FF2B5EF4-FFF2-40B4-BE49-F238E27FC236}">
                      <a16:creationId xmlns:a16="http://schemas.microsoft.com/office/drawing/2014/main" id="{FF58C1E5-87E2-437E-9173-A20E3FE2F486}"/>
                    </a:ext>
                  </a:extLst>
                </p:cNvPr>
                <p:cNvSpPr>
                  <a:spLocks noRot="1" noChangeAspect="1" noMove="1" noResize="1" noEditPoints="1" noAdjustHandles="1" noChangeArrowheads="1" noChangeShapeType="1" noTextEdit="1"/>
                </p:cNvSpPr>
                <p:nvPr/>
              </p:nvSpPr>
              <p:spPr>
                <a:xfrm>
                  <a:off x="0" y="4387699"/>
                  <a:ext cx="5213863" cy="504818"/>
                </a:xfrm>
                <a:prstGeom prst="rect">
                  <a:avLst/>
                </a:prstGeom>
                <a:blipFill>
                  <a:blip r:embed="rId8"/>
                  <a:stretch>
                    <a:fillRect t="-59000" r="-7251" b="-8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F8E82729-C030-42D2-9962-5304113CFD2F}"/>
                    </a:ext>
                  </a:extLst>
                </p:cNvPr>
                <p:cNvSpPr/>
                <p:nvPr/>
              </p:nvSpPr>
              <p:spPr>
                <a:xfrm>
                  <a:off x="0" y="4910177"/>
                  <a:ext cx="8832304" cy="5048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zh-CN" altLang="en-US">
                                <a:latin typeface="Cambria Math" panose="02040503050406030204" pitchFamily="18" charset="0"/>
                              </a:rPr>
                            </m:ctrlPr>
                          </m:accPr>
                          <m:e>
                            <m:sSub>
                              <m:sSubPr>
                                <m:ctrlPr>
                                  <a:rPr lang="zh-CN" altLang="en-US">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acc>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𝑎</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3</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𝑝</m:t>
                                    </m:r>
                                  </m:sub>
                                </m:sSub>
                                <m:r>
                                  <a:rPr lang="zh-CN" altLang="en-US" i="1">
                                    <a:latin typeface="Cambria Math" panose="02040503050406030204" pitchFamily="18" charset="0"/>
                                  </a:rPr>
                                  <m:t>𝑠𝑖𝑔𝑛</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d>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r>
                                      <a:rPr lang="zh-CN" altLang="en-US" i="1">
                                        <a:latin typeface="Cambria Math" panose="02040503050406030204" pitchFamily="18" charset="0"/>
                                      </a:rPr>
                                      <m:t>𝑔</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d>
                                  </m:e>
                                </m:rad>
                                <m:r>
                                  <a:rPr lang="zh-CN" altLang="en-US" i="0">
                                    <a:latin typeface="Cambria Math" panose="02040503050406030204" pitchFamily="18" charset="0"/>
                                  </a:rPr>
                                  <m:t>−</m:t>
                                </m:r>
                                <m:r>
                                  <a:rPr lang="zh-CN" altLang="en-US" i="1">
                                    <a:latin typeface="Cambria Math" panose="02040503050406030204" pitchFamily="18" charset="0"/>
                                  </a:rPr>
                                  <m:t>𝑎</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2</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𝑝</m:t>
                                    </m:r>
                                  </m:sub>
                                </m:sSub>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r>
                                      <a:rPr lang="zh-CN" altLang="en-US" i="1">
                                        <a:latin typeface="Cambria Math" panose="02040503050406030204" pitchFamily="18" charset="0"/>
                                      </a:rPr>
                                      <m:t>𝑔</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ra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2</m:t>
                                    </m:r>
                                  </m:sub>
                                </m:sSub>
                              </m:e>
                            </m:d>
                          </m:num>
                          <m:den>
                            <m:r>
                              <a:rPr lang="zh-CN" altLang="en-US" i="1">
                                <a:latin typeface="Cambria Math" panose="02040503050406030204" pitchFamily="18" charset="0"/>
                              </a:rPr>
                              <m:t>𝐴</m:t>
                            </m:r>
                          </m:den>
                        </m:f>
                      </m:oMath>
                    </m:oMathPara>
                  </a14:m>
                  <a:endParaRPr lang="zh-CN" altLang="en-US" dirty="0"/>
                </a:p>
              </p:txBody>
            </p:sp>
          </mc:Choice>
          <mc:Fallback>
            <p:sp>
              <p:nvSpPr>
                <p:cNvPr id="17" name="矩形 16">
                  <a:extLst>
                    <a:ext uri="{FF2B5EF4-FFF2-40B4-BE49-F238E27FC236}">
                      <a16:creationId xmlns:a16="http://schemas.microsoft.com/office/drawing/2014/main" id="{F8E82729-C030-42D2-9962-5304113CFD2F}"/>
                    </a:ext>
                  </a:extLst>
                </p:cNvPr>
                <p:cNvSpPr>
                  <a:spLocks noRot="1" noChangeAspect="1" noMove="1" noResize="1" noEditPoints="1" noAdjustHandles="1" noChangeArrowheads="1" noChangeShapeType="1" noTextEdit="1"/>
                </p:cNvSpPr>
                <p:nvPr/>
              </p:nvSpPr>
              <p:spPr>
                <a:xfrm>
                  <a:off x="0" y="4910177"/>
                  <a:ext cx="8832304" cy="504818"/>
                </a:xfrm>
                <a:prstGeom prst="rect">
                  <a:avLst/>
                </a:prstGeom>
                <a:blipFill>
                  <a:blip r:embed="rId9"/>
                  <a:stretch>
                    <a:fillRect t="-59000" b="-8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485D6BF4-EDFF-4C1A-971E-ED2D9B83D9AD}"/>
                    </a:ext>
                  </a:extLst>
                </p:cNvPr>
                <p:cNvSpPr/>
                <p:nvPr/>
              </p:nvSpPr>
              <p:spPr>
                <a:xfrm>
                  <a:off x="0" y="5432654"/>
                  <a:ext cx="10039186" cy="5048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zh-CN" altLang="en-US">
                                <a:latin typeface="Cambria Math" panose="02040503050406030204" pitchFamily="18" charset="0"/>
                              </a:rPr>
                            </m:ctrlPr>
                          </m:accPr>
                          <m:e>
                            <m:sSub>
                              <m:sSubPr>
                                <m:ctrlPr>
                                  <a:rPr lang="zh-CN" altLang="en-US">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e>
                        </m:acc>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𝑎</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𝑝</m:t>
                                    </m:r>
                                  </m:sub>
                                </m:sSub>
                                <m:r>
                                  <a:rPr lang="zh-CN" altLang="en-US" i="1">
                                    <a:latin typeface="Cambria Math" panose="02040503050406030204" pitchFamily="18" charset="0"/>
                                  </a:rPr>
                                  <m:t>𝑠𝑖𝑔𝑛</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e>
                                </m:d>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r>
                                      <a:rPr lang="zh-CN" altLang="en-US" i="1">
                                        <a:latin typeface="Cambria Math" panose="02040503050406030204" pitchFamily="18" charset="0"/>
                                      </a:rPr>
                                      <m:t>𝑔</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e>
                                    </m:d>
                                  </m:e>
                                </m:rad>
                                <m:r>
                                  <a:rPr lang="zh-CN" altLang="en-US" i="0">
                                    <a:latin typeface="Cambria Math" panose="02040503050406030204" pitchFamily="18" charset="0"/>
                                  </a:rPr>
                                  <m:t>−</m:t>
                                </m:r>
                                <m:r>
                                  <a:rPr lang="zh-CN" altLang="en-US" i="1">
                                    <a:latin typeface="Cambria Math" panose="02040503050406030204" pitchFamily="18" charset="0"/>
                                  </a:rPr>
                                  <m:t>𝑎</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3</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𝑝</m:t>
                                    </m:r>
                                  </m:sub>
                                </m:sSub>
                                <m:r>
                                  <a:rPr lang="zh-CN" altLang="en-US" i="1">
                                    <a:latin typeface="Cambria Math" panose="02040503050406030204" pitchFamily="18" charset="0"/>
                                  </a:rPr>
                                  <m:t>𝑠𝑖𝑔𝑛</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d>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r>
                                      <a:rPr lang="zh-CN" altLang="en-US" i="1">
                                        <a:latin typeface="Cambria Math" panose="02040503050406030204" pitchFamily="18" charset="0"/>
                                      </a:rPr>
                                      <m:t>𝑔</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d>
                                  </m:e>
                                </m:rad>
                              </m:e>
                            </m:d>
                          </m:num>
                          <m:den>
                            <m:r>
                              <a:rPr lang="zh-CN" altLang="en-US" i="1">
                                <a:latin typeface="Cambria Math" panose="02040503050406030204" pitchFamily="18" charset="0"/>
                              </a:rPr>
                              <m:t>𝐴</m:t>
                            </m:r>
                          </m:den>
                        </m:f>
                      </m:oMath>
                    </m:oMathPara>
                  </a14:m>
                  <a:endParaRPr lang="zh-CN" altLang="en-US" dirty="0"/>
                </a:p>
              </p:txBody>
            </p:sp>
          </mc:Choice>
          <mc:Fallback>
            <p:sp>
              <p:nvSpPr>
                <p:cNvPr id="18" name="矩形 17">
                  <a:extLst>
                    <a:ext uri="{FF2B5EF4-FFF2-40B4-BE49-F238E27FC236}">
                      <a16:creationId xmlns:a16="http://schemas.microsoft.com/office/drawing/2014/main" id="{485D6BF4-EDFF-4C1A-971E-ED2D9B83D9AD}"/>
                    </a:ext>
                  </a:extLst>
                </p:cNvPr>
                <p:cNvSpPr>
                  <a:spLocks noRot="1" noChangeAspect="1" noMove="1" noResize="1" noEditPoints="1" noAdjustHandles="1" noChangeArrowheads="1" noChangeShapeType="1" noTextEdit="1"/>
                </p:cNvSpPr>
                <p:nvPr/>
              </p:nvSpPr>
              <p:spPr>
                <a:xfrm>
                  <a:off x="0" y="5432654"/>
                  <a:ext cx="10039186" cy="504818"/>
                </a:xfrm>
                <a:prstGeom prst="rect">
                  <a:avLst/>
                </a:prstGeom>
                <a:blipFill>
                  <a:blip r:embed="rId10"/>
                  <a:stretch>
                    <a:fillRect t="-59000" b="-80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17412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CBE4530-A854-4FDB-8EC3-5F4D1E2D24FD}"/>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b="1" dirty="0"/>
              <a:t>PID</a:t>
            </a:r>
            <a:r>
              <a:rPr lang="zh-CN" altLang="en-US" sz="3200" b="1" dirty="0"/>
              <a:t>究竟应该放在什么位置</a:t>
            </a:r>
            <a:r>
              <a:rPr lang="en-US" altLang="zh-CN" sz="3200" b="1" dirty="0"/>
              <a:t>/</a:t>
            </a:r>
            <a:r>
              <a:rPr lang="zh-CN" altLang="en-US" sz="3200" b="1" dirty="0"/>
              <a:t>物理量纲的问题</a:t>
            </a:r>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FA68B208-F91B-481E-BB67-DDE65E312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809" y="116632"/>
            <a:ext cx="8316382" cy="6098680"/>
          </a:xfrm>
          <a:prstGeom prst="rect">
            <a:avLst/>
          </a:prstGeom>
        </p:spPr>
      </p:pic>
    </p:spTree>
    <p:extLst>
      <p:ext uri="{BB962C8B-B14F-4D97-AF65-F5344CB8AC3E}">
        <p14:creationId xmlns:p14="http://schemas.microsoft.com/office/powerpoint/2010/main" val="141051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36951610-9193-486D-A3B2-3230BD5D4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656"/>
            <a:ext cx="12192000" cy="5581879"/>
          </a:xfrm>
          <a:prstGeom prst="rect">
            <a:avLst/>
          </a:prstGeom>
        </p:spPr>
      </p:pic>
      <p:sp>
        <p:nvSpPr>
          <p:cNvPr id="9" name="矩形 8">
            <a:extLst>
              <a:ext uri="{FF2B5EF4-FFF2-40B4-BE49-F238E27FC236}">
                <a16:creationId xmlns:a16="http://schemas.microsoft.com/office/drawing/2014/main" id="{4506F76C-0927-4367-9698-74C72947368E}"/>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b="1" dirty="0"/>
              <a:t>PID</a:t>
            </a:r>
            <a:r>
              <a:rPr lang="zh-CN" altLang="en-US" sz="3200" b="1" dirty="0"/>
              <a:t>究竟应该放在什么位置</a:t>
            </a:r>
            <a:r>
              <a:rPr lang="en-US" altLang="zh-CN" sz="3200" b="1" dirty="0"/>
              <a:t>/</a:t>
            </a:r>
            <a:r>
              <a:rPr lang="zh-CN" altLang="en-US" sz="3200" b="1" dirty="0"/>
              <a:t>物理量纲的问题</a:t>
            </a:r>
          </a:p>
        </p:txBody>
      </p:sp>
    </p:spTree>
    <p:extLst>
      <p:ext uri="{BB962C8B-B14F-4D97-AF65-F5344CB8AC3E}">
        <p14:creationId xmlns:p14="http://schemas.microsoft.com/office/powerpoint/2010/main" val="62524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506F76C-0927-4367-9698-74C72947368E}"/>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参数整定（预整定）</a:t>
            </a:r>
          </a:p>
        </p:txBody>
      </p:sp>
      <p:pic>
        <p:nvPicPr>
          <p:cNvPr id="15" name="图片 14">
            <a:extLst>
              <a:ext uri="{FF2B5EF4-FFF2-40B4-BE49-F238E27FC236}">
                <a16:creationId xmlns:a16="http://schemas.microsoft.com/office/drawing/2014/main" id="{0B072F0B-5B00-4B07-B965-18D250325B10}"/>
              </a:ext>
            </a:extLst>
          </p:cNvPr>
          <p:cNvPicPr/>
          <p:nvPr/>
        </p:nvPicPr>
        <p:blipFill>
          <a:blip r:embed="rId2"/>
          <a:stretch>
            <a:fillRect/>
          </a:stretch>
        </p:blipFill>
        <p:spPr>
          <a:xfrm>
            <a:off x="180187" y="269921"/>
            <a:ext cx="2880000" cy="1800000"/>
          </a:xfrm>
          <a:prstGeom prst="rect">
            <a:avLst/>
          </a:prstGeom>
        </p:spPr>
      </p:pic>
      <p:pic>
        <p:nvPicPr>
          <p:cNvPr id="16" name="图片 15">
            <a:extLst>
              <a:ext uri="{FF2B5EF4-FFF2-40B4-BE49-F238E27FC236}">
                <a16:creationId xmlns:a16="http://schemas.microsoft.com/office/drawing/2014/main" id="{EA4477E8-C38F-43B0-8856-825B355E4EB2}"/>
              </a:ext>
            </a:extLst>
          </p:cNvPr>
          <p:cNvPicPr/>
          <p:nvPr/>
        </p:nvPicPr>
        <p:blipFill>
          <a:blip r:embed="rId3"/>
          <a:stretch>
            <a:fillRect/>
          </a:stretch>
        </p:blipFill>
        <p:spPr>
          <a:xfrm>
            <a:off x="4257432" y="269921"/>
            <a:ext cx="2880000" cy="1800000"/>
          </a:xfrm>
          <a:prstGeom prst="rect">
            <a:avLst/>
          </a:prstGeom>
        </p:spPr>
      </p:pic>
      <p:pic>
        <p:nvPicPr>
          <p:cNvPr id="17" name="图片 16">
            <a:extLst>
              <a:ext uri="{FF2B5EF4-FFF2-40B4-BE49-F238E27FC236}">
                <a16:creationId xmlns:a16="http://schemas.microsoft.com/office/drawing/2014/main" id="{6974C6EF-71C1-4F5E-9445-B37477517CA0}"/>
              </a:ext>
            </a:extLst>
          </p:cNvPr>
          <p:cNvPicPr/>
          <p:nvPr/>
        </p:nvPicPr>
        <p:blipFill>
          <a:blip r:embed="rId4"/>
          <a:stretch>
            <a:fillRect/>
          </a:stretch>
        </p:blipFill>
        <p:spPr>
          <a:xfrm>
            <a:off x="8334678" y="269921"/>
            <a:ext cx="2880000" cy="1800000"/>
          </a:xfrm>
          <a:prstGeom prst="rect">
            <a:avLst/>
          </a:prstGeom>
        </p:spPr>
      </p:pic>
      <p:pic>
        <p:nvPicPr>
          <p:cNvPr id="18" name="图片 17">
            <a:extLst>
              <a:ext uri="{FF2B5EF4-FFF2-40B4-BE49-F238E27FC236}">
                <a16:creationId xmlns:a16="http://schemas.microsoft.com/office/drawing/2014/main" id="{572BCA8D-C22D-4F24-A89F-0480675DC71A}"/>
              </a:ext>
            </a:extLst>
          </p:cNvPr>
          <p:cNvPicPr/>
          <p:nvPr/>
        </p:nvPicPr>
        <p:blipFill>
          <a:blip r:embed="rId5"/>
          <a:stretch>
            <a:fillRect/>
          </a:stretch>
        </p:blipFill>
        <p:spPr>
          <a:xfrm>
            <a:off x="2495600" y="2564904"/>
            <a:ext cx="2880000" cy="1800000"/>
          </a:xfrm>
          <a:prstGeom prst="rect">
            <a:avLst/>
          </a:prstGeom>
        </p:spPr>
      </p:pic>
      <p:sp>
        <p:nvSpPr>
          <p:cNvPr id="11" name="箭头: 右 10">
            <a:extLst>
              <a:ext uri="{FF2B5EF4-FFF2-40B4-BE49-F238E27FC236}">
                <a16:creationId xmlns:a16="http://schemas.microsoft.com/office/drawing/2014/main" id="{F654B701-4D2B-4FAE-985D-B20C0227DAFA}"/>
              </a:ext>
            </a:extLst>
          </p:cNvPr>
          <p:cNvSpPr/>
          <p:nvPr/>
        </p:nvSpPr>
        <p:spPr>
          <a:xfrm>
            <a:off x="3287688" y="836712"/>
            <a:ext cx="792088" cy="4572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D163C649-8E5C-4A82-A246-15D5EC4E8DFE}"/>
              </a:ext>
            </a:extLst>
          </p:cNvPr>
          <p:cNvSpPr/>
          <p:nvPr/>
        </p:nvSpPr>
        <p:spPr>
          <a:xfrm>
            <a:off x="7340011" y="836712"/>
            <a:ext cx="792088" cy="4572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66D45DEF-37F7-45C7-AF90-185FD8CB63EF}"/>
              </a:ext>
            </a:extLst>
          </p:cNvPr>
          <p:cNvSpPr/>
          <p:nvPr/>
        </p:nvSpPr>
        <p:spPr>
          <a:xfrm>
            <a:off x="1127448" y="3140968"/>
            <a:ext cx="792088" cy="4572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0983312-79A0-40ED-A986-F59CC60FE520}"/>
              </a:ext>
            </a:extLst>
          </p:cNvPr>
          <p:cNvSpPr/>
          <p:nvPr/>
        </p:nvSpPr>
        <p:spPr>
          <a:xfrm>
            <a:off x="974991" y="2246210"/>
            <a:ext cx="10035119" cy="369332"/>
          </a:xfrm>
          <a:prstGeom prst="rect">
            <a:avLst/>
          </a:prstGeom>
        </p:spPr>
        <p:txBody>
          <a:bodyPr wrap="none">
            <a:spAutoFit/>
          </a:bodyPr>
          <a:lstStyle/>
          <a:p>
            <a:r>
              <a:rPr lang="en-US" altLang="zh-CN" b="1" dirty="0">
                <a:ea typeface="等线" panose="02010600030101010101" pitchFamily="2" charset="-122"/>
                <a:cs typeface="Times New Roman" panose="02020603050405020304" pitchFamily="18" charset="0"/>
              </a:rPr>
              <a:t> </a:t>
            </a:r>
            <a:r>
              <a:rPr lang="en-US" altLang="zh-CN" b="1" dirty="0" err="1">
                <a:ea typeface="等线" panose="02010600030101010101" pitchFamily="2" charset="-122"/>
                <a:cs typeface="Times New Roman" panose="02020603050405020304" pitchFamily="18" charset="0"/>
              </a:rPr>
              <a:t>Kp</a:t>
            </a:r>
            <a:r>
              <a:rPr lang="en-US" altLang="zh-CN" b="1" dirty="0">
                <a:ea typeface="等线" panose="02010600030101010101" pitchFamily="2" charset="-122"/>
                <a:cs typeface="Times New Roman" panose="02020603050405020304" pitchFamily="18" charset="0"/>
              </a:rPr>
              <a:t>=1                                                                    </a:t>
            </a:r>
            <a:r>
              <a:rPr lang="en-US" altLang="zh-CN" b="1" dirty="0" err="1">
                <a:ea typeface="等线" panose="02010600030101010101" pitchFamily="2" charset="-122"/>
                <a:cs typeface="Times New Roman" panose="02020603050405020304" pitchFamily="18" charset="0"/>
              </a:rPr>
              <a:t>Kp</a:t>
            </a:r>
            <a:r>
              <a:rPr lang="en-US" altLang="zh-CN" b="1" dirty="0">
                <a:ea typeface="等线" panose="02010600030101010101" pitchFamily="2" charset="-122"/>
                <a:cs typeface="Times New Roman" panose="02020603050405020304" pitchFamily="18" charset="0"/>
              </a:rPr>
              <a:t>=5                                                           </a:t>
            </a:r>
            <a:r>
              <a:rPr lang="en-US" altLang="zh-CN" b="1" dirty="0" err="1">
                <a:ea typeface="等线" panose="02010600030101010101" pitchFamily="2" charset="-122"/>
                <a:cs typeface="Times New Roman" panose="02020603050405020304" pitchFamily="18" charset="0"/>
              </a:rPr>
              <a:t>Kp</a:t>
            </a:r>
            <a:r>
              <a:rPr lang="en-US" altLang="zh-CN" b="1" dirty="0">
                <a:ea typeface="等线" panose="02010600030101010101" pitchFamily="2" charset="-122"/>
                <a:cs typeface="Times New Roman" panose="02020603050405020304" pitchFamily="18" charset="0"/>
              </a:rPr>
              <a:t>=1</a:t>
            </a:r>
            <a:r>
              <a:rPr lang="zh-CN" altLang="en-US" b="1" dirty="0">
                <a:ea typeface="等线" panose="02010600030101010101" pitchFamily="2" charset="-122"/>
                <a:cs typeface="Times New Roman" panose="02020603050405020304" pitchFamily="18" charset="0"/>
              </a:rPr>
              <a:t>，</a:t>
            </a:r>
            <a:r>
              <a:rPr lang="en-US" altLang="zh-CN" b="1" dirty="0">
                <a:ea typeface="等线" panose="02010600030101010101" pitchFamily="2" charset="-122"/>
                <a:cs typeface="Times New Roman" panose="02020603050405020304" pitchFamily="18" charset="0"/>
              </a:rPr>
              <a:t>Ki=0.2</a:t>
            </a:r>
            <a:endParaRPr lang="zh-CN" altLang="en-US" dirty="0"/>
          </a:p>
        </p:txBody>
      </p:sp>
      <p:sp>
        <p:nvSpPr>
          <p:cNvPr id="13" name="矩形 12">
            <a:extLst>
              <a:ext uri="{FF2B5EF4-FFF2-40B4-BE49-F238E27FC236}">
                <a16:creationId xmlns:a16="http://schemas.microsoft.com/office/drawing/2014/main" id="{6889CE7D-342F-4C13-9DE0-812B59E02CC3}"/>
              </a:ext>
            </a:extLst>
          </p:cNvPr>
          <p:cNvSpPr/>
          <p:nvPr/>
        </p:nvSpPr>
        <p:spPr>
          <a:xfrm>
            <a:off x="3287688" y="4437112"/>
            <a:ext cx="5867312" cy="369332"/>
          </a:xfrm>
          <a:prstGeom prst="rect">
            <a:avLst/>
          </a:prstGeom>
        </p:spPr>
        <p:txBody>
          <a:bodyPr wrap="none">
            <a:spAutoFit/>
          </a:bodyPr>
          <a:lstStyle/>
          <a:p>
            <a:r>
              <a:rPr lang="zh-CN" altLang="zh-CN" b="1" dirty="0">
                <a:ea typeface="等线" panose="02010600030101010101" pitchFamily="2" charset="-122"/>
                <a:cs typeface="Times New Roman" panose="02020603050405020304" pitchFamily="18" charset="0"/>
              </a:rPr>
              <a:t> 液位曲线</a:t>
            </a:r>
            <a:r>
              <a:rPr lang="en-US" altLang="zh-CN" b="1" dirty="0">
                <a:ea typeface="等线" panose="02010600030101010101" pitchFamily="2" charset="-122"/>
                <a:cs typeface="Times New Roman" panose="02020603050405020304" pitchFamily="18" charset="0"/>
              </a:rPr>
              <a:t>                                                    </a:t>
            </a:r>
            <a:r>
              <a:rPr lang="zh-CN" altLang="en-US" b="1" dirty="0">
                <a:ea typeface="等线" panose="02010600030101010101" pitchFamily="2" charset="-122"/>
                <a:cs typeface="Times New Roman" panose="02020603050405020304" pitchFamily="18" charset="0"/>
              </a:rPr>
              <a:t>带干扰液位曲线</a:t>
            </a:r>
            <a:endParaRPr lang="zh-CN" altLang="en-US" b="1" dirty="0"/>
          </a:p>
        </p:txBody>
      </p:sp>
      <p:sp>
        <p:nvSpPr>
          <p:cNvPr id="26" name="矩形 25">
            <a:extLst>
              <a:ext uri="{FF2B5EF4-FFF2-40B4-BE49-F238E27FC236}">
                <a16:creationId xmlns:a16="http://schemas.microsoft.com/office/drawing/2014/main" id="{CD2BDAA2-EB2C-4192-AB57-5457F13D0855}"/>
              </a:ext>
            </a:extLst>
          </p:cNvPr>
          <p:cNvSpPr/>
          <p:nvPr/>
        </p:nvSpPr>
        <p:spPr>
          <a:xfrm>
            <a:off x="0" y="4773052"/>
            <a:ext cx="12192000" cy="1569660"/>
          </a:xfrm>
          <a:prstGeom prst="rect">
            <a:avLst/>
          </a:prstGeom>
        </p:spPr>
        <p:txBody>
          <a:bodyPr wrap="square">
            <a:spAutoFit/>
          </a:bodyPr>
          <a:lstStyle/>
          <a:p>
            <a:pPr marL="266700" indent="266700"/>
            <a:r>
              <a:rPr lang="zh-CN" altLang="zh-CN" sz="2400" b="1" kern="100" dirty="0">
                <a:latin typeface="+mj-ea"/>
                <a:ea typeface="+mj-ea"/>
                <a:cs typeface="Times New Roman" panose="02020603050405020304" pitchFamily="18" charset="0"/>
              </a:rPr>
              <a:t>首先进行</a:t>
            </a:r>
            <a:r>
              <a:rPr lang="zh-CN" altLang="en-US" sz="2400" b="1" kern="100" dirty="0">
                <a:latin typeface="+mj-ea"/>
                <a:ea typeface="+mj-ea"/>
                <a:cs typeface="Times New Roman" panose="02020603050405020304" pitchFamily="18" charset="0"/>
              </a:rPr>
              <a:t>预整定</a:t>
            </a:r>
            <a:r>
              <a:rPr lang="zh-CN" altLang="zh-CN" sz="2400" b="1" kern="100" dirty="0">
                <a:latin typeface="+mj-ea"/>
                <a:ea typeface="+mj-ea"/>
                <a:cs typeface="Times New Roman" panose="02020603050405020304" pitchFamily="18" charset="0"/>
              </a:rPr>
              <a:t>的意义是因为在没有整定过任何复杂系统情况下，需要对系统</a:t>
            </a:r>
            <a:r>
              <a:rPr lang="en-US" altLang="zh-CN" sz="2400" b="1" kern="100" dirty="0">
                <a:latin typeface="+mj-ea"/>
                <a:ea typeface="+mj-ea"/>
                <a:cs typeface="Times New Roman" panose="02020603050405020304" pitchFamily="18" charset="0"/>
              </a:rPr>
              <a:t>PID</a:t>
            </a:r>
            <a:r>
              <a:rPr lang="zh-CN" altLang="zh-CN" sz="2400" b="1" kern="100" dirty="0">
                <a:latin typeface="+mj-ea"/>
                <a:ea typeface="+mj-ea"/>
                <a:cs typeface="Times New Roman" panose="02020603050405020304" pitchFamily="18" charset="0"/>
              </a:rPr>
              <a:t>参数整定进行了解和经验获取，基于此想法，我觉得</a:t>
            </a:r>
            <a:r>
              <a:rPr lang="zh-CN" altLang="en-US" sz="2400" b="1" kern="100" dirty="0">
                <a:latin typeface="+mj-ea"/>
                <a:cs typeface="Times New Roman" panose="02020603050405020304" pitchFamily="18" charset="0"/>
              </a:rPr>
              <a:t>预整定</a:t>
            </a:r>
            <a:r>
              <a:rPr lang="zh-CN" altLang="zh-CN" sz="2400" b="1" kern="100" dirty="0">
                <a:latin typeface="+mj-ea"/>
                <a:ea typeface="+mj-ea"/>
                <a:cs typeface="Times New Roman" panose="02020603050405020304" pitchFamily="18" charset="0"/>
              </a:rPr>
              <a:t>很有必要，不仅仅是为了整定这个三水箱系统，更是为了发现问题，思考问题和解决问题，也为整定后面更复杂的系统做铺垫</a:t>
            </a:r>
          </a:p>
        </p:txBody>
      </p:sp>
      <p:pic>
        <p:nvPicPr>
          <p:cNvPr id="27" name="图片 26">
            <a:extLst>
              <a:ext uri="{FF2B5EF4-FFF2-40B4-BE49-F238E27FC236}">
                <a16:creationId xmlns:a16="http://schemas.microsoft.com/office/drawing/2014/main" id="{25DE74DA-1856-4F6D-8466-647945B7C15C}"/>
              </a:ext>
            </a:extLst>
          </p:cNvPr>
          <p:cNvPicPr/>
          <p:nvPr/>
        </p:nvPicPr>
        <p:blipFill>
          <a:blip r:embed="rId6"/>
          <a:stretch>
            <a:fillRect/>
          </a:stretch>
        </p:blipFill>
        <p:spPr>
          <a:xfrm>
            <a:off x="6672064" y="2614474"/>
            <a:ext cx="2880000" cy="1800000"/>
          </a:xfrm>
          <a:prstGeom prst="rect">
            <a:avLst/>
          </a:prstGeom>
        </p:spPr>
      </p:pic>
    </p:spTree>
    <p:extLst>
      <p:ext uri="{BB962C8B-B14F-4D97-AF65-F5344CB8AC3E}">
        <p14:creationId xmlns:p14="http://schemas.microsoft.com/office/powerpoint/2010/main" val="165662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506F76C-0927-4367-9698-74C72947368E}"/>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参数整定（实际整定）</a:t>
            </a:r>
          </a:p>
        </p:txBody>
      </p:sp>
      <p:pic>
        <p:nvPicPr>
          <p:cNvPr id="6" name="图片 5">
            <a:extLst>
              <a:ext uri="{FF2B5EF4-FFF2-40B4-BE49-F238E27FC236}">
                <a16:creationId xmlns:a16="http://schemas.microsoft.com/office/drawing/2014/main" id="{50435755-89DE-4770-8194-0C8F428DB7D2}"/>
              </a:ext>
            </a:extLst>
          </p:cNvPr>
          <p:cNvPicPr/>
          <p:nvPr/>
        </p:nvPicPr>
        <p:blipFill>
          <a:blip r:embed="rId2"/>
          <a:stretch>
            <a:fillRect/>
          </a:stretch>
        </p:blipFill>
        <p:spPr>
          <a:xfrm>
            <a:off x="839415" y="162767"/>
            <a:ext cx="2880000" cy="1800000"/>
          </a:xfrm>
          <a:prstGeom prst="rect">
            <a:avLst/>
          </a:prstGeom>
        </p:spPr>
      </p:pic>
      <p:pic>
        <p:nvPicPr>
          <p:cNvPr id="8" name="图片 7">
            <a:extLst>
              <a:ext uri="{FF2B5EF4-FFF2-40B4-BE49-F238E27FC236}">
                <a16:creationId xmlns:a16="http://schemas.microsoft.com/office/drawing/2014/main" id="{B089D64D-B105-4BE5-9233-599FFEC0EBB7}"/>
              </a:ext>
            </a:extLst>
          </p:cNvPr>
          <p:cNvPicPr/>
          <p:nvPr/>
        </p:nvPicPr>
        <p:blipFill>
          <a:blip r:embed="rId3"/>
          <a:stretch>
            <a:fillRect/>
          </a:stretch>
        </p:blipFill>
        <p:spPr>
          <a:xfrm>
            <a:off x="4403811" y="162767"/>
            <a:ext cx="2880000" cy="1800000"/>
          </a:xfrm>
          <a:prstGeom prst="rect">
            <a:avLst/>
          </a:prstGeom>
        </p:spPr>
      </p:pic>
      <p:pic>
        <p:nvPicPr>
          <p:cNvPr id="10" name="图片 9">
            <a:extLst>
              <a:ext uri="{FF2B5EF4-FFF2-40B4-BE49-F238E27FC236}">
                <a16:creationId xmlns:a16="http://schemas.microsoft.com/office/drawing/2014/main" id="{D54BD507-035B-4574-8457-3EB721D7D7D8}"/>
              </a:ext>
            </a:extLst>
          </p:cNvPr>
          <p:cNvPicPr/>
          <p:nvPr/>
        </p:nvPicPr>
        <p:blipFill>
          <a:blip r:embed="rId4"/>
          <a:stretch>
            <a:fillRect/>
          </a:stretch>
        </p:blipFill>
        <p:spPr>
          <a:xfrm>
            <a:off x="7968208" y="162767"/>
            <a:ext cx="2880000" cy="1800000"/>
          </a:xfrm>
          <a:prstGeom prst="rect">
            <a:avLst/>
          </a:prstGeom>
        </p:spPr>
      </p:pic>
      <p:pic>
        <p:nvPicPr>
          <p:cNvPr id="11" name="图片 10">
            <a:extLst>
              <a:ext uri="{FF2B5EF4-FFF2-40B4-BE49-F238E27FC236}">
                <a16:creationId xmlns:a16="http://schemas.microsoft.com/office/drawing/2014/main" id="{747D3562-D527-40D9-BC23-4D51416E1CC8}"/>
              </a:ext>
            </a:extLst>
          </p:cNvPr>
          <p:cNvPicPr/>
          <p:nvPr/>
        </p:nvPicPr>
        <p:blipFill>
          <a:blip r:embed="rId5"/>
          <a:stretch>
            <a:fillRect/>
          </a:stretch>
        </p:blipFill>
        <p:spPr>
          <a:xfrm>
            <a:off x="839415" y="2925144"/>
            <a:ext cx="2880000" cy="1800000"/>
          </a:xfrm>
          <a:prstGeom prst="rect">
            <a:avLst/>
          </a:prstGeom>
        </p:spPr>
      </p:pic>
      <p:pic>
        <p:nvPicPr>
          <p:cNvPr id="12" name="图片 11">
            <a:extLst>
              <a:ext uri="{FF2B5EF4-FFF2-40B4-BE49-F238E27FC236}">
                <a16:creationId xmlns:a16="http://schemas.microsoft.com/office/drawing/2014/main" id="{B9AACB69-8690-4C8A-A5DA-A13EF66C65A9}"/>
              </a:ext>
            </a:extLst>
          </p:cNvPr>
          <p:cNvPicPr/>
          <p:nvPr/>
        </p:nvPicPr>
        <p:blipFill>
          <a:blip r:embed="rId6"/>
          <a:stretch>
            <a:fillRect/>
          </a:stretch>
        </p:blipFill>
        <p:spPr>
          <a:xfrm>
            <a:off x="4403256" y="2925144"/>
            <a:ext cx="2880000" cy="1800000"/>
          </a:xfrm>
          <a:prstGeom prst="rect">
            <a:avLst/>
          </a:prstGeom>
        </p:spPr>
      </p:pic>
      <p:pic>
        <p:nvPicPr>
          <p:cNvPr id="13" name="图片 12">
            <a:extLst>
              <a:ext uri="{FF2B5EF4-FFF2-40B4-BE49-F238E27FC236}">
                <a16:creationId xmlns:a16="http://schemas.microsoft.com/office/drawing/2014/main" id="{08B3A80D-95B9-4F7A-BE29-790BD55A99FB}"/>
              </a:ext>
            </a:extLst>
          </p:cNvPr>
          <p:cNvPicPr/>
          <p:nvPr/>
        </p:nvPicPr>
        <p:blipFill>
          <a:blip r:embed="rId7"/>
          <a:stretch>
            <a:fillRect/>
          </a:stretch>
        </p:blipFill>
        <p:spPr>
          <a:xfrm>
            <a:off x="7967098" y="2925144"/>
            <a:ext cx="2880000" cy="1800000"/>
          </a:xfrm>
          <a:prstGeom prst="rect">
            <a:avLst/>
          </a:prstGeom>
        </p:spPr>
      </p:pic>
      <p:sp>
        <p:nvSpPr>
          <p:cNvPr id="4" name="箭头: 右 3">
            <a:extLst>
              <a:ext uri="{FF2B5EF4-FFF2-40B4-BE49-F238E27FC236}">
                <a16:creationId xmlns:a16="http://schemas.microsoft.com/office/drawing/2014/main" id="{60A7855D-4CDF-4961-A81E-D935B2E4D287}"/>
              </a:ext>
            </a:extLst>
          </p:cNvPr>
          <p:cNvSpPr/>
          <p:nvPr/>
        </p:nvSpPr>
        <p:spPr>
          <a:xfrm>
            <a:off x="3719415" y="836712"/>
            <a:ext cx="683841" cy="457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F5B76E1F-A859-4722-B8B8-C5C1D7E534D5}"/>
              </a:ext>
            </a:extLst>
          </p:cNvPr>
          <p:cNvSpPr/>
          <p:nvPr/>
        </p:nvSpPr>
        <p:spPr>
          <a:xfrm>
            <a:off x="118453" y="3596544"/>
            <a:ext cx="683841" cy="457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11039B85-26FA-41AA-A3EA-FC894A5FED13}"/>
              </a:ext>
            </a:extLst>
          </p:cNvPr>
          <p:cNvSpPr/>
          <p:nvPr/>
        </p:nvSpPr>
        <p:spPr>
          <a:xfrm>
            <a:off x="7284367" y="3507085"/>
            <a:ext cx="683841" cy="457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346C6B25-195E-4239-AC90-A310490E7435}"/>
              </a:ext>
            </a:extLst>
          </p:cNvPr>
          <p:cNvSpPr/>
          <p:nvPr/>
        </p:nvSpPr>
        <p:spPr>
          <a:xfrm>
            <a:off x="3719736" y="3519055"/>
            <a:ext cx="683841" cy="457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4FAAA116-D820-4125-B116-7D3427FC0F4E}"/>
              </a:ext>
            </a:extLst>
          </p:cNvPr>
          <p:cNvSpPr/>
          <p:nvPr/>
        </p:nvSpPr>
        <p:spPr>
          <a:xfrm>
            <a:off x="7283257" y="866628"/>
            <a:ext cx="683841" cy="457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84E7DCF-E3A4-43C4-9665-D24A72F65215}"/>
              </a:ext>
            </a:extLst>
          </p:cNvPr>
          <p:cNvSpPr/>
          <p:nvPr/>
        </p:nvSpPr>
        <p:spPr>
          <a:xfrm>
            <a:off x="1775520" y="2050618"/>
            <a:ext cx="8986756" cy="369332"/>
          </a:xfrm>
          <a:prstGeom prst="rect">
            <a:avLst/>
          </a:prstGeom>
        </p:spPr>
        <p:txBody>
          <a:bodyPr wrap="none">
            <a:spAutoFit/>
          </a:bodyPr>
          <a:lstStyle/>
          <a:p>
            <a:r>
              <a:rPr lang="en-US" altLang="zh-CN" b="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b="1" kern="100" dirty="0" err="1">
                <a:latin typeface="等线" panose="02010600030101010101" pitchFamily="2" charset="-122"/>
                <a:ea typeface="等线" panose="02010600030101010101" pitchFamily="2" charset="-122"/>
                <a:cs typeface="Times New Roman" panose="02020603050405020304" pitchFamily="18" charset="0"/>
              </a:rPr>
              <a:t>Kp</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=1  </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b="1" kern="100" dirty="0" err="1">
                <a:latin typeface="等线" panose="02010600030101010101" pitchFamily="2" charset="-122"/>
                <a:ea typeface="等线" panose="02010600030101010101" pitchFamily="2" charset="-122"/>
                <a:cs typeface="Times New Roman" panose="02020603050405020304" pitchFamily="18" charset="0"/>
              </a:rPr>
              <a:t>Kp</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=20                                                </a:t>
            </a:r>
            <a:r>
              <a:rPr lang="en-US" altLang="zh-CN" b="1" kern="100" dirty="0" err="1">
                <a:latin typeface="等线" panose="02010600030101010101" pitchFamily="2" charset="-122"/>
                <a:ea typeface="等线" panose="02010600030101010101" pitchFamily="2" charset="-122"/>
                <a:cs typeface="Times New Roman" panose="02020603050405020304" pitchFamily="18" charset="0"/>
              </a:rPr>
              <a:t>Kp</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=10,Ki=0.1</a:t>
            </a:r>
            <a:endParaRPr lang="zh-CN" altLang="en-US" dirty="0"/>
          </a:p>
        </p:txBody>
      </p:sp>
      <p:sp>
        <p:nvSpPr>
          <p:cNvPr id="18" name="矩形 17">
            <a:extLst>
              <a:ext uri="{FF2B5EF4-FFF2-40B4-BE49-F238E27FC236}">
                <a16:creationId xmlns:a16="http://schemas.microsoft.com/office/drawing/2014/main" id="{564D953F-1146-4A2B-8423-5601D8E60BC6}"/>
              </a:ext>
            </a:extLst>
          </p:cNvPr>
          <p:cNvSpPr/>
          <p:nvPr/>
        </p:nvSpPr>
        <p:spPr>
          <a:xfrm>
            <a:off x="1415480" y="4764985"/>
            <a:ext cx="9145016" cy="646331"/>
          </a:xfrm>
          <a:prstGeom prst="rect">
            <a:avLst/>
          </a:prstGeom>
        </p:spPr>
        <p:txBody>
          <a:bodyPr wrap="square">
            <a:spAutoFit/>
          </a:bodyPr>
          <a:lstStyle/>
          <a:p>
            <a:r>
              <a:rPr lang="en-US" altLang="zh-CN" b="1" kern="100" dirty="0" err="1">
                <a:latin typeface="等线" panose="02010600030101010101" pitchFamily="2" charset="-122"/>
                <a:ea typeface="等线" panose="02010600030101010101" pitchFamily="2" charset="-122"/>
                <a:cs typeface="Times New Roman" panose="02020603050405020304" pitchFamily="18" charset="0"/>
              </a:rPr>
              <a:t>Kp</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=8,Ki=0.1                                       </a:t>
            </a:r>
            <a:r>
              <a:rPr lang="en-US" altLang="zh-CN" b="1" kern="100" dirty="0" err="1">
                <a:latin typeface="等线" panose="02010600030101010101" pitchFamily="2" charset="-122"/>
                <a:ea typeface="等线" panose="02010600030101010101" pitchFamily="2" charset="-122"/>
                <a:cs typeface="Times New Roman" panose="02020603050405020304" pitchFamily="18" charset="0"/>
              </a:rPr>
              <a:t>Kp</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=6,Ki=0.1                                     </a:t>
            </a:r>
            <a:r>
              <a:rPr lang="en-US" altLang="zh-CN" b="1" kern="100" dirty="0" err="1">
                <a:latin typeface="等线" panose="02010600030101010101" pitchFamily="2" charset="-122"/>
                <a:ea typeface="等线" panose="02010600030101010101" pitchFamily="2" charset="-122"/>
                <a:cs typeface="Times New Roman" panose="02020603050405020304" pitchFamily="18" charset="0"/>
              </a:rPr>
              <a:t>Kp</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=2,Ki=0.1</a:t>
            </a:r>
            <a:endParaRPr lang="zh-CN" altLang="en-US" dirty="0"/>
          </a:p>
          <a:p>
            <a:endParaRPr lang="zh-CN" altLang="en-US" dirty="0"/>
          </a:p>
        </p:txBody>
      </p:sp>
    </p:spTree>
    <p:extLst>
      <p:ext uri="{BB962C8B-B14F-4D97-AF65-F5344CB8AC3E}">
        <p14:creationId xmlns:p14="http://schemas.microsoft.com/office/powerpoint/2010/main" val="184100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0EDE137B-D953-416A-BCB4-0B6A0FEEFE27}"/>
              </a:ext>
            </a:extLst>
          </p:cNvPr>
          <p:cNvPicPr>
            <a:picLocks noChangeAspect="1"/>
          </p:cNvPicPr>
          <p:nvPr/>
        </p:nvPicPr>
        <p:blipFill>
          <a:blip r:embed="rId2"/>
          <a:stretch>
            <a:fillRect/>
          </a:stretch>
        </p:blipFill>
        <p:spPr>
          <a:xfrm>
            <a:off x="359072" y="580312"/>
            <a:ext cx="10982325" cy="4333875"/>
          </a:xfrm>
          <a:prstGeom prst="rect">
            <a:avLst/>
          </a:prstGeom>
        </p:spPr>
      </p:pic>
      <p:sp>
        <p:nvSpPr>
          <p:cNvPr id="5" name="文本框 4">
            <a:extLst>
              <a:ext uri="{FF2B5EF4-FFF2-40B4-BE49-F238E27FC236}">
                <a16:creationId xmlns:a16="http://schemas.microsoft.com/office/drawing/2014/main" id="{112CF1CC-D8FE-4A5F-9344-1741C5046FF1}"/>
              </a:ext>
            </a:extLst>
          </p:cNvPr>
          <p:cNvSpPr txBox="1"/>
          <p:nvPr/>
        </p:nvSpPr>
        <p:spPr>
          <a:xfrm>
            <a:off x="1775520" y="5242421"/>
            <a:ext cx="5616624" cy="461665"/>
          </a:xfrm>
          <a:prstGeom prst="rect">
            <a:avLst/>
          </a:prstGeom>
          <a:noFill/>
        </p:spPr>
        <p:txBody>
          <a:bodyPr wrap="square" rtlCol="0">
            <a:spAutoFit/>
          </a:bodyPr>
          <a:lstStyle/>
          <a:p>
            <a:r>
              <a:rPr lang="zh-CN" altLang="en-US" sz="2400" b="1" dirty="0">
                <a:latin typeface="+mj-ea"/>
                <a:ea typeface="+mj-ea"/>
              </a:rPr>
              <a:t>思考：为什么会出现这种情况？</a:t>
            </a:r>
          </a:p>
        </p:txBody>
      </p:sp>
      <p:sp>
        <p:nvSpPr>
          <p:cNvPr id="8" name="矩形 7">
            <a:extLst>
              <a:ext uri="{FF2B5EF4-FFF2-40B4-BE49-F238E27FC236}">
                <a16:creationId xmlns:a16="http://schemas.microsoft.com/office/drawing/2014/main" id="{39E3E4D4-9577-4894-A3DD-59AEEE4F367D}"/>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参数整定（实际整定）</a:t>
            </a:r>
          </a:p>
        </p:txBody>
      </p:sp>
    </p:spTree>
    <p:extLst>
      <p:ext uri="{BB962C8B-B14F-4D97-AF65-F5344CB8AC3E}">
        <p14:creationId xmlns:p14="http://schemas.microsoft.com/office/powerpoint/2010/main" val="228933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id="{FA4BAEDA-D21C-4C43-AC35-3B3F766C9506}"/>
              </a:ext>
            </a:extLst>
          </p:cNvPr>
          <p:cNvSpPr/>
          <p:nvPr/>
        </p:nvSpPr>
        <p:spPr>
          <a:xfrm>
            <a:off x="15862" y="0"/>
            <a:ext cx="12191999" cy="707886"/>
          </a:xfrm>
          <a:prstGeom prst="rect">
            <a:avLst/>
          </a:prstGeom>
        </p:spPr>
        <p:txBody>
          <a:bodyPr wrap="square">
            <a:spAutoFit/>
          </a:bodyPr>
          <a:lstStyle/>
          <a:p>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猜想</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加了</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Ki</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的原因，破坏曲线的动态性能，导致曲线急速上升</a:t>
            </a:r>
          </a:p>
          <a:p>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测试</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将</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Kp</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设置为</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Ki</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设置为</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0</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，曲线如下图所示：</a:t>
            </a:r>
          </a:p>
        </p:txBody>
      </p:sp>
      <p:pic>
        <p:nvPicPr>
          <p:cNvPr id="8" name="图片 7">
            <a:extLst>
              <a:ext uri="{FF2B5EF4-FFF2-40B4-BE49-F238E27FC236}">
                <a16:creationId xmlns:a16="http://schemas.microsoft.com/office/drawing/2014/main" id="{E2ED7F98-F57C-42A4-9720-F0F83BE7F4D4}"/>
              </a:ext>
            </a:extLst>
          </p:cNvPr>
          <p:cNvPicPr/>
          <p:nvPr/>
        </p:nvPicPr>
        <p:blipFill>
          <a:blip r:embed="rId2"/>
          <a:stretch>
            <a:fillRect/>
          </a:stretch>
        </p:blipFill>
        <p:spPr>
          <a:xfrm>
            <a:off x="16065" y="810858"/>
            <a:ext cx="6006201" cy="3626254"/>
          </a:xfrm>
          <a:prstGeom prst="rect">
            <a:avLst/>
          </a:prstGeom>
        </p:spPr>
      </p:pic>
      <p:pic>
        <p:nvPicPr>
          <p:cNvPr id="10" name="图片 9">
            <a:extLst>
              <a:ext uri="{FF2B5EF4-FFF2-40B4-BE49-F238E27FC236}">
                <a16:creationId xmlns:a16="http://schemas.microsoft.com/office/drawing/2014/main" id="{F38E2242-DC64-4368-BF79-616F54EFC12A}"/>
              </a:ext>
            </a:extLst>
          </p:cNvPr>
          <p:cNvPicPr/>
          <p:nvPr/>
        </p:nvPicPr>
        <p:blipFill>
          <a:blip r:embed="rId3"/>
          <a:stretch>
            <a:fillRect/>
          </a:stretch>
        </p:blipFill>
        <p:spPr>
          <a:xfrm>
            <a:off x="6268032" y="810857"/>
            <a:ext cx="5923968" cy="3626255"/>
          </a:xfrm>
          <a:prstGeom prst="rect">
            <a:avLst/>
          </a:prstGeom>
        </p:spPr>
      </p:pic>
      <p:sp>
        <p:nvSpPr>
          <p:cNvPr id="5" name="矩形 4">
            <a:extLst>
              <a:ext uri="{FF2B5EF4-FFF2-40B4-BE49-F238E27FC236}">
                <a16:creationId xmlns:a16="http://schemas.microsoft.com/office/drawing/2014/main" id="{7584FD91-2D6F-4BDA-BFB8-CE1E855F2B65}"/>
              </a:ext>
            </a:extLst>
          </p:cNvPr>
          <p:cNvSpPr/>
          <p:nvPr/>
        </p:nvSpPr>
        <p:spPr>
          <a:xfrm>
            <a:off x="191344" y="4801042"/>
            <a:ext cx="11603048" cy="830997"/>
          </a:xfrm>
          <a:prstGeom prst="rect">
            <a:avLst/>
          </a:prstGeom>
        </p:spPr>
        <p:txBody>
          <a:bodyPr wrap="square">
            <a:spAutoFit/>
          </a:bodyPr>
          <a:lstStyle/>
          <a:p>
            <a:pPr marL="342900" indent="-342900">
              <a:buFont typeface="Arial" panose="020B0604020202020204" pitchFamily="34" charset="0"/>
              <a:buChar char="•"/>
            </a:pPr>
            <a:r>
              <a:rPr lang="zh-CN" altLang="zh-CN" sz="2400" b="1" kern="100" dirty="0">
                <a:latin typeface="+mj-ea"/>
                <a:ea typeface="+mj-ea"/>
                <a:cs typeface="Times New Roman" panose="02020603050405020304" pitchFamily="18" charset="0"/>
              </a:rPr>
              <a:t>我们发现没有加</a:t>
            </a:r>
            <a:r>
              <a:rPr lang="en-US" altLang="zh-CN" sz="2400" b="1" kern="100" dirty="0">
                <a:latin typeface="+mj-ea"/>
                <a:ea typeface="+mj-ea"/>
                <a:cs typeface="Times New Roman" panose="02020603050405020304" pitchFamily="18" charset="0"/>
              </a:rPr>
              <a:t>Ki</a:t>
            </a:r>
            <a:r>
              <a:rPr lang="zh-CN" altLang="zh-CN" sz="2400" b="1" kern="100" dirty="0">
                <a:latin typeface="+mj-ea"/>
                <a:ea typeface="+mj-ea"/>
                <a:cs typeface="Times New Roman" panose="02020603050405020304" pitchFamily="18" charset="0"/>
              </a:rPr>
              <a:t>的曲线根本达不到设定值，所以</a:t>
            </a:r>
            <a:r>
              <a:rPr lang="en-US" altLang="zh-CN" sz="2400" b="1" kern="100" dirty="0">
                <a:latin typeface="+mj-ea"/>
                <a:ea typeface="+mj-ea"/>
                <a:cs typeface="Times New Roman" panose="02020603050405020304" pitchFamily="18" charset="0"/>
              </a:rPr>
              <a:t>Ki</a:t>
            </a:r>
            <a:r>
              <a:rPr lang="zh-CN" altLang="zh-CN" sz="2400" b="1" kern="100" dirty="0">
                <a:latin typeface="+mj-ea"/>
                <a:ea typeface="+mj-ea"/>
                <a:cs typeface="Times New Roman" panose="02020603050405020304" pitchFamily="18" charset="0"/>
              </a:rPr>
              <a:t>对曲线影响巨大，是导致超调的原因之一。</a:t>
            </a:r>
          </a:p>
        </p:txBody>
      </p:sp>
      <p:sp>
        <p:nvSpPr>
          <p:cNvPr id="11" name="矩形 10">
            <a:extLst>
              <a:ext uri="{FF2B5EF4-FFF2-40B4-BE49-F238E27FC236}">
                <a16:creationId xmlns:a16="http://schemas.microsoft.com/office/drawing/2014/main" id="{C027B012-B914-4F25-A7A0-741ED7C0DD5A}"/>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参数整定（实际整定）</a:t>
            </a:r>
          </a:p>
        </p:txBody>
      </p:sp>
    </p:spTree>
    <p:extLst>
      <p:ext uri="{BB962C8B-B14F-4D97-AF65-F5344CB8AC3E}">
        <p14:creationId xmlns:p14="http://schemas.microsoft.com/office/powerpoint/2010/main" val="268425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30548B7-E4F5-45C3-B3AC-9B345526F9D1}"/>
              </a:ext>
            </a:extLst>
          </p:cNvPr>
          <p:cNvSpPr/>
          <p:nvPr/>
        </p:nvSpPr>
        <p:spPr>
          <a:xfrm>
            <a:off x="0" y="45299"/>
            <a:ext cx="12192000" cy="1015663"/>
          </a:xfrm>
          <a:prstGeom prst="rect">
            <a:avLst/>
          </a:prstGeom>
        </p:spPr>
        <p:txBody>
          <a:bodyPr wrap="square">
            <a:spAutoFit/>
          </a:bodyPr>
          <a:lstStyle/>
          <a:p>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猜想</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可能系统其实已经发生了衰减振荡，但是响应太慢了，符合真正工业系统的特点，于是我将量程从</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0-100</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设置为</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0-200</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，如面</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下</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图所示，结果发现系统的确在缓慢平稳，是量程不够导致我的判断失误</a:t>
            </a:r>
          </a:p>
          <a:p>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测试</a:t>
            </a:r>
            <a:r>
              <a:rPr lang="en-US" altLang="zh-CN" sz="2000" b="1"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20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将量程设为</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0-200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0774F8C1-841B-4B40-A325-D8525D19BDB0}"/>
              </a:ext>
            </a:extLst>
          </p:cNvPr>
          <p:cNvPicPr/>
          <p:nvPr/>
        </p:nvPicPr>
        <p:blipFill>
          <a:blip r:embed="rId2"/>
          <a:stretch>
            <a:fillRect/>
          </a:stretch>
        </p:blipFill>
        <p:spPr>
          <a:xfrm>
            <a:off x="0" y="1170541"/>
            <a:ext cx="5663952" cy="3338944"/>
          </a:xfrm>
          <a:prstGeom prst="rect">
            <a:avLst/>
          </a:prstGeom>
        </p:spPr>
      </p:pic>
      <p:pic>
        <p:nvPicPr>
          <p:cNvPr id="11" name="图片 10">
            <a:extLst>
              <a:ext uri="{FF2B5EF4-FFF2-40B4-BE49-F238E27FC236}">
                <a16:creationId xmlns:a16="http://schemas.microsoft.com/office/drawing/2014/main" id="{6EE05033-66A1-44E3-9B5F-9CDE086CD929}"/>
              </a:ext>
            </a:extLst>
          </p:cNvPr>
          <p:cNvPicPr/>
          <p:nvPr/>
        </p:nvPicPr>
        <p:blipFill>
          <a:blip r:embed="rId3"/>
          <a:stretch>
            <a:fillRect/>
          </a:stretch>
        </p:blipFill>
        <p:spPr>
          <a:xfrm>
            <a:off x="6456040" y="1165518"/>
            <a:ext cx="5735960" cy="3338944"/>
          </a:xfrm>
          <a:prstGeom prst="rect">
            <a:avLst/>
          </a:prstGeom>
        </p:spPr>
      </p:pic>
      <p:sp>
        <p:nvSpPr>
          <p:cNvPr id="6" name="矩形 5">
            <a:extLst>
              <a:ext uri="{FF2B5EF4-FFF2-40B4-BE49-F238E27FC236}">
                <a16:creationId xmlns:a16="http://schemas.microsoft.com/office/drawing/2014/main" id="{98916A92-07A5-483C-A945-BF624BE19844}"/>
              </a:ext>
            </a:extLst>
          </p:cNvPr>
          <p:cNvSpPr/>
          <p:nvPr/>
        </p:nvSpPr>
        <p:spPr>
          <a:xfrm>
            <a:off x="2097790" y="4619064"/>
            <a:ext cx="8209299" cy="369332"/>
          </a:xfrm>
          <a:prstGeom prst="rect">
            <a:avLst/>
          </a:prstGeom>
        </p:spPr>
        <p:txBody>
          <a:bodyPr wrap="none">
            <a:spAutoFit/>
          </a:bodyPr>
          <a:lstStyle/>
          <a:p>
            <a:r>
              <a:rPr lang="zh-CN" altLang="zh-CN" b="1" dirty="0">
                <a:ea typeface="等线" panose="02010600030101010101" pitchFamily="2" charset="-122"/>
                <a:cs typeface="Times New Roman" panose="02020603050405020304" pitchFamily="18" charset="0"/>
              </a:rPr>
              <a:t> 量程</a:t>
            </a:r>
            <a:r>
              <a:rPr lang="en-US" altLang="zh-CN" b="1" dirty="0">
                <a:ea typeface="等线" panose="02010600030101010101" pitchFamily="2" charset="-122"/>
                <a:cs typeface="Times New Roman" panose="02020603050405020304" pitchFamily="18" charset="0"/>
              </a:rPr>
              <a:t>0-200                                                                                                    </a:t>
            </a:r>
            <a:r>
              <a:rPr lang="zh-CN" altLang="zh-CN" b="1" dirty="0">
                <a:ea typeface="等线" panose="02010600030101010101" pitchFamily="2" charset="-122"/>
                <a:cs typeface="Times New Roman" panose="02020603050405020304" pitchFamily="18" charset="0"/>
              </a:rPr>
              <a:t>量程</a:t>
            </a:r>
            <a:r>
              <a:rPr lang="en-US" altLang="zh-CN" b="1" dirty="0">
                <a:ea typeface="等线" panose="02010600030101010101" pitchFamily="2" charset="-122"/>
                <a:cs typeface="Times New Roman" panose="02020603050405020304" pitchFamily="18" charset="0"/>
              </a:rPr>
              <a:t>0-100</a:t>
            </a:r>
            <a:endParaRPr lang="zh-CN" altLang="en-US" dirty="0"/>
          </a:p>
        </p:txBody>
      </p:sp>
      <p:sp>
        <p:nvSpPr>
          <p:cNvPr id="12" name="矩形 11">
            <a:extLst>
              <a:ext uri="{FF2B5EF4-FFF2-40B4-BE49-F238E27FC236}">
                <a16:creationId xmlns:a16="http://schemas.microsoft.com/office/drawing/2014/main" id="{73918187-CC3F-485B-9243-65E26E58C970}"/>
              </a:ext>
            </a:extLst>
          </p:cNvPr>
          <p:cNvSpPr/>
          <p:nvPr/>
        </p:nvSpPr>
        <p:spPr>
          <a:xfrm>
            <a:off x="155208" y="5294915"/>
            <a:ext cx="12094462" cy="707886"/>
          </a:xfrm>
          <a:prstGeom prst="rect">
            <a:avLst/>
          </a:prstGeom>
        </p:spPr>
        <p:txBody>
          <a:bodyPr wrap="square">
            <a:spAutoFit/>
          </a:bodyPr>
          <a:lstStyle/>
          <a:p>
            <a:pPr marL="342900" indent="-342900">
              <a:buFont typeface="Arial" panose="020B0604020202020204" pitchFamily="34" charset="0"/>
              <a:buChar char="•"/>
            </a:pPr>
            <a:r>
              <a:rPr lang="zh-CN" altLang="en-US" sz="2000" b="1" kern="100" dirty="0">
                <a:latin typeface="+mj-ea"/>
                <a:cs typeface="Times New Roman" panose="02020603050405020304" pitchFamily="18" charset="0"/>
              </a:rPr>
              <a:t>由图所示，量程改变以后图像有所达到稳定值的趋势，所以在下面的整定中我将量程全部</a:t>
            </a:r>
            <a:endParaRPr lang="en-US" altLang="zh-CN" sz="2000" b="1" kern="100" dirty="0">
              <a:latin typeface="+mj-ea"/>
              <a:cs typeface="Times New Roman" panose="02020603050405020304" pitchFamily="18" charset="0"/>
            </a:endParaRPr>
          </a:p>
          <a:p>
            <a:r>
              <a:rPr lang="zh-CN" altLang="en-US" sz="2000" b="1" kern="100" dirty="0">
                <a:latin typeface="+mj-ea"/>
                <a:cs typeface="Times New Roman" panose="02020603050405020304" pitchFamily="18" charset="0"/>
              </a:rPr>
              <a:t>    设定为</a:t>
            </a:r>
            <a:r>
              <a:rPr lang="en-US" altLang="zh-CN" sz="2000" b="1" kern="100" dirty="0">
                <a:latin typeface="+mj-ea"/>
                <a:cs typeface="Times New Roman" panose="02020603050405020304" pitchFamily="18" charset="0"/>
              </a:rPr>
              <a:t>0-1000</a:t>
            </a:r>
            <a:endParaRPr lang="zh-CN" altLang="zh-CN" sz="2000" b="1" kern="100" dirty="0">
              <a:latin typeface="+mj-ea"/>
              <a:cs typeface="Times New Roman" panose="02020603050405020304" pitchFamily="18" charset="0"/>
            </a:endParaRPr>
          </a:p>
        </p:txBody>
      </p:sp>
      <p:sp>
        <p:nvSpPr>
          <p:cNvPr id="13" name="矩形 12">
            <a:extLst>
              <a:ext uri="{FF2B5EF4-FFF2-40B4-BE49-F238E27FC236}">
                <a16:creationId xmlns:a16="http://schemas.microsoft.com/office/drawing/2014/main" id="{6B69554A-01F3-43BF-AB86-03B17B043A48}"/>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参数整定（实际整定）</a:t>
            </a:r>
          </a:p>
        </p:txBody>
      </p:sp>
    </p:spTree>
    <p:extLst>
      <p:ext uri="{BB962C8B-B14F-4D97-AF65-F5344CB8AC3E}">
        <p14:creationId xmlns:p14="http://schemas.microsoft.com/office/powerpoint/2010/main" val="169857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27647E04-8F37-4ADE-8C4C-8FA0365DFB5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4797152"/>
          </a:xfrm>
          <a:prstGeom prst="rect">
            <a:avLst/>
          </a:prstGeom>
        </p:spPr>
      </p:pic>
      <p:sp>
        <p:nvSpPr>
          <p:cNvPr id="6" name="矩形 5">
            <a:extLst>
              <a:ext uri="{FF2B5EF4-FFF2-40B4-BE49-F238E27FC236}">
                <a16:creationId xmlns:a16="http://schemas.microsoft.com/office/drawing/2014/main" id="{5C629B6C-782E-4D21-9607-A6DFB7D208A8}"/>
              </a:ext>
            </a:extLst>
          </p:cNvPr>
          <p:cNvSpPr/>
          <p:nvPr/>
        </p:nvSpPr>
        <p:spPr>
          <a:xfrm>
            <a:off x="0" y="4953071"/>
            <a:ext cx="12000654" cy="1200329"/>
          </a:xfrm>
          <a:prstGeom prst="rect">
            <a:avLst/>
          </a:prstGeom>
        </p:spPr>
        <p:txBody>
          <a:bodyPr wrap="square">
            <a:spAutoFit/>
          </a:bodyPr>
          <a:lstStyle/>
          <a:p>
            <a:pPr marL="266700" indent="-266700"/>
            <a:r>
              <a:rPr lang="en-US" altLang="zh-CN" sz="2400" b="1" kern="100" dirty="0">
                <a:latin typeface="+mn-ea"/>
                <a:cs typeface="Times New Roman" panose="02020603050405020304" pitchFamily="18" charset="0"/>
              </a:rPr>
              <a:t>   </a:t>
            </a:r>
            <a:r>
              <a:rPr lang="zh-CN" altLang="zh-CN" sz="2400" b="1" kern="100" dirty="0">
                <a:latin typeface="+mn-ea"/>
                <a:cs typeface="Times New Roman" panose="02020603050405020304" pitchFamily="18" charset="0"/>
              </a:rPr>
              <a:t>将</a:t>
            </a:r>
            <a:r>
              <a:rPr lang="en-US" altLang="zh-CN" sz="2400" b="1" kern="100" dirty="0">
                <a:latin typeface="+mn-ea"/>
                <a:cs typeface="Times New Roman" panose="02020603050405020304" pitchFamily="18" charset="0"/>
              </a:rPr>
              <a:t>H1</a:t>
            </a:r>
            <a:r>
              <a:rPr lang="zh-CN" altLang="en-US" sz="2400" b="1" kern="100" dirty="0">
                <a:latin typeface="+mn-ea"/>
                <a:cs typeface="Times New Roman" panose="02020603050405020304" pitchFamily="18" charset="0"/>
              </a:rPr>
              <a:t>和</a:t>
            </a:r>
            <a:r>
              <a:rPr lang="en-US" altLang="zh-CN" sz="2400" b="1" kern="100" dirty="0">
                <a:latin typeface="+mn-ea"/>
                <a:cs typeface="Times New Roman" panose="02020603050405020304" pitchFamily="18" charset="0"/>
              </a:rPr>
              <a:t>H2</a:t>
            </a:r>
            <a:r>
              <a:rPr lang="zh-CN" altLang="en-US" sz="2400" b="1" kern="100" dirty="0">
                <a:latin typeface="+mn-ea"/>
                <a:cs typeface="Times New Roman" panose="02020603050405020304" pitchFamily="18" charset="0"/>
              </a:rPr>
              <a:t>的</a:t>
            </a:r>
            <a:r>
              <a:rPr lang="en-US" altLang="zh-CN" sz="2400" b="1" kern="100" dirty="0" err="1">
                <a:latin typeface="+mn-ea"/>
                <a:cs typeface="Times New Roman" panose="02020603050405020304" pitchFamily="18" charset="0"/>
              </a:rPr>
              <a:t>Kp</a:t>
            </a:r>
            <a:r>
              <a:rPr lang="zh-CN" altLang="zh-CN" sz="2400" b="1" kern="100" dirty="0">
                <a:latin typeface="+mn-ea"/>
                <a:cs typeface="Times New Roman" panose="02020603050405020304" pitchFamily="18" charset="0"/>
              </a:rPr>
              <a:t>设为</a:t>
            </a:r>
            <a:r>
              <a:rPr lang="en-US" altLang="zh-CN" sz="2400" b="1" kern="100" dirty="0">
                <a:latin typeface="+mn-ea"/>
                <a:cs typeface="Times New Roman" panose="02020603050405020304" pitchFamily="18" charset="0"/>
              </a:rPr>
              <a:t>2</a:t>
            </a:r>
            <a:r>
              <a:rPr lang="zh-CN" altLang="zh-CN" sz="2400" b="1" kern="100" dirty="0">
                <a:latin typeface="+mn-ea"/>
                <a:cs typeface="Times New Roman" panose="02020603050405020304" pitchFamily="18" charset="0"/>
              </a:rPr>
              <a:t>，</a:t>
            </a:r>
            <a:r>
              <a:rPr lang="en-US" altLang="zh-CN" sz="2400" b="1" kern="100" dirty="0">
                <a:latin typeface="+mn-ea"/>
                <a:cs typeface="Times New Roman" panose="02020603050405020304" pitchFamily="18" charset="0"/>
              </a:rPr>
              <a:t>Ki</a:t>
            </a:r>
            <a:r>
              <a:rPr lang="zh-CN" altLang="zh-CN" sz="2400" b="1" kern="100" dirty="0">
                <a:latin typeface="+mn-ea"/>
                <a:cs typeface="Times New Roman" panose="02020603050405020304" pitchFamily="18" charset="0"/>
              </a:rPr>
              <a:t>和</a:t>
            </a:r>
            <a:r>
              <a:rPr lang="en-US" altLang="zh-CN" sz="2400" b="1" dirty="0" err="1">
                <a:latin typeface="+mn-ea"/>
                <a:cs typeface="Times New Roman" panose="02020603050405020304" pitchFamily="18" charset="0"/>
              </a:rPr>
              <a:t>Kd</a:t>
            </a:r>
            <a:r>
              <a:rPr lang="zh-CN" altLang="zh-CN" sz="2400" b="1" dirty="0">
                <a:latin typeface="+mn-ea"/>
                <a:cs typeface="Times New Roman" panose="02020603050405020304" pitchFamily="18" charset="0"/>
              </a:rPr>
              <a:t>都设置为</a:t>
            </a:r>
            <a:r>
              <a:rPr lang="en-US" altLang="zh-CN" sz="2400" b="1" dirty="0">
                <a:latin typeface="+mn-ea"/>
                <a:cs typeface="Times New Roman" panose="02020603050405020304" pitchFamily="18" charset="0"/>
              </a:rPr>
              <a:t>0.1</a:t>
            </a:r>
            <a:r>
              <a:rPr lang="zh-CN" altLang="en-US" sz="2400" b="1" dirty="0">
                <a:latin typeface="+mn-ea"/>
                <a:cs typeface="Times New Roman" panose="02020603050405020304" pitchFamily="18" charset="0"/>
              </a:rPr>
              <a:t>，</a:t>
            </a:r>
            <a:r>
              <a:rPr lang="zh-CN" altLang="zh-CN" sz="2400" b="1" dirty="0">
                <a:latin typeface="+mn-ea"/>
                <a:cs typeface="Times New Roman" panose="02020603050405020304" pitchFamily="18" charset="0"/>
              </a:rPr>
              <a:t>我发现</a:t>
            </a:r>
            <a:r>
              <a:rPr lang="en-US" altLang="zh-CN" sz="2400" b="1" dirty="0">
                <a:latin typeface="+mn-ea"/>
                <a:cs typeface="Times New Roman" panose="02020603050405020304" pitchFamily="18" charset="0"/>
              </a:rPr>
              <a:t>H1</a:t>
            </a:r>
            <a:r>
              <a:rPr lang="zh-CN" altLang="en-US" sz="2400" b="1" dirty="0">
                <a:latin typeface="+mn-ea"/>
                <a:cs typeface="Times New Roman" panose="02020603050405020304" pitchFamily="18" charset="0"/>
              </a:rPr>
              <a:t>的液位变化非常不理想</a:t>
            </a:r>
            <a:r>
              <a:rPr lang="zh-CN" altLang="zh-CN" sz="2400" b="1" dirty="0">
                <a:latin typeface="+mn-ea"/>
                <a:cs typeface="Times New Roman" panose="02020603050405020304" pitchFamily="18" charset="0"/>
              </a:rPr>
              <a:t>，</a:t>
            </a:r>
            <a:r>
              <a:rPr lang="en-US" altLang="zh-CN" sz="2400" b="1" dirty="0">
                <a:latin typeface="+mn-ea"/>
                <a:cs typeface="Times New Roman" panose="02020603050405020304" pitchFamily="18" charset="0"/>
              </a:rPr>
              <a:t>H1</a:t>
            </a:r>
            <a:r>
              <a:rPr lang="zh-CN" altLang="zh-CN" sz="2400" b="1" dirty="0">
                <a:latin typeface="+mn-ea"/>
                <a:cs typeface="Times New Roman" panose="02020603050405020304" pitchFamily="18" charset="0"/>
              </a:rPr>
              <a:t>的液位</a:t>
            </a:r>
            <a:r>
              <a:rPr lang="zh-CN" altLang="en-US" sz="2400" b="1" dirty="0">
                <a:latin typeface="+mn-ea"/>
                <a:cs typeface="Times New Roman" panose="02020603050405020304" pitchFamily="18" charset="0"/>
              </a:rPr>
              <a:t>仍</a:t>
            </a:r>
            <a:r>
              <a:rPr lang="zh-CN" altLang="zh-CN" sz="2400" b="1" dirty="0">
                <a:latin typeface="+mn-ea"/>
                <a:cs typeface="Times New Roman" panose="02020603050405020304" pitchFamily="18" charset="0"/>
              </a:rPr>
              <a:t>有大幅度波动，这和前面</a:t>
            </a:r>
            <a:r>
              <a:rPr lang="zh-CN" altLang="en-US" sz="2400" b="1" dirty="0">
                <a:latin typeface="+mn-ea"/>
                <a:cs typeface="Times New Roman" panose="02020603050405020304" pitchFamily="18" charset="0"/>
              </a:rPr>
              <a:t>预整定</a:t>
            </a:r>
            <a:r>
              <a:rPr lang="zh-CN" altLang="zh-CN" sz="2400" b="1" dirty="0">
                <a:latin typeface="+mn-ea"/>
                <a:cs typeface="Times New Roman" panose="02020603050405020304" pitchFamily="18" charset="0"/>
              </a:rPr>
              <a:t>有大不同的地方，所以我觉得使用两套</a:t>
            </a:r>
            <a:r>
              <a:rPr lang="en-US" altLang="zh-CN" sz="2400" b="1" dirty="0">
                <a:latin typeface="+mn-ea"/>
                <a:cs typeface="Times New Roman" panose="02020603050405020304" pitchFamily="18" charset="0"/>
              </a:rPr>
              <a:t>PID</a:t>
            </a:r>
            <a:r>
              <a:rPr lang="zh-CN" altLang="zh-CN" sz="2400" b="1" dirty="0">
                <a:latin typeface="+mn-ea"/>
                <a:cs typeface="Times New Roman" panose="02020603050405020304" pitchFamily="18" charset="0"/>
              </a:rPr>
              <a:t>参数，而不是都采用一套相同的参数</a:t>
            </a:r>
            <a:endParaRPr lang="zh-CN" altLang="en-US" sz="2400" b="1" dirty="0">
              <a:latin typeface="+mn-ea"/>
            </a:endParaRPr>
          </a:p>
        </p:txBody>
      </p:sp>
      <p:sp>
        <p:nvSpPr>
          <p:cNvPr id="10" name="矩形 9">
            <a:extLst>
              <a:ext uri="{FF2B5EF4-FFF2-40B4-BE49-F238E27FC236}">
                <a16:creationId xmlns:a16="http://schemas.microsoft.com/office/drawing/2014/main" id="{2C5BBD81-5C0B-4563-B281-E6823D564E1B}"/>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参数整定（实际整定）</a:t>
            </a:r>
          </a:p>
        </p:txBody>
      </p:sp>
    </p:spTree>
    <p:extLst>
      <p:ext uri="{BB962C8B-B14F-4D97-AF65-F5344CB8AC3E}">
        <p14:creationId xmlns:p14="http://schemas.microsoft.com/office/powerpoint/2010/main" val="326021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6400" y="60163"/>
            <a:ext cx="706583" cy="3519055"/>
          </a:xfrm>
          <a:custGeom>
            <a:avLst/>
            <a:gdLst>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3519055 h 3519055"/>
              <a:gd name="connsiteX4" fmla="*/ 0 w 997527"/>
              <a:gd name="connsiteY4" fmla="*/ 0 h 3519055"/>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2951018 h 3519055"/>
              <a:gd name="connsiteX4" fmla="*/ 0 w 997527"/>
              <a:gd name="connsiteY4" fmla="*/ 0 h 351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519055">
                <a:moveTo>
                  <a:pt x="0" y="0"/>
                </a:moveTo>
                <a:lnTo>
                  <a:pt x="997527" y="0"/>
                </a:lnTo>
                <a:lnTo>
                  <a:pt x="997527" y="3519055"/>
                </a:lnTo>
                <a:lnTo>
                  <a:pt x="0" y="29510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a:off x="0" y="1873598"/>
            <a:ext cx="1771649" cy="4984402"/>
          </a:xfrm>
          <a:prstGeom prst="r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06482A0-2635-499A-A9FE-B54B8D651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50"/>
            <a:ext cx="12192000" cy="6984700"/>
          </a:xfrm>
          <a:prstGeom prst="rect">
            <a:avLst/>
          </a:prstGeom>
        </p:spPr>
      </p:pic>
    </p:spTree>
    <p:extLst>
      <p:ext uri="{BB962C8B-B14F-4D97-AF65-F5344CB8AC3E}">
        <p14:creationId xmlns:p14="http://schemas.microsoft.com/office/powerpoint/2010/main" val="149292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6E0E3DB-B554-45AF-AC09-732BC327ED64}"/>
              </a:ext>
            </a:extLst>
          </p:cNvPr>
          <p:cNvPicPr/>
          <p:nvPr/>
        </p:nvPicPr>
        <p:blipFill>
          <a:blip r:embed="rId2"/>
          <a:stretch>
            <a:fillRect/>
          </a:stretch>
        </p:blipFill>
        <p:spPr>
          <a:xfrm>
            <a:off x="0" y="-1"/>
            <a:ext cx="5400000" cy="3600000"/>
          </a:xfrm>
          <a:prstGeom prst="rect">
            <a:avLst/>
          </a:prstGeom>
        </p:spPr>
      </p:pic>
      <p:pic>
        <p:nvPicPr>
          <p:cNvPr id="10" name="图片 9">
            <a:extLst>
              <a:ext uri="{FF2B5EF4-FFF2-40B4-BE49-F238E27FC236}">
                <a16:creationId xmlns:a16="http://schemas.microsoft.com/office/drawing/2014/main" id="{C9590633-FEEA-42FE-B71B-CB8A8C30F0AD}"/>
              </a:ext>
            </a:extLst>
          </p:cNvPr>
          <p:cNvPicPr/>
          <p:nvPr/>
        </p:nvPicPr>
        <p:blipFill>
          <a:blip r:embed="rId3"/>
          <a:stretch>
            <a:fillRect/>
          </a:stretch>
        </p:blipFill>
        <p:spPr>
          <a:xfrm>
            <a:off x="6642323" y="-1"/>
            <a:ext cx="5400000" cy="3600000"/>
          </a:xfrm>
          <a:prstGeom prst="rect">
            <a:avLst/>
          </a:prstGeom>
        </p:spPr>
      </p:pic>
      <p:sp>
        <p:nvSpPr>
          <p:cNvPr id="3" name="矩形 2">
            <a:extLst>
              <a:ext uri="{FF2B5EF4-FFF2-40B4-BE49-F238E27FC236}">
                <a16:creationId xmlns:a16="http://schemas.microsoft.com/office/drawing/2014/main" id="{9ED80207-4BCA-4D08-8320-AE3502992C63}"/>
              </a:ext>
            </a:extLst>
          </p:cNvPr>
          <p:cNvSpPr/>
          <p:nvPr/>
        </p:nvSpPr>
        <p:spPr>
          <a:xfrm>
            <a:off x="1917454" y="3655946"/>
            <a:ext cx="7994496" cy="369332"/>
          </a:xfrm>
          <a:prstGeom prst="rect">
            <a:avLst/>
          </a:prstGeom>
        </p:spPr>
        <p:txBody>
          <a:bodyPr wrap="none">
            <a:spAutoFit/>
          </a:bodyPr>
          <a:lstStyle/>
          <a:p>
            <a:pPr marL="933450" indent="-933450"/>
            <a:r>
              <a:rPr lang="zh-CN" altLang="zh-CN" b="1" kern="100" dirty="0">
                <a:latin typeface="等线" panose="02010600030101010101" pitchFamily="2" charset="-122"/>
                <a:ea typeface="等线" panose="02010600030101010101" pitchFamily="2" charset="-122"/>
                <a:cs typeface="Times New Roman" panose="02020603050405020304" pitchFamily="18" charset="0"/>
              </a:rPr>
              <a:t>液位曲线 </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b="1" kern="100" dirty="0">
                <a:latin typeface="等线" panose="02010600030101010101" pitchFamily="2" charset="-122"/>
                <a:ea typeface="等线" panose="02010600030101010101" pitchFamily="2" charset="-122"/>
                <a:cs typeface="Times New Roman" panose="02020603050405020304" pitchFamily="18" charset="0"/>
              </a:rPr>
              <a:t>流量曲线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E165C426-FE24-4456-AB4B-C17545B8F539}"/>
              </a:ext>
            </a:extLst>
          </p:cNvPr>
          <p:cNvPicPr>
            <a:picLocks noChangeAspect="1"/>
          </p:cNvPicPr>
          <p:nvPr/>
        </p:nvPicPr>
        <p:blipFill>
          <a:blip r:embed="rId4"/>
          <a:stretch>
            <a:fillRect/>
          </a:stretch>
        </p:blipFill>
        <p:spPr>
          <a:xfrm>
            <a:off x="1703512" y="4177265"/>
            <a:ext cx="9128120" cy="1973918"/>
          </a:xfrm>
          <a:prstGeom prst="rect">
            <a:avLst/>
          </a:prstGeom>
        </p:spPr>
      </p:pic>
      <p:sp>
        <p:nvSpPr>
          <p:cNvPr id="11" name="矩形 10">
            <a:extLst>
              <a:ext uri="{FF2B5EF4-FFF2-40B4-BE49-F238E27FC236}">
                <a16:creationId xmlns:a16="http://schemas.microsoft.com/office/drawing/2014/main" id="{89B731A3-66A6-43B2-A29B-80C21849134C}"/>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参数整定（实际整定）</a:t>
            </a:r>
          </a:p>
        </p:txBody>
      </p:sp>
    </p:spTree>
    <p:extLst>
      <p:ext uri="{BB962C8B-B14F-4D97-AF65-F5344CB8AC3E}">
        <p14:creationId xmlns:p14="http://schemas.microsoft.com/office/powerpoint/2010/main" val="415038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506F76C-0927-4367-9698-74C72947368E}"/>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a:t>
            </a:r>
            <a:r>
              <a:rPr lang="en-US" altLang="zh-CN" sz="3200" b="1" dirty="0"/>
              <a:t>(</a:t>
            </a:r>
            <a:r>
              <a:rPr lang="zh-CN" altLang="en-US" sz="3200" b="1" dirty="0"/>
              <a:t>扰动测试</a:t>
            </a:r>
            <a:r>
              <a:rPr lang="en-US" altLang="zh-CN" sz="3200" b="1" dirty="0"/>
              <a:t>)</a:t>
            </a:r>
            <a:endParaRPr lang="zh-CN" altLang="en-US" sz="3200" b="1" dirty="0"/>
          </a:p>
        </p:txBody>
      </p:sp>
      <p:pic>
        <p:nvPicPr>
          <p:cNvPr id="8" name="图片 7">
            <a:extLst>
              <a:ext uri="{FF2B5EF4-FFF2-40B4-BE49-F238E27FC236}">
                <a16:creationId xmlns:a16="http://schemas.microsoft.com/office/drawing/2014/main" id="{FE229F27-C224-4386-901B-F00788431E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32656"/>
            <a:ext cx="12144672" cy="4752528"/>
          </a:xfrm>
          <a:prstGeom prst="rect">
            <a:avLst/>
          </a:prstGeom>
          <a:noFill/>
          <a:ln>
            <a:noFill/>
          </a:ln>
        </p:spPr>
      </p:pic>
      <p:sp>
        <p:nvSpPr>
          <p:cNvPr id="3" name="矩形 2">
            <a:extLst>
              <a:ext uri="{FF2B5EF4-FFF2-40B4-BE49-F238E27FC236}">
                <a16:creationId xmlns:a16="http://schemas.microsoft.com/office/drawing/2014/main" id="{3B3F7852-976B-4A8A-96AC-1C649F88E2CD}"/>
              </a:ext>
            </a:extLst>
          </p:cNvPr>
          <p:cNvSpPr/>
          <p:nvPr/>
        </p:nvSpPr>
        <p:spPr>
          <a:xfrm>
            <a:off x="-18518" y="0"/>
            <a:ext cx="3810261" cy="461665"/>
          </a:xfrm>
          <a:prstGeom prst="rect">
            <a:avLst/>
          </a:prstGeom>
        </p:spPr>
        <p:txBody>
          <a:bodyPr wrap="square">
            <a:spAutoFit/>
          </a:bodyPr>
          <a:lstStyle/>
          <a:p>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测试</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：稳定性测试</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ECA0DB6F-01AE-4683-8817-6844B3A876A2}"/>
              </a:ext>
            </a:extLst>
          </p:cNvPr>
          <p:cNvSpPr/>
          <p:nvPr/>
        </p:nvSpPr>
        <p:spPr>
          <a:xfrm>
            <a:off x="263352" y="5188527"/>
            <a:ext cx="11737304" cy="830997"/>
          </a:xfrm>
          <a:prstGeom prst="rect">
            <a:avLst/>
          </a:prstGeom>
        </p:spPr>
        <p:txBody>
          <a:bodyPr wrap="square">
            <a:spAutoFit/>
          </a:bodyPr>
          <a:lstStyle/>
          <a:p>
            <a:r>
              <a:rPr lang="zh-CN" altLang="zh-CN" sz="2400" b="1" kern="100" dirty="0">
                <a:latin typeface="+mj-ea"/>
                <a:ea typeface="+mj-ea"/>
                <a:cs typeface="Times New Roman" panose="02020603050405020304" pitchFamily="18" charset="0"/>
              </a:rPr>
              <a:t>我们可以看到在图中，水箱一和三的超调量都不超过</a:t>
            </a:r>
            <a:r>
              <a:rPr lang="en-US" altLang="zh-CN" sz="2400" b="1" kern="100" dirty="0">
                <a:latin typeface="+mj-ea"/>
                <a:ea typeface="+mj-ea"/>
                <a:cs typeface="Times New Roman" panose="02020603050405020304" pitchFamily="18" charset="0"/>
              </a:rPr>
              <a:t>25%</a:t>
            </a:r>
            <a:r>
              <a:rPr lang="zh-CN" altLang="zh-CN" sz="2400" b="1" kern="100" dirty="0">
                <a:latin typeface="+mj-ea"/>
                <a:ea typeface="+mj-ea"/>
                <a:cs typeface="Times New Roman" panose="02020603050405020304" pitchFamily="18" charset="0"/>
              </a:rPr>
              <a:t>，响应时间几乎同步，达到稳定时间也都在</a:t>
            </a:r>
            <a:r>
              <a:rPr lang="en-US" altLang="zh-CN" sz="2400" b="1" kern="100" dirty="0">
                <a:latin typeface="+mj-ea"/>
                <a:ea typeface="+mj-ea"/>
                <a:cs typeface="Times New Roman" panose="02020603050405020304" pitchFamily="18" charset="0"/>
              </a:rPr>
              <a:t>300s</a:t>
            </a:r>
            <a:r>
              <a:rPr lang="zh-CN" altLang="zh-CN" sz="2400" b="1" kern="100" dirty="0">
                <a:latin typeface="+mj-ea"/>
                <a:ea typeface="+mj-ea"/>
                <a:cs typeface="Times New Roman" panose="02020603050405020304" pitchFamily="18" charset="0"/>
              </a:rPr>
              <a:t>左右，而水箱二则是缓慢达到稳定值。</a:t>
            </a:r>
          </a:p>
        </p:txBody>
      </p:sp>
    </p:spTree>
    <p:extLst>
      <p:ext uri="{BB962C8B-B14F-4D97-AF65-F5344CB8AC3E}">
        <p14:creationId xmlns:p14="http://schemas.microsoft.com/office/powerpoint/2010/main" val="202631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692F76EE-F7B3-42C3-B1BD-FB3F087BFA9B}"/>
              </a:ext>
            </a:extLst>
          </p:cNvPr>
          <p:cNvSpPr/>
          <p:nvPr/>
        </p:nvSpPr>
        <p:spPr>
          <a:xfrm>
            <a:off x="0" y="15007"/>
            <a:ext cx="2927648" cy="461665"/>
          </a:xfrm>
          <a:prstGeom prst="rect">
            <a:avLst/>
          </a:prstGeom>
        </p:spPr>
        <p:txBody>
          <a:bodyPr wrap="square">
            <a:spAutoFit/>
          </a:bodyPr>
          <a:lstStyle/>
          <a:p>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测试</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：适用性测试</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BB79761F-473F-4945-88F0-A4FB47F203C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422707"/>
            <a:ext cx="12192000" cy="4518461"/>
          </a:xfrm>
          <a:prstGeom prst="rect">
            <a:avLst/>
          </a:prstGeom>
        </p:spPr>
      </p:pic>
      <p:sp>
        <p:nvSpPr>
          <p:cNvPr id="6" name="矩形 5">
            <a:extLst>
              <a:ext uri="{FF2B5EF4-FFF2-40B4-BE49-F238E27FC236}">
                <a16:creationId xmlns:a16="http://schemas.microsoft.com/office/drawing/2014/main" id="{27947CF9-A696-471B-B9F3-33A776339548}"/>
              </a:ext>
            </a:extLst>
          </p:cNvPr>
          <p:cNvSpPr/>
          <p:nvPr/>
        </p:nvSpPr>
        <p:spPr>
          <a:xfrm>
            <a:off x="0" y="4797152"/>
            <a:ext cx="12599539" cy="1846659"/>
          </a:xfrm>
          <a:prstGeom prst="rect">
            <a:avLst/>
          </a:prstGeom>
        </p:spPr>
        <p:txBody>
          <a:bodyPr wrap="none">
            <a:spAutoFit/>
          </a:bodyPr>
          <a:lstStyle/>
          <a:p>
            <a:r>
              <a:rPr lang="zh-CN" altLang="zh-CN" sz="2400" b="1" dirty="0">
                <a:latin typeface="+mj-ea"/>
                <a:ea typeface="+mj-ea"/>
                <a:cs typeface="Times New Roman" panose="02020603050405020304" pitchFamily="18" charset="0"/>
              </a:rPr>
              <a:t>将设定值分别由</a:t>
            </a:r>
            <a:r>
              <a:rPr lang="en-US" altLang="zh-CN" sz="2400" b="1" dirty="0">
                <a:latin typeface="+mj-ea"/>
                <a:ea typeface="+mj-ea"/>
                <a:cs typeface="Times New Roman" panose="02020603050405020304" pitchFamily="18" charset="0"/>
              </a:rPr>
              <a:t>15</a:t>
            </a:r>
            <a:r>
              <a:rPr lang="zh-CN" altLang="zh-CN" sz="2400" b="1" dirty="0">
                <a:latin typeface="+mj-ea"/>
                <a:ea typeface="+mj-ea"/>
                <a:cs typeface="Times New Roman" panose="02020603050405020304" pitchFamily="18" charset="0"/>
              </a:rPr>
              <a:t>和</a:t>
            </a:r>
            <a:r>
              <a:rPr lang="en-US" altLang="zh-CN" sz="2400" b="1" dirty="0">
                <a:latin typeface="+mj-ea"/>
                <a:ea typeface="+mj-ea"/>
                <a:cs typeface="Times New Roman" panose="02020603050405020304" pitchFamily="18" charset="0"/>
              </a:rPr>
              <a:t>25</a:t>
            </a:r>
            <a:r>
              <a:rPr lang="zh-CN" altLang="zh-CN" sz="2400" b="1" dirty="0">
                <a:latin typeface="+mj-ea"/>
                <a:ea typeface="+mj-ea"/>
                <a:cs typeface="Times New Roman" panose="02020603050405020304" pitchFamily="18" charset="0"/>
              </a:rPr>
              <a:t>，变为</a:t>
            </a:r>
            <a:r>
              <a:rPr lang="en-US" altLang="zh-CN" sz="2400" b="1" dirty="0">
                <a:latin typeface="+mj-ea"/>
                <a:ea typeface="+mj-ea"/>
                <a:cs typeface="Times New Roman" panose="02020603050405020304" pitchFamily="18" charset="0"/>
              </a:rPr>
              <a:t>30</a:t>
            </a:r>
            <a:r>
              <a:rPr lang="zh-CN" altLang="zh-CN" sz="2400" b="1" dirty="0">
                <a:latin typeface="+mj-ea"/>
                <a:ea typeface="+mj-ea"/>
                <a:cs typeface="Times New Roman" panose="02020603050405020304" pitchFamily="18" charset="0"/>
              </a:rPr>
              <a:t>和</a:t>
            </a:r>
            <a:r>
              <a:rPr lang="en-US" altLang="zh-CN" sz="2400" b="1" dirty="0">
                <a:latin typeface="+mj-ea"/>
                <a:ea typeface="+mj-ea"/>
                <a:cs typeface="Times New Roman" panose="02020603050405020304" pitchFamily="18" charset="0"/>
              </a:rPr>
              <a:t>20</a:t>
            </a:r>
            <a:r>
              <a:rPr lang="zh-CN" altLang="zh-CN" sz="2400" b="1" dirty="0">
                <a:latin typeface="+mj-ea"/>
                <a:ea typeface="+mj-ea"/>
                <a:cs typeface="Times New Roman" panose="02020603050405020304" pitchFamily="18" charset="0"/>
              </a:rPr>
              <a:t>，</a:t>
            </a:r>
            <a:r>
              <a:rPr lang="zh-CN" altLang="zh-CN" sz="2400" b="1" dirty="0">
                <a:latin typeface="+mj-ea"/>
                <a:ea typeface="+mj-ea"/>
              </a:rPr>
              <a:t>我们可以看到在图中，水箱一和三的超调量仍旧</a:t>
            </a:r>
            <a:endParaRPr lang="en-US" altLang="zh-CN" sz="2400" b="1" dirty="0">
              <a:latin typeface="+mj-ea"/>
              <a:ea typeface="+mj-ea"/>
            </a:endParaRPr>
          </a:p>
          <a:p>
            <a:r>
              <a:rPr lang="zh-CN" altLang="zh-CN" sz="2400" b="1" dirty="0">
                <a:latin typeface="+mj-ea"/>
                <a:ea typeface="+mj-ea"/>
              </a:rPr>
              <a:t>都不超过</a:t>
            </a:r>
            <a:r>
              <a:rPr lang="en-US" altLang="zh-CN" sz="2400" b="1" dirty="0">
                <a:latin typeface="+mj-ea"/>
                <a:ea typeface="+mj-ea"/>
              </a:rPr>
              <a:t>25%</a:t>
            </a:r>
            <a:r>
              <a:rPr lang="zh-CN" altLang="zh-CN" sz="2400" b="1" dirty="0">
                <a:latin typeface="+mj-ea"/>
                <a:ea typeface="+mj-ea"/>
              </a:rPr>
              <a:t>，响应时间几乎同步</a:t>
            </a:r>
            <a:r>
              <a:rPr lang="zh-CN" altLang="en-US" sz="2400" b="1" dirty="0">
                <a:latin typeface="+mj-ea"/>
                <a:ea typeface="+mj-ea"/>
              </a:rPr>
              <a:t>，</a:t>
            </a:r>
            <a:r>
              <a:rPr lang="zh-CN" altLang="zh-CN" sz="2400" b="1" dirty="0">
                <a:latin typeface="+mj-ea"/>
                <a:ea typeface="+mj-ea"/>
              </a:rPr>
              <a:t>达到稳定时间也都在</a:t>
            </a:r>
            <a:r>
              <a:rPr lang="en-US" altLang="zh-CN" sz="2400" b="1" dirty="0">
                <a:latin typeface="+mj-ea"/>
                <a:ea typeface="+mj-ea"/>
              </a:rPr>
              <a:t>450s</a:t>
            </a:r>
            <a:r>
              <a:rPr lang="zh-CN" altLang="zh-CN" sz="2400" b="1" dirty="0">
                <a:latin typeface="+mj-ea"/>
                <a:ea typeface="+mj-ea"/>
              </a:rPr>
              <a:t>左右，与前面相比较慢，</a:t>
            </a:r>
            <a:endParaRPr lang="en-US" altLang="zh-CN" sz="2400" b="1" dirty="0">
              <a:latin typeface="+mj-ea"/>
              <a:ea typeface="+mj-ea"/>
            </a:endParaRPr>
          </a:p>
          <a:p>
            <a:r>
              <a:rPr lang="zh-CN" altLang="zh-CN" sz="2400" b="1" dirty="0">
                <a:latin typeface="+mj-ea"/>
                <a:ea typeface="+mj-ea"/>
              </a:rPr>
              <a:t>可以减小一点</a:t>
            </a:r>
            <a:r>
              <a:rPr lang="en-US" altLang="zh-CN" sz="2400" b="1" dirty="0" err="1">
                <a:latin typeface="+mj-ea"/>
                <a:ea typeface="+mj-ea"/>
              </a:rPr>
              <a:t>Kd</a:t>
            </a:r>
            <a:r>
              <a:rPr lang="zh-CN" altLang="zh-CN" sz="2400" b="1" dirty="0">
                <a:latin typeface="+mj-ea"/>
                <a:ea typeface="+mj-ea"/>
              </a:rPr>
              <a:t>来加快响应时间</a:t>
            </a:r>
            <a:r>
              <a:rPr lang="zh-CN" altLang="en-US" sz="2400" b="1" dirty="0">
                <a:latin typeface="+mj-ea"/>
                <a:ea typeface="+mj-ea"/>
              </a:rPr>
              <a:t>或者减小</a:t>
            </a:r>
            <a:r>
              <a:rPr lang="en-US" altLang="zh-CN" sz="2400" b="1" dirty="0">
                <a:latin typeface="+mj-ea"/>
                <a:ea typeface="+mj-ea"/>
              </a:rPr>
              <a:t>Ki</a:t>
            </a:r>
            <a:r>
              <a:rPr lang="zh-CN" altLang="en-US" sz="2400" b="1" dirty="0">
                <a:latin typeface="+mj-ea"/>
                <a:ea typeface="+mj-ea"/>
              </a:rPr>
              <a:t>来减小超调量</a:t>
            </a:r>
            <a:r>
              <a:rPr lang="zh-CN" altLang="zh-CN" sz="2400" b="1" dirty="0">
                <a:latin typeface="+mj-ea"/>
                <a:ea typeface="+mj-ea"/>
              </a:rPr>
              <a:t>，而水箱二则是缓慢达到稳定值，</a:t>
            </a:r>
            <a:endParaRPr lang="en-US" altLang="zh-CN" sz="2400" b="1" dirty="0">
              <a:latin typeface="+mj-ea"/>
              <a:ea typeface="+mj-ea"/>
            </a:endParaRPr>
          </a:p>
          <a:p>
            <a:r>
              <a:rPr lang="zh-CN" altLang="zh-CN" sz="2400" b="1" dirty="0">
                <a:latin typeface="+mj-ea"/>
                <a:ea typeface="+mj-ea"/>
              </a:rPr>
              <a:t>总体而言仍旧保持相对稳定，适用性较广。</a:t>
            </a:r>
          </a:p>
          <a:p>
            <a:endParaRPr lang="zh-CN" altLang="en-US" dirty="0"/>
          </a:p>
        </p:txBody>
      </p:sp>
      <p:sp>
        <p:nvSpPr>
          <p:cNvPr id="11" name="矩形 10">
            <a:extLst>
              <a:ext uri="{FF2B5EF4-FFF2-40B4-BE49-F238E27FC236}">
                <a16:creationId xmlns:a16="http://schemas.microsoft.com/office/drawing/2014/main" id="{94C4160C-9560-4C04-BE35-A847638FA49A}"/>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a:t>
            </a:r>
            <a:r>
              <a:rPr lang="en-US" altLang="zh-CN" sz="3200" b="1" dirty="0"/>
              <a:t>(</a:t>
            </a:r>
            <a:r>
              <a:rPr lang="zh-CN" altLang="en-US" sz="3200" b="1" dirty="0"/>
              <a:t>扰动测试</a:t>
            </a:r>
            <a:r>
              <a:rPr lang="en-US" altLang="zh-CN" sz="3200" b="1" dirty="0"/>
              <a:t>)</a:t>
            </a:r>
            <a:endParaRPr lang="zh-CN" altLang="en-US" sz="3200" b="1" dirty="0"/>
          </a:p>
        </p:txBody>
      </p:sp>
    </p:spTree>
    <p:extLst>
      <p:ext uri="{BB962C8B-B14F-4D97-AF65-F5344CB8AC3E}">
        <p14:creationId xmlns:p14="http://schemas.microsoft.com/office/powerpoint/2010/main" val="204671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506F76C-0927-4367-9698-74C72947368E}"/>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3200" b="1" dirty="0"/>
          </a:p>
        </p:txBody>
      </p:sp>
      <p:pic>
        <p:nvPicPr>
          <p:cNvPr id="6" name="图片 5">
            <a:extLst>
              <a:ext uri="{FF2B5EF4-FFF2-40B4-BE49-F238E27FC236}">
                <a16:creationId xmlns:a16="http://schemas.microsoft.com/office/drawing/2014/main" id="{45B77031-400A-48DD-90D5-B74C2A6DE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79"/>
            <a:ext cx="12192000" cy="5600700"/>
          </a:xfrm>
          <a:prstGeom prst="rect">
            <a:avLst/>
          </a:prstGeom>
        </p:spPr>
      </p:pic>
    </p:spTree>
    <p:extLst>
      <p:ext uri="{BB962C8B-B14F-4D97-AF65-F5344CB8AC3E}">
        <p14:creationId xmlns:p14="http://schemas.microsoft.com/office/powerpoint/2010/main" val="3579763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506F76C-0927-4367-9698-74C72947368E}"/>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参数整定</a:t>
            </a:r>
          </a:p>
        </p:txBody>
      </p:sp>
      <p:pic>
        <p:nvPicPr>
          <p:cNvPr id="6" name="图片 5">
            <a:extLst>
              <a:ext uri="{FF2B5EF4-FFF2-40B4-BE49-F238E27FC236}">
                <a16:creationId xmlns:a16="http://schemas.microsoft.com/office/drawing/2014/main" id="{307B1D7D-D08D-4571-AF71-C2C49C17A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232"/>
            <a:ext cx="12192000" cy="5600700"/>
          </a:xfrm>
          <a:prstGeom prst="rect">
            <a:avLst/>
          </a:prstGeom>
        </p:spPr>
      </p:pic>
    </p:spTree>
    <p:extLst>
      <p:ext uri="{BB962C8B-B14F-4D97-AF65-F5344CB8AC3E}">
        <p14:creationId xmlns:p14="http://schemas.microsoft.com/office/powerpoint/2010/main" val="3720696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a:extLst>
              <a:ext uri="{FF2B5EF4-FFF2-40B4-BE49-F238E27FC236}">
                <a16:creationId xmlns:a16="http://schemas.microsoft.com/office/drawing/2014/main" id="{450D8BA8-8C12-41BD-8E66-DC7D85C1761F}"/>
              </a:ext>
            </a:extLst>
          </p:cNvPr>
          <p:cNvSpPr>
            <a:spLocks noChangeArrowheads="1"/>
          </p:cNvSpPr>
          <p:nvPr/>
        </p:nvSpPr>
        <p:spPr bwMode="auto">
          <a:xfrm>
            <a:off x="-245765" y="19229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506F76C-0927-4367-9698-74C72947368E}"/>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总结</a:t>
            </a:r>
          </a:p>
        </p:txBody>
      </p:sp>
      <p:sp>
        <p:nvSpPr>
          <p:cNvPr id="3" name="矩形 2">
            <a:extLst>
              <a:ext uri="{FF2B5EF4-FFF2-40B4-BE49-F238E27FC236}">
                <a16:creationId xmlns:a16="http://schemas.microsoft.com/office/drawing/2014/main" id="{210EA207-0EFD-4068-A32A-FBE40A6647D3}"/>
              </a:ext>
            </a:extLst>
          </p:cNvPr>
          <p:cNvSpPr/>
          <p:nvPr/>
        </p:nvSpPr>
        <p:spPr>
          <a:xfrm>
            <a:off x="0" y="476868"/>
            <a:ext cx="12129808" cy="5262979"/>
          </a:xfrm>
          <a:prstGeom prst="rect">
            <a:avLst/>
          </a:prstGeom>
        </p:spPr>
        <p:txBody>
          <a:bodyPr wrap="square">
            <a:spAutoFit/>
          </a:bodyPr>
          <a:lstStyle/>
          <a:p>
            <a:pPr marL="342900" lvl="0" indent="-342900">
              <a:buFont typeface="Arial" panose="020B0604020202020204" pitchFamily="34" charset="0"/>
              <a:buChar char="•"/>
            </a:pPr>
            <a:r>
              <a:rPr lang="zh-CN" altLang="zh-CN" sz="2400" b="1" kern="100" dirty="0">
                <a:latin typeface="+mj-ea"/>
                <a:ea typeface="+mj-ea"/>
                <a:cs typeface="Times New Roman" panose="02020603050405020304" pitchFamily="18" charset="0"/>
              </a:rPr>
              <a:t>标准工业系统上曲线响应时间都比较长，需要增加量程才能看到曲线走势，并且由于时滞较大，需要加入微分进行预测</a:t>
            </a:r>
          </a:p>
          <a:p>
            <a:pPr marL="342900" lvl="0" indent="-342900">
              <a:buFont typeface="Arial" panose="020B0604020202020204" pitchFamily="34" charset="0"/>
              <a:buChar char="•"/>
            </a:pPr>
            <a:endParaRPr lang="en-US" altLang="zh-CN" sz="2400" b="1" kern="100" dirty="0">
              <a:latin typeface="+mj-ea"/>
              <a:ea typeface="+mj-ea"/>
              <a:cs typeface="Times New Roman" panose="02020603050405020304" pitchFamily="18" charset="0"/>
            </a:endParaRPr>
          </a:p>
          <a:p>
            <a:pPr marL="342900" lvl="0" indent="-342900">
              <a:buFont typeface="Arial" panose="020B0604020202020204" pitchFamily="34" charset="0"/>
              <a:buChar char="•"/>
            </a:pPr>
            <a:r>
              <a:rPr lang="zh-CN" altLang="zh-CN" sz="2400" b="1" kern="100" dirty="0">
                <a:latin typeface="+mj-ea"/>
                <a:ea typeface="+mj-ea"/>
                <a:cs typeface="Times New Roman" panose="02020603050405020304" pitchFamily="18" charset="0"/>
              </a:rPr>
              <a:t>多相关系统应采用多套</a:t>
            </a:r>
            <a:r>
              <a:rPr lang="en-US" altLang="zh-CN" sz="2400" b="1" kern="100" dirty="0">
                <a:latin typeface="+mj-ea"/>
                <a:ea typeface="+mj-ea"/>
                <a:cs typeface="Times New Roman" panose="02020603050405020304" pitchFamily="18" charset="0"/>
              </a:rPr>
              <a:t>PID</a:t>
            </a:r>
            <a:r>
              <a:rPr lang="zh-CN" altLang="zh-CN" sz="2400" b="1" kern="100" dirty="0">
                <a:latin typeface="+mj-ea"/>
                <a:ea typeface="+mj-ea"/>
                <a:cs typeface="Times New Roman" panose="02020603050405020304" pitchFamily="18" charset="0"/>
              </a:rPr>
              <a:t>，进行参数整定时应该先单独调试一个，之后再调试第二个，等调试完毕，则反过来对第一个进行微调，再调试第三个，以此类推，直到完成所有系统的调试。</a:t>
            </a:r>
            <a:endParaRPr lang="en-US" altLang="zh-CN" sz="2400" b="1" kern="100" dirty="0">
              <a:latin typeface="+mj-ea"/>
              <a:ea typeface="+mj-ea"/>
              <a:cs typeface="Times New Roman" panose="02020603050405020304" pitchFamily="18" charset="0"/>
            </a:endParaRPr>
          </a:p>
          <a:p>
            <a:pPr marL="342900" lvl="0" indent="-342900">
              <a:buFont typeface="Arial" panose="020B0604020202020204" pitchFamily="34" charset="0"/>
              <a:buChar char="•"/>
            </a:pPr>
            <a:endParaRPr lang="en-US" altLang="zh-CN" sz="2400" b="1" kern="100" dirty="0">
              <a:latin typeface="+mj-ea"/>
              <a:ea typeface="+mj-ea"/>
              <a:cs typeface="Times New Roman" panose="02020603050405020304" pitchFamily="18" charset="0"/>
            </a:endParaRPr>
          </a:p>
          <a:p>
            <a:pPr marL="342900" lvl="0" indent="-342900">
              <a:buFont typeface="Arial" panose="020B0604020202020204" pitchFamily="34" charset="0"/>
              <a:buChar char="•"/>
            </a:pPr>
            <a:r>
              <a:rPr lang="zh-CN" altLang="en-US" sz="2400" b="1" kern="100" dirty="0">
                <a:latin typeface="+mj-ea"/>
                <a:ea typeface="+mj-ea"/>
                <a:cs typeface="Times New Roman" panose="02020603050405020304" pitchFamily="18" charset="0"/>
              </a:rPr>
              <a:t>由前面两组</a:t>
            </a:r>
            <a:r>
              <a:rPr lang="en-US" altLang="zh-CN" sz="2400" b="1" kern="100" dirty="0">
                <a:latin typeface="+mj-ea"/>
                <a:ea typeface="+mj-ea"/>
                <a:cs typeface="Times New Roman" panose="02020603050405020304" pitchFamily="18" charset="0"/>
              </a:rPr>
              <a:t>PID</a:t>
            </a:r>
            <a:r>
              <a:rPr lang="zh-CN" altLang="en-US" sz="2400" b="1" kern="100" dirty="0">
                <a:latin typeface="+mj-ea"/>
                <a:ea typeface="+mj-ea"/>
                <a:cs typeface="Times New Roman" panose="02020603050405020304" pitchFamily="18" charset="0"/>
              </a:rPr>
              <a:t>整定之后的图像进行对比得：虽然整定所得图像不同，但整定的参数应都在一个范围之内</a:t>
            </a:r>
            <a:endParaRPr lang="en-US" altLang="zh-CN" sz="2400" b="1" kern="100" dirty="0">
              <a:latin typeface="+mj-ea"/>
              <a:ea typeface="+mj-ea"/>
              <a:cs typeface="Times New Roman" panose="02020603050405020304" pitchFamily="18" charset="0"/>
            </a:endParaRPr>
          </a:p>
          <a:p>
            <a:pPr marL="342900" lvl="0" indent="-342900">
              <a:buFont typeface="Arial" panose="020B0604020202020204" pitchFamily="34" charset="0"/>
              <a:buChar char="•"/>
            </a:pPr>
            <a:endParaRPr lang="en-US" altLang="zh-CN" sz="2400" b="1" kern="100" dirty="0">
              <a:latin typeface="+mj-ea"/>
              <a:ea typeface="+mj-ea"/>
              <a:cs typeface="Times New Roman" panose="02020603050405020304" pitchFamily="18" charset="0"/>
            </a:endParaRPr>
          </a:p>
          <a:p>
            <a:pPr marL="342900" lvl="0" indent="-342900">
              <a:buFont typeface="Arial" panose="020B0604020202020204" pitchFamily="34" charset="0"/>
              <a:buChar char="•"/>
            </a:pPr>
            <a:r>
              <a:rPr lang="zh-CN" altLang="en-US" sz="2400" b="1" kern="100" dirty="0">
                <a:latin typeface="+mj-ea"/>
                <a:ea typeface="+mj-ea"/>
                <a:cs typeface="Times New Roman" panose="02020603050405020304" pitchFamily="18" charset="0"/>
              </a:rPr>
              <a:t>本次课程设计尝试了</a:t>
            </a:r>
            <a:r>
              <a:rPr lang="en-US" altLang="zh-CN" sz="2400" b="1" kern="100" dirty="0">
                <a:latin typeface="+mj-ea"/>
                <a:ea typeface="+mj-ea"/>
                <a:cs typeface="Times New Roman" panose="02020603050405020304" pitchFamily="18" charset="0"/>
              </a:rPr>
              <a:t>LATEX</a:t>
            </a:r>
            <a:r>
              <a:rPr lang="zh-CN" altLang="en-US" sz="2400" b="1" kern="100" dirty="0">
                <a:latin typeface="+mj-ea"/>
                <a:ea typeface="+mj-ea"/>
                <a:cs typeface="Times New Roman" panose="02020603050405020304" pitchFamily="18" charset="0"/>
              </a:rPr>
              <a:t>排版，学到了不少知识</a:t>
            </a:r>
            <a:endParaRPr lang="en-US" altLang="zh-CN" sz="2400" b="1" kern="100" dirty="0">
              <a:latin typeface="+mj-ea"/>
              <a:ea typeface="+mj-ea"/>
              <a:cs typeface="Times New Roman" panose="02020603050405020304" pitchFamily="18" charset="0"/>
            </a:endParaRPr>
          </a:p>
          <a:p>
            <a:pPr marL="342900" lvl="0" indent="-342900">
              <a:buFont typeface="Arial" panose="020B0604020202020204" pitchFamily="34" charset="0"/>
              <a:buChar char="•"/>
            </a:pPr>
            <a:endParaRPr lang="en-US" altLang="zh-CN" sz="2400" b="1" kern="100" dirty="0">
              <a:latin typeface="+mj-ea"/>
              <a:ea typeface="+mj-ea"/>
              <a:cs typeface="Times New Roman" panose="02020603050405020304" pitchFamily="18" charset="0"/>
            </a:endParaRPr>
          </a:p>
          <a:p>
            <a:pPr marL="342900" lvl="0" indent="-342900">
              <a:buFont typeface="Arial" panose="020B0604020202020204" pitchFamily="34" charset="0"/>
              <a:buChar char="•"/>
            </a:pPr>
            <a:r>
              <a:rPr lang="zh-CN" altLang="en-US" sz="2400" b="1" kern="100" dirty="0">
                <a:latin typeface="+mj-ea"/>
                <a:ea typeface="+mj-ea"/>
                <a:cs typeface="Times New Roman" panose="02020603050405020304" pitchFamily="18" charset="0"/>
              </a:rPr>
              <a:t>遗憾的是由于时间有限，未能攻克</a:t>
            </a:r>
            <a:r>
              <a:rPr lang="en-US" altLang="zh-CN" sz="2400" b="1" kern="100" dirty="0">
                <a:latin typeface="+mj-ea"/>
                <a:ea typeface="+mj-ea"/>
                <a:cs typeface="Times New Roman" panose="02020603050405020304" pitchFamily="18" charset="0"/>
              </a:rPr>
              <a:t>PID</a:t>
            </a:r>
            <a:r>
              <a:rPr lang="zh-CN" altLang="en-US" sz="2400" b="1" kern="100" dirty="0">
                <a:latin typeface="+mj-ea"/>
                <a:ea typeface="+mj-ea"/>
                <a:cs typeface="Times New Roman" panose="02020603050405020304" pitchFamily="18" charset="0"/>
              </a:rPr>
              <a:t>自整定（模糊控制，神经元</a:t>
            </a:r>
            <a:r>
              <a:rPr lang="en-US" altLang="zh-CN" sz="2400" b="1" kern="100" dirty="0">
                <a:latin typeface="+mj-ea"/>
                <a:ea typeface="+mj-ea"/>
                <a:cs typeface="Times New Roman" panose="02020603050405020304" pitchFamily="18" charset="0"/>
              </a:rPr>
              <a:t>PID</a:t>
            </a:r>
            <a:r>
              <a:rPr lang="zh-CN" altLang="en-US" sz="2400" b="1" kern="100" dirty="0">
                <a:latin typeface="+mj-ea"/>
                <a:ea typeface="+mj-ea"/>
                <a:cs typeface="Times New Roman" panose="02020603050405020304" pitchFamily="18" charset="0"/>
              </a:rPr>
              <a:t>，以及系统辨识三种方法中的任意一种），本次展示后会再接再厉，争取攻克难题。</a:t>
            </a:r>
            <a:endParaRPr lang="zh-CN" altLang="zh-CN" sz="2400" b="1" kern="100" dirty="0">
              <a:latin typeface="+mj-ea"/>
              <a:ea typeface="+mj-ea"/>
              <a:cs typeface="Times New Roman" panose="02020603050405020304" pitchFamily="18" charset="0"/>
            </a:endParaRPr>
          </a:p>
        </p:txBody>
      </p:sp>
    </p:spTree>
    <p:extLst>
      <p:ext uri="{BB962C8B-B14F-4D97-AF65-F5344CB8AC3E}">
        <p14:creationId xmlns:p14="http://schemas.microsoft.com/office/powerpoint/2010/main" val="325985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6400" y="60163"/>
            <a:ext cx="706583" cy="3519055"/>
          </a:xfrm>
          <a:custGeom>
            <a:avLst/>
            <a:gdLst>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3519055 h 3519055"/>
              <a:gd name="connsiteX4" fmla="*/ 0 w 997527"/>
              <a:gd name="connsiteY4" fmla="*/ 0 h 3519055"/>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2951018 h 3519055"/>
              <a:gd name="connsiteX4" fmla="*/ 0 w 997527"/>
              <a:gd name="connsiteY4" fmla="*/ 0 h 351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519055">
                <a:moveTo>
                  <a:pt x="0" y="0"/>
                </a:moveTo>
                <a:lnTo>
                  <a:pt x="997527" y="0"/>
                </a:lnTo>
                <a:lnTo>
                  <a:pt x="997527" y="3519055"/>
                </a:lnTo>
                <a:lnTo>
                  <a:pt x="0" y="29510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0D548C9-8747-4080-9708-8B883D3A4C5E}"/>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工程经验整定（完全经验法）</a:t>
            </a:r>
          </a:p>
        </p:txBody>
      </p:sp>
      <p:pic>
        <p:nvPicPr>
          <p:cNvPr id="9" name="图片 8">
            <a:extLst>
              <a:ext uri="{FF2B5EF4-FFF2-40B4-BE49-F238E27FC236}">
                <a16:creationId xmlns:a16="http://schemas.microsoft.com/office/drawing/2014/main" id="{B07FD192-9E65-414C-8EBA-58B02F0895AE}"/>
              </a:ext>
            </a:extLst>
          </p:cNvPr>
          <p:cNvPicPr/>
          <p:nvPr/>
        </p:nvPicPr>
        <p:blipFill>
          <a:blip r:embed="rId2"/>
          <a:stretch>
            <a:fillRect/>
          </a:stretch>
        </p:blipFill>
        <p:spPr>
          <a:xfrm>
            <a:off x="42032" y="24339"/>
            <a:ext cx="6150951" cy="3338945"/>
          </a:xfrm>
          <a:prstGeom prst="rect">
            <a:avLst/>
          </a:prstGeom>
        </p:spPr>
      </p:pic>
      <p:sp>
        <p:nvSpPr>
          <p:cNvPr id="2" name="矩形 1">
            <a:extLst>
              <a:ext uri="{FF2B5EF4-FFF2-40B4-BE49-F238E27FC236}">
                <a16:creationId xmlns:a16="http://schemas.microsoft.com/office/drawing/2014/main" id="{7654C9B0-BCA0-4AEC-AA3F-283745423314}"/>
              </a:ext>
            </a:extLst>
          </p:cNvPr>
          <p:cNvSpPr/>
          <p:nvPr/>
        </p:nvSpPr>
        <p:spPr>
          <a:xfrm>
            <a:off x="6312024" y="271681"/>
            <a:ext cx="6096000" cy="1754326"/>
          </a:xfrm>
          <a:prstGeom prst="rect">
            <a:avLst/>
          </a:prstGeom>
        </p:spPr>
        <p:txBody>
          <a:bodyPr>
            <a:spAutoFit/>
          </a:bodyPr>
          <a:lstStyle/>
          <a:p>
            <a:pPr algn="just">
              <a:spcAft>
                <a:spcPts val="0"/>
              </a:spcAft>
            </a:pPr>
            <a:r>
              <a:rPr lang="zh-CN" altLang="zh-CN" b="1" kern="100" dirty="0">
                <a:latin typeface="+mj-ea"/>
                <a:ea typeface="+mj-ea"/>
                <a:cs typeface="Times New Roman" panose="02020603050405020304" pitchFamily="18" charset="0"/>
              </a:rPr>
              <a:t>将积分系数和微分系数取零。</a:t>
            </a:r>
            <a:endParaRPr lang="en-US" altLang="zh-CN" b="1" kern="100" dirty="0">
              <a:latin typeface="+mj-ea"/>
              <a:ea typeface="+mj-ea"/>
              <a:cs typeface="Times New Roman" panose="02020603050405020304" pitchFamily="18" charset="0"/>
            </a:endParaRPr>
          </a:p>
          <a:p>
            <a:pPr algn="just">
              <a:spcAft>
                <a:spcPts val="0"/>
              </a:spcAft>
            </a:pPr>
            <a:r>
              <a:rPr lang="zh-CN" altLang="zh-CN" b="1" kern="100" dirty="0">
                <a:latin typeface="+mj-ea"/>
                <a:ea typeface="+mj-ea"/>
                <a:cs typeface="Times New Roman" panose="02020603050405020304" pitchFamily="18" charset="0"/>
              </a:rPr>
              <a:t>将比例系数</a:t>
            </a:r>
            <a:r>
              <a:rPr lang="en-US" altLang="zh-CN" b="1" kern="100" dirty="0" err="1">
                <a:latin typeface="+mj-ea"/>
                <a:ea typeface="+mj-ea"/>
                <a:cs typeface="Times New Roman" panose="02020603050405020304" pitchFamily="18" charset="0"/>
              </a:rPr>
              <a:t>Kp</a:t>
            </a:r>
            <a:r>
              <a:rPr lang="zh-CN" altLang="zh-CN" b="1" kern="100" dirty="0">
                <a:latin typeface="+mj-ea"/>
                <a:ea typeface="+mj-ea"/>
                <a:cs typeface="Times New Roman" panose="02020603050405020304" pitchFamily="18" charset="0"/>
              </a:rPr>
              <a:t>设置为</a:t>
            </a:r>
            <a:r>
              <a:rPr lang="en-US" altLang="zh-CN" b="1" kern="100" dirty="0">
                <a:latin typeface="+mj-ea"/>
                <a:ea typeface="+mj-ea"/>
                <a:cs typeface="Times New Roman" panose="02020603050405020304" pitchFamily="18" charset="0"/>
              </a:rPr>
              <a:t>3</a:t>
            </a:r>
            <a:r>
              <a:rPr lang="zh-CN" altLang="zh-CN" b="1" kern="100" dirty="0">
                <a:latin typeface="+mj-ea"/>
                <a:ea typeface="+mj-ea"/>
                <a:cs typeface="Times New Roman" panose="02020603050405020304" pitchFamily="18" charset="0"/>
              </a:rPr>
              <a:t>，观察示波器图像，</a:t>
            </a:r>
            <a:endParaRPr lang="en-US" altLang="zh-CN" b="1" kern="100" dirty="0">
              <a:latin typeface="+mj-ea"/>
              <a:ea typeface="+mj-ea"/>
              <a:cs typeface="Times New Roman" panose="02020603050405020304" pitchFamily="18" charset="0"/>
            </a:endParaRPr>
          </a:p>
          <a:p>
            <a:pPr algn="just">
              <a:spcAft>
                <a:spcPts val="0"/>
              </a:spcAft>
            </a:pPr>
            <a:r>
              <a:rPr lang="zh-CN" altLang="zh-CN" b="1" kern="100" dirty="0">
                <a:latin typeface="+mj-ea"/>
                <a:ea typeface="+mj-ea"/>
                <a:cs typeface="Times New Roman" panose="02020603050405020304" pitchFamily="18" charset="0"/>
              </a:rPr>
              <a:t>发现衰减比距离</a:t>
            </a:r>
            <a:r>
              <a:rPr lang="en-US" altLang="zh-CN" b="1" kern="100" dirty="0">
                <a:latin typeface="+mj-ea"/>
                <a:ea typeface="+mj-ea"/>
                <a:cs typeface="Times New Roman" panose="02020603050405020304" pitchFamily="18" charset="0"/>
              </a:rPr>
              <a:t>4:1</a:t>
            </a:r>
            <a:r>
              <a:rPr lang="zh-CN" altLang="zh-CN" b="1" kern="100" dirty="0">
                <a:latin typeface="+mj-ea"/>
                <a:ea typeface="+mj-ea"/>
                <a:cs typeface="Times New Roman" panose="02020603050405020304" pitchFamily="18" charset="0"/>
              </a:rPr>
              <a:t>较远，大概为</a:t>
            </a:r>
            <a:r>
              <a:rPr lang="en-US" altLang="zh-CN" b="1" kern="100" dirty="0">
                <a:latin typeface="+mj-ea"/>
                <a:ea typeface="+mj-ea"/>
                <a:cs typeface="Times New Roman" panose="02020603050405020304" pitchFamily="18" charset="0"/>
              </a:rPr>
              <a:t>2.5</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1</a:t>
            </a:r>
            <a:r>
              <a:rPr lang="zh-CN" altLang="zh-CN" b="1" kern="100" dirty="0">
                <a:latin typeface="+mj-ea"/>
                <a:ea typeface="+mj-ea"/>
                <a:cs typeface="Times New Roman" panose="02020603050405020304" pitchFamily="18" charset="0"/>
              </a:rPr>
              <a:t>，</a:t>
            </a:r>
            <a:endParaRPr lang="en-US" altLang="zh-CN" b="1" kern="100" dirty="0">
              <a:latin typeface="+mj-ea"/>
              <a:ea typeface="+mj-ea"/>
              <a:cs typeface="Times New Roman" panose="02020603050405020304" pitchFamily="18" charset="0"/>
            </a:endParaRPr>
          </a:p>
          <a:p>
            <a:pPr algn="just">
              <a:spcAft>
                <a:spcPts val="0"/>
              </a:spcAft>
            </a:pPr>
            <a:r>
              <a:rPr lang="zh-CN" altLang="zh-CN" b="1" kern="100" dirty="0">
                <a:latin typeface="+mj-ea"/>
                <a:ea typeface="+mj-ea"/>
                <a:cs typeface="Times New Roman" panose="02020603050405020304" pitchFamily="18" charset="0"/>
              </a:rPr>
              <a:t>将</a:t>
            </a:r>
            <a:r>
              <a:rPr lang="en-US" altLang="zh-CN" b="1" kern="100" dirty="0" err="1">
                <a:latin typeface="+mj-ea"/>
                <a:ea typeface="+mj-ea"/>
                <a:cs typeface="Times New Roman" panose="02020603050405020304" pitchFamily="18" charset="0"/>
              </a:rPr>
              <a:t>Kp</a:t>
            </a:r>
            <a:r>
              <a:rPr lang="zh-CN" altLang="zh-CN" b="1" kern="100" dirty="0">
                <a:latin typeface="+mj-ea"/>
                <a:ea typeface="+mj-ea"/>
                <a:cs typeface="Times New Roman" panose="02020603050405020304" pitchFamily="18" charset="0"/>
              </a:rPr>
              <a:t>向下调节，</a:t>
            </a:r>
            <a:endParaRPr lang="en-US" altLang="zh-CN" b="1" kern="100" dirty="0">
              <a:latin typeface="+mj-ea"/>
              <a:ea typeface="+mj-ea"/>
              <a:cs typeface="Times New Roman" panose="02020603050405020304" pitchFamily="18" charset="0"/>
            </a:endParaRPr>
          </a:p>
          <a:p>
            <a:pPr algn="just">
              <a:spcAft>
                <a:spcPts val="0"/>
              </a:spcAft>
            </a:pPr>
            <a:r>
              <a:rPr lang="zh-CN" altLang="zh-CN" b="1" kern="100" dirty="0">
                <a:latin typeface="+mj-ea"/>
                <a:ea typeface="+mj-ea"/>
                <a:cs typeface="Times New Roman" panose="02020603050405020304" pitchFamily="18" charset="0"/>
              </a:rPr>
              <a:t>发现当</a:t>
            </a:r>
            <a:r>
              <a:rPr lang="en-US" altLang="zh-CN" b="1" kern="100" dirty="0" err="1">
                <a:latin typeface="+mj-ea"/>
                <a:ea typeface="+mj-ea"/>
                <a:cs typeface="Times New Roman" panose="02020603050405020304" pitchFamily="18" charset="0"/>
              </a:rPr>
              <a:t>Kp</a:t>
            </a:r>
            <a:r>
              <a:rPr lang="zh-CN" altLang="zh-CN" b="1" kern="100" dirty="0">
                <a:latin typeface="+mj-ea"/>
                <a:ea typeface="+mj-ea"/>
                <a:cs typeface="Times New Roman" panose="02020603050405020304" pitchFamily="18" charset="0"/>
              </a:rPr>
              <a:t>为</a:t>
            </a:r>
            <a:r>
              <a:rPr lang="en-US" altLang="zh-CN" b="1" kern="100" dirty="0">
                <a:latin typeface="+mj-ea"/>
                <a:ea typeface="+mj-ea"/>
                <a:cs typeface="Times New Roman" panose="02020603050405020304" pitchFamily="18" charset="0"/>
              </a:rPr>
              <a:t>2</a:t>
            </a:r>
            <a:r>
              <a:rPr lang="zh-CN" altLang="zh-CN" b="1" kern="100" dirty="0">
                <a:latin typeface="+mj-ea"/>
                <a:ea typeface="+mj-ea"/>
                <a:cs typeface="Times New Roman" panose="02020603050405020304" pitchFamily="18" charset="0"/>
              </a:rPr>
              <a:t>时有较好的超调量和衰减比，</a:t>
            </a:r>
            <a:endParaRPr lang="en-US" altLang="zh-CN" b="1" kern="100" dirty="0">
              <a:latin typeface="+mj-ea"/>
              <a:ea typeface="+mj-ea"/>
              <a:cs typeface="Times New Roman" panose="02020603050405020304" pitchFamily="18" charset="0"/>
            </a:endParaRPr>
          </a:p>
          <a:p>
            <a:pPr algn="just">
              <a:spcAft>
                <a:spcPts val="0"/>
              </a:spcAft>
            </a:pPr>
            <a:r>
              <a:rPr lang="zh-CN" altLang="zh-CN" b="1" kern="100" dirty="0">
                <a:latin typeface="+mj-ea"/>
                <a:ea typeface="+mj-ea"/>
                <a:cs typeface="Times New Roman" panose="02020603050405020304" pitchFamily="18" charset="0"/>
              </a:rPr>
              <a:t>取得的图像</a:t>
            </a:r>
            <a:r>
              <a:rPr lang="zh-CN" altLang="en-US" b="1" kern="100" dirty="0">
                <a:latin typeface="+mj-ea"/>
                <a:ea typeface="+mj-ea"/>
                <a:cs typeface="Times New Roman" panose="02020603050405020304" pitchFamily="18" charset="0"/>
              </a:rPr>
              <a:t>如左图</a:t>
            </a:r>
            <a:r>
              <a:rPr lang="zh-CN" altLang="zh-CN" b="1" kern="100" dirty="0">
                <a:latin typeface="+mj-ea"/>
                <a:ea typeface="+mj-ea"/>
                <a:cs typeface="Times New Roman" panose="02020603050405020304" pitchFamily="18" charset="0"/>
              </a:rPr>
              <a:t>：</a:t>
            </a:r>
          </a:p>
        </p:txBody>
      </p:sp>
      <p:sp>
        <p:nvSpPr>
          <p:cNvPr id="3" name="矩形 2">
            <a:extLst>
              <a:ext uri="{FF2B5EF4-FFF2-40B4-BE49-F238E27FC236}">
                <a16:creationId xmlns:a16="http://schemas.microsoft.com/office/drawing/2014/main" id="{49097001-ADDA-461C-985C-C54130DFA9FB}"/>
              </a:ext>
            </a:extLst>
          </p:cNvPr>
          <p:cNvSpPr/>
          <p:nvPr/>
        </p:nvSpPr>
        <p:spPr>
          <a:xfrm>
            <a:off x="6312024" y="2416091"/>
            <a:ext cx="6096000" cy="923330"/>
          </a:xfrm>
          <a:prstGeom prst="rect">
            <a:avLst/>
          </a:prstGeom>
        </p:spPr>
        <p:txBody>
          <a:bodyPr>
            <a:spAutoFit/>
          </a:bodyPr>
          <a:lstStyle/>
          <a:p>
            <a:pPr algn="just">
              <a:spcAft>
                <a:spcPts val="0"/>
              </a:spcAft>
            </a:pPr>
            <a:r>
              <a:rPr lang="en-US" altLang="zh-CN" b="1" kern="100" dirty="0" err="1">
                <a:latin typeface="+mj-ea"/>
                <a:ea typeface="+mj-ea"/>
                <a:cs typeface="Times New Roman" panose="02020603050405020304" pitchFamily="18" charset="0"/>
              </a:rPr>
              <a:t>Kp</a:t>
            </a:r>
            <a:r>
              <a:rPr lang="en-US" altLang="zh-CN" b="1" kern="100" dirty="0">
                <a:latin typeface="+mj-ea"/>
                <a:ea typeface="+mj-ea"/>
                <a:cs typeface="Times New Roman" panose="02020603050405020304" pitchFamily="18" charset="0"/>
              </a:rPr>
              <a:t>=3</a:t>
            </a:r>
            <a:r>
              <a:rPr lang="zh-CN" altLang="zh-CN" b="1" kern="100" dirty="0">
                <a:latin typeface="+mj-ea"/>
                <a:ea typeface="+mj-ea"/>
                <a:cs typeface="Times New Roman" panose="02020603050405020304" pitchFamily="18" charset="0"/>
              </a:rPr>
              <a:t>时，衰减比为（</a:t>
            </a:r>
            <a:r>
              <a:rPr lang="en-US" altLang="zh-CN" b="1" kern="100" dirty="0">
                <a:latin typeface="+mj-ea"/>
                <a:ea typeface="+mj-ea"/>
                <a:cs typeface="Times New Roman" panose="02020603050405020304" pitchFamily="18" charset="0"/>
              </a:rPr>
              <a:t>3.7-1.75</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2.6-1.75</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=2.3</a:t>
            </a:r>
            <a:r>
              <a:rPr lang="zh-CN" altLang="zh-CN" b="1" kern="100" dirty="0">
                <a:latin typeface="+mj-ea"/>
                <a:ea typeface="+mj-ea"/>
                <a:cs typeface="Times New Roman" panose="02020603050405020304" pitchFamily="18" charset="0"/>
              </a:rPr>
              <a:t>，</a:t>
            </a:r>
            <a:endParaRPr lang="en-US" altLang="zh-CN" b="1" kern="100" dirty="0">
              <a:latin typeface="+mj-ea"/>
              <a:ea typeface="+mj-ea"/>
              <a:cs typeface="Times New Roman" panose="02020603050405020304" pitchFamily="18" charset="0"/>
            </a:endParaRPr>
          </a:p>
          <a:p>
            <a:pPr algn="just">
              <a:spcAft>
                <a:spcPts val="0"/>
              </a:spcAft>
            </a:pPr>
            <a:endParaRPr lang="en-US" altLang="zh-CN" b="1" kern="100" dirty="0">
              <a:latin typeface="+mj-ea"/>
              <a:ea typeface="+mj-ea"/>
              <a:cs typeface="Times New Roman" panose="02020603050405020304" pitchFamily="18" charset="0"/>
            </a:endParaRPr>
          </a:p>
          <a:p>
            <a:pPr algn="just">
              <a:spcAft>
                <a:spcPts val="0"/>
              </a:spcAft>
            </a:pPr>
            <a:r>
              <a:rPr lang="zh-CN" altLang="zh-CN" b="1" kern="100" dirty="0">
                <a:latin typeface="+mj-ea"/>
                <a:ea typeface="+mj-ea"/>
                <a:cs typeface="Times New Roman" panose="02020603050405020304" pitchFamily="18" charset="0"/>
              </a:rPr>
              <a:t>系统超调量太大，所以将</a:t>
            </a:r>
            <a:r>
              <a:rPr lang="en-US" altLang="zh-CN" b="1" kern="100" dirty="0">
                <a:latin typeface="+mj-ea"/>
                <a:ea typeface="+mj-ea"/>
                <a:cs typeface="Times New Roman" panose="02020603050405020304" pitchFamily="18" charset="0"/>
              </a:rPr>
              <a:t>K</a:t>
            </a:r>
            <a:r>
              <a:rPr lang="zh-CN" altLang="zh-CN" b="1" kern="100" dirty="0">
                <a:latin typeface="+mj-ea"/>
                <a:ea typeface="+mj-ea"/>
                <a:cs typeface="Times New Roman" panose="02020603050405020304" pitchFamily="18" charset="0"/>
              </a:rPr>
              <a:t>值调小</a:t>
            </a:r>
          </a:p>
        </p:txBody>
      </p:sp>
      <p:pic>
        <p:nvPicPr>
          <p:cNvPr id="11" name="图片 10">
            <a:extLst>
              <a:ext uri="{FF2B5EF4-FFF2-40B4-BE49-F238E27FC236}">
                <a16:creationId xmlns:a16="http://schemas.microsoft.com/office/drawing/2014/main" id="{3A9E92DF-FA79-4F81-9CC9-0EA1112A9929}"/>
              </a:ext>
            </a:extLst>
          </p:cNvPr>
          <p:cNvPicPr/>
          <p:nvPr/>
        </p:nvPicPr>
        <p:blipFill>
          <a:blip r:embed="rId3"/>
          <a:stretch>
            <a:fillRect/>
          </a:stretch>
        </p:blipFill>
        <p:spPr>
          <a:xfrm>
            <a:off x="101257" y="3363284"/>
            <a:ext cx="6091726" cy="2946036"/>
          </a:xfrm>
          <a:prstGeom prst="rect">
            <a:avLst/>
          </a:prstGeom>
        </p:spPr>
      </p:pic>
      <p:sp>
        <p:nvSpPr>
          <p:cNvPr id="5" name="矩形 4">
            <a:extLst>
              <a:ext uri="{FF2B5EF4-FFF2-40B4-BE49-F238E27FC236}">
                <a16:creationId xmlns:a16="http://schemas.microsoft.com/office/drawing/2014/main" id="{F28E417D-470A-4309-846B-7B3104B7F156}"/>
              </a:ext>
            </a:extLst>
          </p:cNvPr>
          <p:cNvSpPr/>
          <p:nvPr/>
        </p:nvSpPr>
        <p:spPr>
          <a:xfrm>
            <a:off x="6252208" y="4482604"/>
            <a:ext cx="6096000" cy="1477328"/>
          </a:xfrm>
          <a:prstGeom prst="rect">
            <a:avLst/>
          </a:prstGeom>
        </p:spPr>
        <p:txBody>
          <a:bodyPr>
            <a:spAutoFit/>
          </a:bodyPr>
          <a:lstStyle/>
          <a:p>
            <a:pPr algn="just">
              <a:spcAft>
                <a:spcPts val="0"/>
              </a:spcAft>
            </a:pPr>
            <a:r>
              <a:rPr lang="en-US" altLang="zh-CN" b="1" kern="100" dirty="0" err="1">
                <a:latin typeface="+mj-ea"/>
                <a:ea typeface="+mj-ea"/>
                <a:cs typeface="Times New Roman" panose="02020603050405020304" pitchFamily="18" charset="0"/>
              </a:rPr>
              <a:t>Kp</a:t>
            </a:r>
            <a:r>
              <a:rPr lang="en-US" altLang="zh-CN" b="1" kern="100" dirty="0">
                <a:latin typeface="+mj-ea"/>
                <a:ea typeface="+mj-ea"/>
                <a:cs typeface="Times New Roman" panose="02020603050405020304" pitchFamily="18" charset="0"/>
              </a:rPr>
              <a:t>=1.9</a:t>
            </a:r>
            <a:r>
              <a:rPr lang="zh-CN" altLang="zh-CN" b="1" kern="100" dirty="0">
                <a:latin typeface="+mj-ea"/>
                <a:ea typeface="+mj-ea"/>
                <a:cs typeface="Times New Roman" panose="02020603050405020304" pitchFamily="18" charset="0"/>
              </a:rPr>
              <a:t>时，衰减比为（</a:t>
            </a:r>
            <a:r>
              <a:rPr lang="en-US" altLang="zh-CN" b="1" kern="100" dirty="0">
                <a:latin typeface="+mj-ea"/>
                <a:ea typeface="+mj-ea"/>
                <a:cs typeface="Times New Roman" panose="02020603050405020304" pitchFamily="18" charset="0"/>
              </a:rPr>
              <a:t>3.07-1.75</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2.06-1.75</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=4.25</a:t>
            </a:r>
          </a:p>
          <a:p>
            <a:pPr algn="just">
              <a:spcAft>
                <a:spcPts val="0"/>
              </a:spcAft>
            </a:pPr>
            <a:endParaRPr lang="zh-CN" altLang="zh-CN" b="1" kern="100" dirty="0">
              <a:latin typeface="+mj-ea"/>
              <a:ea typeface="+mj-ea"/>
              <a:cs typeface="Times New Roman" panose="02020603050405020304" pitchFamily="18" charset="0"/>
            </a:endParaRPr>
          </a:p>
          <a:p>
            <a:r>
              <a:rPr lang="zh-CN" altLang="zh-CN" b="1" kern="100" dirty="0">
                <a:latin typeface="+mj-ea"/>
                <a:ea typeface="+mj-ea"/>
                <a:cs typeface="Times New Roman" panose="02020603050405020304" pitchFamily="18" charset="0"/>
              </a:rPr>
              <a:t>由于稳定时的余差较大，并未达到设定值，所以加入积分控制环节。</a:t>
            </a:r>
            <a:endParaRPr lang="zh-CN" altLang="en-US" b="1" dirty="0">
              <a:latin typeface="+mj-ea"/>
              <a:ea typeface="+mj-ea"/>
            </a:endParaRPr>
          </a:p>
        </p:txBody>
      </p:sp>
    </p:spTree>
    <p:extLst>
      <p:ext uri="{BB962C8B-B14F-4D97-AF65-F5344CB8AC3E}">
        <p14:creationId xmlns:p14="http://schemas.microsoft.com/office/powerpoint/2010/main" val="232933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6400" y="60163"/>
            <a:ext cx="706583" cy="3519055"/>
          </a:xfrm>
          <a:custGeom>
            <a:avLst/>
            <a:gdLst>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3519055 h 3519055"/>
              <a:gd name="connsiteX4" fmla="*/ 0 w 997527"/>
              <a:gd name="connsiteY4" fmla="*/ 0 h 3519055"/>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2951018 h 3519055"/>
              <a:gd name="connsiteX4" fmla="*/ 0 w 997527"/>
              <a:gd name="connsiteY4" fmla="*/ 0 h 351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519055">
                <a:moveTo>
                  <a:pt x="0" y="0"/>
                </a:moveTo>
                <a:lnTo>
                  <a:pt x="997527" y="0"/>
                </a:lnTo>
                <a:lnTo>
                  <a:pt x="997527" y="3519055"/>
                </a:lnTo>
                <a:lnTo>
                  <a:pt x="0" y="29510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F13F865E-BB73-4C85-8F6D-518BC386AC6C}"/>
              </a:ext>
            </a:extLst>
          </p:cNvPr>
          <p:cNvPicPr/>
          <p:nvPr/>
        </p:nvPicPr>
        <p:blipFill>
          <a:blip r:embed="rId2"/>
          <a:stretch>
            <a:fillRect/>
          </a:stretch>
        </p:blipFill>
        <p:spPr>
          <a:xfrm>
            <a:off x="15558" y="1"/>
            <a:ext cx="5554697" cy="3429000"/>
          </a:xfrm>
          <a:prstGeom prst="rect">
            <a:avLst/>
          </a:prstGeom>
        </p:spPr>
      </p:pic>
      <p:sp>
        <p:nvSpPr>
          <p:cNvPr id="2" name="矩形 1">
            <a:extLst>
              <a:ext uri="{FF2B5EF4-FFF2-40B4-BE49-F238E27FC236}">
                <a16:creationId xmlns:a16="http://schemas.microsoft.com/office/drawing/2014/main" id="{5EDE17E2-AD42-4D44-9AAE-1724B48E8EC9}"/>
              </a:ext>
            </a:extLst>
          </p:cNvPr>
          <p:cNvSpPr/>
          <p:nvPr/>
        </p:nvSpPr>
        <p:spPr>
          <a:xfrm>
            <a:off x="5807968" y="4377944"/>
            <a:ext cx="6096000" cy="1477328"/>
          </a:xfrm>
          <a:prstGeom prst="rect">
            <a:avLst/>
          </a:prstGeom>
        </p:spPr>
        <p:txBody>
          <a:bodyPr>
            <a:spAutoFit/>
          </a:bodyPr>
          <a:lstStyle/>
          <a:p>
            <a:pPr algn="just">
              <a:spcAft>
                <a:spcPts val="0"/>
              </a:spcAft>
            </a:pPr>
            <a:r>
              <a:rPr lang="zh-CN" altLang="zh-CN" b="1" kern="100" dirty="0">
                <a:latin typeface="+mj-ea"/>
                <a:ea typeface="+mj-ea"/>
                <a:cs typeface="Times New Roman" panose="02020603050405020304" pitchFamily="18" charset="0"/>
              </a:rPr>
              <a:t>我们发现系统此时达到了稳定值</a:t>
            </a:r>
            <a:r>
              <a:rPr lang="en-US" altLang="zh-CN" b="1" kern="100" dirty="0">
                <a:latin typeface="+mj-ea"/>
                <a:ea typeface="+mj-ea"/>
                <a:cs typeface="Times New Roman" panose="02020603050405020304" pitchFamily="18" charset="0"/>
              </a:rPr>
              <a:t>2</a:t>
            </a:r>
            <a:r>
              <a:rPr lang="zh-CN" altLang="zh-CN" b="1" kern="100" dirty="0">
                <a:latin typeface="+mj-ea"/>
                <a:ea typeface="+mj-ea"/>
                <a:cs typeface="Times New Roman" panose="02020603050405020304" pitchFamily="18" charset="0"/>
              </a:rPr>
              <a:t>，此时衰减比为</a:t>
            </a:r>
          </a:p>
          <a:p>
            <a:pPr algn="just">
              <a:spcAft>
                <a:spcPts val="0"/>
              </a:spcAft>
            </a:pPr>
            <a:r>
              <a:rPr lang="en-US" altLang="zh-CN" b="1" kern="100" dirty="0" err="1">
                <a:latin typeface="+mj-ea"/>
                <a:ea typeface="+mj-ea"/>
                <a:cs typeface="Times New Roman" panose="02020603050405020304" pitchFamily="18" charset="0"/>
              </a:rPr>
              <a:t>Kp</a:t>
            </a:r>
            <a:r>
              <a:rPr lang="en-US" altLang="zh-CN" b="1" kern="100" dirty="0">
                <a:latin typeface="+mj-ea"/>
                <a:ea typeface="+mj-ea"/>
                <a:cs typeface="Times New Roman" panose="02020603050405020304" pitchFamily="18" charset="0"/>
              </a:rPr>
              <a:t>=1.45,Ki=0.22</a:t>
            </a:r>
            <a:r>
              <a:rPr lang="zh-CN" altLang="zh-CN" b="1" kern="100" dirty="0">
                <a:latin typeface="+mj-ea"/>
                <a:ea typeface="+mj-ea"/>
                <a:cs typeface="Times New Roman" panose="02020603050405020304" pitchFamily="18" charset="0"/>
              </a:rPr>
              <a:t>时，衰减比为（</a:t>
            </a:r>
            <a:r>
              <a:rPr lang="en-US" altLang="zh-CN" b="1" kern="100" dirty="0">
                <a:latin typeface="+mj-ea"/>
                <a:ea typeface="+mj-ea"/>
                <a:cs typeface="Times New Roman" panose="02020603050405020304" pitchFamily="18" charset="0"/>
              </a:rPr>
              <a:t>3.45-2</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2.35-2</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=4.19</a:t>
            </a:r>
            <a:endParaRPr lang="zh-CN" altLang="zh-CN" b="1" kern="100" dirty="0">
              <a:latin typeface="+mj-ea"/>
              <a:ea typeface="+mj-ea"/>
              <a:cs typeface="Times New Roman" panose="02020603050405020304" pitchFamily="18" charset="0"/>
            </a:endParaRPr>
          </a:p>
          <a:p>
            <a:pPr algn="just">
              <a:spcAft>
                <a:spcPts val="0"/>
              </a:spcAft>
            </a:pPr>
            <a:r>
              <a:rPr lang="zh-CN" altLang="zh-CN" b="1" kern="100" dirty="0">
                <a:latin typeface="+mj-ea"/>
                <a:ea typeface="+mj-ea"/>
                <a:cs typeface="Times New Roman" panose="02020603050405020304" pitchFamily="18" charset="0"/>
              </a:rPr>
              <a:t>为了使稳定性更好，性能指标更加贴近</a:t>
            </a:r>
            <a:r>
              <a:rPr lang="en-US" altLang="zh-CN" b="1" kern="100" dirty="0">
                <a:latin typeface="+mj-ea"/>
                <a:ea typeface="+mj-ea"/>
                <a:cs typeface="Times New Roman" panose="02020603050405020304" pitchFamily="18" charset="0"/>
              </a:rPr>
              <a:t>4: 1</a:t>
            </a:r>
            <a:r>
              <a:rPr lang="zh-CN" altLang="zh-CN" b="1" kern="100" dirty="0">
                <a:latin typeface="+mj-ea"/>
                <a:ea typeface="+mj-ea"/>
                <a:cs typeface="Times New Roman" panose="02020603050405020304" pitchFamily="18" charset="0"/>
              </a:rPr>
              <a:t>加入微分控制环节，设置</a:t>
            </a:r>
            <a:r>
              <a:rPr lang="en-US" altLang="zh-CN" b="1" kern="100" dirty="0" err="1">
                <a:latin typeface="+mj-ea"/>
                <a:ea typeface="+mj-ea"/>
                <a:cs typeface="Times New Roman" panose="02020603050405020304" pitchFamily="18" charset="0"/>
              </a:rPr>
              <a:t>Kd</a:t>
            </a:r>
            <a:r>
              <a:rPr lang="zh-CN" altLang="zh-CN" b="1" kern="100" dirty="0">
                <a:latin typeface="+mj-ea"/>
                <a:ea typeface="+mj-ea"/>
                <a:cs typeface="Times New Roman" panose="02020603050405020304" pitchFamily="18" charset="0"/>
              </a:rPr>
              <a:t>为</a:t>
            </a:r>
            <a:r>
              <a:rPr lang="en-US" altLang="zh-CN" b="1" kern="100" dirty="0">
                <a:latin typeface="+mj-ea"/>
                <a:ea typeface="+mj-ea"/>
                <a:cs typeface="Times New Roman" panose="02020603050405020304" pitchFamily="18" charset="0"/>
              </a:rPr>
              <a:t>0.25</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Ki=0.25</a:t>
            </a:r>
            <a:r>
              <a:rPr lang="zh-CN" altLang="zh-CN" b="1" kern="100" dirty="0">
                <a:latin typeface="+mj-ea"/>
                <a:ea typeface="+mj-ea"/>
                <a:cs typeface="Times New Roman" panose="02020603050405020304" pitchFamily="18" charset="0"/>
              </a:rPr>
              <a:t>，</a:t>
            </a:r>
            <a:r>
              <a:rPr lang="en-US" altLang="zh-CN" b="1" kern="100" dirty="0">
                <a:latin typeface="+mj-ea"/>
                <a:ea typeface="+mj-ea"/>
                <a:cs typeface="Times New Roman" panose="02020603050405020304" pitchFamily="18" charset="0"/>
              </a:rPr>
              <a:t>K=1.6</a:t>
            </a:r>
            <a:r>
              <a:rPr lang="zh-CN" altLang="zh-CN" b="1" kern="100" dirty="0">
                <a:latin typeface="+mj-ea"/>
                <a:ea typeface="+mj-ea"/>
                <a:cs typeface="Times New Roman" panose="02020603050405020304" pitchFamily="18" charset="0"/>
              </a:rPr>
              <a:t>图像如下：</a:t>
            </a:r>
          </a:p>
        </p:txBody>
      </p:sp>
      <p:sp>
        <p:nvSpPr>
          <p:cNvPr id="9" name="矩形 8">
            <a:extLst>
              <a:ext uri="{FF2B5EF4-FFF2-40B4-BE49-F238E27FC236}">
                <a16:creationId xmlns:a16="http://schemas.microsoft.com/office/drawing/2014/main" id="{23C18B6F-8F3E-4456-9452-69203AF228EA}"/>
              </a:ext>
            </a:extLst>
          </p:cNvPr>
          <p:cNvSpPr/>
          <p:nvPr/>
        </p:nvSpPr>
        <p:spPr>
          <a:xfrm>
            <a:off x="5839691" y="1215800"/>
            <a:ext cx="6096000" cy="646331"/>
          </a:xfrm>
          <a:prstGeom prst="rect">
            <a:avLst/>
          </a:prstGeom>
        </p:spPr>
        <p:txBody>
          <a:bodyPr>
            <a:spAutoFit/>
          </a:bodyPr>
          <a:lstStyle/>
          <a:p>
            <a:pPr algn="just">
              <a:spcAft>
                <a:spcPts val="0"/>
              </a:spcAft>
            </a:pPr>
            <a:r>
              <a:rPr lang="zh-CN" altLang="zh-CN" b="1" kern="100" dirty="0">
                <a:latin typeface="+mj-ea"/>
                <a:ea typeface="+mj-ea"/>
                <a:cs typeface="Times New Roman" panose="02020603050405020304" pitchFamily="18" charset="0"/>
              </a:rPr>
              <a:t>取</a:t>
            </a:r>
            <a:r>
              <a:rPr lang="en-US" altLang="zh-CN" b="1" kern="100" dirty="0">
                <a:latin typeface="+mj-ea"/>
                <a:ea typeface="+mj-ea"/>
                <a:cs typeface="Times New Roman" panose="02020603050405020304" pitchFamily="18" charset="0"/>
              </a:rPr>
              <a:t>Ki</a:t>
            </a:r>
            <a:r>
              <a:rPr lang="zh-CN" altLang="zh-CN" b="1" kern="100" dirty="0">
                <a:latin typeface="+mj-ea"/>
                <a:ea typeface="+mj-ea"/>
                <a:cs typeface="Times New Roman" panose="02020603050405020304" pitchFamily="18" charset="0"/>
              </a:rPr>
              <a:t>为</a:t>
            </a:r>
            <a:r>
              <a:rPr lang="en-US" altLang="zh-CN" b="1" kern="100" dirty="0">
                <a:latin typeface="+mj-ea"/>
                <a:ea typeface="+mj-ea"/>
                <a:cs typeface="Times New Roman" panose="02020603050405020304" pitchFamily="18" charset="0"/>
              </a:rPr>
              <a:t>0.2</a:t>
            </a:r>
            <a:r>
              <a:rPr lang="zh-CN" altLang="zh-CN" b="1" kern="100" dirty="0">
                <a:latin typeface="+mj-ea"/>
                <a:ea typeface="+mj-ea"/>
                <a:cs typeface="Times New Roman" panose="02020603050405020304" pitchFamily="18" charset="0"/>
              </a:rPr>
              <a:t>，由于加入积分环节超调量会增加，将</a:t>
            </a:r>
            <a:r>
              <a:rPr lang="en-US" altLang="zh-CN" b="1" kern="100" dirty="0" err="1">
                <a:latin typeface="+mj-ea"/>
                <a:ea typeface="+mj-ea"/>
                <a:cs typeface="Times New Roman" panose="02020603050405020304" pitchFamily="18" charset="0"/>
              </a:rPr>
              <a:t>Kp</a:t>
            </a:r>
            <a:r>
              <a:rPr lang="zh-CN" altLang="zh-CN" b="1" kern="100" dirty="0">
                <a:latin typeface="+mj-ea"/>
                <a:ea typeface="+mj-ea"/>
                <a:cs typeface="Times New Roman" panose="02020603050405020304" pitchFamily="18" charset="0"/>
              </a:rPr>
              <a:t>调节为</a:t>
            </a:r>
            <a:r>
              <a:rPr lang="en-US" altLang="zh-CN" b="1" kern="100" dirty="0">
                <a:latin typeface="+mj-ea"/>
                <a:ea typeface="+mj-ea"/>
                <a:cs typeface="Times New Roman" panose="02020603050405020304" pitchFamily="18" charset="0"/>
              </a:rPr>
              <a:t>1.5</a:t>
            </a:r>
            <a:r>
              <a:rPr lang="zh-CN" altLang="zh-CN" b="1" kern="100" dirty="0">
                <a:latin typeface="+mj-ea"/>
                <a:ea typeface="+mj-ea"/>
                <a:cs typeface="Times New Roman" panose="02020603050405020304" pitchFamily="18" charset="0"/>
              </a:rPr>
              <a:t>，所得图像如下 </a:t>
            </a:r>
          </a:p>
        </p:txBody>
      </p:sp>
      <p:pic>
        <p:nvPicPr>
          <p:cNvPr id="10" name="图片 9">
            <a:extLst>
              <a:ext uri="{FF2B5EF4-FFF2-40B4-BE49-F238E27FC236}">
                <a16:creationId xmlns:a16="http://schemas.microsoft.com/office/drawing/2014/main" id="{A441B3C2-A2C6-4961-88F2-241B7B78FDEB}"/>
              </a:ext>
            </a:extLst>
          </p:cNvPr>
          <p:cNvPicPr/>
          <p:nvPr/>
        </p:nvPicPr>
        <p:blipFill>
          <a:blip r:embed="rId3"/>
          <a:stretch>
            <a:fillRect/>
          </a:stretch>
        </p:blipFill>
        <p:spPr>
          <a:xfrm>
            <a:off x="0" y="3429000"/>
            <a:ext cx="5570255" cy="2858640"/>
          </a:xfrm>
          <a:prstGeom prst="rect">
            <a:avLst/>
          </a:prstGeom>
        </p:spPr>
      </p:pic>
      <p:sp>
        <p:nvSpPr>
          <p:cNvPr id="11" name="矩形 10">
            <a:extLst>
              <a:ext uri="{FF2B5EF4-FFF2-40B4-BE49-F238E27FC236}">
                <a16:creationId xmlns:a16="http://schemas.microsoft.com/office/drawing/2014/main" id="{3F7C7B51-2FCC-408F-8E85-492288D8C34C}"/>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工程经验整定（完全经验法）</a:t>
            </a:r>
          </a:p>
        </p:txBody>
      </p:sp>
    </p:spTree>
    <p:extLst>
      <p:ext uri="{BB962C8B-B14F-4D97-AF65-F5344CB8AC3E}">
        <p14:creationId xmlns:p14="http://schemas.microsoft.com/office/powerpoint/2010/main" val="213780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6400" y="60163"/>
            <a:ext cx="706583" cy="3519055"/>
          </a:xfrm>
          <a:custGeom>
            <a:avLst/>
            <a:gdLst>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3519055 h 3519055"/>
              <a:gd name="connsiteX4" fmla="*/ 0 w 997527"/>
              <a:gd name="connsiteY4" fmla="*/ 0 h 3519055"/>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2951018 h 3519055"/>
              <a:gd name="connsiteX4" fmla="*/ 0 w 997527"/>
              <a:gd name="connsiteY4" fmla="*/ 0 h 351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519055">
                <a:moveTo>
                  <a:pt x="0" y="0"/>
                </a:moveTo>
                <a:lnTo>
                  <a:pt x="997527" y="0"/>
                </a:lnTo>
                <a:lnTo>
                  <a:pt x="997527" y="3519055"/>
                </a:lnTo>
                <a:lnTo>
                  <a:pt x="0" y="29510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07632F7-266E-4FAD-AE1F-350B9F4EAF0D}"/>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工程经验整定（完全经验法）</a:t>
            </a:r>
          </a:p>
        </p:txBody>
      </p:sp>
      <p:pic>
        <p:nvPicPr>
          <p:cNvPr id="2" name="图片 1">
            <a:extLst>
              <a:ext uri="{FF2B5EF4-FFF2-40B4-BE49-F238E27FC236}">
                <a16:creationId xmlns:a16="http://schemas.microsoft.com/office/drawing/2014/main" id="{52AB390B-E8A0-483A-B297-BC7F90515538}"/>
              </a:ext>
            </a:extLst>
          </p:cNvPr>
          <p:cNvPicPr>
            <a:picLocks noChangeAspect="1"/>
          </p:cNvPicPr>
          <p:nvPr/>
        </p:nvPicPr>
        <p:blipFill>
          <a:blip r:embed="rId2"/>
          <a:stretch>
            <a:fillRect/>
          </a:stretch>
        </p:blipFill>
        <p:spPr>
          <a:xfrm>
            <a:off x="786500" y="476672"/>
            <a:ext cx="10619000" cy="4680520"/>
          </a:xfrm>
          <a:prstGeom prst="rect">
            <a:avLst/>
          </a:prstGeom>
        </p:spPr>
      </p:pic>
    </p:spTree>
    <p:extLst>
      <p:ext uri="{BB962C8B-B14F-4D97-AF65-F5344CB8AC3E}">
        <p14:creationId xmlns:p14="http://schemas.microsoft.com/office/powerpoint/2010/main" val="263636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6400" y="60163"/>
            <a:ext cx="706583" cy="3519055"/>
          </a:xfrm>
          <a:custGeom>
            <a:avLst/>
            <a:gdLst>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3519055 h 3519055"/>
              <a:gd name="connsiteX4" fmla="*/ 0 w 997527"/>
              <a:gd name="connsiteY4" fmla="*/ 0 h 3519055"/>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2951018 h 3519055"/>
              <a:gd name="connsiteX4" fmla="*/ 0 w 997527"/>
              <a:gd name="connsiteY4" fmla="*/ 0 h 351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519055">
                <a:moveTo>
                  <a:pt x="0" y="0"/>
                </a:moveTo>
                <a:lnTo>
                  <a:pt x="997527" y="0"/>
                </a:lnTo>
                <a:lnTo>
                  <a:pt x="997527" y="3519055"/>
                </a:lnTo>
                <a:lnTo>
                  <a:pt x="0" y="29510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653AD0C-81A3-43C2-8773-0F1514711752}"/>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工程经验整定（临界比例度法）</a:t>
            </a:r>
          </a:p>
        </p:txBody>
      </p:sp>
      <p:pic>
        <p:nvPicPr>
          <p:cNvPr id="3" name="图片 2">
            <a:extLst>
              <a:ext uri="{FF2B5EF4-FFF2-40B4-BE49-F238E27FC236}">
                <a16:creationId xmlns:a16="http://schemas.microsoft.com/office/drawing/2014/main" id="{4B80D294-10A9-4937-AAE2-6CD42BACC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67" y="60163"/>
            <a:ext cx="10128448" cy="4942894"/>
          </a:xfrm>
          <a:prstGeom prst="rect">
            <a:avLst/>
          </a:prstGeom>
        </p:spPr>
      </p:pic>
      <p:sp>
        <p:nvSpPr>
          <p:cNvPr id="5" name="矩形 4">
            <a:extLst>
              <a:ext uri="{FF2B5EF4-FFF2-40B4-BE49-F238E27FC236}">
                <a16:creationId xmlns:a16="http://schemas.microsoft.com/office/drawing/2014/main" id="{C787A6B7-C48E-4A93-AAA1-8D4C3DD408CB}"/>
              </a:ext>
            </a:extLst>
          </p:cNvPr>
          <p:cNvSpPr/>
          <p:nvPr/>
        </p:nvSpPr>
        <p:spPr>
          <a:xfrm>
            <a:off x="3215680" y="5003057"/>
            <a:ext cx="6096000" cy="1200329"/>
          </a:xfrm>
          <a:prstGeom prst="rect">
            <a:avLst/>
          </a:prstGeom>
        </p:spPr>
        <p:txBody>
          <a:bodyPr>
            <a:spAutoFit/>
          </a:bodyPr>
          <a:lstStyle/>
          <a:p>
            <a:r>
              <a:rPr lang="zh-CN" altLang="en-US" sz="2400" b="1" dirty="0">
                <a:latin typeface="+mj-ea"/>
                <a:ea typeface="+mj-ea"/>
              </a:rPr>
              <a:t>图1.2显示了未加 PID 控制器前的响应曲线。</a:t>
            </a:r>
            <a:endParaRPr lang="en-US" altLang="zh-CN" sz="2400" b="1" dirty="0">
              <a:latin typeface="+mj-ea"/>
              <a:ea typeface="+mj-ea"/>
            </a:endParaRPr>
          </a:p>
          <a:p>
            <a:r>
              <a:rPr lang="zh-CN" altLang="en-US" sz="2400" b="1" dirty="0">
                <a:latin typeface="+mj-ea"/>
                <a:ea typeface="+mj-ea"/>
              </a:rPr>
              <a:t>从图中可以看出：</a:t>
            </a:r>
            <a:endParaRPr lang="en-US" altLang="zh-CN" sz="2400" b="1" dirty="0">
              <a:latin typeface="+mj-ea"/>
              <a:ea typeface="+mj-ea"/>
            </a:endParaRPr>
          </a:p>
          <a:p>
            <a:r>
              <a:rPr lang="zh-CN" altLang="en-US" sz="2400" b="1" dirty="0">
                <a:latin typeface="+mj-ea"/>
                <a:ea typeface="+mj-ea"/>
              </a:rPr>
              <a:t>系统能够稳定运行，但存在稳态误差。</a:t>
            </a:r>
          </a:p>
        </p:txBody>
      </p:sp>
    </p:spTree>
    <p:extLst>
      <p:ext uri="{BB962C8B-B14F-4D97-AF65-F5344CB8AC3E}">
        <p14:creationId xmlns:p14="http://schemas.microsoft.com/office/powerpoint/2010/main" val="133866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6400" y="60163"/>
            <a:ext cx="706583" cy="3519055"/>
          </a:xfrm>
          <a:custGeom>
            <a:avLst/>
            <a:gdLst>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3519055 h 3519055"/>
              <a:gd name="connsiteX4" fmla="*/ 0 w 997527"/>
              <a:gd name="connsiteY4" fmla="*/ 0 h 3519055"/>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2951018 h 3519055"/>
              <a:gd name="connsiteX4" fmla="*/ 0 w 997527"/>
              <a:gd name="connsiteY4" fmla="*/ 0 h 351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519055">
                <a:moveTo>
                  <a:pt x="0" y="0"/>
                </a:moveTo>
                <a:lnTo>
                  <a:pt x="997527" y="0"/>
                </a:lnTo>
                <a:lnTo>
                  <a:pt x="997527" y="3519055"/>
                </a:lnTo>
                <a:lnTo>
                  <a:pt x="0" y="29510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03E0056-FE45-4413-9B0C-168081294774}"/>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工程经验整定（临界比例度法）</a:t>
            </a:r>
          </a:p>
        </p:txBody>
      </p:sp>
      <p:pic>
        <p:nvPicPr>
          <p:cNvPr id="3" name="图片 2">
            <a:extLst>
              <a:ext uri="{FF2B5EF4-FFF2-40B4-BE49-F238E27FC236}">
                <a16:creationId xmlns:a16="http://schemas.microsoft.com/office/drawing/2014/main" id="{6E551E39-E7E4-4E2B-9121-86954B25E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0"/>
            <a:ext cx="11674852" cy="4389500"/>
          </a:xfrm>
          <a:prstGeom prst="rect">
            <a:avLst/>
          </a:prstGeom>
        </p:spPr>
      </p:pic>
      <p:sp>
        <p:nvSpPr>
          <p:cNvPr id="4" name="矩形 3">
            <a:extLst>
              <a:ext uri="{FF2B5EF4-FFF2-40B4-BE49-F238E27FC236}">
                <a16:creationId xmlns:a16="http://schemas.microsoft.com/office/drawing/2014/main" id="{72C817D2-57B1-490C-B696-E6CB282BB8FE}"/>
              </a:ext>
            </a:extLst>
          </p:cNvPr>
          <p:cNvSpPr/>
          <p:nvPr/>
        </p:nvSpPr>
        <p:spPr>
          <a:xfrm>
            <a:off x="1476459" y="4005064"/>
            <a:ext cx="9433048" cy="1938992"/>
          </a:xfrm>
          <a:prstGeom prst="rect">
            <a:avLst/>
          </a:prstGeom>
        </p:spPr>
        <p:txBody>
          <a:bodyPr wrap="square">
            <a:spAutoFit/>
          </a:bodyPr>
          <a:lstStyle/>
          <a:p>
            <a:pPr marL="342900" indent="-342900">
              <a:buFont typeface="Arial" panose="020B0604020202020204" pitchFamily="34" charset="0"/>
              <a:buChar char="•"/>
            </a:pPr>
            <a:r>
              <a:rPr lang="zh-CN" altLang="en-US" sz="2400" b="1" dirty="0">
                <a:latin typeface="+mj-ea"/>
                <a:ea typeface="+mj-ea"/>
              </a:rPr>
              <a:t>考虑到 matlab 的绘图函数拥有比 simulink 中 scope 更强的绘图能力，我们在系统中添加了 “simout”模块，用以将系统的阶跃响应数据以时间序列的形式传输至 matlab 中的workspace， 方便曲线绘制。</a:t>
            </a:r>
            <a:endParaRPr lang="en-US" altLang="zh-CN" sz="2400" b="1" dirty="0">
              <a:latin typeface="+mj-ea"/>
              <a:ea typeface="+mj-ea"/>
            </a:endParaRPr>
          </a:p>
          <a:p>
            <a:pPr marL="342900" indent="-342900">
              <a:buFont typeface="Arial" panose="020B0604020202020204" pitchFamily="34" charset="0"/>
              <a:buChar char="•"/>
            </a:pPr>
            <a:r>
              <a:rPr lang="zh-CN" altLang="en-US" sz="2400" b="1" dirty="0">
                <a:latin typeface="+mj-ea"/>
                <a:ea typeface="+mj-ea"/>
              </a:rPr>
              <a:t>为了使响应曲线更加完整，将仿真时间调至“</a:t>
            </a:r>
            <a:r>
              <a:rPr lang="en-US" altLang="zh-CN" sz="2400" b="1" dirty="0">
                <a:latin typeface="+mj-ea"/>
                <a:ea typeface="+mj-ea"/>
              </a:rPr>
              <a:t>100s”</a:t>
            </a:r>
            <a:endParaRPr lang="zh-CN" altLang="en-US" sz="2400" b="1" dirty="0">
              <a:latin typeface="+mj-ea"/>
              <a:ea typeface="+mj-ea"/>
            </a:endParaRPr>
          </a:p>
        </p:txBody>
      </p:sp>
    </p:spTree>
    <p:extLst>
      <p:ext uri="{BB962C8B-B14F-4D97-AF65-F5344CB8AC3E}">
        <p14:creationId xmlns:p14="http://schemas.microsoft.com/office/powerpoint/2010/main" val="9948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6400" y="60163"/>
            <a:ext cx="706583" cy="3519055"/>
          </a:xfrm>
          <a:custGeom>
            <a:avLst/>
            <a:gdLst>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3519055 h 3519055"/>
              <a:gd name="connsiteX4" fmla="*/ 0 w 997527"/>
              <a:gd name="connsiteY4" fmla="*/ 0 h 3519055"/>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2951018 h 3519055"/>
              <a:gd name="connsiteX4" fmla="*/ 0 w 997527"/>
              <a:gd name="connsiteY4" fmla="*/ 0 h 351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519055">
                <a:moveTo>
                  <a:pt x="0" y="0"/>
                </a:moveTo>
                <a:lnTo>
                  <a:pt x="997527" y="0"/>
                </a:lnTo>
                <a:lnTo>
                  <a:pt x="997527" y="3519055"/>
                </a:lnTo>
                <a:lnTo>
                  <a:pt x="0" y="29510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5B8F9E2-5A61-446A-9E40-EB287A47BBB0}"/>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工程经验整定（临界比例度法）</a:t>
            </a:r>
          </a:p>
        </p:txBody>
      </p:sp>
      <p:pic>
        <p:nvPicPr>
          <p:cNvPr id="3" name="图片 2">
            <a:extLst>
              <a:ext uri="{FF2B5EF4-FFF2-40B4-BE49-F238E27FC236}">
                <a16:creationId xmlns:a16="http://schemas.microsoft.com/office/drawing/2014/main" id="{A3B0B958-3BC3-43E0-A816-2D2718E7F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907"/>
            <a:ext cx="10056440" cy="4619677"/>
          </a:xfrm>
          <a:prstGeom prst="rect">
            <a:avLst/>
          </a:prstGeom>
        </p:spPr>
      </p:pic>
      <p:sp>
        <p:nvSpPr>
          <p:cNvPr id="8" name="文本框 7">
            <a:extLst>
              <a:ext uri="{FF2B5EF4-FFF2-40B4-BE49-F238E27FC236}">
                <a16:creationId xmlns:a16="http://schemas.microsoft.com/office/drawing/2014/main" id="{958D67D3-291D-4084-8F91-C5B69992DCDB}"/>
              </a:ext>
            </a:extLst>
          </p:cNvPr>
          <p:cNvSpPr txBox="1"/>
          <p:nvPr/>
        </p:nvSpPr>
        <p:spPr>
          <a:xfrm>
            <a:off x="2207568" y="4423743"/>
            <a:ext cx="7018588" cy="707886"/>
          </a:xfrm>
          <a:prstGeom prst="rect">
            <a:avLst/>
          </a:prstGeom>
          <a:noFill/>
        </p:spPr>
        <p:txBody>
          <a:bodyPr wrap="none" rtlCol="0">
            <a:spAutoFit/>
          </a:bodyPr>
          <a:lstStyle/>
          <a:p>
            <a:r>
              <a:rPr lang="zh-CN" altLang="en-US" sz="2000" b="1" dirty="0">
                <a:latin typeface="+mj-ea"/>
                <a:ea typeface="+mj-ea"/>
              </a:rPr>
              <a:t>最终整定结果：</a:t>
            </a:r>
            <a:r>
              <a:rPr lang="en-US" altLang="zh-CN" sz="2000" b="1" dirty="0">
                <a:latin typeface="+mj-ea"/>
                <a:ea typeface="+mj-ea"/>
              </a:rPr>
              <a:t>PID</a:t>
            </a:r>
            <a:r>
              <a:rPr lang="zh-CN" altLang="en-US" sz="2000" b="1" dirty="0">
                <a:latin typeface="+mj-ea"/>
                <a:ea typeface="+mj-ea"/>
              </a:rPr>
              <a:t>控制时：</a:t>
            </a:r>
            <a:r>
              <a:rPr lang="en-US" altLang="zh-CN" sz="2000" b="1" dirty="0" err="1">
                <a:latin typeface="+mj-ea"/>
                <a:ea typeface="+mj-ea"/>
              </a:rPr>
              <a:t>Kp</a:t>
            </a:r>
            <a:r>
              <a:rPr lang="en-US" altLang="zh-CN" sz="2000" b="1" dirty="0">
                <a:latin typeface="+mj-ea"/>
                <a:ea typeface="+mj-ea"/>
              </a:rPr>
              <a:t>=3.92;1/</a:t>
            </a:r>
            <a:r>
              <a:rPr lang="en-US" altLang="zh-CN" sz="2000" b="1" dirty="0" err="1">
                <a:latin typeface="+mj-ea"/>
                <a:ea typeface="+mj-ea"/>
              </a:rPr>
              <a:t>Ti</a:t>
            </a:r>
            <a:r>
              <a:rPr lang="en-US" altLang="zh-CN" sz="2000" b="1" dirty="0">
                <a:latin typeface="+mj-ea"/>
                <a:ea typeface="+mj-ea"/>
              </a:rPr>
              <a:t>=0.21;Td=1.16</a:t>
            </a:r>
          </a:p>
          <a:p>
            <a:r>
              <a:rPr lang="en-US" altLang="zh-CN" sz="2000" b="1" dirty="0">
                <a:latin typeface="+mj-ea"/>
                <a:ea typeface="+mj-ea"/>
              </a:rPr>
              <a:t>	               PI</a:t>
            </a:r>
            <a:r>
              <a:rPr lang="zh-CN" altLang="en-US" sz="2000" b="1" dirty="0">
                <a:latin typeface="+mj-ea"/>
                <a:ea typeface="+mj-ea"/>
              </a:rPr>
              <a:t>控制时：</a:t>
            </a:r>
            <a:r>
              <a:rPr lang="en-US" altLang="zh-CN" sz="2000" b="1" dirty="0" err="1">
                <a:latin typeface="+mj-ea"/>
                <a:ea typeface="+mj-ea"/>
              </a:rPr>
              <a:t>Kp</a:t>
            </a:r>
            <a:r>
              <a:rPr lang="en-US" altLang="zh-CN" sz="2000" b="1" dirty="0">
                <a:latin typeface="+mj-ea"/>
                <a:ea typeface="+mj-ea"/>
              </a:rPr>
              <a:t>=2.54;1/</a:t>
            </a:r>
            <a:r>
              <a:rPr lang="en-US" altLang="zh-CN" sz="2000" b="1" dirty="0" err="1">
                <a:latin typeface="+mj-ea"/>
                <a:ea typeface="+mj-ea"/>
              </a:rPr>
              <a:t>Ti</a:t>
            </a:r>
            <a:r>
              <a:rPr lang="en-US" altLang="zh-CN" sz="2000" b="1" dirty="0">
                <a:latin typeface="+mj-ea"/>
                <a:ea typeface="+mj-ea"/>
              </a:rPr>
              <a:t>=0.12</a:t>
            </a:r>
            <a:endParaRPr lang="zh-CN" altLang="en-US" sz="2000" b="1" dirty="0">
              <a:latin typeface="+mj-ea"/>
              <a:ea typeface="+mj-ea"/>
            </a:endParaRPr>
          </a:p>
        </p:txBody>
      </p:sp>
      <p:sp>
        <p:nvSpPr>
          <p:cNvPr id="10" name="矩形 9">
            <a:extLst>
              <a:ext uri="{FF2B5EF4-FFF2-40B4-BE49-F238E27FC236}">
                <a16:creationId xmlns:a16="http://schemas.microsoft.com/office/drawing/2014/main" id="{3BF7D3CB-6E04-4562-B303-132B528DB68A}"/>
              </a:ext>
            </a:extLst>
          </p:cNvPr>
          <p:cNvSpPr/>
          <p:nvPr/>
        </p:nvSpPr>
        <p:spPr>
          <a:xfrm>
            <a:off x="3125228" y="5188527"/>
            <a:ext cx="6096000" cy="1015663"/>
          </a:xfrm>
          <a:prstGeom prst="rect">
            <a:avLst/>
          </a:prstGeom>
        </p:spPr>
        <p:txBody>
          <a:bodyPr>
            <a:spAutoFit/>
          </a:bodyPr>
          <a:lstStyle/>
          <a:p>
            <a:r>
              <a:rPr lang="en-US" altLang="zh-CN" sz="2000" b="1" dirty="0">
                <a:latin typeface="+mj-ea"/>
                <a:ea typeface="+mj-ea"/>
              </a:rPr>
              <a:t>PID</a:t>
            </a:r>
            <a:r>
              <a:rPr lang="zh-CN" altLang="en-US" sz="2000" b="1" dirty="0">
                <a:latin typeface="+mj-ea"/>
                <a:ea typeface="+mj-ea"/>
              </a:rPr>
              <a:t>和</a:t>
            </a:r>
            <a:r>
              <a:rPr lang="en-US" altLang="zh-CN" sz="2000" b="1" dirty="0">
                <a:latin typeface="+mj-ea"/>
                <a:ea typeface="+mj-ea"/>
              </a:rPr>
              <a:t>PI</a:t>
            </a:r>
            <a:r>
              <a:rPr lang="zh-CN" altLang="en-US" sz="2000" b="1" dirty="0">
                <a:latin typeface="+mj-ea"/>
                <a:ea typeface="+mj-ea"/>
              </a:rPr>
              <a:t>控制的超调量达到了稳态值的 75%，</a:t>
            </a:r>
            <a:endParaRPr lang="en-US" altLang="zh-CN" sz="2000" b="1" dirty="0">
              <a:latin typeface="+mj-ea"/>
              <a:ea typeface="+mj-ea"/>
            </a:endParaRPr>
          </a:p>
          <a:p>
            <a:r>
              <a:rPr lang="zh-CN" altLang="en-US" sz="2000" b="1" dirty="0">
                <a:latin typeface="+mj-ea"/>
                <a:ea typeface="+mj-ea"/>
              </a:rPr>
              <a:t>并且最终达到稳态的时间过长，大约在 70s 左右。</a:t>
            </a:r>
            <a:r>
              <a:rPr lang="zh-CN" altLang="en-US" sz="2000" b="1" dirty="0">
                <a:solidFill>
                  <a:srgbClr val="FF0000"/>
                </a:solidFill>
                <a:latin typeface="+mj-ea"/>
                <a:ea typeface="+mj-ea"/>
              </a:rPr>
              <a:t>快速性</a:t>
            </a:r>
            <a:r>
              <a:rPr lang="zh-CN" altLang="en-US" sz="2000" b="1" dirty="0">
                <a:latin typeface="+mj-ea"/>
                <a:ea typeface="+mj-ea"/>
              </a:rPr>
              <a:t>和</a:t>
            </a:r>
            <a:r>
              <a:rPr lang="zh-CN" altLang="en-US" sz="2000" b="1" dirty="0">
                <a:solidFill>
                  <a:srgbClr val="FF0000"/>
                </a:solidFill>
                <a:latin typeface="+mj-ea"/>
                <a:ea typeface="+mj-ea"/>
              </a:rPr>
              <a:t>超调量</a:t>
            </a:r>
            <a:r>
              <a:rPr lang="zh-CN" altLang="en-US" sz="2000" b="1" dirty="0">
                <a:latin typeface="+mj-ea"/>
                <a:ea typeface="+mj-ea"/>
              </a:rPr>
              <a:t>两方面仍有待提高。</a:t>
            </a:r>
          </a:p>
        </p:txBody>
      </p:sp>
    </p:spTree>
    <p:extLst>
      <p:ext uri="{BB962C8B-B14F-4D97-AF65-F5344CB8AC3E}">
        <p14:creationId xmlns:p14="http://schemas.microsoft.com/office/powerpoint/2010/main" val="350346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86400" y="60163"/>
            <a:ext cx="706583" cy="3519055"/>
          </a:xfrm>
          <a:custGeom>
            <a:avLst/>
            <a:gdLst>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3519055 h 3519055"/>
              <a:gd name="connsiteX4" fmla="*/ 0 w 997527"/>
              <a:gd name="connsiteY4" fmla="*/ 0 h 3519055"/>
              <a:gd name="connsiteX0" fmla="*/ 0 w 997527"/>
              <a:gd name="connsiteY0" fmla="*/ 0 h 3519055"/>
              <a:gd name="connsiteX1" fmla="*/ 997527 w 997527"/>
              <a:gd name="connsiteY1" fmla="*/ 0 h 3519055"/>
              <a:gd name="connsiteX2" fmla="*/ 997527 w 997527"/>
              <a:gd name="connsiteY2" fmla="*/ 3519055 h 3519055"/>
              <a:gd name="connsiteX3" fmla="*/ 0 w 997527"/>
              <a:gd name="connsiteY3" fmla="*/ 2951018 h 3519055"/>
              <a:gd name="connsiteX4" fmla="*/ 0 w 997527"/>
              <a:gd name="connsiteY4" fmla="*/ 0 h 351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519055">
                <a:moveTo>
                  <a:pt x="0" y="0"/>
                </a:moveTo>
                <a:lnTo>
                  <a:pt x="997527" y="0"/>
                </a:lnTo>
                <a:lnTo>
                  <a:pt x="997527" y="3519055"/>
                </a:lnTo>
                <a:lnTo>
                  <a:pt x="0" y="29510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86400" y="3519055"/>
            <a:ext cx="706583" cy="3338945"/>
          </a:xfrm>
          <a:custGeom>
            <a:avLst/>
            <a:gdLst>
              <a:gd name="connsiteX0" fmla="*/ 0 w 997527"/>
              <a:gd name="connsiteY0" fmla="*/ 0 h 3338945"/>
              <a:gd name="connsiteX1" fmla="*/ 997527 w 997527"/>
              <a:gd name="connsiteY1" fmla="*/ 0 h 3338945"/>
              <a:gd name="connsiteX2" fmla="*/ 997527 w 997527"/>
              <a:gd name="connsiteY2" fmla="*/ 3338945 h 3338945"/>
              <a:gd name="connsiteX3" fmla="*/ 0 w 997527"/>
              <a:gd name="connsiteY3" fmla="*/ 3338945 h 3338945"/>
              <a:gd name="connsiteX4" fmla="*/ 0 w 997527"/>
              <a:gd name="connsiteY4" fmla="*/ 0 h 3338945"/>
              <a:gd name="connsiteX0" fmla="*/ 13854 w 997527"/>
              <a:gd name="connsiteY0" fmla="*/ 457200 h 3338945"/>
              <a:gd name="connsiteX1" fmla="*/ 997527 w 997527"/>
              <a:gd name="connsiteY1" fmla="*/ 0 h 3338945"/>
              <a:gd name="connsiteX2" fmla="*/ 997527 w 997527"/>
              <a:gd name="connsiteY2" fmla="*/ 3338945 h 3338945"/>
              <a:gd name="connsiteX3" fmla="*/ 0 w 997527"/>
              <a:gd name="connsiteY3" fmla="*/ 3338945 h 3338945"/>
              <a:gd name="connsiteX4" fmla="*/ 13854 w 997527"/>
              <a:gd name="connsiteY4" fmla="*/ 457200 h 333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527" h="3338945">
                <a:moveTo>
                  <a:pt x="13854" y="457200"/>
                </a:moveTo>
                <a:lnTo>
                  <a:pt x="997527" y="0"/>
                </a:lnTo>
                <a:lnTo>
                  <a:pt x="997527" y="3338945"/>
                </a:lnTo>
                <a:lnTo>
                  <a:pt x="0" y="3338945"/>
                </a:lnTo>
                <a:lnTo>
                  <a:pt x="13854" y="4572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AB62B30-A33F-48D0-A356-6742D6F2CF2C}"/>
              </a:ext>
            </a:extLst>
          </p:cNvPr>
          <p:cNvSpPr/>
          <p:nvPr/>
        </p:nvSpPr>
        <p:spPr>
          <a:xfrm>
            <a:off x="0" y="6309320"/>
            <a:ext cx="12192000" cy="548680"/>
          </a:xfrm>
          <a:prstGeom prst="rect">
            <a:avLst/>
          </a:prstGeom>
          <a:effectLst>
            <a:innerShdw blurRad="114300">
              <a:prstClr val="black"/>
            </a:innerShdw>
            <a:softEdge rad="3175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3200" b="1" dirty="0"/>
              <a:t>工程经验整定（衰减曲线法）</a:t>
            </a:r>
          </a:p>
        </p:txBody>
      </p:sp>
      <p:pic>
        <p:nvPicPr>
          <p:cNvPr id="3" name="图片 2">
            <a:extLst>
              <a:ext uri="{FF2B5EF4-FFF2-40B4-BE49-F238E27FC236}">
                <a16:creationId xmlns:a16="http://schemas.microsoft.com/office/drawing/2014/main" id="{52D23A0F-01AE-4CD7-9019-35AF261C1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72" y="44500"/>
            <a:ext cx="9264352" cy="4255812"/>
          </a:xfrm>
          <a:prstGeom prst="rect">
            <a:avLst/>
          </a:prstGeom>
        </p:spPr>
      </p:pic>
      <p:sp>
        <p:nvSpPr>
          <p:cNvPr id="4" name="矩形 3">
            <a:extLst>
              <a:ext uri="{FF2B5EF4-FFF2-40B4-BE49-F238E27FC236}">
                <a16:creationId xmlns:a16="http://schemas.microsoft.com/office/drawing/2014/main" id="{6F18C3D7-1E51-4FCC-B644-43FE4BEE3676}"/>
              </a:ext>
            </a:extLst>
          </p:cNvPr>
          <p:cNvSpPr/>
          <p:nvPr/>
        </p:nvSpPr>
        <p:spPr>
          <a:xfrm>
            <a:off x="2791690" y="4255812"/>
            <a:ext cx="8056838" cy="707886"/>
          </a:xfrm>
          <a:prstGeom prst="rect">
            <a:avLst/>
          </a:prstGeom>
        </p:spPr>
        <p:txBody>
          <a:bodyPr wrap="square">
            <a:spAutoFit/>
          </a:bodyPr>
          <a:lstStyle/>
          <a:p>
            <a:r>
              <a:rPr lang="zh-CN" altLang="en-US" sz="2000" b="1" dirty="0">
                <a:latin typeface="+mj-ea"/>
              </a:rPr>
              <a:t>最终整定结果：</a:t>
            </a:r>
            <a:r>
              <a:rPr lang="en-US" altLang="zh-CN" sz="2000" b="1" dirty="0">
                <a:latin typeface="+mj-ea"/>
              </a:rPr>
              <a:t>PID</a:t>
            </a:r>
            <a:r>
              <a:rPr lang="zh-CN" altLang="en-US" sz="2000" b="1" dirty="0">
                <a:latin typeface="+mj-ea"/>
              </a:rPr>
              <a:t>控制时：</a:t>
            </a:r>
            <a:r>
              <a:rPr lang="en-US" altLang="zh-CN" sz="2000" b="1" dirty="0" err="1">
                <a:latin typeface="+mj-ea"/>
              </a:rPr>
              <a:t>Kp</a:t>
            </a:r>
            <a:r>
              <a:rPr lang="en-US" altLang="zh-CN" sz="2000" b="1" dirty="0">
                <a:latin typeface="+mj-ea"/>
              </a:rPr>
              <a:t>=2.81;1/</a:t>
            </a:r>
            <a:r>
              <a:rPr lang="en-US" altLang="zh-CN" sz="2000" b="1" dirty="0" err="1">
                <a:latin typeface="+mj-ea"/>
              </a:rPr>
              <a:t>Ti</a:t>
            </a:r>
            <a:r>
              <a:rPr lang="en-US" altLang="zh-CN" sz="2000" b="1" dirty="0">
                <a:latin typeface="+mj-ea"/>
              </a:rPr>
              <a:t>=0.25;Td=1.33</a:t>
            </a:r>
          </a:p>
          <a:p>
            <a:r>
              <a:rPr lang="en-US" altLang="zh-CN" sz="2000" b="1" dirty="0">
                <a:latin typeface="+mj-ea"/>
              </a:rPr>
              <a:t>	           PI</a:t>
            </a:r>
            <a:r>
              <a:rPr lang="zh-CN" altLang="en-US" sz="2000" b="1" dirty="0">
                <a:latin typeface="+mj-ea"/>
              </a:rPr>
              <a:t>控制时：</a:t>
            </a:r>
            <a:r>
              <a:rPr lang="en-US" altLang="zh-CN" sz="2000" b="1" dirty="0" err="1">
                <a:latin typeface="+mj-ea"/>
              </a:rPr>
              <a:t>Kp</a:t>
            </a:r>
            <a:r>
              <a:rPr lang="en-US" altLang="zh-CN" sz="2000" b="1" dirty="0">
                <a:latin typeface="+mj-ea"/>
              </a:rPr>
              <a:t>=1.87;1/</a:t>
            </a:r>
            <a:r>
              <a:rPr lang="en-US" altLang="zh-CN" sz="2000" b="1" dirty="0" err="1">
                <a:latin typeface="+mj-ea"/>
              </a:rPr>
              <a:t>Ti</a:t>
            </a:r>
            <a:r>
              <a:rPr lang="en-US" altLang="zh-CN" sz="2000" b="1" dirty="0">
                <a:latin typeface="+mj-ea"/>
              </a:rPr>
              <a:t>=0.15</a:t>
            </a:r>
            <a:endParaRPr lang="zh-CN" altLang="en-US" sz="2000" b="1" dirty="0">
              <a:latin typeface="+mj-ea"/>
            </a:endParaRPr>
          </a:p>
        </p:txBody>
      </p:sp>
      <p:sp>
        <p:nvSpPr>
          <p:cNvPr id="8" name="矩形 7">
            <a:extLst>
              <a:ext uri="{FF2B5EF4-FFF2-40B4-BE49-F238E27FC236}">
                <a16:creationId xmlns:a16="http://schemas.microsoft.com/office/drawing/2014/main" id="{05830335-6737-4C95-AFCC-42B27E4F76B5}"/>
              </a:ext>
            </a:extLst>
          </p:cNvPr>
          <p:cNvSpPr/>
          <p:nvPr/>
        </p:nvSpPr>
        <p:spPr>
          <a:xfrm>
            <a:off x="702906" y="5128677"/>
            <a:ext cx="6096000" cy="1015663"/>
          </a:xfrm>
          <a:prstGeom prst="rect">
            <a:avLst/>
          </a:prstGeom>
        </p:spPr>
        <p:txBody>
          <a:bodyPr>
            <a:spAutoFit/>
          </a:bodyPr>
          <a:lstStyle/>
          <a:p>
            <a:r>
              <a:rPr lang="en-US" altLang="zh-CN" sz="2000" b="1" dirty="0">
                <a:latin typeface="+mj-ea"/>
              </a:rPr>
              <a:t>PI</a:t>
            </a:r>
            <a:r>
              <a:rPr lang="zh-CN" altLang="en-US" sz="2000" b="1" dirty="0">
                <a:latin typeface="+mj-ea"/>
              </a:rPr>
              <a:t>控制的超调量达到了稳态值的 </a:t>
            </a:r>
            <a:r>
              <a:rPr lang="en-US" altLang="zh-CN" sz="2000" b="1" dirty="0">
                <a:latin typeface="+mj-ea"/>
              </a:rPr>
              <a:t>62.5</a:t>
            </a:r>
            <a:r>
              <a:rPr lang="zh-CN" altLang="en-US" sz="2000" b="1" dirty="0">
                <a:latin typeface="+mj-ea"/>
              </a:rPr>
              <a:t>%，</a:t>
            </a:r>
            <a:endParaRPr lang="en-US" altLang="zh-CN" sz="2000" b="1" dirty="0">
              <a:latin typeface="+mj-ea"/>
            </a:endParaRPr>
          </a:p>
          <a:p>
            <a:r>
              <a:rPr lang="zh-CN" altLang="en-US" sz="2000" b="1" dirty="0">
                <a:latin typeface="+mj-ea"/>
              </a:rPr>
              <a:t>并且最终达到稳态的时间大约在 </a:t>
            </a:r>
            <a:r>
              <a:rPr lang="en-US" altLang="zh-CN" sz="2000" b="1" dirty="0">
                <a:latin typeface="+mj-ea"/>
              </a:rPr>
              <a:t>65</a:t>
            </a:r>
            <a:r>
              <a:rPr lang="zh-CN" altLang="en-US" sz="2000" b="1" dirty="0">
                <a:latin typeface="+mj-ea"/>
              </a:rPr>
              <a:t>s 左右。</a:t>
            </a:r>
            <a:endParaRPr lang="en-US" altLang="zh-CN" sz="2000" b="1" dirty="0">
              <a:latin typeface="+mj-ea"/>
            </a:endParaRPr>
          </a:p>
          <a:p>
            <a:r>
              <a:rPr lang="zh-CN" altLang="en-US" sz="2000" b="1" dirty="0">
                <a:latin typeface="+mj-ea"/>
              </a:rPr>
              <a:t>较之前的</a:t>
            </a:r>
            <a:r>
              <a:rPr lang="zh-CN" altLang="en-US" sz="2000" b="1" dirty="0">
                <a:solidFill>
                  <a:srgbClr val="FF0000"/>
                </a:solidFill>
                <a:latin typeface="+mj-ea"/>
              </a:rPr>
              <a:t>快速性</a:t>
            </a:r>
            <a:r>
              <a:rPr lang="zh-CN" altLang="en-US" sz="2000" b="1" dirty="0">
                <a:latin typeface="+mj-ea"/>
              </a:rPr>
              <a:t>和</a:t>
            </a:r>
            <a:r>
              <a:rPr lang="zh-CN" altLang="en-US" sz="2000" b="1" dirty="0">
                <a:solidFill>
                  <a:srgbClr val="FF0000"/>
                </a:solidFill>
                <a:latin typeface="+mj-ea"/>
              </a:rPr>
              <a:t>超调量</a:t>
            </a:r>
            <a:r>
              <a:rPr lang="zh-CN" altLang="en-US" sz="2000" b="1" dirty="0">
                <a:latin typeface="+mj-ea"/>
              </a:rPr>
              <a:t>两方面有所提高。</a:t>
            </a:r>
          </a:p>
        </p:txBody>
      </p:sp>
      <p:sp>
        <p:nvSpPr>
          <p:cNvPr id="10" name="矩形 9">
            <a:extLst>
              <a:ext uri="{FF2B5EF4-FFF2-40B4-BE49-F238E27FC236}">
                <a16:creationId xmlns:a16="http://schemas.microsoft.com/office/drawing/2014/main" id="{2075E55F-2F53-4639-9A91-3126F61D4FEF}"/>
              </a:ext>
            </a:extLst>
          </p:cNvPr>
          <p:cNvSpPr/>
          <p:nvPr/>
        </p:nvSpPr>
        <p:spPr>
          <a:xfrm>
            <a:off x="5975648" y="5135751"/>
            <a:ext cx="6096000" cy="1015663"/>
          </a:xfrm>
          <a:prstGeom prst="rect">
            <a:avLst/>
          </a:prstGeom>
        </p:spPr>
        <p:txBody>
          <a:bodyPr>
            <a:spAutoFit/>
          </a:bodyPr>
          <a:lstStyle/>
          <a:p>
            <a:r>
              <a:rPr lang="zh-CN" altLang="en-US" sz="2000" b="1" dirty="0">
                <a:latin typeface="+mj-ea"/>
              </a:rPr>
              <a:t>这主要得益于比例系数</a:t>
            </a:r>
            <a:r>
              <a:rPr lang="en-US" altLang="zh-CN" sz="2000" b="1" dirty="0" err="1">
                <a:solidFill>
                  <a:srgbClr val="FF0000"/>
                </a:solidFill>
                <a:latin typeface="+mj-ea"/>
              </a:rPr>
              <a:t>Kp</a:t>
            </a:r>
            <a:r>
              <a:rPr lang="zh-CN" altLang="en-US" sz="2000" b="1" dirty="0">
                <a:latin typeface="+mj-ea"/>
              </a:rPr>
              <a:t>的</a:t>
            </a:r>
            <a:r>
              <a:rPr lang="zh-CN" altLang="en-US" sz="2000" b="1" dirty="0">
                <a:solidFill>
                  <a:srgbClr val="FF0000"/>
                </a:solidFill>
                <a:latin typeface="+mj-ea"/>
              </a:rPr>
              <a:t>减小</a:t>
            </a:r>
            <a:r>
              <a:rPr lang="zh-CN" altLang="en-US" sz="2000" b="1" dirty="0">
                <a:latin typeface="+mj-ea"/>
              </a:rPr>
              <a:t>，积分时间</a:t>
            </a:r>
            <a:r>
              <a:rPr lang="en-US" altLang="zh-CN" sz="2000" b="1" dirty="0" err="1">
                <a:solidFill>
                  <a:srgbClr val="FF0000"/>
                </a:solidFill>
                <a:latin typeface="+mj-ea"/>
              </a:rPr>
              <a:t>Ti</a:t>
            </a:r>
            <a:r>
              <a:rPr lang="zh-CN" altLang="en-US" sz="2000" b="1" dirty="0">
                <a:latin typeface="+mj-ea"/>
              </a:rPr>
              <a:t>和微分时间</a:t>
            </a:r>
            <a:r>
              <a:rPr lang="en-US" altLang="zh-CN" sz="2000" b="1" dirty="0">
                <a:solidFill>
                  <a:srgbClr val="FF0000"/>
                </a:solidFill>
                <a:latin typeface="+mj-ea"/>
              </a:rPr>
              <a:t>Td</a:t>
            </a:r>
            <a:r>
              <a:rPr lang="zh-CN" altLang="en-US" sz="2000" b="1" dirty="0">
                <a:latin typeface="+mj-ea"/>
              </a:rPr>
              <a:t>有所</a:t>
            </a:r>
            <a:r>
              <a:rPr lang="zh-CN" altLang="en-US" sz="2000" b="1" dirty="0">
                <a:solidFill>
                  <a:srgbClr val="FF0000"/>
                </a:solidFill>
                <a:latin typeface="+mj-ea"/>
              </a:rPr>
              <a:t>增大</a:t>
            </a:r>
            <a:r>
              <a:rPr lang="zh-CN" altLang="en-US" sz="2000" b="1" dirty="0">
                <a:latin typeface="+mj-ea"/>
              </a:rPr>
              <a:t>，因此，我们沿用这种思路，</a:t>
            </a:r>
            <a:r>
              <a:rPr lang="zh-CN" altLang="en-US" sz="2000" b="1" dirty="0">
                <a:solidFill>
                  <a:srgbClr val="FF0000"/>
                </a:solidFill>
                <a:latin typeface="+mj-ea"/>
              </a:rPr>
              <a:t>进行人工经验的最终修正。</a:t>
            </a:r>
            <a:endParaRPr lang="en-US" altLang="zh-CN" sz="2000" b="1" dirty="0">
              <a:solidFill>
                <a:srgbClr val="FF0000"/>
              </a:solidFill>
              <a:latin typeface="+mj-ea"/>
            </a:endParaRPr>
          </a:p>
        </p:txBody>
      </p:sp>
    </p:spTree>
    <p:extLst>
      <p:ext uri="{BB962C8B-B14F-4D97-AF65-F5344CB8AC3E}">
        <p14:creationId xmlns:p14="http://schemas.microsoft.com/office/powerpoint/2010/main" val="904354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方正姚体"/>
        <a:ea typeface="微软雅黑"/>
        <a:cs typeface=""/>
      </a:majorFont>
      <a:minorFont>
        <a:latin typeface="方正姚体"/>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1899</TotalTime>
  <Words>1441</Words>
  <Application>Microsoft Office PowerPoint</Application>
  <PresentationFormat>宽屏</PresentationFormat>
  <Paragraphs>101</Paragraphs>
  <Slides>25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方正姚体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li19980125</cp:lastModifiedBy>
  <cp:revision>89</cp:revision>
  <dcterms:created xsi:type="dcterms:W3CDTF">2015-12-14T10:03:53Z</dcterms:created>
  <dcterms:modified xsi:type="dcterms:W3CDTF">2019-03-25T05:18:04Z</dcterms:modified>
</cp:coreProperties>
</file>