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98" r:id="rId5"/>
    <p:sldId id="299" r:id="rId6"/>
    <p:sldId id="300" r:id="rId7"/>
    <p:sldId id="294" r:id="rId8"/>
    <p:sldId id="282" r:id="rId9"/>
    <p:sldId id="285" r:id="rId10"/>
    <p:sldId id="292" r:id="rId11"/>
    <p:sldId id="296" r:id="rId12"/>
    <p:sldId id="279" r:id="rId13"/>
    <p:sldId id="278" r:id="rId14"/>
    <p:sldId id="283" r:id="rId15"/>
    <p:sldId id="291" r:id="rId16"/>
    <p:sldId id="290" r:id="rId17"/>
    <p:sldId id="289" r:id="rId18"/>
    <p:sldId id="297" r:id="rId19"/>
    <p:sldId id="263" r:id="rId20"/>
    <p:sldId id="262" r:id="rId21"/>
    <p:sldId id="28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30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1480C-1273-4C39-B385-590305CEB40E}" type="datetimeFigureOut">
              <a:rPr lang="zh-CN" altLang="en-US" smtClean="0"/>
              <a:t>2024/5/12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8207-C321-407E-B43A-2B900B3C1655}" type="slidenum">
              <a:rPr lang="zh-CN" altLang="en-US" smtClean="0"/>
              <a:t>‹#›</a:t>
            </a:fld>
            <a:endParaRPr lang="zh-CN" altLang="en-US"/>
          </a:p>
        </p:txBody>
      </p:sp>
    </p:spTree>
    <p:extLst>
      <p:ext uri="{BB962C8B-B14F-4D97-AF65-F5344CB8AC3E}">
        <p14:creationId xmlns:p14="http://schemas.microsoft.com/office/powerpoint/2010/main" val="364142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098207-C321-407E-B43A-2B900B3C1655}" type="slidenum">
              <a:rPr lang="zh-CN" altLang="en-US" smtClean="0"/>
              <a:t>11</a:t>
            </a:fld>
            <a:endParaRPr lang="zh-CN" altLang="en-US"/>
          </a:p>
        </p:txBody>
      </p:sp>
    </p:spTree>
    <p:extLst>
      <p:ext uri="{BB962C8B-B14F-4D97-AF65-F5344CB8AC3E}">
        <p14:creationId xmlns:p14="http://schemas.microsoft.com/office/powerpoint/2010/main" val="164894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较小的标准差，代表这些数值较接近平均值。</a:t>
            </a:r>
            <a:endParaRPr lang="zh-CN" altLang="en-US" dirty="0"/>
          </a:p>
        </p:txBody>
      </p:sp>
      <p:sp>
        <p:nvSpPr>
          <p:cNvPr id="4" name="灯片编号占位符 3"/>
          <p:cNvSpPr>
            <a:spLocks noGrp="1"/>
          </p:cNvSpPr>
          <p:nvPr>
            <p:ph type="sldNum" sz="quarter" idx="10"/>
          </p:nvPr>
        </p:nvSpPr>
        <p:spPr/>
        <p:txBody>
          <a:bodyPr/>
          <a:lstStyle/>
          <a:p>
            <a:fld id="{AA098207-C321-407E-B43A-2B900B3C1655}" type="slidenum">
              <a:rPr lang="zh-CN" altLang="en-US" smtClean="0"/>
              <a:t>14</a:t>
            </a:fld>
            <a:endParaRPr lang="zh-CN" altLang="en-US"/>
          </a:p>
        </p:txBody>
      </p:sp>
    </p:spTree>
    <p:extLst>
      <p:ext uri="{BB962C8B-B14F-4D97-AF65-F5344CB8AC3E}">
        <p14:creationId xmlns:p14="http://schemas.microsoft.com/office/powerpoint/2010/main" val="260257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12.wmf"/><Relationship Id="rId12"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3.jpeg"/><Relationship Id="rId10" Type="http://schemas.openxmlformats.org/officeDocument/2006/relationships/oleObject" Target="../embeddings/oleObject4.bin"/><Relationship Id="rId4" Type="http://schemas.openxmlformats.org/officeDocument/2006/relationships/image" Target="../media/image4.jpeg"/><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jpeg"/><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20.emf"/><Relationship Id="rId5" Type="http://schemas.openxmlformats.org/officeDocument/2006/relationships/oleObject" Target="../embeddings/oleObject5.bin"/><Relationship Id="rId4" Type="http://schemas.openxmlformats.org/officeDocument/2006/relationships/image" Target="../media/image3.jpeg"/><Relationship Id="rId9"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4.jpeg"/><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6.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7.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4.jpeg"/><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9.bin"/><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2192000" cy="6858000"/>
          </a:xfrm>
          <a:custGeom>
            <a:avLst/>
            <a:gdLst>
              <a:gd name="connsiteX0" fmla="*/ 0 w 12192000"/>
              <a:gd name="connsiteY0" fmla="*/ 6857999 h 6858000"/>
              <a:gd name="connsiteX1" fmla="*/ 12192000 w 12192000"/>
              <a:gd name="connsiteY1" fmla="*/ 6857999 h 6858000"/>
              <a:gd name="connsiteX2" fmla="*/ 12192000 w 12192000"/>
              <a:gd name="connsiteY2" fmla="*/ 0 h 6858000"/>
              <a:gd name="connsiteX3" fmla="*/ 0 w 12192000"/>
              <a:gd name="connsiteY3" fmla="*/ 0 h 6858000"/>
              <a:gd name="connsiteX4" fmla="*/ 0 w 12192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92000" h="6858000">
                <a:moveTo>
                  <a:pt x="0" y="6857999"/>
                </a:moveTo>
                <a:lnTo>
                  <a:pt x="12192000" y="6857999"/>
                </a:lnTo>
                <a:lnTo>
                  <a:pt x="12192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185672" y="3419855"/>
            <a:ext cx="10125075" cy="38100"/>
          </a:xfrm>
          <a:custGeom>
            <a:avLst/>
            <a:gdLst>
              <a:gd name="connsiteX0" fmla="*/ 9525 w 10125075"/>
              <a:gd name="connsiteY0" fmla="*/ 9525 h 38100"/>
              <a:gd name="connsiteX1" fmla="*/ 10115549 w 10125075"/>
              <a:gd name="connsiteY1" fmla="*/ 9525 h 38100"/>
            </a:gdLst>
            <a:ahLst/>
            <a:cxnLst>
              <a:cxn ang="0">
                <a:pos x="connsiteX0" y="connsiteY0"/>
              </a:cxn>
              <a:cxn ang="1">
                <a:pos x="connsiteX1" y="connsiteY1"/>
              </a:cxn>
            </a:cxnLst>
            <a:rect l="l" t="t" r="r" b="b"/>
            <a:pathLst>
              <a:path w="10125075" h="38100">
                <a:moveTo>
                  <a:pt x="9525" y="9525"/>
                </a:moveTo>
                <a:lnTo>
                  <a:pt x="10115549"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4622800" y="838200"/>
            <a:ext cx="1295400" cy="12700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6045200" y="1016000"/>
            <a:ext cx="1574800" cy="914400"/>
          </a:xfrm>
          <a:prstGeom prst="rect">
            <a:avLst/>
          </a:prstGeom>
          <a:noFill/>
        </p:spPr>
      </p:pic>
      <p:sp>
        <p:nvSpPr>
          <p:cNvPr id="2" name="TextBox 1"/>
          <p:cNvSpPr txBox="1"/>
          <p:nvPr/>
        </p:nvSpPr>
        <p:spPr>
          <a:xfrm>
            <a:off x="3098800" y="4330700"/>
            <a:ext cx="3385542" cy="982320"/>
          </a:xfrm>
          <a:prstGeom prst="rect">
            <a:avLst/>
          </a:prstGeom>
          <a:noFill/>
        </p:spPr>
        <p:txBody>
          <a:bodyPr wrap="none" lIns="0" tIns="0" rIns="0" rtlCol="0">
            <a:spAutoFit/>
          </a:bodyPr>
          <a:lstStyle/>
          <a:p>
            <a:pPr>
              <a:lnSpc>
                <a:spcPts val="2400"/>
              </a:lnSpc>
              <a:tabLst/>
            </a:pPr>
            <a:r>
              <a:rPr lang="en-US" altLang="zh-CN" sz="2400" dirty="0" err="1" smtClean="0">
                <a:solidFill>
                  <a:srgbClr val="0D0D0D"/>
                </a:solidFill>
                <a:latin typeface="Times New Roman" pitchFamily="18" charset="0"/>
                <a:cs typeface="Times New Roman" pitchFamily="18" charset="0"/>
              </a:rPr>
              <a:t>答辩人</a:t>
            </a:r>
            <a:r>
              <a:rPr lang="en-US" altLang="zh-CN" sz="2400" dirty="0" smtClean="0">
                <a:solidFill>
                  <a:srgbClr val="0D0D0D"/>
                </a:solidFill>
                <a:latin typeface="Times New Roman" pitchFamily="18" charset="0"/>
                <a:cs typeface="Times New Roman" pitchFamily="18" charset="0"/>
              </a:rPr>
              <a:t>：</a:t>
            </a:r>
            <a:r>
              <a:rPr lang="zh-CN" altLang="en-US" sz="2400" dirty="0" smtClean="0">
                <a:solidFill>
                  <a:srgbClr val="0D0D0D"/>
                </a:solidFill>
                <a:latin typeface="Times New Roman" pitchFamily="18" charset="0"/>
                <a:cs typeface="Times New Roman" pitchFamily="18" charset="0"/>
              </a:rPr>
              <a:t>李涵</a:t>
            </a:r>
            <a:endParaRPr lang="en-US" altLang="zh-CN" sz="2400" dirty="0" smtClean="0">
              <a:solidFill>
                <a:srgbClr val="0D0D0D"/>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2900"/>
              </a:lnSpc>
              <a:tabLst/>
            </a:pPr>
            <a:r>
              <a:rPr lang="en-US" altLang="zh-CN" sz="2400" dirty="0" err="1" smtClean="0">
                <a:solidFill>
                  <a:srgbClr val="0D0D0D"/>
                </a:solidFill>
                <a:latin typeface="Times New Roman" pitchFamily="18" charset="0"/>
                <a:cs typeface="Times New Roman" pitchFamily="18" charset="0"/>
              </a:rPr>
              <a:t>专业：计算机</a:t>
            </a:r>
            <a:r>
              <a:rPr lang="zh-CN" altLang="en-US" sz="2400" dirty="0" smtClean="0">
                <a:solidFill>
                  <a:srgbClr val="0D0D0D"/>
                </a:solidFill>
                <a:latin typeface="Times New Roman" pitchFamily="18" charset="0"/>
                <a:cs typeface="Times New Roman" pitchFamily="18" charset="0"/>
              </a:rPr>
              <a:t>软件与理论</a:t>
            </a:r>
            <a:endParaRPr lang="en-US" altLang="zh-CN" sz="2400" dirty="0" smtClean="0">
              <a:solidFill>
                <a:srgbClr val="0D0D0D"/>
              </a:solidFill>
              <a:latin typeface="Times New Roman" pitchFamily="18" charset="0"/>
              <a:cs typeface="Times New Roman" pitchFamily="18" charset="0"/>
            </a:endParaRPr>
          </a:p>
        </p:txBody>
      </p:sp>
      <p:sp>
        <p:nvSpPr>
          <p:cNvPr id="7" name="TextBox 1"/>
          <p:cNvSpPr txBox="1"/>
          <p:nvPr/>
        </p:nvSpPr>
        <p:spPr>
          <a:xfrm>
            <a:off x="6819900" y="4381500"/>
            <a:ext cx="2593274" cy="956672"/>
          </a:xfrm>
          <a:prstGeom prst="rect">
            <a:avLst/>
          </a:prstGeom>
          <a:noFill/>
        </p:spPr>
        <p:txBody>
          <a:bodyPr wrap="none" lIns="0" tIns="0" rIns="0" rtlCol="0">
            <a:spAutoFit/>
          </a:bodyPr>
          <a:lstStyle/>
          <a:p>
            <a:pPr>
              <a:lnSpc>
                <a:spcPts val="2400"/>
              </a:lnSpc>
              <a:tabLst/>
            </a:pPr>
            <a:r>
              <a:rPr lang="en-US" altLang="zh-CN" sz="2400" dirty="0" err="1" smtClean="0">
                <a:solidFill>
                  <a:srgbClr val="0D0D0D"/>
                </a:solidFill>
                <a:latin typeface="Times New Roman" pitchFamily="18" charset="0"/>
                <a:cs typeface="Times New Roman" pitchFamily="18" charset="0"/>
              </a:rPr>
              <a:t>导师</a:t>
            </a:r>
            <a:r>
              <a:rPr lang="en-US" altLang="zh-CN" sz="2400" dirty="0" smtClean="0">
                <a:solidFill>
                  <a:srgbClr val="0D0D0D"/>
                </a:solidFill>
                <a:latin typeface="Times New Roman" pitchFamily="18" charset="0"/>
                <a:cs typeface="Times New Roman" pitchFamily="18" charset="0"/>
              </a:rPr>
              <a:t>：</a:t>
            </a:r>
            <a:r>
              <a:rPr lang="zh-CN" altLang="en-US" sz="2400" dirty="0" smtClean="0">
                <a:solidFill>
                  <a:srgbClr val="0D0D0D"/>
                </a:solidFill>
                <a:latin typeface="Times New Roman" pitchFamily="18" charset="0"/>
                <a:cs typeface="Times New Roman" pitchFamily="18" charset="0"/>
              </a:rPr>
              <a:t>张学杰</a:t>
            </a:r>
            <a:r>
              <a:rPr lang="en-US" altLang="zh-CN" sz="2400" dirty="0" err="1" smtClean="0">
                <a:solidFill>
                  <a:srgbClr val="0D0D0D"/>
                </a:solidFill>
                <a:latin typeface="Times New Roman" pitchFamily="18" charset="0"/>
                <a:cs typeface="Times New Roman" pitchFamily="18" charset="0"/>
              </a:rPr>
              <a:t>教授</a:t>
            </a:r>
            <a:endParaRPr lang="en-US" altLang="zh-CN" sz="2400" dirty="0" smtClean="0">
              <a:solidFill>
                <a:srgbClr val="0D0D0D"/>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2700"/>
              </a:lnSpc>
              <a:tabLst/>
            </a:pPr>
            <a:r>
              <a:rPr lang="en-US" altLang="zh-CN" sz="2400" dirty="0" smtClean="0">
                <a:solidFill>
                  <a:srgbClr val="0D0D0D"/>
                </a:solidFill>
                <a:latin typeface="Times New Roman" pitchFamily="18" charset="0"/>
                <a:cs typeface="Times New Roman" pitchFamily="18" charset="0"/>
              </a:rPr>
              <a:t>学号：12021115016</a:t>
            </a:r>
          </a:p>
        </p:txBody>
      </p:sp>
      <p:sp>
        <p:nvSpPr>
          <p:cNvPr id="8" name="TextBox 1"/>
          <p:cNvSpPr txBox="1"/>
          <p:nvPr/>
        </p:nvSpPr>
        <p:spPr>
          <a:xfrm>
            <a:off x="3657600" y="2235200"/>
            <a:ext cx="4693593" cy="571951"/>
          </a:xfrm>
          <a:prstGeom prst="rect">
            <a:avLst/>
          </a:prstGeom>
          <a:noFill/>
        </p:spPr>
        <p:txBody>
          <a:bodyPr wrap="none" lIns="0" tIns="0" rIns="0" rtlCol="0">
            <a:spAutoFit/>
          </a:bodyPr>
          <a:lstStyle/>
          <a:p>
            <a:pPr>
              <a:lnSpc>
                <a:spcPts val="3100"/>
              </a:lnSpc>
              <a:tabLst>
                <a:tab pos="584200" algn="l"/>
              </a:tabLst>
            </a:pPr>
            <a:r>
              <a:rPr lang="en-US" altLang="zh-CN" dirty="0" smtClean="0"/>
              <a:t>	</a:t>
            </a:r>
            <a:r>
              <a:rPr lang="en-US" altLang="zh-CN" sz="3197" dirty="0" smtClean="0">
                <a:solidFill>
                  <a:srgbClr val="0D0D0D"/>
                </a:solidFill>
                <a:latin typeface="Times New Roman" pitchFamily="18" charset="0"/>
                <a:cs typeface="Times New Roman" pitchFamily="18" charset="0"/>
              </a:rPr>
              <a:t>云南大学硕士论文答辩</a:t>
            </a:r>
          </a:p>
          <a:p>
            <a:pPr>
              <a:lnSpc>
                <a:spcPts val="1000"/>
              </a:lnSpc>
            </a:pPr>
            <a:endParaRPr lang="en-US" altLang="zh-CN" dirty="0" smtClean="0"/>
          </a:p>
        </p:txBody>
      </p:sp>
      <p:pic>
        <p:nvPicPr>
          <p:cNvPr id="10"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sp>
        <p:nvSpPr>
          <p:cNvPr id="6" name="文本框 5"/>
          <p:cNvSpPr txBox="1"/>
          <p:nvPr/>
        </p:nvSpPr>
        <p:spPr>
          <a:xfrm>
            <a:off x="2730309" y="2825122"/>
            <a:ext cx="7035800" cy="523220"/>
          </a:xfrm>
          <a:prstGeom prst="rect">
            <a:avLst/>
          </a:prstGeom>
          <a:noFill/>
        </p:spPr>
        <p:txBody>
          <a:bodyPr wrap="square" rtlCol="0">
            <a:spAutoFit/>
          </a:bodyPr>
          <a:lstStyle/>
          <a:p>
            <a:r>
              <a:rPr lang="zh-CN" altLang="en-US" sz="2800" dirty="0"/>
              <a:t>车联网环境下能耗优先的任务调度算法研究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991" y="2209074"/>
            <a:ext cx="3751559" cy="2819400"/>
          </a:xfrm>
          <a:prstGeom prst="rect">
            <a:avLst/>
          </a:prstGeom>
        </p:spPr>
      </p:pic>
      <p:sp>
        <p:nvSpPr>
          <p:cNvPr id="7" name="矩形 6"/>
          <p:cNvSpPr/>
          <p:nvPr/>
        </p:nvSpPr>
        <p:spPr>
          <a:xfrm>
            <a:off x="1608059" y="5058588"/>
            <a:ext cx="1622560" cy="307777"/>
          </a:xfrm>
          <a:prstGeom prst="rect">
            <a:avLst/>
          </a:prstGeom>
        </p:spPr>
        <p:txBody>
          <a:bodyPr wrap="none">
            <a:spAutoFit/>
          </a:bodyPr>
          <a:lstStyle/>
          <a:p>
            <a:r>
              <a:rPr lang="zh-CN" altLang="en-US" sz="1400" dirty="0" smtClean="0"/>
              <a:t>大任务</a:t>
            </a:r>
            <a:r>
              <a:rPr lang="zh-CN" altLang="en-US" sz="1400" dirty="0"/>
              <a:t>情况示意图</a:t>
            </a:r>
          </a:p>
        </p:txBody>
      </p:sp>
      <p:sp>
        <p:nvSpPr>
          <p:cNvPr id="4" name="矩形 3"/>
          <p:cNvSpPr/>
          <p:nvPr/>
        </p:nvSpPr>
        <p:spPr>
          <a:xfrm>
            <a:off x="467105" y="1339792"/>
            <a:ext cx="4714495" cy="738664"/>
          </a:xfrm>
          <a:prstGeom prst="rect">
            <a:avLst/>
          </a:prstGeom>
        </p:spPr>
        <p:txBody>
          <a:bodyPr wrap="square">
            <a:spAutoFit/>
          </a:bodyPr>
          <a:lstStyle/>
          <a:p>
            <a:pPr>
              <a:lnSpc>
                <a:spcPct val="150000"/>
              </a:lnSpc>
            </a:pPr>
            <a:r>
              <a:rPr lang="zh-CN" altLang="en-US" sz="1400" dirty="0" smtClean="0"/>
              <a:t>       当</a:t>
            </a:r>
            <a:r>
              <a:rPr lang="zh-CN" altLang="en-US" sz="1400" dirty="0"/>
              <a:t>任务高于平均任务大小（大任务）时，该问题需要</a:t>
            </a:r>
            <a:r>
              <a:rPr lang="zh-CN" altLang="en-US" sz="1400" dirty="0" smtClean="0"/>
              <a:t>进行讨论</a:t>
            </a:r>
            <a:r>
              <a:rPr lang="zh-CN" altLang="en-US" sz="1400" dirty="0"/>
              <a:t>，是否还需要将再给有大任务的汽车分配任务。</a:t>
            </a:r>
          </a:p>
        </p:txBody>
      </p:sp>
      <p:sp>
        <p:nvSpPr>
          <p:cNvPr id="9" name="矩形 8"/>
          <p:cNvSpPr/>
          <p:nvPr/>
        </p:nvSpPr>
        <p:spPr>
          <a:xfrm>
            <a:off x="5767631" y="4292405"/>
            <a:ext cx="4495800" cy="954107"/>
          </a:xfrm>
          <a:prstGeom prst="rect">
            <a:avLst/>
          </a:prstGeom>
        </p:spPr>
        <p:txBody>
          <a:bodyPr wrap="square">
            <a:spAutoFit/>
          </a:bodyPr>
          <a:lstStyle/>
          <a:p>
            <a:r>
              <a:rPr lang="zh-CN" altLang="en-US" sz="1400" dirty="0"/>
              <a:t>最优的分配方案是</a:t>
            </a:r>
            <a:r>
              <a:rPr lang="zh-CN" altLang="en-US" sz="1400" dirty="0" smtClean="0"/>
              <a:t>：</a:t>
            </a:r>
            <a:endParaRPr lang="en-US" altLang="zh-CN" sz="1400" dirty="0" smtClean="0"/>
          </a:p>
          <a:p>
            <a:r>
              <a:rPr lang="zh-CN" altLang="en-US" sz="1400" dirty="0" smtClean="0"/>
              <a:t>    （</a:t>
            </a:r>
            <a:r>
              <a:rPr lang="en-US" altLang="zh-CN" sz="1400" dirty="0"/>
              <a:t>1</a:t>
            </a:r>
            <a:r>
              <a:rPr lang="zh-CN" altLang="en-US" sz="1400" dirty="0"/>
              <a:t>）对于本地任务是大任务的车辆，将他们所有可调度的任务调度出去</a:t>
            </a:r>
            <a:r>
              <a:rPr lang="zh-CN" altLang="en-US" sz="1400" dirty="0" smtClean="0"/>
              <a:t>。</a:t>
            </a:r>
            <a:endParaRPr lang="en-US" altLang="zh-CN" sz="1400" dirty="0" smtClean="0"/>
          </a:p>
          <a:p>
            <a:r>
              <a:rPr lang="zh-CN" altLang="en-US" sz="1400" dirty="0" smtClean="0"/>
              <a:t>    （</a:t>
            </a:r>
            <a:r>
              <a:rPr lang="en-US" altLang="zh-CN" sz="1400" dirty="0"/>
              <a:t>2</a:t>
            </a:r>
            <a:r>
              <a:rPr lang="zh-CN" altLang="en-US" sz="1400" dirty="0"/>
              <a:t>）其余车辆再均分剩余的任务。</a:t>
            </a:r>
          </a:p>
        </p:txBody>
      </p:sp>
      <p:sp>
        <p:nvSpPr>
          <p:cNvPr id="10" name="矩形 9"/>
          <p:cNvSpPr/>
          <p:nvPr/>
        </p:nvSpPr>
        <p:spPr>
          <a:xfrm>
            <a:off x="5462831" y="1552706"/>
            <a:ext cx="5105400" cy="738664"/>
          </a:xfrm>
          <a:prstGeom prst="rect">
            <a:avLst/>
          </a:prstGeom>
        </p:spPr>
        <p:txBody>
          <a:bodyPr wrap="square">
            <a:spAutoFit/>
          </a:bodyPr>
          <a:lstStyle/>
          <a:p>
            <a:pPr>
              <a:lnSpc>
                <a:spcPct val="150000"/>
              </a:lnSpc>
            </a:pPr>
            <a:r>
              <a:rPr lang="zh-CN" altLang="en-US" sz="1400" dirty="0" smtClean="0"/>
              <a:t>   根据</a:t>
            </a:r>
            <a:r>
              <a:rPr lang="zh-CN" altLang="en-US" sz="1400" dirty="0"/>
              <a:t>拉格朗日乘数法，构造带拉格朗日乘数 </a:t>
            </a:r>
            <a:r>
              <a:rPr lang="zh-CN" altLang="en-US" sz="1400" dirty="0" smtClean="0"/>
              <a:t>的拉格朗日函数，并对其求</a:t>
            </a:r>
            <a:r>
              <a:rPr lang="zh-CN" altLang="en-US" sz="1400" dirty="0"/>
              <a:t>偏</a:t>
            </a:r>
            <a:r>
              <a:rPr lang="zh-CN" altLang="en-US" sz="1400" dirty="0" smtClean="0"/>
              <a:t>导</a:t>
            </a:r>
            <a:r>
              <a:rPr lang="zh-CN" altLang="en-US" sz="1400" dirty="0"/>
              <a:t>且</a:t>
            </a:r>
            <a:r>
              <a:rPr lang="zh-CN" altLang="en-US" sz="1400" dirty="0" smtClean="0"/>
              <a:t>等于零，得到</a:t>
            </a:r>
            <a:r>
              <a:rPr lang="zh-CN" altLang="en-US" sz="1400" dirty="0"/>
              <a:t>以下结果：</a:t>
            </a:r>
          </a:p>
        </p:txBody>
      </p:sp>
      <p:pic>
        <p:nvPicPr>
          <p:cNvPr id="11" name="图片 10"/>
          <p:cNvPicPr>
            <a:picLocks noChangeAspect="1"/>
          </p:cNvPicPr>
          <p:nvPr/>
        </p:nvPicPr>
        <p:blipFill>
          <a:blip r:embed="rId5"/>
          <a:stretch>
            <a:fillRect/>
          </a:stretch>
        </p:blipFill>
        <p:spPr>
          <a:xfrm>
            <a:off x="5867400" y="2356358"/>
            <a:ext cx="3448050" cy="1714500"/>
          </a:xfrm>
          <a:prstGeom prst="rect">
            <a:avLst/>
          </a:prstGeom>
        </p:spPr>
      </p:pic>
      <p:sp>
        <p:nvSpPr>
          <p:cNvPr id="13" name="TextBox 1"/>
          <p:cNvSpPr txBox="1"/>
          <p:nvPr/>
        </p:nvSpPr>
        <p:spPr>
          <a:xfrm>
            <a:off x="558800" y="571500"/>
            <a:ext cx="5387693" cy="443711"/>
          </a:xfrm>
          <a:prstGeom prst="rect">
            <a:avLst/>
          </a:prstGeom>
          <a:noFill/>
        </p:spPr>
        <p:txBody>
          <a:bodyPr wrap="none" lIns="0" tIns="0" rIns="0" rtlCol="0">
            <a:spAutoFit/>
          </a:bodyPr>
          <a:lstStyle/>
          <a:p>
            <a:pPr>
              <a:lnSpc>
                <a:spcPts val="3100"/>
              </a:lnSpc>
              <a:tabLst/>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smtClean="0">
                <a:solidFill>
                  <a:srgbClr val="4D3777"/>
                </a:solidFill>
                <a:latin typeface="Times New Roman" pitchFamily="18" charset="0"/>
                <a:cs typeface="Times New Roman" pitchFamily="18" charset="0"/>
              </a:rPr>
              <a:t>问题建模</a:t>
            </a:r>
            <a:r>
              <a:rPr lang="en-US" altLang="zh-CN" sz="2804" dirty="0" smtClean="0">
                <a:solidFill>
                  <a:srgbClr val="4D3777"/>
                </a:solidFill>
                <a:latin typeface="Times New Roman" pitchFamily="18" charset="0"/>
                <a:cs typeface="Times New Roman" pitchFamily="18" charset="0"/>
              </a:rPr>
              <a:t>---</a:t>
            </a:r>
            <a:r>
              <a:rPr lang="zh-CN" altLang="en-US" sz="2804" dirty="0" smtClean="0">
                <a:solidFill>
                  <a:srgbClr val="4D3777"/>
                </a:solidFill>
                <a:latin typeface="Times New Roman" pitchFamily="18" charset="0"/>
                <a:cs typeface="Times New Roman" pitchFamily="18" charset="0"/>
              </a:rPr>
              <a:t>任务可分</a:t>
            </a:r>
            <a:endParaRPr lang="en-US" altLang="zh-CN" sz="2804" dirty="0" smtClean="0">
              <a:solidFill>
                <a:srgbClr val="4D3777"/>
              </a:solidFill>
              <a:latin typeface="Times New Roman" pitchFamily="18" charset="0"/>
              <a:cs typeface="Times New Roman" pitchFamily="18" charset="0"/>
            </a:endParaRPr>
          </a:p>
        </p:txBody>
      </p:sp>
    </p:spTree>
    <p:extLst>
      <p:ext uri="{BB962C8B-B14F-4D97-AF65-F5344CB8AC3E}">
        <p14:creationId xmlns:p14="http://schemas.microsoft.com/office/powerpoint/2010/main" val="325544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4"/>
          <a:srcRect/>
          <a:stretch>
            <a:fillRect/>
          </a:stretch>
        </p:blipFill>
        <p:spPr bwMode="auto">
          <a:xfrm>
            <a:off x="10820400" y="25400"/>
            <a:ext cx="1092200" cy="1079500"/>
          </a:xfrm>
          <a:prstGeom prst="rect">
            <a:avLst/>
          </a:prstGeom>
          <a:noFill/>
        </p:spPr>
      </p:pic>
      <p:pic>
        <p:nvPicPr>
          <p:cNvPr id="32" name="Picture 3"/>
          <p:cNvPicPr>
            <a:picLocks noChangeAspect="1" noChangeArrowheads="1"/>
          </p:cNvPicPr>
          <p:nvPr/>
        </p:nvPicPr>
        <p:blipFill>
          <a:blip r:embed="rId5"/>
          <a:srcRect/>
          <a:stretch>
            <a:fillRect/>
          </a:stretch>
        </p:blipFill>
        <p:spPr bwMode="auto">
          <a:xfrm>
            <a:off x="0" y="6184900"/>
            <a:ext cx="12192000" cy="6731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tabLst/>
            </a:pPr>
            <a:r>
              <a:rPr lang="zh-CN" altLang="en-US" sz="2804" dirty="0" smtClean="0">
                <a:solidFill>
                  <a:srgbClr val="4D3777"/>
                </a:solidFill>
                <a:latin typeface="黑体" pitchFamily="18" charset="0"/>
                <a:cs typeface="黑体" pitchFamily="18" charset="0"/>
              </a:rPr>
              <a:t>评测指标</a:t>
            </a:r>
            <a:endParaRPr lang="en-US" altLang="zh-CN" sz="2804" dirty="0" smtClean="0">
              <a:solidFill>
                <a:srgbClr val="4D3777"/>
              </a:solidFill>
              <a:latin typeface="黑体" pitchFamily="18" charset="0"/>
              <a:cs typeface="黑体" pitchFamily="18" charset="0"/>
            </a:endParaRPr>
          </a:p>
        </p:txBody>
      </p:sp>
      <p:sp>
        <p:nvSpPr>
          <p:cNvPr id="5" name="矩形 4"/>
          <p:cNvSpPr/>
          <p:nvPr/>
        </p:nvSpPr>
        <p:spPr>
          <a:xfrm>
            <a:off x="792986" y="2776213"/>
            <a:ext cx="3048000" cy="307777"/>
          </a:xfrm>
          <a:prstGeom prst="rect">
            <a:avLst/>
          </a:prstGeom>
        </p:spPr>
        <p:txBody>
          <a:bodyPr wrap="square">
            <a:spAutoFit/>
          </a:bodyPr>
          <a:lstStyle/>
          <a:p>
            <a:r>
              <a:rPr lang="en-US" altLang="zh-CN" sz="1400" dirty="0" smtClean="0"/>
              <a:t>3. </a:t>
            </a:r>
            <a:r>
              <a:rPr lang="zh-CN" altLang="en-US" sz="1400" dirty="0" smtClean="0"/>
              <a:t>性能指标，即节能</a:t>
            </a:r>
            <a:r>
              <a:rPr lang="zh-CN" altLang="en-US" sz="1400" dirty="0"/>
              <a:t>的百分比</a:t>
            </a:r>
            <a:r>
              <a:rPr lang="zh-CN" altLang="en-US" sz="1400" dirty="0" smtClean="0"/>
              <a:t>。</a:t>
            </a:r>
            <a:endParaRPr lang="zh-CN" altLang="en-US" sz="1400" dirty="0"/>
          </a:p>
        </p:txBody>
      </p:sp>
      <p:graphicFrame>
        <p:nvGraphicFramePr>
          <p:cNvPr id="6" name="对象 5"/>
          <p:cNvGraphicFramePr>
            <a:graphicFrameLocks noChangeAspect="1"/>
          </p:cNvGraphicFramePr>
          <p:nvPr>
            <p:extLst>
              <p:ext uri="{D42A27DB-BD31-4B8C-83A1-F6EECF244321}">
                <p14:modId xmlns:p14="http://schemas.microsoft.com/office/powerpoint/2010/main" val="1908405686"/>
              </p:ext>
            </p:extLst>
          </p:nvPr>
        </p:nvGraphicFramePr>
        <p:xfrm>
          <a:off x="1303899" y="3421595"/>
          <a:ext cx="3082925" cy="1106487"/>
        </p:xfrm>
        <a:graphic>
          <a:graphicData uri="http://schemas.openxmlformats.org/presentationml/2006/ole">
            <mc:AlternateContent xmlns:mc="http://schemas.openxmlformats.org/markup-compatibility/2006">
              <mc:Choice xmlns:v="urn:schemas-microsoft-com:vml" Requires="v">
                <p:oleObj spid="_x0000_s7277" name="Equation" r:id="rId6" imgW="2476440" imgH="888840" progId="Equation.DSMT4">
                  <p:embed/>
                </p:oleObj>
              </mc:Choice>
              <mc:Fallback>
                <p:oleObj name="Equation" r:id="rId6" imgW="2476440" imgH="888840" progId="Equation.DSMT4">
                  <p:embed/>
                  <p:pic>
                    <p:nvPicPr>
                      <p:cNvPr id="0" name=""/>
                      <p:cNvPicPr/>
                      <p:nvPr/>
                    </p:nvPicPr>
                    <p:blipFill>
                      <a:blip r:embed="rId7"/>
                      <a:stretch>
                        <a:fillRect/>
                      </a:stretch>
                    </p:blipFill>
                    <p:spPr>
                      <a:xfrm>
                        <a:off x="1303899" y="3421595"/>
                        <a:ext cx="3082925" cy="1106487"/>
                      </a:xfrm>
                      <a:prstGeom prst="rect">
                        <a:avLst/>
                      </a:prstGeom>
                    </p:spPr>
                  </p:pic>
                </p:oleObj>
              </mc:Fallback>
            </mc:AlternateContent>
          </a:graphicData>
        </a:graphic>
      </p:graphicFrame>
      <p:sp>
        <p:nvSpPr>
          <p:cNvPr id="7" name="矩形 6"/>
          <p:cNvSpPr/>
          <p:nvPr/>
        </p:nvSpPr>
        <p:spPr>
          <a:xfrm>
            <a:off x="792986" y="4839561"/>
            <a:ext cx="3916457" cy="307777"/>
          </a:xfrm>
          <a:prstGeom prst="rect">
            <a:avLst/>
          </a:prstGeom>
        </p:spPr>
        <p:txBody>
          <a:bodyPr wrap="none">
            <a:spAutoFit/>
          </a:bodyPr>
          <a:lstStyle/>
          <a:p>
            <a:r>
              <a:rPr lang="zh-CN" altLang="en-US" sz="1400" dirty="0"/>
              <a:t>其中</a:t>
            </a:r>
            <a:r>
              <a:rPr lang="zh-CN" altLang="en-US" sz="1400" dirty="0" smtClean="0"/>
              <a:t>，        是</a:t>
            </a:r>
            <a:r>
              <a:rPr lang="zh-CN" altLang="en-US" sz="1400" dirty="0"/>
              <a:t>本地执行任务所需要消耗的能量。</a:t>
            </a:r>
          </a:p>
        </p:txBody>
      </p:sp>
      <p:graphicFrame>
        <p:nvGraphicFramePr>
          <p:cNvPr id="9" name="对象 8"/>
          <p:cNvGraphicFramePr>
            <a:graphicFrameLocks noChangeAspect="1"/>
          </p:cNvGraphicFramePr>
          <p:nvPr>
            <p:extLst>
              <p:ext uri="{D42A27DB-BD31-4B8C-83A1-F6EECF244321}">
                <p14:modId xmlns:p14="http://schemas.microsoft.com/office/powerpoint/2010/main" val="369617585"/>
              </p:ext>
            </p:extLst>
          </p:nvPr>
        </p:nvGraphicFramePr>
        <p:xfrm>
          <a:off x="1402586" y="4810411"/>
          <a:ext cx="419484" cy="377536"/>
        </p:xfrm>
        <a:graphic>
          <a:graphicData uri="http://schemas.openxmlformats.org/presentationml/2006/ole">
            <mc:AlternateContent xmlns:mc="http://schemas.openxmlformats.org/markup-compatibility/2006">
              <mc:Choice xmlns:v="urn:schemas-microsoft-com:vml" Requires="v">
                <p:oleObj spid="_x0000_s7278" name="Equation" r:id="rId8" imgW="253800" imgH="228600" progId="Equation.DSMT4">
                  <p:embed/>
                </p:oleObj>
              </mc:Choice>
              <mc:Fallback>
                <p:oleObj name="Equation" r:id="rId8" imgW="253800" imgH="228600" progId="Equation.DSMT4">
                  <p:embed/>
                  <p:pic>
                    <p:nvPicPr>
                      <p:cNvPr id="0" name=""/>
                      <p:cNvPicPr/>
                      <p:nvPr/>
                    </p:nvPicPr>
                    <p:blipFill>
                      <a:blip r:embed="rId9"/>
                      <a:stretch>
                        <a:fillRect/>
                      </a:stretch>
                    </p:blipFill>
                    <p:spPr>
                      <a:xfrm>
                        <a:off x="1402586" y="4810411"/>
                        <a:ext cx="419484" cy="377536"/>
                      </a:xfrm>
                      <a:prstGeom prst="rect">
                        <a:avLst/>
                      </a:prstGeom>
                    </p:spPr>
                  </p:pic>
                </p:oleObj>
              </mc:Fallback>
            </mc:AlternateContent>
          </a:graphicData>
        </a:graphic>
      </p:graphicFrame>
      <p:sp>
        <p:nvSpPr>
          <p:cNvPr id="10" name="矩形 9"/>
          <p:cNvSpPr/>
          <p:nvPr/>
        </p:nvSpPr>
        <p:spPr>
          <a:xfrm>
            <a:off x="6858000" y="2685416"/>
            <a:ext cx="1258678" cy="307777"/>
          </a:xfrm>
          <a:prstGeom prst="rect">
            <a:avLst/>
          </a:prstGeom>
        </p:spPr>
        <p:txBody>
          <a:bodyPr wrap="none">
            <a:spAutoFit/>
          </a:bodyPr>
          <a:lstStyle/>
          <a:p>
            <a:r>
              <a:rPr lang="en-US" altLang="zh-CN" sz="1400" dirty="0" smtClean="0"/>
              <a:t>4. </a:t>
            </a:r>
            <a:r>
              <a:rPr lang="zh-CN" altLang="en-US" sz="1400" dirty="0" smtClean="0"/>
              <a:t>公平系数。</a:t>
            </a:r>
            <a:endParaRPr lang="zh-CN" altLang="en-US" sz="1400" dirty="0"/>
          </a:p>
        </p:txBody>
      </p:sp>
      <p:graphicFrame>
        <p:nvGraphicFramePr>
          <p:cNvPr id="11" name="对象 10"/>
          <p:cNvGraphicFramePr>
            <a:graphicFrameLocks noChangeAspect="1"/>
          </p:cNvGraphicFramePr>
          <p:nvPr>
            <p:extLst>
              <p:ext uri="{D42A27DB-BD31-4B8C-83A1-F6EECF244321}">
                <p14:modId xmlns:p14="http://schemas.microsoft.com/office/powerpoint/2010/main" val="4089195687"/>
              </p:ext>
            </p:extLst>
          </p:nvPr>
        </p:nvGraphicFramePr>
        <p:xfrm>
          <a:off x="7487339" y="3470441"/>
          <a:ext cx="4139616" cy="802424"/>
        </p:xfrm>
        <a:graphic>
          <a:graphicData uri="http://schemas.openxmlformats.org/presentationml/2006/ole">
            <mc:AlternateContent xmlns:mc="http://schemas.openxmlformats.org/markup-compatibility/2006">
              <mc:Choice xmlns:v="urn:schemas-microsoft-com:vml" Requires="v">
                <p:oleObj spid="_x0000_s7279" name="Equation" r:id="rId10" imgW="2489040" imgH="482400" progId="Equation.DSMT4">
                  <p:embed/>
                </p:oleObj>
              </mc:Choice>
              <mc:Fallback>
                <p:oleObj name="Equation" r:id="rId10" imgW="2489040" imgH="482400" progId="Equation.DSMT4">
                  <p:embed/>
                  <p:pic>
                    <p:nvPicPr>
                      <p:cNvPr id="0" name=""/>
                      <p:cNvPicPr/>
                      <p:nvPr/>
                    </p:nvPicPr>
                    <p:blipFill>
                      <a:blip r:embed="rId11"/>
                      <a:stretch>
                        <a:fillRect/>
                      </a:stretch>
                    </p:blipFill>
                    <p:spPr>
                      <a:xfrm>
                        <a:off x="7487339" y="3470441"/>
                        <a:ext cx="4139616" cy="802424"/>
                      </a:xfrm>
                      <a:prstGeom prst="rect">
                        <a:avLst/>
                      </a:prstGeom>
                    </p:spPr>
                  </p:pic>
                </p:oleObj>
              </mc:Fallback>
            </mc:AlternateContent>
          </a:graphicData>
        </a:graphic>
      </p:graphicFrame>
      <p:sp>
        <p:nvSpPr>
          <p:cNvPr id="12" name="矩形 11"/>
          <p:cNvSpPr/>
          <p:nvPr/>
        </p:nvSpPr>
        <p:spPr>
          <a:xfrm>
            <a:off x="6801712" y="4708602"/>
            <a:ext cx="2818400" cy="307777"/>
          </a:xfrm>
          <a:prstGeom prst="rect">
            <a:avLst/>
          </a:prstGeom>
        </p:spPr>
        <p:txBody>
          <a:bodyPr wrap="none">
            <a:spAutoFit/>
          </a:bodyPr>
          <a:lstStyle/>
          <a:p>
            <a:r>
              <a:rPr lang="zh-CN" altLang="en-US" sz="1400" dirty="0" smtClean="0"/>
              <a:t>其中，   是</a:t>
            </a:r>
            <a:r>
              <a:rPr lang="zh-CN" altLang="en-US" sz="1400" dirty="0"/>
              <a:t>所有车辆能耗的平均值</a:t>
            </a:r>
          </a:p>
        </p:txBody>
      </p:sp>
      <p:sp>
        <p:nvSpPr>
          <p:cNvPr id="15" name="矩形 14"/>
          <p:cNvSpPr/>
          <p:nvPr/>
        </p:nvSpPr>
        <p:spPr>
          <a:xfrm>
            <a:off x="6858000" y="1643899"/>
            <a:ext cx="3007325" cy="307777"/>
          </a:xfrm>
          <a:prstGeom prst="rect">
            <a:avLst/>
          </a:prstGeom>
        </p:spPr>
        <p:txBody>
          <a:bodyPr wrap="square">
            <a:spAutoFit/>
          </a:bodyPr>
          <a:lstStyle/>
          <a:p>
            <a:r>
              <a:rPr lang="en-US" altLang="zh-CN" sz="1400" dirty="0" smtClean="0"/>
              <a:t>2. </a:t>
            </a:r>
            <a:r>
              <a:rPr lang="zh-CN" altLang="en-US" sz="1400" dirty="0" smtClean="0"/>
              <a:t>算法运行时间。</a:t>
            </a:r>
            <a:endParaRPr lang="zh-CN" altLang="en-US" sz="1400" dirty="0"/>
          </a:p>
        </p:txBody>
      </p:sp>
      <mc:AlternateContent xmlns:mc="http://schemas.openxmlformats.org/markup-compatibility/2006" xmlns:a14="http://schemas.microsoft.com/office/drawing/2010/main">
        <mc:Choice Requires="a14">
          <p:sp>
            <p:nvSpPr>
              <p:cNvPr id="13" name="矩形 12"/>
              <p:cNvSpPr/>
              <p:nvPr/>
            </p:nvSpPr>
            <p:spPr>
              <a:xfrm>
                <a:off x="7282871" y="4661983"/>
                <a:ext cx="27163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𝐸</m:t>
                          </m:r>
                        </m:e>
                      </m:acc>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7282871" y="4661983"/>
                <a:ext cx="271638" cy="369332"/>
              </a:xfrm>
              <a:prstGeom prst="rect">
                <a:avLst/>
              </a:prstGeom>
              <a:blipFill>
                <a:blip r:embed="rId12"/>
                <a:stretch>
                  <a:fillRect r="-18182"/>
                </a:stretch>
              </a:blipFill>
            </p:spPr>
            <p:txBody>
              <a:bodyPr/>
              <a:lstStyle/>
              <a:p>
                <a:r>
                  <a:rPr lang="zh-CN" altLang="en-US">
                    <a:noFill/>
                  </a:rPr>
                  <a:t> </a:t>
                </a:r>
              </a:p>
            </p:txBody>
          </p:sp>
        </mc:Fallback>
      </mc:AlternateContent>
      <p:sp>
        <p:nvSpPr>
          <p:cNvPr id="17" name="矩形 16"/>
          <p:cNvSpPr/>
          <p:nvPr/>
        </p:nvSpPr>
        <p:spPr>
          <a:xfrm>
            <a:off x="821783" y="1688464"/>
            <a:ext cx="3019203" cy="523220"/>
          </a:xfrm>
          <a:prstGeom prst="rect">
            <a:avLst/>
          </a:prstGeom>
        </p:spPr>
        <p:txBody>
          <a:bodyPr wrap="square">
            <a:spAutoFit/>
          </a:bodyPr>
          <a:lstStyle/>
          <a:p>
            <a:r>
              <a:rPr lang="en-US" altLang="zh-CN" sz="1400" dirty="0" smtClean="0"/>
              <a:t>1. </a:t>
            </a:r>
            <a:r>
              <a:rPr lang="zh-CN" altLang="en-US" sz="1400" dirty="0" smtClean="0"/>
              <a:t>总能耗。</a:t>
            </a:r>
            <a:endParaRPr lang="en-US" altLang="zh-CN" sz="1400" dirty="0" smtClean="0"/>
          </a:p>
          <a:p>
            <a:pPr marL="342900" indent="-342900">
              <a:buAutoNum type="arabicPeriod"/>
            </a:pPr>
            <a:endParaRPr lang="zh-CN" altLang="en-US" sz="1400" dirty="0"/>
          </a:p>
        </p:txBody>
      </p:sp>
      <p:sp>
        <p:nvSpPr>
          <p:cNvPr id="4" name="文本框 3"/>
          <p:cNvSpPr txBox="1"/>
          <p:nvPr/>
        </p:nvSpPr>
        <p:spPr>
          <a:xfrm>
            <a:off x="1276945" y="2218434"/>
            <a:ext cx="2537087" cy="307777"/>
          </a:xfrm>
          <a:prstGeom prst="rect">
            <a:avLst/>
          </a:prstGeom>
          <a:noFill/>
        </p:spPr>
        <p:txBody>
          <a:bodyPr wrap="square" rtlCol="0">
            <a:spAutoFit/>
          </a:bodyPr>
          <a:lstStyle/>
          <a:p>
            <a:r>
              <a:rPr lang="zh-CN" altLang="en-US" sz="1400" dirty="0" smtClean="0"/>
              <a:t>优化目标</a:t>
            </a:r>
            <a:endParaRPr lang="zh-CN" altLang="en-US" sz="1400" dirty="0"/>
          </a:p>
        </p:txBody>
      </p:sp>
      <p:sp>
        <p:nvSpPr>
          <p:cNvPr id="18" name="文本框 17"/>
          <p:cNvSpPr txBox="1"/>
          <p:nvPr/>
        </p:nvSpPr>
        <p:spPr>
          <a:xfrm>
            <a:off x="7299935" y="2122006"/>
            <a:ext cx="2537087" cy="307777"/>
          </a:xfrm>
          <a:prstGeom prst="rect">
            <a:avLst/>
          </a:prstGeom>
          <a:noFill/>
        </p:spPr>
        <p:txBody>
          <a:bodyPr wrap="square" rtlCol="0">
            <a:spAutoFit/>
          </a:bodyPr>
          <a:lstStyle/>
          <a:p>
            <a:r>
              <a:rPr lang="zh-CN" altLang="en-US" sz="1400" dirty="0" smtClean="0"/>
              <a:t>固定迭代次数的时间</a:t>
            </a:r>
            <a:endParaRPr lang="zh-CN" altLang="en-US" sz="1400" dirty="0"/>
          </a:p>
        </p:txBody>
      </p:sp>
    </p:spTree>
    <p:extLst>
      <p:ext uri="{BB962C8B-B14F-4D97-AF65-F5344CB8AC3E}">
        <p14:creationId xmlns:p14="http://schemas.microsoft.com/office/powerpoint/2010/main" val="2487056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2846257"/>
            <a:ext cx="4238762" cy="286999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6226" y="2846258"/>
            <a:ext cx="4238760" cy="2869994"/>
          </a:xfrm>
          <a:prstGeom prst="rect">
            <a:avLst/>
          </a:prstGeom>
        </p:spPr>
      </p:pic>
      <p:sp>
        <p:nvSpPr>
          <p:cNvPr id="8" name="矩形 7"/>
          <p:cNvSpPr/>
          <p:nvPr/>
        </p:nvSpPr>
        <p:spPr>
          <a:xfrm>
            <a:off x="3135684" y="5579781"/>
            <a:ext cx="1433406" cy="307777"/>
          </a:xfrm>
          <a:prstGeom prst="rect">
            <a:avLst/>
          </a:prstGeom>
        </p:spPr>
        <p:txBody>
          <a:bodyPr wrap="none">
            <a:spAutoFit/>
          </a:bodyPr>
          <a:lstStyle/>
          <a:p>
            <a:r>
              <a:rPr lang="zh-CN" altLang="en-US" sz="1400" dirty="0"/>
              <a:t> 车辆能耗结果 1</a:t>
            </a:r>
          </a:p>
        </p:txBody>
      </p:sp>
      <p:sp>
        <p:nvSpPr>
          <p:cNvPr id="12" name="矩形 11"/>
          <p:cNvSpPr/>
          <p:nvPr/>
        </p:nvSpPr>
        <p:spPr>
          <a:xfrm>
            <a:off x="7862777" y="5689899"/>
            <a:ext cx="1433406" cy="307777"/>
          </a:xfrm>
          <a:prstGeom prst="rect">
            <a:avLst/>
          </a:prstGeom>
        </p:spPr>
        <p:txBody>
          <a:bodyPr wrap="none">
            <a:spAutoFit/>
          </a:bodyPr>
          <a:lstStyle/>
          <a:p>
            <a:r>
              <a:rPr lang="zh-CN" altLang="en-US" sz="1400" dirty="0"/>
              <a:t> 车辆能耗</a:t>
            </a:r>
            <a:r>
              <a:rPr lang="zh-CN" altLang="en-US" sz="1400" dirty="0" smtClean="0"/>
              <a:t>结果</a:t>
            </a:r>
            <a:r>
              <a:rPr lang="en-US" altLang="zh-CN" sz="1400" dirty="0" smtClean="0"/>
              <a:t>2</a:t>
            </a:r>
            <a:r>
              <a:rPr lang="zh-CN" altLang="en-US" sz="1400" dirty="0" smtClean="0"/>
              <a:t> </a:t>
            </a:r>
            <a:endParaRPr lang="zh-CN" altLang="en-US" sz="1400" dirty="0"/>
          </a:p>
        </p:txBody>
      </p:sp>
      <p:sp>
        <p:nvSpPr>
          <p:cNvPr id="9" name="矩形 8"/>
          <p:cNvSpPr/>
          <p:nvPr/>
        </p:nvSpPr>
        <p:spPr>
          <a:xfrm>
            <a:off x="1676400" y="1359179"/>
            <a:ext cx="4343400" cy="738664"/>
          </a:xfrm>
          <a:prstGeom prst="rect">
            <a:avLst/>
          </a:prstGeom>
        </p:spPr>
        <p:txBody>
          <a:bodyPr wrap="square">
            <a:spAutoFit/>
          </a:bodyPr>
          <a:lstStyle/>
          <a:p>
            <a:pPr>
              <a:lnSpc>
                <a:spcPct val="150000"/>
              </a:lnSpc>
            </a:pPr>
            <a:r>
              <a:rPr lang="zh-CN" altLang="en-US" sz="1400" dirty="0" smtClean="0"/>
              <a:t>    随着车辆数目的增加，收敛所需要的迭代次数也在</a:t>
            </a:r>
            <a:r>
              <a:rPr lang="zh-CN" altLang="en-US" sz="1400" dirty="0"/>
              <a:t>增加</a:t>
            </a:r>
            <a:r>
              <a:rPr lang="zh-CN" altLang="en-US" sz="1400" dirty="0" smtClean="0"/>
              <a:t>。</a:t>
            </a:r>
            <a:endParaRPr lang="zh-CN" altLang="en-US" sz="1400" dirty="0"/>
          </a:p>
        </p:txBody>
      </p:sp>
      <p:sp>
        <p:nvSpPr>
          <p:cNvPr id="13" name="TextBox 1"/>
          <p:cNvSpPr txBox="1"/>
          <p:nvPr/>
        </p:nvSpPr>
        <p:spPr>
          <a:xfrm>
            <a:off x="558800" y="571500"/>
            <a:ext cx="1795363" cy="443711"/>
          </a:xfrm>
          <a:prstGeom prst="rect">
            <a:avLst/>
          </a:prstGeom>
          <a:noFill/>
        </p:spPr>
        <p:txBody>
          <a:bodyPr wrap="none" lIns="0" tIns="0" rIns="0" rtlCol="0">
            <a:spAutoFit/>
          </a:bodyPr>
          <a:lstStyle/>
          <a:p>
            <a:pPr>
              <a:lnSpc>
                <a:spcPts val="3100"/>
              </a:lnSpc>
              <a:tabLst/>
            </a:pPr>
            <a:r>
              <a:rPr lang="en-US" altLang="zh-CN" sz="2804" dirty="0" err="1" smtClean="0">
                <a:solidFill>
                  <a:srgbClr val="4D3777"/>
                </a:solidFill>
                <a:latin typeface="Times New Roman" pitchFamily="18" charset="0"/>
                <a:cs typeface="Times New Roman" pitchFamily="18" charset="0"/>
              </a:rPr>
              <a:t>实验</a:t>
            </a:r>
            <a:r>
              <a:rPr lang="zh-CN" altLang="en-US" sz="2804" dirty="0" smtClean="0">
                <a:solidFill>
                  <a:srgbClr val="4D3777"/>
                </a:solidFill>
                <a:latin typeface="Times New Roman" pitchFamily="18" charset="0"/>
                <a:cs typeface="Times New Roman" pitchFamily="18" charset="0"/>
              </a:rPr>
              <a:t>一</a:t>
            </a:r>
            <a:r>
              <a:rPr lang="en-US" altLang="zh-CN" sz="2804" dirty="0" err="1" smtClean="0">
                <a:solidFill>
                  <a:srgbClr val="4D3777"/>
                </a:solidFill>
                <a:latin typeface="Times New Roman" pitchFamily="18" charset="0"/>
                <a:cs typeface="Times New Roman" pitchFamily="18" charset="0"/>
              </a:rPr>
              <a:t>评估</a:t>
            </a:r>
            <a:endParaRPr lang="en-US" altLang="zh-CN" sz="2804" dirty="0" smtClean="0">
              <a:solidFill>
                <a:srgbClr val="4D3777"/>
              </a:solidFill>
              <a:latin typeface="Times New Roman" pitchFamily="18" charset="0"/>
              <a:cs typeface="Times New Roman" pitchFamily="18" charset="0"/>
            </a:endParaRPr>
          </a:p>
        </p:txBody>
      </p:sp>
    </p:spTree>
    <p:extLst>
      <p:ext uri="{BB962C8B-B14F-4D97-AF65-F5344CB8AC3E}">
        <p14:creationId xmlns:p14="http://schemas.microsoft.com/office/powerpoint/2010/main" val="589958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05" y="3106072"/>
            <a:ext cx="3911295" cy="2641394"/>
          </a:xfrm>
          <a:prstGeom prst="rect">
            <a:avLst/>
          </a:prstGeom>
        </p:spPr>
      </p:pic>
      <p:sp>
        <p:nvSpPr>
          <p:cNvPr id="6" name="矩形 5"/>
          <p:cNvSpPr/>
          <p:nvPr/>
        </p:nvSpPr>
        <p:spPr>
          <a:xfrm>
            <a:off x="1117447" y="1502850"/>
            <a:ext cx="4026053" cy="1708160"/>
          </a:xfrm>
          <a:prstGeom prst="rect">
            <a:avLst/>
          </a:prstGeom>
        </p:spPr>
        <p:txBody>
          <a:bodyPr wrap="square">
            <a:spAutoFit/>
          </a:bodyPr>
          <a:lstStyle/>
          <a:p>
            <a:pPr>
              <a:lnSpc>
                <a:spcPct val="150000"/>
              </a:lnSpc>
            </a:pPr>
            <a:r>
              <a:rPr lang="zh-CN" altLang="en-US" sz="1400" dirty="0" smtClean="0"/>
              <a:t>    随着</a:t>
            </a:r>
            <a:r>
              <a:rPr lang="zh-CN" altLang="en-US" sz="1400" dirty="0"/>
              <a:t>车辆数量的增加，迭代的次数也在增加。经过 100 次迭代以后，所有数目运行时间和迭代次数呈线性关系</a:t>
            </a:r>
            <a:r>
              <a:rPr lang="zh-CN" altLang="en-US" sz="1400" dirty="0" smtClean="0"/>
              <a:t>。但是算法</a:t>
            </a:r>
            <a:r>
              <a:rPr lang="zh-CN" altLang="en-US" sz="1400" dirty="0"/>
              <a:t>的运行时间和车辆之间的</a:t>
            </a:r>
            <a:r>
              <a:rPr lang="zh-CN" altLang="en-US" sz="1400" dirty="0" smtClean="0"/>
              <a:t>关系非线性的</a:t>
            </a:r>
            <a:r>
              <a:rPr lang="zh-CN" altLang="en-US" sz="1400" dirty="0"/>
              <a:t>。</a:t>
            </a:r>
          </a:p>
          <a:p>
            <a:pPr>
              <a:lnSpc>
                <a:spcPct val="150000"/>
              </a:lnSpc>
            </a:pPr>
            <a:endParaRPr lang="zh-CN" altLang="en-US" sz="1400" dirty="0"/>
          </a:p>
        </p:txBody>
      </p:sp>
      <p:sp>
        <p:nvSpPr>
          <p:cNvPr id="7" name="矩形 6"/>
          <p:cNvSpPr/>
          <p:nvPr/>
        </p:nvSpPr>
        <p:spPr>
          <a:xfrm>
            <a:off x="2020906" y="5747466"/>
            <a:ext cx="1800493" cy="307777"/>
          </a:xfrm>
          <a:prstGeom prst="rect">
            <a:avLst/>
          </a:prstGeom>
        </p:spPr>
        <p:txBody>
          <a:bodyPr wrap="none">
            <a:spAutoFit/>
          </a:bodyPr>
          <a:lstStyle/>
          <a:p>
            <a:r>
              <a:rPr lang="zh-CN" altLang="en-US" sz="1400" dirty="0"/>
              <a:t>算法运行时间结果图</a:t>
            </a:r>
          </a:p>
        </p:txBody>
      </p:sp>
      <p:sp>
        <p:nvSpPr>
          <p:cNvPr id="8" name="矩形 7"/>
          <p:cNvSpPr/>
          <p:nvPr/>
        </p:nvSpPr>
        <p:spPr>
          <a:xfrm>
            <a:off x="5638800" y="1402947"/>
            <a:ext cx="3733800" cy="382092"/>
          </a:xfrm>
          <a:prstGeom prst="rect">
            <a:avLst/>
          </a:prstGeom>
        </p:spPr>
        <p:txBody>
          <a:bodyPr wrap="square">
            <a:spAutoFit/>
          </a:bodyPr>
          <a:lstStyle/>
          <a:p>
            <a:pPr>
              <a:lnSpc>
                <a:spcPct val="150000"/>
              </a:lnSpc>
            </a:pPr>
            <a:r>
              <a:rPr lang="zh-CN" altLang="en-US" sz="1400" dirty="0" smtClean="0"/>
              <a:t>    </a:t>
            </a:r>
            <a:endParaRPr lang="zh-CN" altLang="en-US" sz="1400" dirty="0"/>
          </a:p>
        </p:txBody>
      </p:sp>
      <p:sp>
        <p:nvSpPr>
          <p:cNvPr id="12" name="矩形 11"/>
          <p:cNvSpPr/>
          <p:nvPr/>
        </p:nvSpPr>
        <p:spPr>
          <a:xfrm>
            <a:off x="5791200" y="1524311"/>
            <a:ext cx="4419600" cy="738664"/>
          </a:xfrm>
          <a:prstGeom prst="rect">
            <a:avLst/>
          </a:prstGeom>
        </p:spPr>
        <p:txBody>
          <a:bodyPr wrap="square">
            <a:spAutoFit/>
          </a:bodyPr>
          <a:lstStyle/>
          <a:p>
            <a:pPr>
              <a:lnSpc>
                <a:spcPct val="150000"/>
              </a:lnSpc>
            </a:pPr>
            <a:r>
              <a:rPr lang="zh-CN" altLang="en-US" sz="1400" dirty="0"/>
              <a:t>        </a:t>
            </a:r>
            <a:r>
              <a:rPr lang="zh-CN" altLang="en-US" sz="1400" dirty="0" smtClean="0"/>
              <a:t>总体而言，随着车辆数目的增加，节能的作用也越来越小。</a:t>
            </a:r>
            <a:endParaRPr lang="zh-CN" altLang="en-US" sz="1400" dirty="0"/>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009" y="3076846"/>
            <a:ext cx="3335389" cy="2294182"/>
          </a:xfrm>
          <a:prstGeom prst="rect">
            <a:avLst/>
          </a:prstGeom>
        </p:spPr>
      </p:pic>
      <p:sp>
        <p:nvSpPr>
          <p:cNvPr id="14" name="矩形 13"/>
          <p:cNvSpPr/>
          <p:nvPr/>
        </p:nvSpPr>
        <p:spPr>
          <a:xfrm>
            <a:off x="7315200" y="5762706"/>
            <a:ext cx="1435008" cy="307777"/>
          </a:xfrm>
          <a:prstGeom prst="rect">
            <a:avLst/>
          </a:prstGeom>
        </p:spPr>
        <p:txBody>
          <a:bodyPr wrap="none">
            <a:spAutoFit/>
          </a:bodyPr>
          <a:lstStyle/>
          <a:p>
            <a:r>
              <a:rPr lang="zh-CN" altLang="en-US" sz="1400" dirty="0"/>
              <a:t>性能度量 P 值图</a:t>
            </a:r>
          </a:p>
        </p:txBody>
      </p:sp>
      <p:sp>
        <p:nvSpPr>
          <p:cNvPr id="15" name="TextBox 1"/>
          <p:cNvSpPr txBox="1"/>
          <p:nvPr/>
        </p:nvSpPr>
        <p:spPr>
          <a:xfrm>
            <a:off x="558800" y="571500"/>
            <a:ext cx="1795363" cy="443711"/>
          </a:xfrm>
          <a:prstGeom prst="rect">
            <a:avLst/>
          </a:prstGeom>
          <a:noFill/>
        </p:spPr>
        <p:txBody>
          <a:bodyPr wrap="none" lIns="0" tIns="0" rIns="0" rtlCol="0">
            <a:spAutoFit/>
          </a:bodyPr>
          <a:lstStyle/>
          <a:p>
            <a:pPr>
              <a:lnSpc>
                <a:spcPts val="3100"/>
              </a:lnSpc>
              <a:tabLst/>
            </a:pPr>
            <a:r>
              <a:rPr lang="en-US" altLang="zh-CN" sz="2804" dirty="0" err="1" smtClean="0">
                <a:solidFill>
                  <a:srgbClr val="4D3777"/>
                </a:solidFill>
                <a:latin typeface="Times New Roman" pitchFamily="18" charset="0"/>
                <a:cs typeface="Times New Roman" pitchFamily="18" charset="0"/>
              </a:rPr>
              <a:t>实验</a:t>
            </a:r>
            <a:r>
              <a:rPr lang="zh-CN" altLang="en-US" sz="2804" dirty="0" smtClean="0">
                <a:solidFill>
                  <a:srgbClr val="4D3777"/>
                </a:solidFill>
                <a:latin typeface="Times New Roman" pitchFamily="18" charset="0"/>
                <a:cs typeface="Times New Roman" pitchFamily="18" charset="0"/>
              </a:rPr>
              <a:t>一</a:t>
            </a:r>
            <a:r>
              <a:rPr lang="en-US" altLang="zh-CN" sz="2804" dirty="0" err="1" smtClean="0">
                <a:solidFill>
                  <a:srgbClr val="4D3777"/>
                </a:solidFill>
                <a:latin typeface="Times New Roman" pitchFamily="18" charset="0"/>
                <a:cs typeface="Times New Roman" pitchFamily="18" charset="0"/>
              </a:rPr>
              <a:t>评估</a:t>
            </a:r>
            <a:endParaRPr lang="en-US" altLang="zh-CN" sz="2804" dirty="0" smtClean="0">
              <a:solidFill>
                <a:srgbClr val="4D3777"/>
              </a:solidFill>
              <a:latin typeface="Times New Roman" pitchFamily="18" charset="0"/>
              <a:cs typeface="Times New Roman" pitchFamily="18" charset="0"/>
            </a:endParaRPr>
          </a:p>
        </p:txBody>
      </p:sp>
    </p:spTree>
    <p:extLst>
      <p:ext uri="{BB962C8B-B14F-4D97-AF65-F5344CB8AC3E}">
        <p14:creationId xmlns:p14="http://schemas.microsoft.com/office/powerpoint/2010/main" val="1073486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sp>
        <p:nvSpPr>
          <p:cNvPr id="2" name="TextBox 1"/>
          <p:cNvSpPr txBox="1"/>
          <p:nvPr/>
        </p:nvSpPr>
        <p:spPr>
          <a:xfrm>
            <a:off x="558800" y="571500"/>
            <a:ext cx="1795363" cy="443711"/>
          </a:xfrm>
          <a:prstGeom prst="rect">
            <a:avLst/>
          </a:prstGeom>
          <a:noFill/>
        </p:spPr>
        <p:txBody>
          <a:bodyPr wrap="none" lIns="0" tIns="0" rIns="0" rtlCol="0">
            <a:spAutoFit/>
          </a:bodyPr>
          <a:lstStyle/>
          <a:p>
            <a:pPr>
              <a:lnSpc>
                <a:spcPts val="3100"/>
              </a:lnSpc>
              <a:tabLst/>
            </a:pPr>
            <a:r>
              <a:rPr lang="en-US" altLang="zh-CN" sz="2804" dirty="0" err="1" smtClean="0">
                <a:solidFill>
                  <a:srgbClr val="4D3777"/>
                </a:solidFill>
                <a:latin typeface="Times New Roman" pitchFamily="18" charset="0"/>
                <a:cs typeface="Times New Roman" pitchFamily="18" charset="0"/>
              </a:rPr>
              <a:t>实验</a:t>
            </a:r>
            <a:r>
              <a:rPr lang="zh-CN" altLang="en-US" sz="2804" dirty="0" smtClean="0">
                <a:solidFill>
                  <a:srgbClr val="4D3777"/>
                </a:solidFill>
                <a:latin typeface="Times New Roman" pitchFamily="18" charset="0"/>
                <a:cs typeface="Times New Roman" pitchFamily="18" charset="0"/>
              </a:rPr>
              <a:t>一</a:t>
            </a:r>
            <a:r>
              <a:rPr lang="en-US" altLang="zh-CN" sz="2804" dirty="0" err="1" smtClean="0">
                <a:solidFill>
                  <a:srgbClr val="4D3777"/>
                </a:solidFill>
                <a:latin typeface="Times New Roman" pitchFamily="18" charset="0"/>
                <a:cs typeface="Times New Roman" pitchFamily="18" charset="0"/>
              </a:rPr>
              <a:t>评估</a:t>
            </a:r>
            <a:endParaRPr lang="en-US" altLang="zh-CN" sz="2804" dirty="0" smtClean="0">
              <a:solidFill>
                <a:srgbClr val="4D3777"/>
              </a:solidFill>
              <a:latin typeface="Times New Roman" pitchFamily="18" charset="0"/>
              <a:cs typeface="Times New Roman" pitchFamily="18" charset="0"/>
            </a:endParaRPr>
          </a:p>
        </p:txBody>
      </p:sp>
      <p:sp>
        <p:nvSpPr>
          <p:cNvPr id="4" name="矩形 3"/>
          <p:cNvSpPr/>
          <p:nvPr/>
        </p:nvSpPr>
        <p:spPr>
          <a:xfrm>
            <a:off x="762000" y="1600200"/>
            <a:ext cx="3524250" cy="738664"/>
          </a:xfrm>
          <a:prstGeom prst="rect">
            <a:avLst/>
          </a:prstGeom>
        </p:spPr>
        <p:txBody>
          <a:bodyPr wrap="square">
            <a:spAutoFit/>
          </a:bodyPr>
          <a:lstStyle/>
          <a:p>
            <a:pPr>
              <a:lnSpc>
                <a:spcPct val="150000"/>
              </a:lnSpc>
            </a:pPr>
            <a:r>
              <a:rPr lang="zh-CN" altLang="en-US" sz="1400" dirty="0" smtClean="0"/>
              <a:t>    分配方案较为公平，其数值都不大，且不同的车辆数目下差别不大。</a:t>
            </a:r>
            <a:endParaRPr lang="zh-CN" altLang="en-US" sz="1400" dirty="0"/>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469" y="2848073"/>
            <a:ext cx="3333750" cy="2233956"/>
          </a:xfrm>
          <a:prstGeom prst="rect">
            <a:avLst/>
          </a:prstGeom>
        </p:spPr>
      </p:pic>
      <p:sp>
        <p:nvSpPr>
          <p:cNvPr id="7" name="矩形 6"/>
          <p:cNvSpPr/>
          <p:nvPr/>
        </p:nvSpPr>
        <p:spPr>
          <a:xfrm>
            <a:off x="1663162" y="5591238"/>
            <a:ext cx="1518364" cy="307777"/>
          </a:xfrm>
          <a:prstGeom prst="rect">
            <a:avLst/>
          </a:prstGeom>
        </p:spPr>
        <p:txBody>
          <a:bodyPr wrap="none">
            <a:spAutoFit/>
          </a:bodyPr>
          <a:lstStyle/>
          <a:p>
            <a:r>
              <a:rPr lang="zh-CN" altLang="en-US" sz="1400" dirty="0"/>
              <a:t>平衡因子 FC 值图</a:t>
            </a:r>
          </a:p>
        </p:txBody>
      </p:sp>
      <p:sp>
        <p:nvSpPr>
          <p:cNvPr id="9" name="矩形 8"/>
          <p:cNvSpPr/>
          <p:nvPr/>
        </p:nvSpPr>
        <p:spPr>
          <a:xfrm>
            <a:off x="5867400" y="1582783"/>
            <a:ext cx="4296148" cy="2677656"/>
          </a:xfrm>
          <a:prstGeom prst="rect">
            <a:avLst/>
          </a:prstGeom>
        </p:spPr>
        <p:txBody>
          <a:bodyPr wrap="square">
            <a:spAutoFit/>
          </a:bodyPr>
          <a:lstStyle/>
          <a:p>
            <a:pPr>
              <a:lnSpc>
                <a:spcPct val="150000"/>
              </a:lnSpc>
            </a:pPr>
            <a:r>
              <a:rPr lang="zh-CN" altLang="en-US" sz="1400" dirty="0" smtClean="0"/>
              <a:t>     第一部分工作对问题完成了建模，并使用基因算法解决了该问题，但基因算法存在</a:t>
            </a:r>
            <a:r>
              <a:rPr lang="zh-CN" altLang="en-US" sz="1400" dirty="0"/>
              <a:t>计算量太大、计算时间过长等问题。</a:t>
            </a:r>
            <a:endParaRPr lang="en-US" altLang="zh-CN" sz="1400" dirty="0" smtClean="0"/>
          </a:p>
          <a:p>
            <a:pPr>
              <a:lnSpc>
                <a:spcPct val="150000"/>
              </a:lnSpc>
            </a:pPr>
            <a:r>
              <a:rPr lang="zh-CN" altLang="en-US" sz="1400" dirty="0" smtClean="0"/>
              <a:t>    第二部分工作通过</a:t>
            </a:r>
            <a:r>
              <a:rPr lang="zh-CN" altLang="en-US" sz="1400" dirty="0"/>
              <a:t>重新定义运算符的方式，将侏儒猫鼬算法修改为解决离散问题的算法，解决本文提出的离散形式的问题</a:t>
            </a:r>
            <a:r>
              <a:rPr lang="zh-CN" altLang="en-US" sz="1400" dirty="0" smtClean="0"/>
              <a:t>。</a:t>
            </a:r>
            <a:endParaRPr lang="en-US" altLang="zh-CN" sz="1400" dirty="0" smtClean="0"/>
          </a:p>
          <a:p>
            <a:pPr>
              <a:lnSpc>
                <a:spcPct val="150000"/>
              </a:lnSpc>
            </a:pPr>
            <a:r>
              <a:rPr lang="zh-CN" altLang="en-US" sz="1400" dirty="0" smtClean="0"/>
              <a:t>    重新</a:t>
            </a:r>
            <a:r>
              <a:rPr lang="zh-CN" altLang="en-US" sz="1400" dirty="0"/>
              <a:t>定义的运算符有双目加法运算符、双目减法运算符、双目乘法运算符、单目调整</a:t>
            </a:r>
            <a:r>
              <a:rPr lang="zh-CN" altLang="en-US" sz="1400" dirty="0" smtClean="0"/>
              <a:t>运算符。</a:t>
            </a:r>
            <a:endParaRPr lang="zh-CN" altLang="en-US" sz="1400" dirty="0"/>
          </a:p>
        </p:txBody>
      </p:sp>
    </p:spTree>
    <p:extLst>
      <p:ext uri="{BB962C8B-B14F-4D97-AF65-F5344CB8AC3E}">
        <p14:creationId xmlns:p14="http://schemas.microsoft.com/office/powerpoint/2010/main" val="2685556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sp>
        <p:nvSpPr>
          <p:cNvPr id="2" name="TextBox 1"/>
          <p:cNvSpPr txBox="1"/>
          <p:nvPr/>
        </p:nvSpPr>
        <p:spPr>
          <a:xfrm>
            <a:off x="558800" y="571500"/>
            <a:ext cx="3590727" cy="443711"/>
          </a:xfrm>
          <a:prstGeom prst="rect">
            <a:avLst/>
          </a:prstGeom>
          <a:noFill/>
        </p:spPr>
        <p:txBody>
          <a:bodyPr wrap="none" lIns="0" tIns="0" rIns="0" rtlCol="0">
            <a:spAutoFit/>
          </a:bodyPr>
          <a:lstStyle/>
          <a:p>
            <a:pPr>
              <a:lnSpc>
                <a:spcPts val="3100"/>
              </a:lnSpc>
              <a:tabLst/>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smtClean="0">
                <a:solidFill>
                  <a:srgbClr val="4D3777"/>
                </a:solidFill>
                <a:latin typeface="Times New Roman" pitchFamily="18" charset="0"/>
                <a:cs typeface="Times New Roman" pitchFamily="18" charset="0"/>
              </a:rPr>
              <a:t>算法设置</a:t>
            </a:r>
            <a:endParaRPr lang="en-US" altLang="zh-CN" sz="2804" dirty="0" smtClean="0">
              <a:solidFill>
                <a:srgbClr val="4D3777"/>
              </a:solidFill>
              <a:latin typeface="Times New Roman" pitchFamily="18" charset="0"/>
              <a:cs typeface="Times New Roman" pitchFamily="18" charset="0"/>
            </a:endParaRPr>
          </a:p>
        </p:txBody>
      </p:sp>
      <p:sp>
        <p:nvSpPr>
          <p:cNvPr id="4" name="矩形 3"/>
          <p:cNvSpPr/>
          <p:nvPr/>
        </p:nvSpPr>
        <p:spPr>
          <a:xfrm>
            <a:off x="885452" y="1549094"/>
            <a:ext cx="4372348" cy="3647152"/>
          </a:xfrm>
          <a:prstGeom prst="rect">
            <a:avLst/>
          </a:prstGeom>
        </p:spPr>
        <p:txBody>
          <a:bodyPr wrap="square">
            <a:spAutoFit/>
          </a:bodyPr>
          <a:lstStyle/>
          <a:p>
            <a:pPr>
              <a:lnSpc>
                <a:spcPct val="150000"/>
              </a:lnSpc>
            </a:pPr>
            <a:r>
              <a:rPr lang="zh-CN" altLang="en-US" sz="1400" dirty="0"/>
              <a:t>    双目加法运算法 (     )。该运算符借鉴了基因算法中的交叉</a:t>
            </a:r>
            <a:r>
              <a:rPr lang="zh-CN" altLang="en-US" sz="1400" dirty="0" smtClean="0"/>
              <a:t>操作。</a:t>
            </a:r>
            <a:endParaRPr lang="en-US" altLang="zh-CN" sz="1400" dirty="0"/>
          </a:p>
          <a:p>
            <a:pPr>
              <a:lnSpc>
                <a:spcPct val="150000"/>
              </a:lnSpc>
            </a:pPr>
            <a:r>
              <a:rPr lang="zh-CN" altLang="en-US" sz="1400" dirty="0"/>
              <a:t>      双点交叉的具体操作过程：假设有两个父代个体分别是：</a:t>
            </a:r>
            <a:endParaRPr lang="en-US" altLang="zh-CN" sz="1400" dirty="0"/>
          </a:p>
          <a:p>
            <a:pPr algn="ctr">
              <a:lnSpc>
                <a:spcPct val="150000"/>
              </a:lnSpc>
            </a:pPr>
            <a:r>
              <a:rPr lang="zh-CN" altLang="en-US" sz="1400" dirty="0"/>
              <a:t> 𝑆</a:t>
            </a:r>
            <a:r>
              <a:rPr lang="en-US" altLang="zh-CN" sz="1400" dirty="0"/>
              <a:t>1 = [2, 1, 2, 1, 2, 1] </a:t>
            </a:r>
          </a:p>
          <a:p>
            <a:pPr algn="ctr">
              <a:lnSpc>
                <a:spcPct val="150000"/>
              </a:lnSpc>
            </a:pPr>
            <a:r>
              <a:rPr lang="zh-CN" altLang="en-US" sz="1400" dirty="0"/>
              <a:t>𝑆</a:t>
            </a:r>
            <a:r>
              <a:rPr lang="en-US" altLang="zh-CN" sz="1400" dirty="0"/>
              <a:t>2 = [1, 2, 1, 2, 1, 2] </a:t>
            </a:r>
          </a:p>
          <a:p>
            <a:pPr>
              <a:lnSpc>
                <a:spcPct val="150000"/>
              </a:lnSpc>
            </a:pPr>
            <a:r>
              <a:rPr lang="zh-CN" altLang="en-US" sz="1400" dirty="0" smtClean="0"/>
              <a:t>    随机</a:t>
            </a:r>
            <a:r>
              <a:rPr lang="zh-CN" altLang="en-US" sz="1400" dirty="0"/>
              <a:t>选择两个交叉点位置 𝑘</a:t>
            </a:r>
            <a:r>
              <a:rPr lang="en-US" altLang="zh-CN" sz="1400" dirty="0"/>
              <a:t>1 = 2 </a:t>
            </a:r>
            <a:r>
              <a:rPr lang="zh-CN" altLang="en-US" sz="1400" dirty="0"/>
              <a:t>和 𝑘</a:t>
            </a:r>
            <a:r>
              <a:rPr lang="en-US" altLang="zh-CN" sz="1400" dirty="0"/>
              <a:t>2 = 5</a:t>
            </a:r>
            <a:r>
              <a:rPr lang="zh-CN" altLang="en-US" sz="1400" dirty="0"/>
              <a:t>，然后将两个父代个体在这两个位置之间的基因信息进行互换，得到新的子代个体 𝑆</a:t>
            </a:r>
            <a:r>
              <a:rPr lang="en-US" altLang="zh-CN" sz="1400" dirty="0"/>
              <a:t>3 </a:t>
            </a:r>
            <a:r>
              <a:rPr lang="zh-CN" altLang="en-US" sz="1400" dirty="0"/>
              <a:t>和 𝑆</a:t>
            </a:r>
            <a:r>
              <a:rPr lang="en-US" altLang="zh-CN" sz="1400" dirty="0"/>
              <a:t>4</a:t>
            </a:r>
            <a:r>
              <a:rPr lang="zh-CN" altLang="en-US" sz="1400" dirty="0"/>
              <a:t>：</a:t>
            </a:r>
            <a:endParaRPr lang="en-US" altLang="zh-CN" sz="1400" dirty="0"/>
          </a:p>
          <a:p>
            <a:pPr algn="ctr">
              <a:lnSpc>
                <a:spcPct val="150000"/>
              </a:lnSpc>
            </a:pPr>
            <a:r>
              <a:rPr lang="zh-CN" altLang="en-US" sz="1400" dirty="0"/>
              <a:t> 𝑆</a:t>
            </a:r>
            <a:r>
              <a:rPr lang="en-US" altLang="zh-CN" sz="1400" dirty="0"/>
              <a:t>3 = [2, 2, 1, 2, 1, 1]</a:t>
            </a:r>
          </a:p>
          <a:p>
            <a:pPr algn="ctr">
              <a:lnSpc>
                <a:spcPct val="150000"/>
              </a:lnSpc>
            </a:pPr>
            <a:r>
              <a:rPr lang="zh-CN" altLang="en-US" sz="1400" dirty="0"/>
              <a:t>𝑆</a:t>
            </a:r>
            <a:r>
              <a:rPr lang="en-US" altLang="zh-CN" sz="1400" dirty="0"/>
              <a:t>4 = [1, 1, 2, 1, 2, 2]</a:t>
            </a:r>
            <a:endParaRPr lang="zh-CN" altLang="en-US" sz="1400" dirty="0"/>
          </a:p>
        </p:txBody>
      </p:sp>
      <p:graphicFrame>
        <p:nvGraphicFramePr>
          <p:cNvPr id="8" name="对象 7"/>
          <p:cNvGraphicFramePr>
            <a:graphicFrameLocks noChangeAspect="1"/>
          </p:cNvGraphicFramePr>
          <p:nvPr>
            <p:extLst>
              <p:ext uri="{D42A27DB-BD31-4B8C-83A1-F6EECF244321}">
                <p14:modId xmlns:p14="http://schemas.microsoft.com/office/powerpoint/2010/main" val="2896381337"/>
              </p:ext>
            </p:extLst>
          </p:nvPr>
        </p:nvGraphicFramePr>
        <p:xfrm>
          <a:off x="2514600" y="1605799"/>
          <a:ext cx="144463" cy="274637"/>
        </p:xfrm>
        <a:graphic>
          <a:graphicData uri="http://schemas.openxmlformats.org/presentationml/2006/ole">
            <mc:AlternateContent xmlns:mc="http://schemas.openxmlformats.org/markup-compatibility/2006">
              <mc:Choice xmlns:v="urn:schemas-microsoft-com:vml" Requires="v">
                <p:oleObj spid="_x0000_s1127" name="Equation" r:id="rId5" imgW="144603" imgH="274178" progId="Equation.DSMT4">
                  <p:embed/>
                </p:oleObj>
              </mc:Choice>
              <mc:Fallback>
                <p:oleObj name="Equation" r:id="rId5" imgW="144603" imgH="274178" progId="Equation.DSMT4">
                  <p:embed/>
                  <p:pic>
                    <p:nvPicPr>
                      <p:cNvPr id="0" name=""/>
                      <p:cNvPicPr/>
                      <p:nvPr/>
                    </p:nvPicPr>
                    <p:blipFill>
                      <a:blip r:embed="rId6"/>
                      <a:stretch>
                        <a:fillRect/>
                      </a:stretch>
                    </p:blipFill>
                    <p:spPr>
                      <a:xfrm>
                        <a:off x="2514600" y="1605799"/>
                        <a:ext cx="144463" cy="274637"/>
                      </a:xfrm>
                      <a:prstGeom prst="rect">
                        <a:avLst/>
                      </a:prstGeom>
                    </p:spPr>
                  </p:pic>
                </p:oleObj>
              </mc:Fallback>
            </mc:AlternateContent>
          </a:graphicData>
        </a:graphic>
      </p:graphicFrame>
      <p:sp>
        <p:nvSpPr>
          <p:cNvPr id="9" name="矩形 8"/>
          <p:cNvSpPr/>
          <p:nvPr/>
        </p:nvSpPr>
        <p:spPr>
          <a:xfrm>
            <a:off x="5848694" y="1629828"/>
            <a:ext cx="3981105" cy="1708160"/>
          </a:xfrm>
          <a:prstGeom prst="rect">
            <a:avLst/>
          </a:prstGeom>
        </p:spPr>
        <p:txBody>
          <a:bodyPr wrap="square">
            <a:spAutoFit/>
          </a:bodyPr>
          <a:lstStyle/>
          <a:p>
            <a:pPr>
              <a:lnSpc>
                <a:spcPct val="150000"/>
              </a:lnSpc>
            </a:pPr>
            <a:r>
              <a:rPr lang="zh-CN" altLang="en-US" sz="1400" dirty="0" smtClean="0"/>
              <a:t>     </a:t>
            </a:r>
            <a:r>
              <a:rPr lang="zh-CN" altLang="en-US" sz="1400" dirty="0"/>
              <a:t>双目减法运算符 (    )。解中每一个变量相应元素的值是否不同。</a:t>
            </a:r>
          </a:p>
          <a:p>
            <a:pPr>
              <a:lnSpc>
                <a:spcPct val="150000"/>
              </a:lnSpc>
            </a:pPr>
            <a:r>
              <a:rPr lang="zh-CN" altLang="en-US" sz="1400" dirty="0"/>
              <a:t>      如果是，则获得其值，如果不是，则置为 0。也就是说，获得两个解中相同的部分，不同的部分置为 0。</a:t>
            </a:r>
          </a:p>
        </p:txBody>
      </p:sp>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539" y="3533132"/>
            <a:ext cx="4229413" cy="1919288"/>
          </a:xfrm>
          <a:prstGeom prst="rect">
            <a:avLst/>
          </a:prstGeom>
        </p:spPr>
      </p:pic>
      <p:sp>
        <p:nvSpPr>
          <p:cNvPr id="11" name="矩形 10"/>
          <p:cNvSpPr/>
          <p:nvPr/>
        </p:nvSpPr>
        <p:spPr>
          <a:xfrm>
            <a:off x="6849230" y="5391388"/>
            <a:ext cx="1980029" cy="307777"/>
          </a:xfrm>
          <a:prstGeom prst="rect">
            <a:avLst/>
          </a:prstGeom>
        </p:spPr>
        <p:txBody>
          <a:bodyPr wrap="none">
            <a:spAutoFit/>
          </a:bodyPr>
          <a:lstStyle/>
          <a:p>
            <a:r>
              <a:rPr lang="zh-CN" altLang="en-US" sz="1400" dirty="0"/>
              <a:t>双目减法运算符示意图</a:t>
            </a:r>
          </a:p>
        </p:txBody>
      </p:sp>
      <p:graphicFrame>
        <p:nvGraphicFramePr>
          <p:cNvPr id="12" name="对象 11"/>
          <p:cNvGraphicFramePr>
            <a:graphicFrameLocks noChangeAspect="1"/>
          </p:cNvGraphicFramePr>
          <p:nvPr>
            <p:extLst>
              <p:ext uri="{D42A27DB-BD31-4B8C-83A1-F6EECF244321}">
                <p14:modId xmlns:p14="http://schemas.microsoft.com/office/powerpoint/2010/main" val="1706192233"/>
              </p:ext>
            </p:extLst>
          </p:nvPr>
        </p:nvGraphicFramePr>
        <p:xfrm>
          <a:off x="7467600" y="1629828"/>
          <a:ext cx="152400" cy="279400"/>
        </p:xfrm>
        <a:graphic>
          <a:graphicData uri="http://schemas.openxmlformats.org/presentationml/2006/ole">
            <mc:AlternateContent xmlns:mc="http://schemas.openxmlformats.org/markup-compatibility/2006">
              <mc:Choice xmlns:v="urn:schemas-microsoft-com:vml" Requires="v">
                <p:oleObj spid="_x0000_s1128" name="Equation" r:id="rId8" imgW="152280" imgH="279360" progId="Equation.DSMT4">
                  <p:embed/>
                </p:oleObj>
              </mc:Choice>
              <mc:Fallback>
                <p:oleObj name="Equation" r:id="rId8" imgW="152280" imgH="279360" progId="Equation.DSMT4">
                  <p:embed/>
                  <p:pic>
                    <p:nvPicPr>
                      <p:cNvPr id="0" name=""/>
                      <p:cNvPicPr/>
                      <p:nvPr/>
                    </p:nvPicPr>
                    <p:blipFill>
                      <a:blip r:embed="rId9"/>
                      <a:stretch>
                        <a:fillRect/>
                      </a:stretch>
                    </p:blipFill>
                    <p:spPr>
                      <a:xfrm>
                        <a:off x="7467600" y="1629828"/>
                        <a:ext cx="152400" cy="279400"/>
                      </a:xfrm>
                      <a:prstGeom prst="rect">
                        <a:avLst/>
                      </a:prstGeom>
                    </p:spPr>
                  </p:pic>
                </p:oleObj>
              </mc:Fallback>
            </mc:AlternateContent>
          </a:graphicData>
        </a:graphic>
      </p:graphicFrame>
    </p:spTree>
    <p:extLst>
      <p:ext uri="{BB962C8B-B14F-4D97-AF65-F5344CB8AC3E}">
        <p14:creationId xmlns:p14="http://schemas.microsoft.com/office/powerpoint/2010/main" val="4253609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sp>
        <p:nvSpPr>
          <p:cNvPr id="4" name="矩形 3"/>
          <p:cNvSpPr/>
          <p:nvPr/>
        </p:nvSpPr>
        <p:spPr>
          <a:xfrm>
            <a:off x="1022530" y="1431861"/>
            <a:ext cx="4159069" cy="1061829"/>
          </a:xfrm>
          <a:prstGeom prst="rect">
            <a:avLst/>
          </a:prstGeom>
        </p:spPr>
        <p:txBody>
          <a:bodyPr wrap="square">
            <a:spAutoFit/>
          </a:bodyPr>
          <a:lstStyle/>
          <a:p>
            <a:pPr>
              <a:lnSpc>
                <a:spcPct val="150000"/>
              </a:lnSpc>
            </a:pPr>
            <a:r>
              <a:rPr lang="zh-CN" altLang="en-US" sz="1400" dirty="0" smtClean="0"/>
              <a:t>      </a:t>
            </a:r>
            <a:r>
              <a:rPr lang="zh-CN" altLang="en-US" sz="1400" dirty="0"/>
              <a:t>双目乘法运算法 </a:t>
            </a:r>
            <a:r>
              <a:rPr lang="zh-CN" altLang="en-US" sz="1400" dirty="0" smtClean="0"/>
              <a:t>(     )</a:t>
            </a:r>
            <a:r>
              <a:rPr lang="zh-CN" altLang="en-US" sz="1400" dirty="0"/>
              <a:t>。</a:t>
            </a:r>
            <a:endParaRPr lang="en-US" altLang="zh-CN" sz="1400" dirty="0"/>
          </a:p>
          <a:p>
            <a:pPr>
              <a:lnSpc>
                <a:spcPct val="150000"/>
              </a:lnSpc>
            </a:pPr>
            <a:r>
              <a:rPr lang="en-US" altLang="zh-CN" sz="1400" dirty="0"/>
              <a:t>      </a:t>
            </a:r>
            <a:r>
              <a:rPr lang="zh-CN" altLang="en-US" sz="1400" dirty="0"/>
              <a:t>每个变量的取值分别相乘，第一个变量的取值是 n 维的向量，向量每个维度其值只有 0 和 1。</a:t>
            </a: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431" y="2651547"/>
            <a:ext cx="4239656" cy="1909944"/>
          </a:xfrm>
          <a:prstGeom prst="rect">
            <a:avLst/>
          </a:prstGeom>
        </p:spPr>
      </p:pic>
      <p:sp>
        <p:nvSpPr>
          <p:cNvPr id="7" name="矩形 6"/>
          <p:cNvSpPr/>
          <p:nvPr/>
        </p:nvSpPr>
        <p:spPr>
          <a:xfrm>
            <a:off x="1695144" y="4826098"/>
            <a:ext cx="1980029" cy="307777"/>
          </a:xfrm>
          <a:prstGeom prst="rect">
            <a:avLst/>
          </a:prstGeom>
        </p:spPr>
        <p:txBody>
          <a:bodyPr wrap="none">
            <a:spAutoFit/>
          </a:bodyPr>
          <a:lstStyle/>
          <a:p>
            <a:r>
              <a:rPr lang="zh-CN" altLang="en-US" sz="1400" dirty="0"/>
              <a:t>双目乘法</a:t>
            </a:r>
            <a:r>
              <a:rPr lang="zh-CN" altLang="en-US" sz="1400" dirty="0" smtClean="0"/>
              <a:t>运算符示意图</a:t>
            </a:r>
            <a:endParaRPr lang="zh-CN" altLang="en-US" sz="1400" dirty="0"/>
          </a:p>
        </p:txBody>
      </p:sp>
      <p:sp>
        <p:nvSpPr>
          <p:cNvPr id="8" name="矩形 7"/>
          <p:cNvSpPr/>
          <p:nvPr/>
        </p:nvSpPr>
        <p:spPr>
          <a:xfrm>
            <a:off x="6172200" y="1445694"/>
            <a:ext cx="4191000" cy="1384995"/>
          </a:xfrm>
          <a:prstGeom prst="rect">
            <a:avLst/>
          </a:prstGeom>
        </p:spPr>
        <p:txBody>
          <a:bodyPr wrap="square">
            <a:spAutoFit/>
          </a:bodyPr>
          <a:lstStyle/>
          <a:p>
            <a:pPr>
              <a:lnSpc>
                <a:spcPct val="150000"/>
              </a:lnSpc>
            </a:pPr>
            <a:r>
              <a:rPr lang="zh-CN" altLang="en-US" sz="1400" dirty="0" smtClean="0"/>
              <a:t>     </a:t>
            </a:r>
            <a:r>
              <a:rPr lang="zh-CN" altLang="en-US" sz="1400" dirty="0"/>
              <a:t>单目调整运算符 </a:t>
            </a:r>
            <a:r>
              <a:rPr lang="zh-CN" altLang="en-US" sz="1400" dirty="0" smtClean="0"/>
              <a:t>⊙。</a:t>
            </a:r>
            <a:r>
              <a:rPr lang="zh-CN" altLang="en-US" sz="1400" dirty="0"/>
              <a:t>对 变量中所有为 0 的元素进行处理时间最短调整。</a:t>
            </a:r>
            <a:endParaRPr lang="en-US" altLang="zh-CN" sz="1400" dirty="0"/>
          </a:p>
          <a:p>
            <a:pPr>
              <a:lnSpc>
                <a:spcPct val="150000"/>
              </a:lnSpc>
            </a:pPr>
            <a:r>
              <a:rPr lang="zh-CN" altLang="en-US" sz="1400" dirty="0"/>
              <a:t>     单目运算符的优先级低于双目</a:t>
            </a:r>
            <a:r>
              <a:rPr lang="zh-CN" altLang="en-US" sz="1400" dirty="0" smtClean="0"/>
              <a:t>运算符。</a:t>
            </a:r>
            <a:endParaRPr lang="en-US" altLang="zh-CN" sz="1400" dirty="0" smtClean="0"/>
          </a:p>
          <a:p>
            <a:pPr>
              <a:lnSpc>
                <a:spcPct val="150000"/>
              </a:lnSpc>
            </a:pPr>
            <a:r>
              <a:rPr lang="zh-CN" altLang="en-US" sz="1400" dirty="0" smtClean="0"/>
              <a:t>     以下任务的所需时间分别为</a:t>
            </a:r>
            <a:r>
              <a:rPr lang="en-US" altLang="zh-CN" sz="1400" dirty="0" smtClean="0"/>
              <a:t>[3</a:t>
            </a:r>
            <a:r>
              <a:rPr lang="en-US" altLang="zh-CN" sz="1400" dirty="0"/>
              <a:t>, 4, 5, 4, 3, 7</a:t>
            </a:r>
            <a:r>
              <a:rPr lang="en-US" altLang="zh-CN" sz="1400" dirty="0" smtClean="0"/>
              <a:t>]</a:t>
            </a:r>
            <a:r>
              <a:rPr lang="zh-CN" altLang="en-US" sz="1400" dirty="0" smtClean="0"/>
              <a:t>。</a:t>
            </a:r>
            <a:endParaRPr lang="zh-CN" altLang="en-US" sz="1400" dirty="0"/>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1300" y="3309845"/>
            <a:ext cx="3352800" cy="1877568"/>
          </a:xfrm>
          <a:prstGeom prst="rect">
            <a:avLst/>
          </a:prstGeom>
        </p:spPr>
      </p:pic>
      <p:sp>
        <p:nvSpPr>
          <p:cNvPr id="10" name="矩形 9"/>
          <p:cNvSpPr/>
          <p:nvPr/>
        </p:nvSpPr>
        <p:spPr>
          <a:xfrm>
            <a:off x="7342921" y="5460473"/>
            <a:ext cx="1620957" cy="307777"/>
          </a:xfrm>
          <a:prstGeom prst="rect">
            <a:avLst/>
          </a:prstGeom>
        </p:spPr>
        <p:txBody>
          <a:bodyPr wrap="none">
            <a:spAutoFit/>
          </a:bodyPr>
          <a:lstStyle/>
          <a:p>
            <a:r>
              <a:rPr lang="zh-CN" altLang="en-US" sz="1400" dirty="0"/>
              <a:t>单目运算符示意图</a:t>
            </a:r>
          </a:p>
        </p:txBody>
      </p:sp>
      <p:sp>
        <p:nvSpPr>
          <p:cNvPr id="12" name="TextBox 1"/>
          <p:cNvSpPr txBox="1"/>
          <p:nvPr/>
        </p:nvSpPr>
        <p:spPr>
          <a:xfrm>
            <a:off x="558800" y="571500"/>
            <a:ext cx="3590727" cy="443711"/>
          </a:xfrm>
          <a:prstGeom prst="rect">
            <a:avLst/>
          </a:prstGeom>
          <a:noFill/>
        </p:spPr>
        <p:txBody>
          <a:bodyPr wrap="none" lIns="0" tIns="0" rIns="0" rtlCol="0">
            <a:spAutoFit/>
          </a:bodyPr>
          <a:lstStyle/>
          <a:p>
            <a:pPr>
              <a:lnSpc>
                <a:spcPts val="3100"/>
              </a:lnSpc>
              <a:tabLst/>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smtClean="0">
                <a:solidFill>
                  <a:srgbClr val="4D3777"/>
                </a:solidFill>
                <a:latin typeface="Times New Roman" pitchFamily="18" charset="0"/>
                <a:cs typeface="Times New Roman" pitchFamily="18" charset="0"/>
              </a:rPr>
              <a:t>算法设置</a:t>
            </a:r>
            <a:endParaRPr lang="en-US" altLang="zh-CN" sz="2804" dirty="0" smtClean="0">
              <a:solidFill>
                <a:srgbClr val="4D3777"/>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8874311"/>
              </p:ext>
            </p:extLst>
          </p:nvPr>
        </p:nvGraphicFramePr>
        <p:xfrm>
          <a:off x="2698931" y="1492408"/>
          <a:ext cx="152400" cy="279400"/>
        </p:xfrm>
        <a:graphic>
          <a:graphicData uri="http://schemas.openxmlformats.org/presentationml/2006/ole">
            <mc:AlternateContent xmlns:mc="http://schemas.openxmlformats.org/markup-compatibility/2006">
              <mc:Choice xmlns:v="urn:schemas-microsoft-com:vml" Requires="v">
                <p:oleObj spid="_x0000_s6186" name="Equation" r:id="rId7" imgW="152280" imgH="279360" progId="Equation.DSMT4">
                  <p:embed/>
                </p:oleObj>
              </mc:Choice>
              <mc:Fallback>
                <p:oleObj name="Equation" r:id="rId7" imgW="152280" imgH="279360" progId="Equation.DSMT4">
                  <p:embed/>
                  <p:pic>
                    <p:nvPicPr>
                      <p:cNvPr id="0" name=""/>
                      <p:cNvPicPr/>
                      <p:nvPr/>
                    </p:nvPicPr>
                    <p:blipFill>
                      <a:blip r:embed="rId8"/>
                      <a:stretch>
                        <a:fillRect/>
                      </a:stretch>
                    </p:blipFill>
                    <p:spPr>
                      <a:xfrm>
                        <a:off x="2698931" y="1492408"/>
                        <a:ext cx="152400" cy="279400"/>
                      </a:xfrm>
                      <a:prstGeom prst="rect">
                        <a:avLst/>
                      </a:prstGeom>
                    </p:spPr>
                  </p:pic>
                </p:oleObj>
              </mc:Fallback>
            </mc:AlternateContent>
          </a:graphicData>
        </a:graphic>
      </p:graphicFrame>
      <p:sp>
        <p:nvSpPr>
          <p:cNvPr id="11" name="矩形 10"/>
          <p:cNvSpPr/>
          <p:nvPr/>
        </p:nvSpPr>
        <p:spPr>
          <a:xfrm>
            <a:off x="7010400" y="3092918"/>
            <a:ext cx="2514600" cy="369332"/>
          </a:xfrm>
          <a:prstGeom prst="rect">
            <a:avLst/>
          </a:prstGeom>
        </p:spPr>
        <p:txBody>
          <a:bodyPr wrap="square">
            <a:spAutoFit/>
          </a:bodyPr>
          <a:lstStyle/>
          <a:p>
            <a:r>
              <a:rPr lang="en-US" altLang="zh-CN" dirty="0"/>
              <a:t>[3</a:t>
            </a:r>
            <a:r>
              <a:rPr lang="en-US" altLang="zh-CN" dirty="0" smtClean="0"/>
              <a:t>,     4</a:t>
            </a:r>
            <a:r>
              <a:rPr lang="en-US" altLang="zh-CN" dirty="0"/>
              <a:t>, </a:t>
            </a:r>
            <a:r>
              <a:rPr lang="en-US" altLang="zh-CN" dirty="0" smtClean="0"/>
              <a:t>   5</a:t>
            </a:r>
            <a:r>
              <a:rPr lang="en-US" altLang="zh-CN" dirty="0"/>
              <a:t>, </a:t>
            </a:r>
            <a:r>
              <a:rPr lang="en-US" altLang="zh-CN" dirty="0" smtClean="0"/>
              <a:t>   4</a:t>
            </a:r>
            <a:r>
              <a:rPr lang="en-US" altLang="zh-CN" dirty="0"/>
              <a:t>, </a:t>
            </a:r>
            <a:r>
              <a:rPr lang="en-US" altLang="zh-CN" dirty="0" smtClean="0"/>
              <a:t>    3,     </a:t>
            </a:r>
            <a:r>
              <a:rPr lang="en-US" altLang="zh-CN" dirty="0"/>
              <a:t>7]</a:t>
            </a:r>
            <a:endParaRPr lang="zh-CN" altLang="en-US" dirty="0"/>
          </a:p>
        </p:txBody>
      </p:sp>
    </p:spTree>
    <p:extLst>
      <p:ext uri="{BB962C8B-B14F-4D97-AF65-F5344CB8AC3E}">
        <p14:creationId xmlns:p14="http://schemas.microsoft.com/office/powerpoint/2010/main" val="1542188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04" y="1189372"/>
            <a:ext cx="4409695" cy="5030764"/>
          </a:xfrm>
          <a:prstGeom prst="rect">
            <a:avLst/>
          </a:prstGeom>
        </p:spPr>
      </p:pic>
      <p:sp>
        <p:nvSpPr>
          <p:cNvPr id="6" name="矩形 5"/>
          <p:cNvSpPr/>
          <p:nvPr/>
        </p:nvSpPr>
        <p:spPr>
          <a:xfrm>
            <a:off x="5105400" y="1600200"/>
            <a:ext cx="5257800" cy="3610284"/>
          </a:xfrm>
          <a:prstGeom prst="rect">
            <a:avLst/>
          </a:prstGeom>
        </p:spPr>
        <p:txBody>
          <a:bodyPr wrap="square">
            <a:spAutoFit/>
          </a:bodyPr>
          <a:lstStyle/>
          <a:p>
            <a:pPr>
              <a:lnSpc>
                <a:spcPct val="150000"/>
              </a:lnSpc>
            </a:pPr>
            <a:r>
              <a:rPr lang="zh-CN" altLang="en-US" sz="1400" dirty="0"/>
              <a:t>离散侏儒猫鼬算法流程如下： </a:t>
            </a:r>
            <a:endParaRPr lang="en-US" altLang="zh-CN" sz="1400" dirty="0" smtClean="0"/>
          </a:p>
          <a:p>
            <a:pPr>
              <a:lnSpc>
                <a:spcPct val="150000"/>
              </a:lnSpc>
            </a:pPr>
            <a:r>
              <a:rPr lang="zh-CN" altLang="en-US" sz="1400" dirty="0" smtClean="0"/>
              <a:t>（</a:t>
            </a:r>
            <a:r>
              <a:rPr lang="zh-CN" altLang="en-US" sz="1400" dirty="0"/>
              <a:t>1）进行参数初始化。</a:t>
            </a:r>
          </a:p>
          <a:p>
            <a:pPr>
              <a:lnSpc>
                <a:spcPct val="150000"/>
              </a:lnSpc>
            </a:pPr>
            <a:r>
              <a:rPr lang="zh-CN" altLang="en-US" sz="1400" dirty="0"/>
              <a:t>（2）对于每一轮迭代进行更新：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a:t>
            </a:r>
            <a:r>
              <a:rPr lang="zh-CN" altLang="en-US" sz="1400" dirty="0"/>
              <a:t>2-1）计算适应度，选出雌性首领。</a:t>
            </a:r>
          </a:p>
          <a:p>
            <a:pPr>
              <a:lnSpc>
                <a:spcPct val="150000"/>
              </a:lnSpc>
            </a:pPr>
            <a:r>
              <a:rPr lang="zh-CN" altLang="en-US" sz="1400" dirty="0" smtClean="0"/>
              <a:t>    （</a:t>
            </a:r>
            <a:r>
              <a:rPr lang="zh-CN" altLang="en-US" sz="1400" dirty="0"/>
              <a:t>2-2）通过更新公式，进行更新。其中，RVS 是维度为变量维度，其值只有0 或者 1 的向量。</a:t>
            </a:r>
          </a:p>
          <a:p>
            <a:pPr>
              <a:lnSpc>
                <a:spcPct val="150000"/>
              </a:lnSpc>
            </a:pPr>
            <a:r>
              <a:rPr lang="zh-CN" altLang="en-US" sz="1400" dirty="0" smtClean="0"/>
              <a:t>    （</a:t>
            </a:r>
            <a:r>
              <a:rPr lang="zh-CN" altLang="en-US" sz="1400" dirty="0"/>
              <a:t>2-3）计算睡眠丘和睡眠丘平均值。</a:t>
            </a:r>
          </a:p>
          <a:p>
            <a:pPr>
              <a:lnSpc>
                <a:spcPct val="150000"/>
              </a:lnSpc>
            </a:pPr>
            <a:r>
              <a:rPr lang="zh-CN" altLang="en-US" sz="1400" dirty="0" smtClean="0"/>
              <a:t>    （2</a:t>
            </a:r>
            <a:r>
              <a:rPr lang="zh-CN" altLang="en-US" sz="1400" dirty="0"/>
              <a:t>-4）计算出概率 𝑝𝑖，其中</a:t>
            </a:r>
            <a:r>
              <a:rPr lang="zh-CN" altLang="en-US" sz="1400" dirty="0" smtClean="0"/>
              <a:t>，                。</a:t>
            </a:r>
            <a:endParaRPr lang="zh-CN" altLang="en-US" sz="1400" dirty="0"/>
          </a:p>
          <a:p>
            <a:pPr>
              <a:lnSpc>
                <a:spcPct val="150000"/>
              </a:lnSpc>
            </a:pPr>
            <a:r>
              <a:rPr lang="zh-CN" altLang="en-US" sz="1400" dirty="0" smtClean="0"/>
              <a:t>    （</a:t>
            </a:r>
            <a:r>
              <a:rPr lang="zh-CN" altLang="en-US" sz="1400" dirty="0"/>
              <a:t>2-5）如果 𝐶 ≥ 𝐿，交换保姆并重新初始化</a:t>
            </a:r>
            <a:r>
              <a:rPr lang="zh-CN" altLang="en-US" sz="1400" dirty="0" smtClean="0"/>
              <a:t>。</a:t>
            </a:r>
            <a:endParaRPr lang="en-US" altLang="zh-CN" sz="1400" dirty="0" smtClean="0"/>
          </a:p>
          <a:p>
            <a:pPr>
              <a:lnSpc>
                <a:spcPct val="150000"/>
              </a:lnSpc>
            </a:pPr>
            <a:r>
              <a:rPr lang="zh-CN" altLang="en-US" sz="1400" dirty="0" smtClean="0"/>
              <a:t>    （</a:t>
            </a:r>
            <a:r>
              <a:rPr lang="en-US" altLang="zh-CN" sz="1400" dirty="0"/>
              <a:t>2-2</a:t>
            </a:r>
            <a:r>
              <a:rPr lang="zh-CN" altLang="en-US" sz="1400" dirty="0"/>
              <a:t>）根据睡眠丘平均值在进行一轮更新。</a:t>
            </a:r>
          </a:p>
          <a:p>
            <a:pPr>
              <a:lnSpc>
                <a:spcPct val="150000"/>
              </a:lnSpc>
            </a:pPr>
            <a:r>
              <a:rPr lang="zh-CN" altLang="en-US" sz="1400" dirty="0"/>
              <a:t>（</a:t>
            </a:r>
            <a:r>
              <a:rPr lang="en-US" altLang="zh-CN" sz="1400" dirty="0"/>
              <a:t>3</a:t>
            </a:r>
            <a:r>
              <a:rPr lang="zh-CN" altLang="en-US" sz="1400" dirty="0"/>
              <a:t>）输出最佳的种群个体。</a:t>
            </a:r>
          </a:p>
        </p:txBody>
      </p:sp>
      <p:graphicFrame>
        <p:nvGraphicFramePr>
          <p:cNvPr id="7" name="对象 6"/>
          <p:cNvGraphicFramePr>
            <a:graphicFrameLocks noChangeAspect="1"/>
          </p:cNvGraphicFramePr>
          <p:nvPr>
            <p:extLst>
              <p:ext uri="{D42A27DB-BD31-4B8C-83A1-F6EECF244321}">
                <p14:modId xmlns:p14="http://schemas.microsoft.com/office/powerpoint/2010/main" val="4103314581"/>
              </p:ext>
            </p:extLst>
          </p:nvPr>
        </p:nvGraphicFramePr>
        <p:xfrm>
          <a:off x="7696199" y="3233892"/>
          <a:ext cx="558800" cy="342900"/>
        </p:xfrm>
        <a:graphic>
          <a:graphicData uri="http://schemas.openxmlformats.org/presentationml/2006/ole">
            <mc:AlternateContent xmlns:mc="http://schemas.openxmlformats.org/markup-compatibility/2006">
              <mc:Choice xmlns:v="urn:schemas-microsoft-com:vml" Requires="v">
                <p:oleObj spid="_x0000_s2099" name="Equation" r:id="rId6" imgW="558720" imgH="342720" progId="Equation.DSMT4">
                  <p:embed/>
                </p:oleObj>
              </mc:Choice>
              <mc:Fallback>
                <p:oleObj name="Equation" r:id="rId6" imgW="558720" imgH="342720" progId="Equation.DSMT4">
                  <p:embed/>
                  <p:pic>
                    <p:nvPicPr>
                      <p:cNvPr id="0" name=""/>
                      <p:cNvPicPr/>
                      <p:nvPr/>
                    </p:nvPicPr>
                    <p:blipFill>
                      <a:blip r:embed="rId7"/>
                      <a:stretch>
                        <a:fillRect/>
                      </a:stretch>
                    </p:blipFill>
                    <p:spPr>
                      <a:xfrm>
                        <a:off x="7696199" y="3233892"/>
                        <a:ext cx="558800" cy="342900"/>
                      </a:xfrm>
                      <a:prstGeom prst="rect">
                        <a:avLst/>
                      </a:prstGeom>
                    </p:spPr>
                  </p:pic>
                </p:oleObj>
              </mc:Fallback>
            </mc:AlternateContent>
          </a:graphicData>
        </a:graphic>
      </p:graphicFrame>
      <p:sp>
        <p:nvSpPr>
          <p:cNvPr id="9" name="TextBox 1"/>
          <p:cNvSpPr txBox="1"/>
          <p:nvPr/>
        </p:nvSpPr>
        <p:spPr>
          <a:xfrm>
            <a:off x="558800" y="571500"/>
            <a:ext cx="3590727" cy="443711"/>
          </a:xfrm>
          <a:prstGeom prst="rect">
            <a:avLst/>
          </a:prstGeom>
          <a:noFill/>
        </p:spPr>
        <p:txBody>
          <a:bodyPr wrap="none" lIns="0" tIns="0" rIns="0" rtlCol="0">
            <a:spAutoFit/>
          </a:bodyPr>
          <a:lstStyle/>
          <a:p>
            <a:pPr>
              <a:lnSpc>
                <a:spcPts val="3100"/>
              </a:lnSpc>
              <a:tabLst/>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smtClean="0">
                <a:solidFill>
                  <a:srgbClr val="4D3777"/>
                </a:solidFill>
                <a:latin typeface="Times New Roman" pitchFamily="18" charset="0"/>
                <a:cs typeface="Times New Roman" pitchFamily="18" charset="0"/>
              </a:rPr>
              <a:t>算法设置</a:t>
            </a:r>
            <a:endParaRPr lang="en-US" altLang="zh-CN" sz="2804" dirty="0" smtClean="0">
              <a:solidFill>
                <a:srgbClr val="4D3777"/>
              </a:solidFill>
              <a:latin typeface="Times New Roman" pitchFamily="18" charset="0"/>
              <a:cs typeface="Times New Roman" pitchFamily="18" charset="0"/>
            </a:endParaRPr>
          </a:p>
        </p:txBody>
      </p:sp>
    </p:spTree>
    <p:extLst>
      <p:ext uri="{BB962C8B-B14F-4D97-AF65-F5344CB8AC3E}">
        <p14:creationId xmlns:p14="http://schemas.microsoft.com/office/powerpoint/2010/main" val="463275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sp>
        <p:nvSpPr>
          <p:cNvPr id="2" name="TextBox 1"/>
          <p:cNvSpPr txBox="1"/>
          <p:nvPr/>
        </p:nvSpPr>
        <p:spPr>
          <a:xfrm>
            <a:off x="558800" y="571500"/>
            <a:ext cx="2513509" cy="443711"/>
          </a:xfrm>
          <a:prstGeom prst="rect">
            <a:avLst/>
          </a:prstGeom>
          <a:noFill/>
        </p:spPr>
        <p:txBody>
          <a:bodyPr wrap="none" lIns="0" tIns="0" rIns="0" rtlCol="0">
            <a:spAutoFit/>
          </a:bodyPr>
          <a:lstStyle/>
          <a:p>
            <a:pPr>
              <a:lnSpc>
                <a:spcPts val="3100"/>
              </a:lnSpc>
              <a:tabLst/>
            </a:pPr>
            <a:r>
              <a:rPr lang="en-US" altLang="zh-CN" sz="2804" dirty="0" err="1" smtClean="0">
                <a:solidFill>
                  <a:srgbClr val="4D3777"/>
                </a:solidFill>
                <a:latin typeface="Times New Roman" pitchFamily="18" charset="0"/>
                <a:cs typeface="Times New Roman" pitchFamily="18" charset="0"/>
              </a:rPr>
              <a:t>实验</a:t>
            </a:r>
            <a:r>
              <a:rPr lang="zh-CN" altLang="en-US" sz="2804" dirty="0" smtClean="0">
                <a:solidFill>
                  <a:srgbClr val="4D3777"/>
                </a:solidFill>
                <a:latin typeface="Times New Roman" pitchFamily="18" charset="0"/>
                <a:cs typeface="Times New Roman" pitchFamily="18" charset="0"/>
              </a:rPr>
              <a:t>二</a:t>
            </a:r>
            <a:r>
              <a:rPr lang="en-US" altLang="zh-CN" sz="2804" dirty="0" err="1" smtClean="0">
                <a:solidFill>
                  <a:srgbClr val="4D3777"/>
                </a:solidFill>
                <a:latin typeface="Times New Roman" pitchFamily="18" charset="0"/>
                <a:cs typeface="Times New Roman" pitchFamily="18" charset="0"/>
              </a:rPr>
              <a:t>评估</a:t>
            </a:r>
            <a:r>
              <a:rPr lang="zh-CN" altLang="en-US" sz="2804" dirty="0" smtClean="0">
                <a:solidFill>
                  <a:srgbClr val="4D3777"/>
                </a:solidFill>
                <a:latin typeface="Times New Roman" pitchFamily="18" charset="0"/>
                <a:cs typeface="Times New Roman" pitchFamily="18" charset="0"/>
              </a:rPr>
              <a:t>指标</a:t>
            </a:r>
            <a:endParaRPr lang="en-US" altLang="zh-CN" sz="2804" dirty="0" smtClean="0">
              <a:solidFill>
                <a:srgbClr val="4D3777"/>
              </a:solidFill>
              <a:latin typeface="Times New Roman" pitchFamily="18" charset="0"/>
              <a:cs typeface="Times New Roman" pitchFamily="18" charset="0"/>
            </a:endParaRPr>
          </a:p>
        </p:txBody>
      </p:sp>
      <p:sp>
        <p:nvSpPr>
          <p:cNvPr id="11" name="矩形 10"/>
          <p:cNvSpPr/>
          <p:nvPr/>
        </p:nvSpPr>
        <p:spPr>
          <a:xfrm>
            <a:off x="823960" y="1688465"/>
            <a:ext cx="3017026" cy="3108543"/>
          </a:xfrm>
          <a:prstGeom prst="rect">
            <a:avLst/>
          </a:prstGeom>
        </p:spPr>
        <p:txBody>
          <a:bodyPr wrap="square">
            <a:spAutoFit/>
          </a:bodyPr>
          <a:lstStyle/>
          <a:p>
            <a:r>
              <a:rPr lang="en-US" altLang="zh-CN" sz="1400" dirty="0" smtClean="0"/>
              <a:t>1. </a:t>
            </a:r>
            <a:r>
              <a:rPr lang="zh-CN" altLang="en-US" sz="1400" dirty="0" smtClean="0"/>
              <a:t>总能耗。</a:t>
            </a:r>
            <a:endParaRPr lang="en-US" altLang="zh-CN" sz="1400" dirty="0" smtClean="0"/>
          </a:p>
          <a:p>
            <a:endParaRPr lang="en-US" altLang="zh-CN" sz="1400" dirty="0" smtClean="0"/>
          </a:p>
          <a:p>
            <a:r>
              <a:rPr lang="en-US" altLang="zh-CN" sz="1400" dirty="0"/>
              <a:t>2. </a:t>
            </a:r>
            <a:r>
              <a:rPr lang="zh-CN" altLang="en-US" sz="1400" dirty="0" smtClean="0"/>
              <a:t>算法</a:t>
            </a:r>
            <a:r>
              <a:rPr lang="zh-CN" altLang="en-US" sz="1400" dirty="0"/>
              <a:t>运行时间</a:t>
            </a:r>
            <a:r>
              <a:rPr lang="zh-CN" altLang="en-US" sz="1400" dirty="0" smtClean="0"/>
              <a:t>。</a:t>
            </a:r>
            <a:endParaRPr lang="en-US" altLang="zh-CN" sz="1400" dirty="0" smtClean="0"/>
          </a:p>
          <a:p>
            <a:endParaRPr lang="en-US" altLang="zh-CN" sz="1400" dirty="0" smtClean="0"/>
          </a:p>
          <a:p>
            <a:r>
              <a:rPr lang="en-US" altLang="zh-CN" sz="1400" dirty="0"/>
              <a:t>3. </a:t>
            </a:r>
            <a:r>
              <a:rPr lang="zh-CN" altLang="en-US" sz="1400" dirty="0"/>
              <a:t>性能指标，即节能的百分比</a:t>
            </a:r>
            <a:r>
              <a:rPr lang="zh-CN" altLang="en-US" sz="1400" dirty="0" smtClean="0"/>
              <a:t>。</a:t>
            </a:r>
            <a:endParaRPr lang="en-US" altLang="zh-CN" sz="1400" dirty="0" smtClean="0"/>
          </a:p>
          <a:p>
            <a:endParaRPr lang="en-US" altLang="zh-CN" sz="1400" dirty="0" smtClean="0"/>
          </a:p>
          <a:p>
            <a:r>
              <a:rPr lang="en-US" altLang="zh-CN" sz="1400" dirty="0"/>
              <a:t>4. </a:t>
            </a:r>
            <a:r>
              <a:rPr lang="zh-CN" altLang="en-US" sz="1400" dirty="0"/>
              <a:t>公平</a:t>
            </a:r>
            <a:r>
              <a:rPr lang="zh-CN" altLang="en-US" sz="1400" dirty="0" smtClean="0"/>
              <a:t>系数。</a:t>
            </a:r>
            <a:endParaRPr lang="en-US" altLang="zh-CN" sz="1400" dirty="0" smtClean="0"/>
          </a:p>
          <a:p>
            <a:endParaRPr lang="en-US" altLang="zh-CN" sz="1400" dirty="0" smtClean="0"/>
          </a:p>
          <a:p>
            <a:r>
              <a:rPr lang="en-US" altLang="zh-CN" sz="1400" dirty="0" smtClean="0"/>
              <a:t>5. </a:t>
            </a:r>
            <a:r>
              <a:rPr lang="zh-CN" altLang="en-US" sz="1400" dirty="0" smtClean="0"/>
              <a:t>种群多样性。</a:t>
            </a:r>
            <a:endParaRPr lang="zh-CN" altLang="en-US" sz="1400" dirty="0"/>
          </a:p>
          <a:p>
            <a:endParaRPr lang="zh-CN" altLang="en-US" sz="1400" dirty="0"/>
          </a:p>
          <a:p>
            <a:endParaRPr lang="zh-CN" altLang="en-US" sz="1400" dirty="0"/>
          </a:p>
          <a:p>
            <a:endParaRPr lang="zh-CN" altLang="en-US" sz="1400" dirty="0"/>
          </a:p>
          <a:p>
            <a:pPr marL="342900" indent="-342900">
              <a:buAutoNum type="arabicPeriod"/>
            </a:pPr>
            <a:endParaRPr lang="en-US" altLang="zh-CN" sz="1400" dirty="0" smtClean="0"/>
          </a:p>
          <a:p>
            <a:pPr marL="342900" indent="-342900">
              <a:buAutoNum type="arabicPeriod"/>
            </a:pPr>
            <a:endParaRPr lang="en-US" altLang="zh-CN" sz="1400" dirty="0"/>
          </a:p>
        </p:txBody>
      </p:sp>
      <p:graphicFrame>
        <p:nvGraphicFramePr>
          <p:cNvPr id="7" name="对象 6"/>
          <p:cNvGraphicFramePr>
            <a:graphicFrameLocks noChangeAspect="1"/>
          </p:cNvGraphicFramePr>
          <p:nvPr>
            <p:extLst>
              <p:ext uri="{D42A27DB-BD31-4B8C-83A1-F6EECF244321}">
                <p14:modId xmlns:p14="http://schemas.microsoft.com/office/powerpoint/2010/main" val="3891484333"/>
              </p:ext>
            </p:extLst>
          </p:nvPr>
        </p:nvGraphicFramePr>
        <p:xfrm>
          <a:off x="1289984" y="3810000"/>
          <a:ext cx="2082800" cy="495300"/>
        </p:xfrm>
        <a:graphic>
          <a:graphicData uri="http://schemas.openxmlformats.org/presentationml/2006/ole">
            <mc:AlternateContent xmlns:mc="http://schemas.openxmlformats.org/markup-compatibility/2006">
              <mc:Choice xmlns:v="urn:schemas-microsoft-com:vml" Requires="v">
                <p:oleObj spid="_x0000_s8262" name="Equation" r:id="rId5" imgW="2082600" imgH="495000" progId="Equation.DSMT4">
                  <p:embed/>
                </p:oleObj>
              </mc:Choice>
              <mc:Fallback>
                <p:oleObj name="Equation" r:id="rId5" imgW="2082600" imgH="495000" progId="Equation.DSMT4">
                  <p:embed/>
                  <p:pic>
                    <p:nvPicPr>
                      <p:cNvPr id="0" name=""/>
                      <p:cNvPicPr/>
                      <p:nvPr/>
                    </p:nvPicPr>
                    <p:blipFill>
                      <a:blip r:embed="rId6"/>
                      <a:stretch>
                        <a:fillRect/>
                      </a:stretch>
                    </p:blipFill>
                    <p:spPr>
                      <a:xfrm>
                        <a:off x="1289984" y="3810000"/>
                        <a:ext cx="2082800" cy="495300"/>
                      </a:xfrm>
                      <a:prstGeom prst="rect">
                        <a:avLst/>
                      </a:prstGeom>
                    </p:spPr>
                  </p:pic>
                </p:oleObj>
              </mc:Fallback>
            </mc:AlternateContent>
          </a:graphicData>
        </a:graphic>
      </p:graphicFrame>
      <p:sp>
        <p:nvSpPr>
          <p:cNvPr id="12" name="矩形 11"/>
          <p:cNvSpPr/>
          <p:nvPr/>
        </p:nvSpPr>
        <p:spPr>
          <a:xfrm>
            <a:off x="1247465" y="4519642"/>
            <a:ext cx="4891040" cy="523220"/>
          </a:xfrm>
          <a:prstGeom prst="rect">
            <a:avLst/>
          </a:prstGeom>
        </p:spPr>
        <p:txBody>
          <a:bodyPr wrap="square">
            <a:spAutoFit/>
          </a:bodyPr>
          <a:lstStyle/>
          <a:p>
            <a:r>
              <a:rPr lang="zh-CN" altLang="en-US" sz="1400" dirty="0">
                <a:latin typeface="Courier New" panose="02070309020205020404" pitchFamily="49" charset="0"/>
              </a:rPr>
              <a:t>其中，</a:t>
            </a:r>
            <a:r>
              <a:rPr lang="zh-CN" altLang="en-US" sz="1400" dirty="0">
                <a:latin typeface="Times New Roman" panose="02020603050405020304" pitchFamily="18" charset="0"/>
              </a:rPr>
              <a:t>𝑚 </a:t>
            </a:r>
            <a:r>
              <a:rPr lang="zh-CN" altLang="en-US" sz="1400" dirty="0">
                <a:latin typeface="Courier New" panose="02070309020205020404" pitchFamily="49" charset="0"/>
              </a:rPr>
              <a:t>是解的维度，</a:t>
            </a:r>
            <a:r>
              <a:rPr lang="zh-CN" altLang="en-US" sz="1400" dirty="0">
                <a:latin typeface="Times New Roman" panose="02020603050405020304" pitchFamily="18" charset="0"/>
              </a:rPr>
              <a:t>𝑛 </a:t>
            </a:r>
            <a:r>
              <a:rPr lang="zh-CN" altLang="en-US" sz="1400" dirty="0">
                <a:latin typeface="Courier New" panose="02070309020205020404" pitchFamily="49" charset="0"/>
              </a:rPr>
              <a:t>是种群的数量</a:t>
            </a:r>
            <a:r>
              <a:rPr lang="zh-CN" altLang="en-US" sz="1400" dirty="0" smtClean="0">
                <a:latin typeface="Courier New" panose="02070309020205020404" pitchFamily="49" charset="0"/>
              </a:rPr>
              <a:t>，   是</a:t>
            </a:r>
            <a:r>
              <a:rPr lang="zh-CN" altLang="en-US" sz="1400" dirty="0">
                <a:latin typeface="Courier New" panose="02070309020205020404" pitchFamily="49" charset="0"/>
              </a:rPr>
              <a:t>第 </a:t>
            </a:r>
            <a:r>
              <a:rPr lang="zh-CN" altLang="en-US" sz="1400" dirty="0">
                <a:latin typeface="Times New Roman" panose="02020603050405020304" pitchFamily="18" charset="0"/>
              </a:rPr>
              <a:t>𝑖 </a:t>
            </a:r>
            <a:r>
              <a:rPr lang="zh-CN" altLang="en-US" sz="1400" dirty="0">
                <a:latin typeface="Courier New" panose="02070309020205020404" pitchFamily="49" charset="0"/>
              </a:rPr>
              <a:t>个粒子的第 </a:t>
            </a:r>
            <a:r>
              <a:rPr lang="zh-CN" altLang="en-US" sz="1400" dirty="0">
                <a:latin typeface="Times New Roman" panose="02020603050405020304" pitchFamily="18" charset="0"/>
              </a:rPr>
              <a:t>𝑗 </a:t>
            </a:r>
            <a:r>
              <a:rPr lang="zh-CN" altLang="en-US" sz="1400" dirty="0">
                <a:latin typeface="Courier New" panose="02070309020205020404" pitchFamily="49" charset="0"/>
              </a:rPr>
              <a:t>个维数</a:t>
            </a:r>
            <a:r>
              <a:rPr lang="zh-CN" altLang="en-US" sz="1400" dirty="0" smtClean="0">
                <a:latin typeface="Courier New" panose="02070309020205020404" pitchFamily="49" charset="0"/>
              </a:rPr>
              <a:t>。</a:t>
            </a:r>
            <a:endParaRPr lang="zh-CN" altLang="en-US" sz="1400" dirty="0"/>
          </a:p>
        </p:txBody>
      </p:sp>
      <p:graphicFrame>
        <p:nvGraphicFramePr>
          <p:cNvPr id="13" name="对象 12"/>
          <p:cNvGraphicFramePr>
            <a:graphicFrameLocks noChangeAspect="1"/>
          </p:cNvGraphicFramePr>
          <p:nvPr>
            <p:extLst>
              <p:ext uri="{D42A27DB-BD31-4B8C-83A1-F6EECF244321}">
                <p14:modId xmlns:p14="http://schemas.microsoft.com/office/powerpoint/2010/main" val="2110590122"/>
              </p:ext>
            </p:extLst>
          </p:nvPr>
        </p:nvGraphicFramePr>
        <p:xfrm>
          <a:off x="4648200" y="4555708"/>
          <a:ext cx="177800" cy="241300"/>
        </p:xfrm>
        <a:graphic>
          <a:graphicData uri="http://schemas.openxmlformats.org/presentationml/2006/ole">
            <mc:AlternateContent xmlns:mc="http://schemas.openxmlformats.org/markup-compatibility/2006">
              <mc:Choice xmlns:v="urn:schemas-microsoft-com:vml" Requires="v">
                <p:oleObj spid="_x0000_s8263" name="Equation" r:id="rId7" imgW="177480" imgH="241200" progId="Equation.DSMT4">
                  <p:embed/>
                </p:oleObj>
              </mc:Choice>
              <mc:Fallback>
                <p:oleObj name="Equation" r:id="rId7" imgW="177480" imgH="241200" progId="Equation.DSMT4">
                  <p:embed/>
                  <p:pic>
                    <p:nvPicPr>
                      <p:cNvPr id="0" name=""/>
                      <p:cNvPicPr/>
                      <p:nvPr/>
                    </p:nvPicPr>
                    <p:blipFill>
                      <a:blip r:embed="rId8"/>
                      <a:stretch>
                        <a:fillRect/>
                      </a:stretch>
                    </p:blipFill>
                    <p:spPr>
                      <a:xfrm>
                        <a:off x="4648200" y="4555708"/>
                        <a:ext cx="177800" cy="241300"/>
                      </a:xfrm>
                      <a:prstGeom prst="rect">
                        <a:avLst/>
                      </a:prstGeom>
                    </p:spPr>
                  </p:pic>
                </p:oleObj>
              </mc:Fallback>
            </mc:AlternateContent>
          </a:graphicData>
        </a:graphic>
      </p:graphicFrame>
      <p:sp>
        <p:nvSpPr>
          <p:cNvPr id="4" name="矩形 3"/>
          <p:cNvSpPr/>
          <p:nvPr/>
        </p:nvSpPr>
        <p:spPr>
          <a:xfrm>
            <a:off x="558800" y="1524000"/>
            <a:ext cx="8128000" cy="176949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58800" y="3283784"/>
            <a:ext cx="8128000" cy="17694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00800" y="2209800"/>
            <a:ext cx="2057400" cy="276999"/>
          </a:xfrm>
          <a:prstGeom prst="rect">
            <a:avLst/>
          </a:prstGeom>
          <a:noFill/>
        </p:spPr>
        <p:txBody>
          <a:bodyPr wrap="square" rtlCol="0">
            <a:spAutoFit/>
          </a:bodyPr>
          <a:lstStyle/>
          <a:p>
            <a:r>
              <a:rPr lang="zh-CN" altLang="en-US" sz="1200" dirty="0" smtClean="0"/>
              <a:t>和实验一相同的评价指标</a:t>
            </a:r>
            <a:endParaRPr lang="zh-CN" altLang="en-US" sz="1200" dirty="0"/>
          </a:p>
        </p:txBody>
      </p:sp>
      <p:sp>
        <p:nvSpPr>
          <p:cNvPr id="15" name="文本框 14"/>
          <p:cNvSpPr txBox="1"/>
          <p:nvPr/>
        </p:nvSpPr>
        <p:spPr>
          <a:xfrm>
            <a:off x="6400800" y="3840790"/>
            <a:ext cx="2057400" cy="276999"/>
          </a:xfrm>
          <a:prstGeom prst="rect">
            <a:avLst/>
          </a:prstGeom>
          <a:noFill/>
        </p:spPr>
        <p:txBody>
          <a:bodyPr wrap="square" rtlCol="0">
            <a:spAutoFit/>
          </a:bodyPr>
          <a:lstStyle/>
          <a:p>
            <a:r>
              <a:rPr lang="zh-CN" altLang="en-US" sz="1200" dirty="0" smtClean="0"/>
              <a:t>和实验一不同的评价指标</a:t>
            </a:r>
            <a:endParaRPr lang="zh-CN" altLang="en-US" sz="1200" dirty="0"/>
          </a:p>
        </p:txBody>
      </p:sp>
    </p:spTree>
    <p:extLst>
      <p:ext uri="{BB962C8B-B14F-4D97-AF65-F5344CB8AC3E}">
        <p14:creationId xmlns:p14="http://schemas.microsoft.com/office/powerpoint/2010/main" val="3837272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2" name="TextBox 1"/>
          <p:cNvSpPr txBox="1"/>
          <p:nvPr/>
        </p:nvSpPr>
        <p:spPr>
          <a:xfrm>
            <a:off x="558800" y="571500"/>
            <a:ext cx="3949799" cy="443711"/>
          </a:xfrm>
          <a:prstGeom prst="rect">
            <a:avLst/>
          </a:prstGeom>
          <a:noFill/>
        </p:spPr>
        <p:txBody>
          <a:bodyPr wrap="none" lIns="0" tIns="0" rIns="0" rtlCol="0">
            <a:spAutoFit/>
          </a:bodyPr>
          <a:lstStyle/>
          <a:p>
            <a:pPr>
              <a:lnSpc>
                <a:spcPts val="3100"/>
              </a:lnSpc>
              <a:tabLst/>
            </a:pPr>
            <a:r>
              <a:rPr lang="en-US" altLang="zh-CN" sz="2804" dirty="0" err="1" smtClean="0">
                <a:solidFill>
                  <a:srgbClr val="4D3777"/>
                </a:solidFill>
                <a:latin typeface="Times New Roman" pitchFamily="18" charset="0"/>
                <a:cs typeface="Times New Roman" pitchFamily="18" charset="0"/>
              </a:rPr>
              <a:t>实验</a:t>
            </a:r>
            <a:r>
              <a:rPr lang="zh-CN" altLang="en-US" sz="2804" dirty="0" smtClean="0">
                <a:solidFill>
                  <a:srgbClr val="4D3777"/>
                </a:solidFill>
                <a:latin typeface="Times New Roman" pitchFamily="18" charset="0"/>
                <a:cs typeface="Times New Roman" pitchFamily="18" charset="0"/>
              </a:rPr>
              <a:t>二</a:t>
            </a:r>
            <a:r>
              <a:rPr lang="en-US" altLang="zh-CN" sz="2804" dirty="0" err="1" smtClean="0">
                <a:solidFill>
                  <a:srgbClr val="4D3777"/>
                </a:solidFill>
                <a:latin typeface="Times New Roman" pitchFamily="18" charset="0"/>
                <a:cs typeface="Times New Roman" pitchFamily="18" charset="0"/>
              </a:rPr>
              <a:t>评估</a:t>
            </a:r>
            <a:r>
              <a:rPr lang="en-US" altLang="zh-CN" sz="2804" dirty="0" smtClean="0">
                <a:solidFill>
                  <a:srgbClr val="4D3777"/>
                </a:solidFill>
                <a:latin typeface="Times New Roman" pitchFamily="18" charset="0"/>
                <a:cs typeface="Times New Roman" pitchFamily="18" charset="0"/>
              </a:rPr>
              <a:t>——消融实验</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729" y="3095566"/>
            <a:ext cx="3581780" cy="2671893"/>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375" y="3128312"/>
            <a:ext cx="3713352" cy="2770041"/>
          </a:xfrm>
          <a:prstGeom prst="rect">
            <a:avLst/>
          </a:prstGeom>
        </p:spPr>
      </p:pic>
      <p:sp>
        <p:nvSpPr>
          <p:cNvPr id="12" name="矩形 11"/>
          <p:cNvSpPr/>
          <p:nvPr/>
        </p:nvSpPr>
        <p:spPr>
          <a:xfrm>
            <a:off x="467105" y="1133855"/>
            <a:ext cx="4739895" cy="1994457"/>
          </a:xfrm>
          <a:prstGeom prst="rect">
            <a:avLst/>
          </a:prstGeom>
        </p:spPr>
        <p:txBody>
          <a:bodyPr wrap="square">
            <a:spAutoFit/>
          </a:bodyPr>
          <a:lstStyle/>
          <a:p>
            <a:pPr>
              <a:lnSpc>
                <a:spcPct val="150000"/>
              </a:lnSpc>
            </a:pPr>
            <a:r>
              <a:rPr lang="zh-CN" altLang="en-US" sz="1400" dirty="0"/>
              <a:t>消融实验一：验证解中某些变量的取值发生改变对目标函数的影响。</a:t>
            </a:r>
          </a:p>
          <a:p>
            <a:pPr>
              <a:lnSpc>
                <a:spcPct val="150000"/>
              </a:lnSpc>
            </a:pPr>
            <a:r>
              <a:rPr lang="zh-CN" altLang="en-US" sz="1400" dirty="0"/>
              <a:t>（1）随机生成初始解，且保证解的合法性，并计算目标函数值。</a:t>
            </a:r>
          </a:p>
          <a:p>
            <a:pPr>
              <a:lnSpc>
                <a:spcPct val="150000"/>
              </a:lnSpc>
            </a:pPr>
            <a:r>
              <a:rPr lang="zh-CN" altLang="en-US" sz="1400" dirty="0"/>
              <a:t>（2）对每个解的某些位置的变量，交换他们的取值。</a:t>
            </a:r>
          </a:p>
          <a:p>
            <a:pPr>
              <a:lnSpc>
                <a:spcPct val="150000"/>
              </a:lnSpc>
            </a:pPr>
            <a:r>
              <a:rPr lang="zh-CN" altLang="en-US" sz="1400" dirty="0"/>
              <a:t>（3）计算完成操作后的解所对应的目标函数，生成图像。</a:t>
            </a:r>
          </a:p>
        </p:txBody>
      </p:sp>
      <p:sp>
        <p:nvSpPr>
          <p:cNvPr id="13" name="矩形 12"/>
          <p:cNvSpPr/>
          <p:nvPr/>
        </p:nvSpPr>
        <p:spPr>
          <a:xfrm>
            <a:off x="6096000" y="1244243"/>
            <a:ext cx="4648200" cy="1671291"/>
          </a:xfrm>
          <a:prstGeom prst="rect">
            <a:avLst/>
          </a:prstGeom>
        </p:spPr>
        <p:txBody>
          <a:bodyPr wrap="square">
            <a:spAutoFit/>
          </a:bodyPr>
          <a:lstStyle/>
          <a:p>
            <a:pPr>
              <a:lnSpc>
                <a:spcPct val="150000"/>
              </a:lnSpc>
            </a:pPr>
            <a:r>
              <a:rPr lang="zh-CN" altLang="en-US" sz="1400" dirty="0"/>
              <a:t>消融实验二：两个解进行交叉行为对目标函数的影响。</a:t>
            </a:r>
          </a:p>
          <a:p>
            <a:pPr>
              <a:lnSpc>
                <a:spcPct val="150000"/>
              </a:lnSpc>
            </a:pPr>
            <a:r>
              <a:rPr lang="zh-CN" altLang="en-US" sz="1400" dirty="0"/>
              <a:t>（1）随机生成初始解，且保证解的合法性，并计算目标函数值。</a:t>
            </a:r>
          </a:p>
          <a:p>
            <a:pPr>
              <a:lnSpc>
                <a:spcPct val="150000"/>
              </a:lnSpc>
            </a:pPr>
            <a:r>
              <a:rPr lang="zh-CN" altLang="en-US" sz="1400" dirty="0"/>
              <a:t>（2）解两两配对，进行交叉操作。</a:t>
            </a:r>
          </a:p>
          <a:p>
            <a:pPr>
              <a:lnSpc>
                <a:spcPct val="150000"/>
              </a:lnSpc>
            </a:pPr>
            <a:r>
              <a:rPr lang="zh-CN" altLang="en-US" sz="1400" dirty="0"/>
              <a:t>（3）计算完成操作后的解所对应的目标函数，生成图像。</a:t>
            </a:r>
          </a:p>
        </p:txBody>
      </p:sp>
      <p:sp>
        <p:nvSpPr>
          <p:cNvPr id="14" name="矩形 13"/>
          <p:cNvSpPr/>
          <p:nvPr/>
        </p:nvSpPr>
        <p:spPr>
          <a:xfrm>
            <a:off x="1847037" y="5855543"/>
            <a:ext cx="1980029" cy="307777"/>
          </a:xfrm>
          <a:prstGeom prst="rect">
            <a:avLst/>
          </a:prstGeom>
        </p:spPr>
        <p:txBody>
          <a:bodyPr wrap="none">
            <a:spAutoFit/>
          </a:bodyPr>
          <a:lstStyle/>
          <a:p>
            <a:r>
              <a:rPr lang="zh-CN" altLang="en-US" sz="1400" dirty="0"/>
              <a:t>消融实验一实验结果图</a:t>
            </a:r>
          </a:p>
        </p:txBody>
      </p:sp>
      <p:sp>
        <p:nvSpPr>
          <p:cNvPr id="15" name="矩形 14"/>
          <p:cNvSpPr/>
          <p:nvPr/>
        </p:nvSpPr>
        <p:spPr>
          <a:xfrm>
            <a:off x="7173605" y="5822291"/>
            <a:ext cx="1980029" cy="307777"/>
          </a:xfrm>
          <a:prstGeom prst="rect">
            <a:avLst/>
          </a:prstGeom>
        </p:spPr>
        <p:txBody>
          <a:bodyPr wrap="none">
            <a:spAutoFit/>
          </a:bodyPr>
          <a:lstStyle/>
          <a:p>
            <a:r>
              <a:rPr lang="zh-CN" altLang="en-US" sz="1400" dirty="0"/>
              <a:t>消融</a:t>
            </a:r>
            <a:r>
              <a:rPr lang="zh-CN" altLang="en-US" sz="1400" dirty="0" smtClean="0"/>
              <a:t>实验二实验</a:t>
            </a:r>
            <a:r>
              <a:rPr lang="zh-CN" altLang="en-US" sz="1400" dirty="0"/>
              <a:t>结果图</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2192000" cy="6858000"/>
          </a:xfrm>
          <a:custGeom>
            <a:avLst/>
            <a:gdLst>
              <a:gd name="connsiteX0" fmla="*/ 0 w 12192000"/>
              <a:gd name="connsiteY0" fmla="*/ 6857999 h 6858000"/>
              <a:gd name="connsiteX1" fmla="*/ 12192000 w 12192000"/>
              <a:gd name="connsiteY1" fmla="*/ 6857999 h 6858000"/>
              <a:gd name="connsiteX2" fmla="*/ 12192000 w 12192000"/>
              <a:gd name="connsiteY2" fmla="*/ 0 h 6858000"/>
              <a:gd name="connsiteX3" fmla="*/ 0 w 12192000"/>
              <a:gd name="connsiteY3" fmla="*/ 0 h 6858000"/>
              <a:gd name="connsiteX4" fmla="*/ 0 w 12192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92000" h="6858000">
                <a:moveTo>
                  <a:pt x="0" y="6857999"/>
                </a:moveTo>
                <a:lnTo>
                  <a:pt x="12192000" y="6857999"/>
                </a:lnTo>
                <a:lnTo>
                  <a:pt x="12192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698500" cy="355600"/>
          </a:xfrm>
          <a:prstGeom prst="rect">
            <a:avLst/>
          </a:prstGeom>
          <a:noFill/>
        </p:spPr>
        <p:txBody>
          <a:bodyPr wrap="none" lIns="0" tIns="0" rIns="0" rtlCol="0">
            <a:spAutoFit/>
          </a:bodyPr>
          <a:lstStyle/>
          <a:p>
            <a:pPr>
              <a:lnSpc>
                <a:spcPts val="2800"/>
              </a:lnSpc>
              <a:tabLst/>
            </a:pPr>
            <a:r>
              <a:rPr lang="en-US" altLang="zh-CN" sz="2804" dirty="0" smtClean="0">
                <a:solidFill>
                  <a:srgbClr val="4D3777"/>
                </a:solidFill>
                <a:latin typeface="黑体" pitchFamily="18" charset="0"/>
                <a:cs typeface="黑体" pitchFamily="18" charset="0"/>
              </a:rPr>
              <a:t>目录</a:t>
            </a:r>
          </a:p>
        </p:txBody>
      </p:sp>
      <p:sp>
        <p:nvSpPr>
          <p:cNvPr id="6" name="TextBox 1"/>
          <p:cNvSpPr txBox="1"/>
          <p:nvPr/>
        </p:nvSpPr>
        <p:spPr>
          <a:xfrm>
            <a:off x="1092200" y="2019300"/>
            <a:ext cx="1638300" cy="838200"/>
          </a:xfrm>
          <a:prstGeom prst="rect">
            <a:avLst/>
          </a:prstGeom>
          <a:noFill/>
        </p:spPr>
        <p:txBody>
          <a:bodyPr wrap="none" lIns="0" tIns="0" rIns="0" rtlCol="0">
            <a:spAutoFit/>
          </a:bodyPr>
          <a:lstStyle/>
          <a:p>
            <a:pPr>
              <a:lnSpc>
                <a:spcPts val="2400"/>
              </a:lnSpc>
              <a:tabLst/>
            </a:pPr>
            <a:r>
              <a:rPr lang="en-US" altLang="zh-CN" sz="2400" dirty="0" smtClean="0">
                <a:solidFill>
                  <a:srgbClr val="4D3777"/>
                </a:solidFill>
                <a:latin typeface="黑体" pitchFamily="18" charset="0"/>
                <a:cs typeface="黑体" pitchFamily="18" charset="0"/>
              </a:rPr>
              <a:t>1.研究背景</a:t>
            </a:r>
          </a:p>
          <a:p>
            <a:pPr>
              <a:lnSpc>
                <a:spcPts val="1000"/>
              </a:lnSpc>
            </a:pPr>
            <a:endParaRPr lang="en-US" altLang="zh-CN" dirty="0" smtClean="0"/>
          </a:p>
          <a:p>
            <a:pPr>
              <a:lnSpc>
                <a:spcPts val="3200"/>
              </a:lnSpc>
              <a:tabLst/>
            </a:pPr>
            <a:r>
              <a:rPr lang="en-US" altLang="zh-CN" sz="2400" dirty="0" smtClean="0">
                <a:solidFill>
                  <a:srgbClr val="4D3777"/>
                </a:solidFill>
                <a:latin typeface="黑体" pitchFamily="18" charset="0"/>
                <a:cs typeface="黑体" pitchFamily="18" charset="0"/>
              </a:rPr>
              <a:t>2.主要工作</a:t>
            </a:r>
          </a:p>
        </p:txBody>
      </p:sp>
      <p:sp>
        <p:nvSpPr>
          <p:cNvPr id="7" name="TextBox 1"/>
          <p:cNvSpPr txBox="1"/>
          <p:nvPr/>
        </p:nvSpPr>
        <p:spPr>
          <a:xfrm>
            <a:off x="1397000" y="3098800"/>
            <a:ext cx="6027291" cy="648896"/>
          </a:xfrm>
          <a:prstGeom prst="rect">
            <a:avLst/>
          </a:prstGeom>
          <a:noFill/>
        </p:spPr>
        <p:txBody>
          <a:bodyPr wrap="none" lIns="0" tIns="0" rIns="0" rtlCol="0">
            <a:spAutoFit/>
          </a:bodyPr>
          <a:lstStyle/>
          <a:p>
            <a:pPr>
              <a:lnSpc>
                <a:spcPts val="1900"/>
              </a:lnSpc>
              <a:tabLst/>
            </a:pPr>
            <a:r>
              <a:rPr lang="en-US" altLang="zh-CN" sz="1997" dirty="0" smtClean="0">
                <a:solidFill>
                  <a:srgbClr val="4D3777"/>
                </a:solidFill>
                <a:latin typeface="黑体" pitchFamily="18" charset="0"/>
                <a:cs typeface="黑体" pitchFamily="18" charset="0"/>
              </a:rPr>
              <a:t>2.1</a:t>
            </a:r>
            <a:r>
              <a:rPr lang="en-US" altLang="zh-CN" sz="1997" dirty="0">
                <a:latin typeface="Times New Roman" pitchFamily="18" charset="0"/>
                <a:cs typeface="Times New Roman" pitchFamily="18" charset="0"/>
              </a:rPr>
              <a:t> </a:t>
            </a:r>
            <a:r>
              <a:rPr lang="en-US" altLang="zh-CN" sz="1997" dirty="0" smtClean="0">
                <a:latin typeface="Times New Roman" pitchFamily="18" charset="0"/>
                <a:cs typeface="Times New Roman" pitchFamily="18" charset="0"/>
              </a:rPr>
              <a:t>   </a:t>
            </a:r>
            <a:r>
              <a:rPr lang="zh-CN" altLang="en-US" sz="1997" dirty="0" smtClean="0">
                <a:solidFill>
                  <a:srgbClr val="4D3777"/>
                </a:solidFill>
                <a:latin typeface="黑体" pitchFamily="18" charset="0"/>
                <a:cs typeface="黑体" pitchFamily="18" charset="0"/>
              </a:rPr>
              <a:t>问题建模与基因算法求解</a:t>
            </a:r>
            <a:endParaRPr lang="en-US" altLang="zh-CN" dirty="0" smtClean="0"/>
          </a:p>
          <a:p>
            <a:pPr>
              <a:lnSpc>
                <a:spcPts val="2800"/>
              </a:lnSpc>
              <a:tabLst/>
            </a:pPr>
            <a:r>
              <a:rPr lang="en-US" altLang="zh-CN" sz="1997" dirty="0" smtClean="0">
                <a:solidFill>
                  <a:srgbClr val="4D3777"/>
                </a:solidFill>
                <a:latin typeface="黑体" pitchFamily="18" charset="0"/>
                <a:cs typeface="黑体" pitchFamily="18" charset="0"/>
              </a:rPr>
              <a:t>2.2  </a:t>
            </a:r>
            <a:r>
              <a:rPr lang="zh-CN" altLang="en-US" sz="1997" dirty="0" smtClean="0">
                <a:solidFill>
                  <a:srgbClr val="4D3777"/>
                </a:solidFill>
                <a:latin typeface="黑体" pitchFamily="18" charset="0"/>
                <a:cs typeface="黑体" pitchFamily="18" charset="0"/>
              </a:rPr>
              <a:t>基于</a:t>
            </a:r>
            <a:r>
              <a:rPr lang="zh-CN" altLang="en-US" sz="1997" dirty="0">
                <a:solidFill>
                  <a:srgbClr val="4D3777"/>
                </a:solidFill>
                <a:latin typeface="黑体" pitchFamily="18" charset="0"/>
                <a:cs typeface="黑体" pitchFamily="18" charset="0"/>
              </a:rPr>
              <a:t>贪心法调整的离散侏儒猫鼬算法的任务</a:t>
            </a:r>
            <a:r>
              <a:rPr lang="zh-CN" altLang="en-US" sz="1997" dirty="0" smtClean="0">
                <a:solidFill>
                  <a:srgbClr val="4D3777"/>
                </a:solidFill>
                <a:latin typeface="黑体" pitchFamily="18" charset="0"/>
                <a:cs typeface="黑体" pitchFamily="18" charset="0"/>
              </a:rPr>
              <a:t>调度</a:t>
            </a:r>
            <a:endParaRPr lang="en-US" altLang="zh-CN" sz="1997" dirty="0" smtClean="0">
              <a:solidFill>
                <a:srgbClr val="4D3777"/>
              </a:solidFill>
              <a:latin typeface="黑体" pitchFamily="18" charset="0"/>
              <a:cs typeface="黑体" pitchFamily="18" charset="0"/>
            </a:endParaRPr>
          </a:p>
        </p:txBody>
      </p:sp>
      <p:sp>
        <p:nvSpPr>
          <p:cNvPr id="8" name="TextBox 1"/>
          <p:cNvSpPr txBox="1"/>
          <p:nvPr/>
        </p:nvSpPr>
        <p:spPr>
          <a:xfrm>
            <a:off x="1092200" y="4025900"/>
            <a:ext cx="2628900" cy="304800"/>
          </a:xfrm>
          <a:prstGeom prst="rect">
            <a:avLst/>
          </a:prstGeom>
          <a:noFill/>
        </p:spPr>
        <p:txBody>
          <a:bodyPr wrap="none" lIns="0" tIns="0" rIns="0" rtlCol="0">
            <a:spAutoFit/>
          </a:bodyPr>
          <a:lstStyle/>
          <a:p>
            <a:pPr>
              <a:lnSpc>
                <a:spcPts val="2400"/>
              </a:lnSpc>
              <a:tabLst/>
            </a:pPr>
            <a:r>
              <a:rPr lang="en-US" altLang="zh-CN" sz="2400" dirty="0" smtClean="0">
                <a:solidFill>
                  <a:srgbClr val="4D3777"/>
                </a:solidFill>
                <a:latin typeface="黑体" pitchFamily="18" charset="0"/>
                <a:cs typeface="黑体" pitchFamily="18" charset="0"/>
              </a:rPr>
              <a:t>3.总结与未来展望</a:t>
            </a:r>
          </a:p>
        </p:txBody>
      </p:sp>
      <p:pic>
        <p:nvPicPr>
          <p:cNvPr id="10"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11" name="矩形 10"/>
          <p:cNvSpPr/>
          <p:nvPr/>
        </p:nvSpPr>
        <p:spPr>
          <a:xfrm>
            <a:off x="685800" y="565150"/>
            <a:ext cx="1415772" cy="461665"/>
          </a:xfrm>
          <a:prstGeom prst="rect">
            <a:avLst/>
          </a:prstGeom>
        </p:spPr>
        <p:txBody>
          <a:bodyPr wrap="none">
            <a:spAutoFit/>
          </a:bodyPr>
          <a:lstStyle/>
          <a:p>
            <a:r>
              <a:rPr lang="en-US" altLang="zh-CN" sz="2400" dirty="0" err="1">
                <a:solidFill>
                  <a:srgbClr val="4D3777"/>
                </a:solidFill>
                <a:latin typeface="Times New Roman" pitchFamily="18" charset="0"/>
                <a:cs typeface="Times New Roman" pitchFamily="18" charset="0"/>
              </a:rPr>
              <a:t>实验评估</a:t>
            </a:r>
            <a:endParaRPr lang="zh-CN" altLang="en-US" sz="2400"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159" y="2881346"/>
            <a:ext cx="4013677" cy="2717594"/>
          </a:xfrm>
          <a:prstGeom prst="rect">
            <a:avLst/>
          </a:prstGeom>
        </p:spPr>
      </p:pic>
      <p:sp>
        <p:nvSpPr>
          <p:cNvPr id="10" name="矩形 9"/>
          <p:cNvSpPr/>
          <p:nvPr/>
        </p:nvSpPr>
        <p:spPr>
          <a:xfrm>
            <a:off x="894142" y="1278995"/>
            <a:ext cx="4635500" cy="1671291"/>
          </a:xfrm>
          <a:prstGeom prst="rect">
            <a:avLst/>
          </a:prstGeom>
        </p:spPr>
        <p:txBody>
          <a:bodyPr wrap="square">
            <a:spAutoFit/>
          </a:bodyPr>
          <a:lstStyle/>
          <a:p>
            <a:pPr>
              <a:lnSpc>
                <a:spcPct val="150000"/>
              </a:lnSpc>
            </a:pPr>
            <a:r>
              <a:rPr lang="zh-CN" altLang="en-US" sz="1400" dirty="0" smtClean="0"/>
              <a:t>      尽管</a:t>
            </a:r>
            <a:r>
              <a:rPr lang="zh-CN" altLang="en-US" sz="1400" dirty="0"/>
              <a:t>侏儒猫鼬算法在最终收敛时可能得到比基因算法差的解，但由于调整策略的优势，它只需进行少数迭代即可获得较好的</a:t>
            </a:r>
            <a:r>
              <a:rPr lang="zh-CN" altLang="en-US" sz="1400" dirty="0" smtClean="0"/>
              <a:t>结果。</a:t>
            </a:r>
            <a:r>
              <a:rPr lang="zh-CN" altLang="en-US" sz="1400" dirty="0"/>
              <a:t>也就是说，侏儒猫鼬算法具有较强的探索能力（广泛的搜索范围），但在寻找局部最优解方面不如基因算法</a:t>
            </a:r>
            <a:r>
              <a:rPr lang="zh-CN" altLang="en-US" sz="1400" dirty="0" smtClean="0"/>
              <a:t>。</a:t>
            </a:r>
            <a:endParaRPr lang="zh-CN" altLang="en-US" sz="1400" dirty="0"/>
          </a:p>
        </p:txBody>
      </p:sp>
      <p:sp>
        <p:nvSpPr>
          <p:cNvPr id="12" name="矩形 11"/>
          <p:cNvSpPr/>
          <p:nvPr/>
        </p:nvSpPr>
        <p:spPr>
          <a:xfrm>
            <a:off x="2251824" y="5531246"/>
            <a:ext cx="1082348" cy="307777"/>
          </a:xfrm>
          <a:prstGeom prst="rect">
            <a:avLst/>
          </a:prstGeom>
        </p:spPr>
        <p:txBody>
          <a:bodyPr wrap="none">
            <a:spAutoFit/>
          </a:bodyPr>
          <a:lstStyle/>
          <a:p>
            <a:r>
              <a:rPr lang="zh-CN" altLang="en-US" sz="1400" dirty="0"/>
              <a:t>能耗结果图</a:t>
            </a:r>
          </a:p>
        </p:txBody>
      </p:sp>
      <p:sp>
        <p:nvSpPr>
          <p:cNvPr id="9" name="矩形 8"/>
          <p:cNvSpPr/>
          <p:nvPr/>
        </p:nvSpPr>
        <p:spPr>
          <a:xfrm>
            <a:off x="5867400" y="1207401"/>
            <a:ext cx="4419600" cy="1994457"/>
          </a:xfrm>
          <a:prstGeom prst="rect">
            <a:avLst/>
          </a:prstGeom>
        </p:spPr>
        <p:txBody>
          <a:bodyPr wrap="square">
            <a:spAutoFit/>
          </a:bodyPr>
          <a:lstStyle/>
          <a:p>
            <a:pPr>
              <a:lnSpc>
                <a:spcPct val="150000"/>
              </a:lnSpc>
            </a:pPr>
            <a:r>
              <a:rPr lang="zh-CN" altLang="en-US" sz="1400" dirty="0" smtClean="0"/>
              <a:t>      </a:t>
            </a:r>
            <a:r>
              <a:rPr lang="zh-CN" altLang="en-US" sz="1400" dirty="0"/>
              <a:t>虚线代表基因算法求解问题的时间，而实线则是侏儒猫鼬算法的运行时间。标签前面的数字表示车辆的数量，而同颜色的线代表着相同数量的车辆。侏儒猫鼬算法的运行时间明显比基因算法的运行时间要短。从图中可以清晰地看出侏儒猫鼬算法在解决问题时具有更高的效率和优势。</a:t>
            </a:r>
          </a:p>
        </p:txBody>
      </p:sp>
      <p:sp>
        <p:nvSpPr>
          <p:cNvPr id="13" name="矩形 12"/>
          <p:cNvSpPr/>
          <p:nvPr/>
        </p:nvSpPr>
        <p:spPr>
          <a:xfrm>
            <a:off x="7014396" y="5625551"/>
            <a:ext cx="1800493" cy="307777"/>
          </a:xfrm>
          <a:prstGeom prst="rect">
            <a:avLst/>
          </a:prstGeom>
        </p:spPr>
        <p:txBody>
          <a:bodyPr wrap="none">
            <a:spAutoFit/>
          </a:bodyPr>
          <a:lstStyle/>
          <a:p>
            <a:r>
              <a:rPr lang="zh-CN" altLang="en-US" sz="1400" dirty="0"/>
              <a:t>算法运行时间结果图</a:t>
            </a: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7292" y="3418355"/>
            <a:ext cx="3174699" cy="217216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2" name="TextBox 1"/>
          <p:cNvSpPr txBox="1"/>
          <p:nvPr/>
        </p:nvSpPr>
        <p:spPr>
          <a:xfrm>
            <a:off x="558800" y="571500"/>
            <a:ext cx="1436291" cy="443711"/>
          </a:xfrm>
          <a:prstGeom prst="rect">
            <a:avLst/>
          </a:prstGeom>
          <a:noFill/>
        </p:spPr>
        <p:txBody>
          <a:bodyPr wrap="none" lIns="0" tIns="0" rIns="0" rtlCol="0">
            <a:spAutoFit/>
          </a:bodyPr>
          <a:lstStyle/>
          <a:p>
            <a:pPr>
              <a:lnSpc>
                <a:spcPts val="3100"/>
              </a:lnSpc>
              <a:tabLst/>
            </a:pPr>
            <a:r>
              <a:rPr lang="en-US" altLang="zh-CN" sz="2804" dirty="0" err="1" smtClean="0">
                <a:solidFill>
                  <a:srgbClr val="4D3777"/>
                </a:solidFill>
                <a:latin typeface="Times New Roman" pitchFamily="18" charset="0"/>
                <a:cs typeface="Times New Roman" pitchFamily="18" charset="0"/>
              </a:rPr>
              <a:t>实验评估</a:t>
            </a:r>
            <a:endParaRPr lang="en-US" altLang="zh-CN" sz="2804" dirty="0" smtClean="0">
              <a:solidFill>
                <a:srgbClr val="4D3777"/>
              </a:solidFill>
              <a:latin typeface="Times New Roman" pitchFamily="18" charset="0"/>
              <a:cs typeface="Times New Roman" pitchFamily="18" charset="0"/>
            </a:endParaRPr>
          </a:p>
        </p:txBody>
      </p:sp>
      <p:sp>
        <p:nvSpPr>
          <p:cNvPr id="10" name="矩形 9"/>
          <p:cNvSpPr/>
          <p:nvPr/>
        </p:nvSpPr>
        <p:spPr>
          <a:xfrm>
            <a:off x="6248400" y="1444191"/>
            <a:ext cx="3733800" cy="1061829"/>
          </a:xfrm>
          <a:prstGeom prst="rect">
            <a:avLst/>
          </a:prstGeom>
        </p:spPr>
        <p:txBody>
          <a:bodyPr wrap="square">
            <a:spAutoFit/>
          </a:bodyPr>
          <a:lstStyle/>
          <a:p>
            <a:pPr>
              <a:lnSpc>
                <a:spcPct val="150000"/>
              </a:lnSpc>
            </a:pPr>
            <a:r>
              <a:rPr lang="zh-CN" altLang="en-US" sz="1400" dirty="0" smtClean="0"/>
              <a:t>    </a:t>
            </a:r>
            <a:r>
              <a:rPr lang="zh-CN" altLang="en-US" sz="1400" dirty="0"/>
              <a:t>在下图中</a:t>
            </a:r>
            <a:r>
              <a:rPr lang="zh-CN" altLang="en-US" sz="1400" dirty="0" smtClean="0"/>
              <a:t>，侏儒</a:t>
            </a:r>
            <a:r>
              <a:rPr lang="zh-CN" altLang="en-US" sz="1400" dirty="0"/>
              <a:t>猫鼬算法种群多样性程度的变化幅度较大</a:t>
            </a:r>
            <a:r>
              <a:rPr lang="zh-CN" altLang="en-US" sz="1400" dirty="0" smtClean="0"/>
              <a:t>。在</a:t>
            </a:r>
            <a:r>
              <a:rPr lang="zh-CN" altLang="en-US" sz="1400" dirty="0"/>
              <a:t>算法运行过程中仍在产生新的</a:t>
            </a:r>
            <a:r>
              <a:rPr lang="zh-CN" altLang="en-US" sz="1400" dirty="0" smtClean="0"/>
              <a:t>解的种群</a:t>
            </a:r>
            <a:r>
              <a:rPr lang="zh-CN" altLang="en-US" sz="1400" dirty="0"/>
              <a:t>多样性程度较大</a:t>
            </a:r>
            <a:r>
              <a:rPr lang="zh-CN" altLang="en-US" sz="1400" dirty="0" smtClean="0"/>
              <a:t>。</a:t>
            </a:r>
            <a:endParaRPr lang="zh-CN" altLang="en-US" sz="1400" dirty="0"/>
          </a:p>
        </p:txBody>
      </p:sp>
      <p:sp>
        <p:nvSpPr>
          <p:cNvPr id="8" name="矩形 7"/>
          <p:cNvSpPr/>
          <p:nvPr/>
        </p:nvSpPr>
        <p:spPr>
          <a:xfrm>
            <a:off x="7162800" y="5340329"/>
            <a:ext cx="2145492" cy="307777"/>
          </a:xfrm>
          <a:prstGeom prst="rect">
            <a:avLst/>
          </a:prstGeom>
        </p:spPr>
        <p:txBody>
          <a:bodyPr wrap="square">
            <a:spAutoFit/>
          </a:bodyPr>
          <a:lstStyle/>
          <a:p>
            <a:r>
              <a:rPr lang="zh-CN" altLang="en-US" sz="1400" dirty="0"/>
              <a:t>种群多样性程度结果图</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3071173"/>
            <a:ext cx="3048000" cy="2063750"/>
          </a:xfrm>
          <a:prstGeom prst="rect">
            <a:avLst/>
          </a:prstGeom>
        </p:spPr>
      </p:pic>
      <p:sp>
        <p:nvSpPr>
          <p:cNvPr id="13" name="矩形 12"/>
          <p:cNvSpPr/>
          <p:nvPr/>
        </p:nvSpPr>
        <p:spPr>
          <a:xfrm>
            <a:off x="1777991" y="5257800"/>
            <a:ext cx="1877437" cy="307777"/>
          </a:xfrm>
          <a:prstGeom prst="rect">
            <a:avLst/>
          </a:prstGeom>
        </p:spPr>
        <p:txBody>
          <a:bodyPr wrap="none">
            <a:spAutoFit/>
          </a:bodyPr>
          <a:lstStyle/>
          <a:p>
            <a:r>
              <a:rPr lang="zh-CN" altLang="en-US" sz="1400" dirty="0"/>
              <a:t>平衡因子 FC 值结果图</a:t>
            </a: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4322" y="3071173"/>
            <a:ext cx="3024777" cy="2026912"/>
          </a:xfrm>
          <a:prstGeom prst="rect">
            <a:avLst/>
          </a:prstGeom>
        </p:spPr>
      </p:pic>
      <p:sp>
        <p:nvSpPr>
          <p:cNvPr id="15" name="矩形 14"/>
          <p:cNvSpPr/>
          <p:nvPr/>
        </p:nvSpPr>
        <p:spPr>
          <a:xfrm>
            <a:off x="556623" y="1444191"/>
            <a:ext cx="4320177" cy="1061829"/>
          </a:xfrm>
          <a:prstGeom prst="rect">
            <a:avLst/>
          </a:prstGeom>
        </p:spPr>
        <p:txBody>
          <a:bodyPr wrap="square">
            <a:spAutoFit/>
          </a:bodyPr>
          <a:lstStyle/>
          <a:p>
            <a:pPr>
              <a:lnSpc>
                <a:spcPct val="150000"/>
              </a:lnSpc>
            </a:pPr>
            <a:r>
              <a:rPr lang="zh-CN" altLang="en-US" sz="1400" dirty="0" smtClean="0"/>
              <a:t>     数值</a:t>
            </a:r>
            <a:r>
              <a:rPr lang="zh-CN" altLang="en-US" sz="1400" dirty="0"/>
              <a:t>都在 0.6 至 0.7 之间浮动</a:t>
            </a:r>
            <a:r>
              <a:rPr lang="zh-CN" altLang="en-US" sz="1400" dirty="0" smtClean="0"/>
              <a:t>，车辆</a:t>
            </a:r>
            <a:r>
              <a:rPr lang="zh-CN" altLang="en-US" sz="1400" dirty="0"/>
              <a:t>任务调度的分配方案相对较为公平。在平衡方面，侏儒猫鼬算法表现良好。</a:t>
            </a:r>
          </a:p>
        </p:txBody>
      </p:sp>
    </p:spTree>
    <p:extLst>
      <p:ext uri="{BB962C8B-B14F-4D97-AF65-F5344CB8AC3E}">
        <p14:creationId xmlns:p14="http://schemas.microsoft.com/office/powerpoint/2010/main" val="2224789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457200"/>
            <a:ext cx="12192000" cy="6858000"/>
          </a:xfrm>
          <a:custGeom>
            <a:avLst/>
            <a:gdLst>
              <a:gd name="connsiteX0" fmla="*/ 0 w 12192000"/>
              <a:gd name="connsiteY0" fmla="*/ 6857999 h 6858000"/>
              <a:gd name="connsiteX1" fmla="*/ 12192000 w 12192000"/>
              <a:gd name="connsiteY1" fmla="*/ 6857999 h 6858000"/>
              <a:gd name="connsiteX2" fmla="*/ 12192000 w 12192000"/>
              <a:gd name="connsiteY2" fmla="*/ 0 h 6858000"/>
              <a:gd name="connsiteX3" fmla="*/ 0 w 12192000"/>
              <a:gd name="connsiteY3" fmla="*/ 0 h 6858000"/>
              <a:gd name="connsiteX4" fmla="*/ 0 w 12192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92000" h="6858000">
                <a:moveTo>
                  <a:pt x="0" y="6857999"/>
                </a:moveTo>
                <a:lnTo>
                  <a:pt x="12192000" y="6857999"/>
                </a:lnTo>
                <a:lnTo>
                  <a:pt x="12192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2" name="TextBox 1"/>
          <p:cNvSpPr txBox="1"/>
          <p:nvPr/>
        </p:nvSpPr>
        <p:spPr>
          <a:xfrm>
            <a:off x="558800" y="609600"/>
            <a:ext cx="2451100" cy="939800"/>
          </a:xfrm>
          <a:prstGeom prst="rect">
            <a:avLst/>
          </a:prstGeom>
          <a:noFill/>
        </p:spPr>
        <p:txBody>
          <a:bodyPr wrap="none" lIns="0" tIns="0" rIns="0" rtlCol="0">
            <a:spAutoFit/>
          </a:bodyPr>
          <a:lstStyle/>
          <a:p>
            <a:pPr>
              <a:lnSpc>
                <a:spcPts val="2800"/>
              </a:lnSpc>
              <a:tabLst>
                <a:tab pos="50800" algn="l"/>
              </a:tabLst>
            </a:pPr>
            <a:r>
              <a:rPr lang="en-US" altLang="zh-CN" sz="2804" dirty="0" smtClean="0">
                <a:solidFill>
                  <a:srgbClr val="4D3777"/>
                </a:solidFill>
                <a:latin typeface="Times New Roman" pitchFamily="18" charset="0"/>
                <a:cs typeface="Times New Roman" pitchFamily="18" charset="0"/>
              </a:rPr>
              <a:t>总结与未来展望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50800" algn="l"/>
              </a:tabLst>
            </a:pPr>
            <a:r>
              <a:rPr lang="en-US" altLang="zh-CN" dirty="0" smtClean="0"/>
              <a:t>	</a:t>
            </a:r>
            <a:r>
              <a:rPr lang="en-US" altLang="zh-CN" sz="1397" dirty="0" smtClean="0">
                <a:solidFill>
                  <a:srgbClr val="2E3033"/>
                </a:solidFill>
                <a:latin typeface="Times New Roman" pitchFamily="18" charset="0"/>
                <a:cs typeface="Times New Roman" pitchFamily="18" charset="0"/>
              </a:rPr>
              <a:t>论文的工作及贡献：</a:t>
            </a:r>
          </a:p>
        </p:txBody>
      </p:sp>
      <p:sp>
        <p:nvSpPr>
          <p:cNvPr id="6" name="TextBox 1"/>
          <p:cNvSpPr txBox="1"/>
          <p:nvPr/>
        </p:nvSpPr>
        <p:spPr>
          <a:xfrm>
            <a:off x="609600" y="1701800"/>
            <a:ext cx="127000" cy="152400"/>
          </a:xfrm>
          <a:prstGeom prst="rect">
            <a:avLst/>
          </a:prstGeom>
          <a:noFill/>
        </p:spPr>
        <p:txBody>
          <a:bodyPr wrap="none" lIns="0" tIns="0" rIns="0" rtlCol="0">
            <a:spAutoFit/>
          </a:bodyPr>
          <a:lstStyle/>
          <a:p>
            <a:pPr>
              <a:lnSpc>
                <a:spcPts val="1200"/>
              </a:lnSpc>
              <a:tabLst/>
            </a:pPr>
            <a:r>
              <a:rPr lang="en-US" altLang="zh-CN" sz="1397" dirty="0" smtClean="0">
                <a:solidFill>
                  <a:srgbClr val="2E3033"/>
                </a:solidFill>
                <a:latin typeface="Times New Roman" pitchFamily="18" charset="0"/>
                <a:cs typeface="Times New Roman" pitchFamily="18" charset="0"/>
              </a:rPr>
              <a:t>1.</a:t>
            </a:r>
          </a:p>
        </p:txBody>
      </p:sp>
      <p:sp>
        <p:nvSpPr>
          <p:cNvPr id="7" name="TextBox 1"/>
          <p:cNvSpPr txBox="1"/>
          <p:nvPr/>
        </p:nvSpPr>
        <p:spPr>
          <a:xfrm>
            <a:off x="952500" y="1597466"/>
            <a:ext cx="8724900" cy="691215"/>
          </a:xfrm>
          <a:prstGeom prst="rect">
            <a:avLst/>
          </a:prstGeom>
          <a:noFill/>
        </p:spPr>
        <p:txBody>
          <a:bodyPr wrap="square" lIns="0" tIns="0" rIns="0" rtlCol="0">
            <a:spAutoFit/>
          </a:bodyPr>
          <a:lstStyle/>
          <a:p>
            <a:pPr>
              <a:lnSpc>
                <a:spcPct val="150000"/>
              </a:lnSpc>
              <a:tabLst/>
            </a:pPr>
            <a:r>
              <a:rPr lang="zh-CN" altLang="en-US" sz="1397" dirty="0">
                <a:solidFill>
                  <a:srgbClr val="2E3033"/>
                </a:solidFill>
                <a:latin typeface="Times New Roman" pitchFamily="18" charset="0"/>
                <a:cs typeface="Times New Roman" pitchFamily="18" charset="0"/>
              </a:rPr>
              <a:t>研究了车联网中任务卸载的问题模型，将能耗模型分为两部分来描述，将其描述为数学规划的形式。使用了基因算法来求解该</a:t>
            </a:r>
            <a:r>
              <a:rPr lang="zh-CN" altLang="en-US" sz="1397" dirty="0" smtClean="0">
                <a:solidFill>
                  <a:srgbClr val="2E3033"/>
                </a:solidFill>
                <a:latin typeface="Times New Roman" pitchFamily="18" charset="0"/>
                <a:cs typeface="Times New Roman" pitchFamily="18" charset="0"/>
              </a:rPr>
              <a:t>问题。</a:t>
            </a:r>
            <a:endParaRPr lang="en-US" altLang="zh-CN" sz="1397" dirty="0" smtClean="0">
              <a:solidFill>
                <a:srgbClr val="2E3033"/>
              </a:solidFill>
              <a:latin typeface="Times New Roman" pitchFamily="18" charset="0"/>
              <a:cs typeface="Times New Roman" pitchFamily="18" charset="0"/>
            </a:endParaRPr>
          </a:p>
        </p:txBody>
      </p:sp>
      <p:sp>
        <p:nvSpPr>
          <p:cNvPr id="10" name="TextBox 1"/>
          <p:cNvSpPr txBox="1"/>
          <p:nvPr/>
        </p:nvSpPr>
        <p:spPr>
          <a:xfrm>
            <a:off x="605971" y="2568575"/>
            <a:ext cx="127000" cy="152400"/>
          </a:xfrm>
          <a:prstGeom prst="rect">
            <a:avLst/>
          </a:prstGeom>
          <a:noFill/>
        </p:spPr>
        <p:txBody>
          <a:bodyPr wrap="none" lIns="0" tIns="0" rIns="0" rtlCol="0">
            <a:spAutoFit/>
          </a:bodyPr>
          <a:lstStyle/>
          <a:p>
            <a:pPr>
              <a:lnSpc>
                <a:spcPts val="1200"/>
              </a:lnSpc>
              <a:tabLst/>
            </a:pPr>
            <a:r>
              <a:rPr lang="en-US" altLang="zh-CN" sz="1400" dirty="0" smtClean="0">
                <a:solidFill>
                  <a:srgbClr val="2E3033"/>
                </a:solidFill>
                <a:latin typeface="Times New Roman" pitchFamily="18" charset="0"/>
                <a:cs typeface="Times New Roman" pitchFamily="18" charset="0"/>
              </a:rPr>
              <a:t>2.</a:t>
            </a:r>
          </a:p>
        </p:txBody>
      </p:sp>
      <p:sp>
        <p:nvSpPr>
          <p:cNvPr id="11" name="TextBox 1"/>
          <p:cNvSpPr txBox="1"/>
          <p:nvPr/>
        </p:nvSpPr>
        <p:spPr>
          <a:xfrm>
            <a:off x="952500" y="2458611"/>
            <a:ext cx="7734299" cy="651653"/>
          </a:xfrm>
          <a:prstGeom prst="rect">
            <a:avLst/>
          </a:prstGeom>
          <a:noFill/>
        </p:spPr>
        <p:txBody>
          <a:bodyPr wrap="square" lIns="0" tIns="0" rIns="0" rtlCol="0">
            <a:spAutoFit/>
          </a:bodyPr>
          <a:lstStyle/>
          <a:p>
            <a:pPr>
              <a:lnSpc>
                <a:spcPct val="150000"/>
              </a:lnSpc>
              <a:tabLst/>
            </a:pPr>
            <a:r>
              <a:rPr lang="zh-CN" altLang="en-US" sz="1400" dirty="0" smtClean="0">
                <a:solidFill>
                  <a:srgbClr val="2E3033"/>
                </a:solidFill>
                <a:latin typeface="Times New Roman" pitchFamily="18" charset="0"/>
                <a:cs typeface="Times New Roman" pitchFamily="18" charset="0"/>
              </a:rPr>
              <a:t>本文</a:t>
            </a:r>
            <a:r>
              <a:rPr lang="zh-CN" altLang="en-US" sz="1400" dirty="0">
                <a:solidFill>
                  <a:srgbClr val="2E3033"/>
                </a:solidFill>
                <a:latin typeface="Times New Roman" pitchFamily="18" charset="0"/>
                <a:cs typeface="Times New Roman" pitchFamily="18" charset="0"/>
              </a:rPr>
              <a:t>在侏儒猫鼬算法的基础上提出了基于贪心法调整的侏儒猫鼬算法，核心思想是通过贪心法（处理时间最短法）以及重定义运算符来实现对种群进行更新。</a:t>
            </a:r>
            <a:endParaRPr lang="en-US" altLang="zh-CN" sz="1400" dirty="0" smtClean="0">
              <a:solidFill>
                <a:srgbClr val="2E3033"/>
              </a:solidFill>
              <a:latin typeface="Times New Roman" pitchFamily="18" charset="0"/>
              <a:cs typeface="Times New Roman" pitchFamily="18" charset="0"/>
            </a:endParaRPr>
          </a:p>
        </p:txBody>
      </p:sp>
      <p:sp>
        <p:nvSpPr>
          <p:cNvPr id="15" name="TextBox 1"/>
          <p:cNvSpPr txBox="1"/>
          <p:nvPr/>
        </p:nvSpPr>
        <p:spPr>
          <a:xfrm>
            <a:off x="609600" y="4457700"/>
            <a:ext cx="127000" cy="469900"/>
          </a:xfrm>
          <a:prstGeom prst="rect">
            <a:avLst/>
          </a:prstGeom>
          <a:noFill/>
        </p:spPr>
        <p:txBody>
          <a:bodyPr wrap="none" lIns="0" tIns="0" rIns="0" rtlCol="0">
            <a:spAutoFit/>
          </a:bodyPr>
          <a:lstStyle/>
          <a:p>
            <a:pPr>
              <a:lnSpc>
                <a:spcPts val="1200"/>
              </a:lnSpc>
              <a:tabLst/>
            </a:pPr>
            <a:r>
              <a:rPr lang="en-US" altLang="zh-CN" sz="1397" dirty="0" smtClean="0">
                <a:solidFill>
                  <a:srgbClr val="2E3033"/>
                </a:solidFill>
                <a:latin typeface="Times New Roman" pitchFamily="18" charset="0"/>
                <a:cs typeface="Times New Roman" pitchFamily="18" charset="0"/>
              </a:rPr>
              <a:t>1.</a:t>
            </a:r>
          </a:p>
          <a:p>
            <a:pPr>
              <a:lnSpc>
                <a:spcPts val="1000"/>
              </a:lnSpc>
            </a:pPr>
            <a:endParaRPr lang="en-US" altLang="zh-CN" dirty="0" smtClean="0"/>
          </a:p>
          <a:p>
            <a:pPr>
              <a:lnSpc>
                <a:spcPts val="1500"/>
              </a:lnSpc>
              <a:tabLst/>
            </a:pPr>
            <a:r>
              <a:rPr lang="en-US" altLang="zh-CN" sz="1397" dirty="0" smtClean="0">
                <a:solidFill>
                  <a:srgbClr val="2E3033"/>
                </a:solidFill>
                <a:latin typeface="Times New Roman" pitchFamily="18" charset="0"/>
                <a:cs typeface="Times New Roman" pitchFamily="18" charset="0"/>
              </a:rPr>
              <a:t>2.</a:t>
            </a:r>
          </a:p>
        </p:txBody>
      </p:sp>
      <p:sp>
        <p:nvSpPr>
          <p:cNvPr id="16" name="TextBox 1"/>
          <p:cNvSpPr txBox="1"/>
          <p:nvPr/>
        </p:nvSpPr>
        <p:spPr>
          <a:xfrm>
            <a:off x="952500" y="4419600"/>
            <a:ext cx="8438207" cy="533479"/>
          </a:xfrm>
          <a:prstGeom prst="rect">
            <a:avLst/>
          </a:prstGeom>
          <a:noFill/>
        </p:spPr>
        <p:txBody>
          <a:bodyPr wrap="none" lIns="0" tIns="0" rIns="0" rtlCol="0">
            <a:spAutoFit/>
          </a:bodyPr>
          <a:lstStyle/>
          <a:p>
            <a:pPr>
              <a:lnSpc>
                <a:spcPts val="1300"/>
              </a:lnSpc>
              <a:tabLst/>
            </a:pPr>
            <a:r>
              <a:rPr lang="zh-CN" altLang="en-US" sz="1397" dirty="0" smtClean="0">
                <a:solidFill>
                  <a:srgbClr val="2E3033"/>
                </a:solidFill>
                <a:latin typeface="Times New Roman" pitchFamily="18" charset="0"/>
                <a:cs typeface="Times New Roman" pitchFamily="18" charset="0"/>
              </a:rPr>
              <a:t>考虑</a:t>
            </a:r>
            <a:r>
              <a:rPr lang="zh-CN" altLang="en-US" sz="1397" dirty="0">
                <a:solidFill>
                  <a:srgbClr val="2E3033"/>
                </a:solidFill>
                <a:latin typeface="Times New Roman" pitchFamily="18" charset="0"/>
                <a:cs typeface="Times New Roman" pitchFamily="18" charset="0"/>
              </a:rPr>
              <a:t>加入一些其他的近似算法来</a:t>
            </a:r>
            <a:r>
              <a:rPr lang="zh-CN" altLang="en-US" sz="1397" dirty="0" smtClean="0">
                <a:solidFill>
                  <a:srgbClr val="2E3033"/>
                </a:solidFill>
                <a:latin typeface="Times New Roman" pitchFamily="18" charset="0"/>
                <a:cs typeface="Times New Roman" pitchFamily="18" charset="0"/>
              </a:rPr>
              <a:t>加快这个基因算法的过程。</a:t>
            </a:r>
            <a:endParaRPr lang="en-US" altLang="zh-CN" sz="1397" dirty="0" smtClean="0">
              <a:solidFill>
                <a:srgbClr val="2E3033"/>
              </a:solidFill>
              <a:latin typeface="Times New Roman" pitchFamily="18" charset="0"/>
              <a:cs typeface="Times New Roman" pitchFamily="18" charset="0"/>
            </a:endParaRPr>
          </a:p>
          <a:p>
            <a:pPr>
              <a:lnSpc>
                <a:spcPts val="1000"/>
              </a:lnSpc>
            </a:pPr>
            <a:endParaRPr lang="en-US" altLang="zh-CN" dirty="0" smtClean="0"/>
          </a:p>
          <a:p>
            <a:pPr>
              <a:lnSpc>
                <a:spcPts val="1500"/>
              </a:lnSpc>
              <a:tabLst/>
            </a:pPr>
            <a:r>
              <a:rPr lang="zh-CN" altLang="en-US" sz="1397" dirty="0">
                <a:solidFill>
                  <a:srgbClr val="2E3033"/>
                </a:solidFill>
                <a:latin typeface="Times New Roman" pitchFamily="18" charset="0"/>
                <a:cs typeface="Times New Roman" pitchFamily="18" charset="0"/>
              </a:rPr>
              <a:t>考虑后期动态的不确定性，迭代前期加大不确定性，迭代后期减小不确定性，进一步提高问题的解决效率。</a:t>
            </a:r>
            <a:endParaRPr lang="en-US" altLang="zh-CN" sz="1397" dirty="0" smtClean="0">
              <a:solidFill>
                <a:srgbClr val="2E3033"/>
              </a:solidFill>
              <a:latin typeface="Times New Roman" pitchFamily="18" charset="0"/>
              <a:cs typeface="Times New Roman" pitchFamily="18" charset="0"/>
            </a:endParaRPr>
          </a:p>
        </p:txBody>
      </p:sp>
      <p:sp>
        <p:nvSpPr>
          <p:cNvPr id="17" name="TextBox 1"/>
          <p:cNvSpPr txBox="1"/>
          <p:nvPr/>
        </p:nvSpPr>
        <p:spPr>
          <a:xfrm>
            <a:off x="558800" y="3741559"/>
            <a:ext cx="1397000" cy="379591"/>
          </a:xfrm>
          <a:prstGeom prst="rect">
            <a:avLst/>
          </a:prstGeom>
          <a:noFill/>
        </p:spPr>
        <p:txBody>
          <a:bodyPr wrap="square" lIns="0" tIns="0" rIns="0" rtlCol="0">
            <a:spAutoFit/>
          </a:bodyPr>
          <a:lstStyle/>
          <a:p>
            <a:pPr>
              <a:lnSpc>
                <a:spcPts val="1000"/>
              </a:lnSpc>
            </a:pPr>
            <a:endParaRPr lang="en-US" altLang="zh-CN" sz="1400" dirty="0" smtClean="0"/>
          </a:p>
          <a:p>
            <a:pPr>
              <a:lnSpc>
                <a:spcPts val="1600"/>
              </a:lnSpc>
              <a:tabLst>
                <a:tab pos="50800" algn="l"/>
              </a:tabLst>
            </a:pPr>
            <a:r>
              <a:rPr lang="zh-CN" altLang="en-US" sz="1400" dirty="0" smtClean="0"/>
              <a:t>未来的工作</a:t>
            </a:r>
            <a:r>
              <a:rPr lang="en-US" altLang="zh-CN" sz="1400" dirty="0" smtClean="0"/>
              <a:t>:</a:t>
            </a:r>
            <a:endParaRPr lang="en-US" altLang="zh-CN" sz="1100" dirty="0" smtClean="0">
              <a:solidFill>
                <a:srgbClr val="2E30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0" y="6184900"/>
            <a:ext cx="12192000" cy="673100"/>
          </a:xfrm>
          <a:prstGeom prst="rect">
            <a:avLst/>
          </a:prstGeom>
          <a:noFill/>
        </p:spPr>
      </p:pic>
      <p:sp>
        <p:nvSpPr>
          <p:cNvPr id="2" name="TextBox 1"/>
          <p:cNvSpPr txBox="1"/>
          <p:nvPr/>
        </p:nvSpPr>
        <p:spPr>
          <a:xfrm>
            <a:off x="558800" y="596900"/>
            <a:ext cx="2095500" cy="355600"/>
          </a:xfrm>
          <a:prstGeom prst="rect">
            <a:avLst/>
          </a:prstGeom>
          <a:noFill/>
        </p:spPr>
        <p:txBody>
          <a:bodyPr wrap="none" lIns="0" tIns="0" rIns="0" rtlCol="0">
            <a:spAutoFit/>
          </a:bodyPr>
          <a:lstStyle/>
          <a:p>
            <a:pPr>
              <a:lnSpc>
                <a:spcPts val="2800"/>
              </a:lnSpc>
              <a:tabLst/>
            </a:pPr>
            <a:r>
              <a:rPr lang="en-US" altLang="zh-CN" sz="2804" dirty="0" smtClean="0">
                <a:solidFill>
                  <a:srgbClr val="4D3777"/>
                </a:solidFill>
                <a:latin typeface="黑体" pitchFamily="18" charset="0"/>
                <a:cs typeface="黑体" pitchFamily="18" charset="0"/>
              </a:rPr>
              <a:t>在校期间成果</a:t>
            </a:r>
          </a:p>
        </p:txBody>
      </p:sp>
      <p:sp>
        <p:nvSpPr>
          <p:cNvPr id="8" name="TextBox 1"/>
          <p:cNvSpPr txBox="1"/>
          <p:nvPr/>
        </p:nvSpPr>
        <p:spPr>
          <a:xfrm>
            <a:off x="558799" y="1473200"/>
            <a:ext cx="342900" cy="203582"/>
          </a:xfrm>
          <a:prstGeom prst="rect">
            <a:avLst/>
          </a:prstGeom>
          <a:noFill/>
        </p:spPr>
        <p:txBody>
          <a:bodyPr wrap="square" lIns="0" tIns="0" rIns="0" rtlCol="0">
            <a:spAutoFit/>
          </a:bodyPr>
          <a:lstStyle/>
          <a:p>
            <a:pPr>
              <a:lnSpc>
                <a:spcPts val="1200"/>
              </a:lnSpc>
              <a:tabLst/>
            </a:pPr>
            <a:r>
              <a:rPr lang="en-US" altLang="zh-CN" sz="1397" dirty="0">
                <a:solidFill>
                  <a:srgbClr val="2E3033"/>
                </a:solidFill>
                <a:latin typeface="Times New Roman" pitchFamily="18" charset="0"/>
                <a:cs typeface="Times New Roman" pitchFamily="18" charset="0"/>
              </a:rPr>
              <a:t>1</a:t>
            </a:r>
            <a:r>
              <a:rPr lang="en-US" altLang="zh-CN" sz="1397" dirty="0" smtClean="0">
                <a:solidFill>
                  <a:srgbClr val="2E3033"/>
                </a:solidFill>
                <a:latin typeface="Times New Roman" pitchFamily="18" charset="0"/>
                <a:cs typeface="Times New Roman" pitchFamily="18" charset="0"/>
              </a:rPr>
              <a:t>.</a:t>
            </a:r>
          </a:p>
        </p:txBody>
      </p:sp>
      <p:sp>
        <p:nvSpPr>
          <p:cNvPr id="9" name="TextBox 1"/>
          <p:cNvSpPr txBox="1"/>
          <p:nvPr/>
        </p:nvSpPr>
        <p:spPr>
          <a:xfrm>
            <a:off x="901699" y="1447800"/>
            <a:ext cx="698500" cy="165100"/>
          </a:xfrm>
          <a:prstGeom prst="rect">
            <a:avLst/>
          </a:prstGeom>
          <a:noFill/>
        </p:spPr>
        <p:txBody>
          <a:bodyPr wrap="none" lIns="0" tIns="0" rIns="0" rtlCol="0">
            <a:spAutoFit/>
          </a:bodyPr>
          <a:lstStyle/>
          <a:p>
            <a:pPr>
              <a:lnSpc>
                <a:spcPts val="1300"/>
              </a:lnSpc>
              <a:tabLst/>
            </a:pPr>
            <a:r>
              <a:rPr lang="en-US" altLang="zh-CN" sz="1397" dirty="0" smtClean="0">
                <a:solidFill>
                  <a:srgbClr val="2E3033"/>
                </a:solidFill>
                <a:latin typeface="Times New Roman" pitchFamily="18" charset="0"/>
                <a:cs typeface="Times New Roman" pitchFamily="18" charset="0"/>
              </a:rPr>
              <a:t>发表论文</a:t>
            </a:r>
          </a:p>
        </p:txBody>
      </p:sp>
      <p:sp>
        <p:nvSpPr>
          <p:cNvPr id="10" name="TextBox 1"/>
          <p:cNvSpPr txBox="1"/>
          <p:nvPr/>
        </p:nvSpPr>
        <p:spPr>
          <a:xfrm>
            <a:off x="558800" y="1828800"/>
            <a:ext cx="9601200" cy="430887"/>
          </a:xfrm>
          <a:prstGeom prst="rect">
            <a:avLst/>
          </a:prstGeom>
          <a:noFill/>
        </p:spPr>
        <p:txBody>
          <a:bodyPr wrap="square" lIns="0" tIns="0" rIns="0" rtlCol="0">
            <a:spAutoFit/>
          </a:bodyPr>
          <a:lstStyle/>
          <a:p>
            <a:pPr>
              <a:lnSpc>
                <a:spcPts val="1500"/>
              </a:lnSpc>
              <a:tabLst/>
            </a:pPr>
            <a:r>
              <a:rPr lang="en-US" altLang="zh-CN" sz="1400" dirty="0" smtClean="0">
                <a:solidFill>
                  <a:srgbClr val="2E3033"/>
                </a:solidFill>
                <a:latin typeface="Times New Roman" pitchFamily="18" charset="0"/>
                <a:cs typeface="Times New Roman" pitchFamily="18" charset="0"/>
              </a:rPr>
              <a:t>[1]</a:t>
            </a:r>
            <a:r>
              <a:rPr lang="en-US" altLang="zh-CN" sz="1400" dirty="0" smtClean="0">
                <a:latin typeface="Times New Roman" pitchFamily="18" charset="0"/>
                <a:cs typeface="Times New Roman" pitchFamily="18" charset="0"/>
              </a:rPr>
              <a:t>(EI</a:t>
            </a:r>
            <a:r>
              <a:rPr lang="zh-CN" altLang="en-US" sz="1400" dirty="0" smtClean="0">
                <a:latin typeface="Times New Roman" pitchFamily="18" charset="0"/>
                <a:cs typeface="Times New Roman" pitchFamily="18" charset="0"/>
              </a:rPr>
              <a:t>会议</a:t>
            </a:r>
            <a:r>
              <a:rPr lang="en-US" altLang="zh-CN" sz="1400" dirty="0" smtClean="0">
                <a:latin typeface="Times New Roman" pitchFamily="18" charset="0"/>
                <a:cs typeface="Times New Roman" pitchFamily="18" charset="0"/>
              </a:rPr>
              <a:t>)</a:t>
            </a:r>
            <a:r>
              <a:rPr lang="en-US" altLang="zh-CN" sz="1400" dirty="0" smtClean="0">
                <a:solidFill>
                  <a:srgbClr val="2E3033"/>
                </a:solidFill>
                <a:latin typeface="Times New Roman" pitchFamily="18" charset="0"/>
                <a:cs typeface="Times New Roman" pitchFamily="18" charset="0"/>
              </a:rPr>
              <a:t>,</a:t>
            </a:r>
            <a:r>
              <a:rPr lang="en-US" altLang="zh-CN" sz="1400" dirty="0" smtClean="0">
                <a:latin typeface="Times New Roman" pitchFamily="18" charset="0"/>
                <a:cs typeface="Times New Roman" pitchFamily="18" charset="0"/>
              </a:rPr>
              <a:t> </a:t>
            </a:r>
            <a:r>
              <a:rPr lang="en-US" altLang="zh-CN" sz="1400" dirty="0">
                <a:solidFill>
                  <a:srgbClr val="2E3033"/>
                </a:solidFill>
                <a:latin typeface="Times New Roman" pitchFamily="18" charset="0"/>
                <a:cs typeface="Times New Roman" pitchFamily="18" charset="0"/>
              </a:rPr>
              <a:t>A Genetic Algorithm for Task Offloading problem </a:t>
            </a:r>
            <a:r>
              <a:rPr lang="en-US" altLang="zh-CN" sz="1400" dirty="0" smtClean="0">
                <a:solidFill>
                  <a:srgbClr val="2E3033"/>
                </a:solidFill>
                <a:latin typeface="Times New Roman" pitchFamily="18" charset="0"/>
                <a:cs typeface="Times New Roman" pitchFamily="18" charset="0"/>
              </a:rPr>
              <a:t>in Vehicular </a:t>
            </a:r>
            <a:r>
              <a:rPr lang="en-US" altLang="zh-CN" sz="1400" dirty="0">
                <a:solidFill>
                  <a:srgbClr val="2E3033"/>
                </a:solidFill>
                <a:latin typeface="Times New Roman" pitchFamily="18" charset="0"/>
                <a:cs typeface="Times New Roman" pitchFamily="18" charset="0"/>
              </a:rPr>
              <a:t>Edge Computing[C]//2022 China Automation Congress (CAC). IEEE, </a:t>
            </a:r>
            <a:r>
              <a:rPr lang="en-US" altLang="zh-CN" sz="1400" dirty="0" smtClean="0">
                <a:solidFill>
                  <a:srgbClr val="2E3033"/>
                </a:solidFill>
                <a:latin typeface="Times New Roman" pitchFamily="18" charset="0"/>
                <a:cs typeface="Times New Roman" pitchFamily="18" charset="0"/>
              </a:rPr>
              <a:t>2022:6242-6247 </a:t>
            </a:r>
            <a:r>
              <a:rPr lang="zh-CN" altLang="en-US" sz="1400" dirty="0" smtClean="0">
                <a:solidFill>
                  <a:srgbClr val="2E3033"/>
                </a:solidFill>
                <a:latin typeface="Times New Roman" pitchFamily="18" charset="0"/>
                <a:cs typeface="Times New Roman" pitchFamily="18" charset="0"/>
              </a:rPr>
              <a:t>（</a:t>
            </a:r>
            <a:r>
              <a:rPr lang="en-US" altLang="zh-CN" sz="1400" dirty="0" smtClean="0">
                <a:solidFill>
                  <a:srgbClr val="2E3033"/>
                </a:solidFill>
                <a:latin typeface="Times New Roman" pitchFamily="18" charset="0"/>
                <a:cs typeface="Times New Roman" pitchFamily="18" charset="0"/>
              </a:rPr>
              <a:t>EI</a:t>
            </a:r>
            <a:r>
              <a:rPr lang="zh-CN" altLang="en-US" sz="1400" dirty="0" smtClean="0">
                <a:solidFill>
                  <a:srgbClr val="2E3033"/>
                </a:solidFill>
                <a:latin typeface="Times New Roman" pitchFamily="18" charset="0"/>
                <a:cs typeface="Times New Roman" pitchFamily="18" charset="0"/>
              </a:rPr>
              <a:t>）</a:t>
            </a:r>
            <a:endParaRPr lang="en-US" altLang="zh-CN" sz="1397" dirty="0" smtClean="0">
              <a:solidFill>
                <a:srgbClr val="2E30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2192000" cy="6858000"/>
          </a:xfrm>
          <a:custGeom>
            <a:avLst/>
            <a:gdLst>
              <a:gd name="connsiteX0" fmla="*/ 0 w 12192000"/>
              <a:gd name="connsiteY0" fmla="*/ 6857999 h 6858000"/>
              <a:gd name="connsiteX1" fmla="*/ 12192000 w 12192000"/>
              <a:gd name="connsiteY1" fmla="*/ 6857999 h 6858000"/>
              <a:gd name="connsiteX2" fmla="*/ 12192000 w 12192000"/>
              <a:gd name="connsiteY2" fmla="*/ 0 h 6858000"/>
              <a:gd name="connsiteX3" fmla="*/ 0 w 12192000"/>
              <a:gd name="connsiteY3" fmla="*/ 0 h 6858000"/>
              <a:gd name="connsiteX4" fmla="*/ 0 w 12192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92000" h="6858000">
                <a:moveTo>
                  <a:pt x="0" y="6857999"/>
                </a:moveTo>
                <a:lnTo>
                  <a:pt x="12192000" y="6857999"/>
                </a:lnTo>
                <a:lnTo>
                  <a:pt x="12192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0" y="6184900"/>
            <a:ext cx="12192000" cy="673100"/>
          </a:xfrm>
          <a:prstGeom prst="rect">
            <a:avLst/>
          </a:prstGeom>
          <a:noFill/>
        </p:spPr>
      </p:pic>
      <p:sp>
        <p:nvSpPr>
          <p:cNvPr id="2" name="TextBox 1"/>
          <p:cNvSpPr txBox="1"/>
          <p:nvPr/>
        </p:nvSpPr>
        <p:spPr>
          <a:xfrm>
            <a:off x="2400300" y="2438400"/>
            <a:ext cx="7277100" cy="558800"/>
          </a:xfrm>
          <a:prstGeom prst="rect">
            <a:avLst/>
          </a:prstGeom>
          <a:noFill/>
        </p:spPr>
        <p:txBody>
          <a:bodyPr wrap="none" lIns="0" tIns="0" rIns="0" rtlCol="0">
            <a:spAutoFit/>
          </a:bodyPr>
          <a:lstStyle/>
          <a:p>
            <a:pPr>
              <a:lnSpc>
                <a:spcPts val="4400"/>
              </a:lnSpc>
              <a:tabLst/>
            </a:pPr>
            <a:r>
              <a:rPr lang="en-US" altLang="zh-CN" sz="4400" dirty="0" smtClean="0">
                <a:solidFill>
                  <a:srgbClr val="404040"/>
                </a:solidFill>
                <a:latin typeface="黑体" pitchFamily="18" charset="0"/>
                <a:cs typeface="黑体" pitchFamily="18" charset="0"/>
              </a:rPr>
              <a:t>感谢各位专家的聆听与指导！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32"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tabLst/>
            </a:pPr>
            <a:r>
              <a:rPr lang="en-US" altLang="zh-CN" sz="2804" dirty="0" err="1" smtClean="0">
                <a:solidFill>
                  <a:srgbClr val="4D3777"/>
                </a:solidFill>
                <a:latin typeface="黑体" pitchFamily="18" charset="0"/>
                <a:cs typeface="黑体" pitchFamily="18" charset="0"/>
              </a:rPr>
              <a:t>研究背景</a:t>
            </a:r>
            <a:endParaRPr lang="en-US" altLang="zh-CN" sz="2804" dirty="0" smtClean="0">
              <a:solidFill>
                <a:srgbClr val="4D3777"/>
              </a:solidFill>
              <a:latin typeface="黑体" pitchFamily="18" charset="0"/>
              <a:cs typeface="黑体" pitchFamily="18" charset="0"/>
            </a:endParaRPr>
          </a:p>
        </p:txBody>
      </p:sp>
      <p:sp>
        <p:nvSpPr>
          <p:cNvPr id="4" name="矩形 3"/>
          <p:cNvSpPr/>
          <p:nvPr/>
        </p:nvSpPr>
        <p:spPr>
          <a:xfrm>
            <a:off x="914400" y="1828800"/>
            <a:ext cx="4724400" cy="2354491"/>
          </a:xfrm>
          <a:prstGeom prst="rect">
            <a:avLst/>
          </a:prstGeom>
        </p:spPr>
        <p:txBody>
          <a:bodyPr wrap="square">
            <a:spAutoFit/>
          </a:bodyPr>
          <a:lstStyle/>
          <a:p>
            <a:pPr>
              <a:lnSpc>
                <a:spcPct val="150000"/>
              </a:lnSpc>
            </a:pPr>
            <a:r>
              <a:rPr lang="zh-CN" altLang="en-US" sz="1400" dirty="0" smtClean="0"/>
              <a:t>    未来</a:t>
            </a:r>
            <a:r>
              <a:rPr lang="zh-CN" altLang="en-US" sz="1400" dirty="0"/>
              <a:t>将迎来“万物互联”的时代。车联网是“万物互联”时代的典型应用，汽车的功能已经超出了传统的交通工具范畴</a:t>
            </a:r>
            <a:r>
              <a:rPr lang="zh-CN" altLang="en-US" sz="1400" dirty="0" smtClean="0"/>
              <a:t>，变成</a:t>
            </a:r>
            <a:r>
              <a:rPr lang="zh-CN" altLang="en-US" sz="1400" dirty="0"/>
              <a:t>了一个智能互联的</a:t>
            </a:r>
            <a:r>
              <a:rPr lang="zh-CN" altLang="en-US" sz="1400" dirty="0" smtClean="0"/>
              <a:t>计算系统。</a:t>
            </a:r>
            <a:r>
              <a:rPr lang="zh-CN" altLang="en-US" sz="1400" dirty="0"/>
              <a:t>因此需要大量的稳定的计算资源来</a:t>
            </a:r>
            <a:r>
              <a:rPr lang="zh-CN" altLang="en-US" sz="1400" dirty="0" smtClean="0"/>
              <a:t>保证车辆的服务</a:t>
            </a:r>
            <a:r>
              <a:rPr lang="zh-CN" altLang="en-US" sz="1400" dirty="0"/>
              <a:t>质量</a:t>
            </a:r>
            <a:r>
              <a:rPr lang="zh-CN" altLang="en-US" sz="1400" dirty="0" smtClean="0"/>
              <a:t>。</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可以通过将任务调度到其他车辆的方式来节约资源，利用任务量与能耗之间的非线性关系，来降低所有车辆的能耗。</a:t>
            </a:r>
            <a:endParaRPr lang="zh-CN" altLang="en-US" sz="1400" dirty="0"/>
          </a:p>
        </p:txBody>
      </p:sp>
      <p:sp>
        <p:nvSpPr>
          <p:cNvPr id="5" name="矩形 4"/>
          <p:cNvSpPr/>
          <p:nvPr/>
        </p:nvSpPr>
        <p:spPr>
          <a:xfrm>
            <a:off x="6217920" y="1828800"/>
            <a:ext cx="4622074" cy="1708160"/>
          </a:xfrm>
          <a:prstGeom prst="rect">
            <a:avLst/>
          </a:prstGeom>
        </p:spPr>
        <p:txBody>
          <a:bodyPr wrap="square">
            <a:spAutoFit/>
          </a:bodyPr>
          <a:lstStyle/>
          <a:p>
            <a:pPr>
              <a:lnSpc>
                <a:spcPct val="150000"/>
              </a:lnSpc>
            </a:pPr>
            <a:r>
              <a:rPr lang="zh-CN" altLang="en-US" sz="1400" dirty="0"/>
              <a:t>任务调度的最优化目标有：</a:t>
            </a:r>
          </a:p>
          <a:p>
            <a:pPr>
              <a:lnSpc>
                <a:spcPct val="150000"/>
              </a:lnSpc>
            </a:pPr>
            <a:r>
              <a:rPr lang="zh-CN" altLang="en-US" sz="1400" dirty="0"/>
              <a:t>（1）最小化调度时延</a:t>
            </a:r>
            <a:r>
              <a:rPr lang="zh-CN" altLang="en-US" sz="1400" dirty="0" smtClean="0"/>
              <a:t>。时延</a:t>
            </a:r>
            <a:r>
              <a:rPr lang="zh-CN" altLang="en-US" sz="1400" dirty="0"/>
              <a:t>是车联网十分重要的指标，不仅关乎</a:t>
            </a:r>
            <a:r>
              <a:rPr lang="zh-CN" altLang="en-US" sz="1400" dirty="0" smtClean="0"/>
              <a:t>用户</a:t>
            </a:r>
            <a:r>
              <a:rPr lang="zh-CN" altLang="en-US" sz="1400" dirty="0"/>
              <a:t>的</a:t>
            </a:r>
            <a:r>
              <a:rPr lang="zh-CN" altLang="en-US" sz="1400" dirty="0" smtClean="0"/>
              <a:t>体验还</a:t>
            </a:r>
            <a:r>
              <a:rPr lang="zh-CN" altLang="en-US" sz="1400" dirty="0"/>
              <a:t>关乎用户的安全</a:t>
            </a:r>
            <a:r>
              <a:rPr lang="zh-CN" altLang="en-US" sz="1400" dirty="0" smtClean="0"/>
              <a:t>。</a:t>
            </a:r>
            <a:endParaRPr lang="en-US" altLang="zh-CN" sz="1400" dirty="0" smtClean="0"/>
          </a:p>
          <a:p>
            <a:pPr>
              <a:lnSpc>
                <a:spcPct val="150000"/>
              </a:lnSpc>
            </a:pPr>
            <a:r>
              <a:rPr lang="zh-CN" altLang="en-US" sz="1400" dirty="0" smtClean="0"/>
              <a:t>（</a:t>
            </a:r>
            <a:r>
              <a:rPr lang="zh-CN" altLang="en-US" sz="1400" dirty="0"/>
              <a:t>2）最小能量消耗</a:t>
            </a:r>
            <a:r>
              <a:rPr lang="zh-CN" altLang="en-US" sz="1400" dirty="0" smtClean="0"/>
              <a:t>。减少能耗</a:t>
            </a:r>
            <a:r>
              <a:rPr lang="zh-CN" altLang="en-US" sz="1400" dirty="0"/>
              <a:t>可以提高车辆的行驶里程，缓解“里程焦虑”</a:t>
            </a:r>
            <a:r>
              <a:rPr lang="zh-CN" altLang="en-US" sz="1400" dirty="0" smtClean="0"/>
              <a:t>。</a:t>
            </a:r>
            <a:endParaRPr lang="zh-CN" alt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719497" y="2765266"/>
            <a:ext cx="5486401" cy="1642124"/>
          </a:xfrm>
          <a:prstGeom prst="rect">
            <a:avLst/>
          </a:prstGeom>
        </p:spPr>
      </p:pic>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6005497" y="2961743"/>
            <a:ext cx="676711"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pic>
        <p:nvPicPr>
          <p:cNvPr id="32"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tabLst/>
            </a:pPr>
            <a:r>
              <a:rPr lang="en-US" altLang="zh-CN" sz="2804" dirty="0" err="1" smtClean="0">
                <a:solidFill>
                  <a:srgbClr val="4D3777"/>
                </a:solidFill>
                <a:latin typeface="黑体" pitchFamily="18" charset="0"/>
                <a:cs typeface="黑体" pitchFamily="18" charset="0"/>
              </a:rPr>
              <a:t>研究背景</a:t>
            </a:r>
            <a:endParaRPr lang="en-US" altLang="zh-CN" sz="2804" dirty="0" smtClean="0">
              <a:solidFill>
                <a:srgbClr val="4D3777"/>
              </a:solidFill>
              <a:latin typeface="黑体" pitchFamily="18" charset="0"/>
              <a:cs typeface="黑体" pitchFamily="18" charset="0"/>
            </a:endParaRPr>
          </a:p>
        </p:txBody>
      </p:sp>
      <p:sp>
        <p:nvSpPr>
          <p:cNvPr id="5" name="矩形 4"/>
          <p:cNvSpPr/>
          <p:nvPr/>
        </p:nvSpPr>
        <p:spPr>
          <a:xfrm>
            <a:off x="4822221" y="4592360"/>
            <a:ext cx="3940779" cy="1061829"/>
          </a:xfrm>
          <a:prstGeom prst="rect">
            <a:avLst/>
          </a:prstGeom>
        </p:spPr>
        <p:txBody>
          <a:bodyPr wrap="square">
            <a:spAutoFit/>
          </a:bodyPr>
          <a:lstStyle/>
          <a:p>
            <a:pPr>
              <a:lnSpc>
                <a:spcPct val="150000"/>
              </a:lnSpc>
            </a:pPr>
            <a:r>
              <a:rPr lang="zh-CN" altLang="en-US" sz="1400" dirty="0" smtClean="0"/>
              <a:t>将任务分配列表抽象为状态，</a:t>
            </a:r>
            <a:endParaRPr lang="en-US" altLang="zh-CN" sz="1400" dirty="0" smtClean="0"/>
          </a:p>
          <a:p>
            <a:pPr>
              <a:lnSpc>
                <a:spcPct val="150000"/>
              </a:lnSpc>
            </a:pPr>
            <a:r>
              <a:rPr lang="zh-CN" altLang="en-US" sz="1400" dirty="0" smtClean="0"/>
              <a:t>将分配方案构造过程抽象为动作，</a:t>
            </a:r>
            <a:endParaRPr lang="en-US" altLang="zh-CN" sz="1400" dirty="0" smtClean="0"/>
          </a:p>
          <a:p>
            <a:pPr>
              <a:lnSpc>
                <a:spcPct val="150000"/>
              </a:lnSpc>
            </a:pPr>
            <a:r>
              <a:rPr lang="zh-CN" altLang="en-US" sz="1400" dirty="0" smtClean="0"/>
              <a:t>根据最优目标来计算奖励。</a:t>
            </a:r>
            <a:endParaRPr lang="zh-CN" altLang="en-US" sz="1400" dirty="0"/>
          </a:p>
        </p:txBody>
      </p:sp>
      <p:sp>
        <p:nvSpPr>
          <p:cNvPr id="9" name="文本框 8"/>
          <p:cNvSpPr txBox="1"/>
          <p:nvPr/>
        </p:nvSpPr>
        <p:spPr>
          <a:xfrm>
            <a:off x="5958538" y="2898327"/>
            <a:ext cx="914400" cy="369332"/>
          </a:xfrm>
          <a:prstGeom prst="rect">
            <a:avLst/>
          </a:prstGeom>
          <a:noFill/>
        </p:spPr>
        <p:txBody>
          <a:bodyPr wrap="square" rtlCol="0">
            <a:spAutoFit/>
          </a:bodyPr>
          <a:lstStyle/>
          <a:p>
            <a:r>
              <a:rPr lang="zh-CN" altLang="en-US" b="1" dirty="0" smtClean="0"/>
              <a:t>智能体</a:t>
            </a:r>
            <a:endParaRPr lang="zh-CN" altLang="en-US" b="1" dirty="0"/>
          </a:p>
        </p:txBody>
      </p:sp>
      <p:sp>
        <p:nvSpPr>
          <p:cNvPr id="13" name="矩形 12"/>
          <p:cNvSpPr/>
          <p:nvPr/>
        </p:nvSpPr>
        <p:spPr>
          <a:xfrm>
            <a:off x="5667141" y="3850497"/>
            <a:ext cx="1343259"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106178" y="3850497"/>
            <a:ext cx="914400" cy="369332"/>
          </a:xfrm>
          <a:prstGeom prst="rect">
            <a:avLst/>
          </a:prstGeom>
          <a:noFill/>
        </p:spPr>
        <p:txBody>
          <a:bodyPr wrap="square" rtlCol="0">
            <a:spAutoFit/>
          </a:bodyPr>
          <a:lstStyle/>
          <a:p>
            <a:r>
              <a:rPr lang="zh-CN" altLang="en-US" b="1" dirty="0"/>
              <a:t>环境</a:t>
            </a:r>
          </a:p>
        </p:txBody>
      </p:sp>
      <p:sp>
        <p:nvSpPr>
          <p:cNvPr id="15" name="矩形 14"/>
          <p:cNvSpPr/>
          <p:nvPr/>
        </p:nvSpPr>
        <p:spPr>
          <a:xfrm>
            <a:off x="8229601" y="3265942"/>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153400" y="3275568"/>
            <a:ext cx="914400" cy="369332"/>
          </a:xfrm>
          <a:prstGeom prst="rect">
            <a:avLst/>
          </a:prstGeom>
          <a:noFill/>
        </p:spPr>
        <p:txBody>
          <a:bodyPr wrap="square" rtlCol="0">
            <a:spAutoFit/>
          </a:bodyPr>
          <a:lstStyle/>
          <a:p>
            <a:r>
              <a:rPr lang="zh-CN" altLang="en-US" b="1" dirty="0"/>
              <a:t>动作</a:t>
            </a:r>
          </a:p>
        </p:txBody>
      </p:sp>
      <p:sp>
        <p:nvSpPr>
          <p:cNvPr id="17" name="矩形 16"/>
          <p:cNvSpPr/>
          <p:nvPr/>
        </p:nvSpPr>
        <p:spPr>
          <a:xfrm>
            <a:off x="4618191" y="3233495"/>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541990" y="3243121"/>
            <a:ext cx="914400" cy="369332"/>
          </a:xfrm>
          <a:prstGeom prst="rect">
            <a:avLst/>
          </a:prstGeom>
          <a:noFill/>
        </p:spPr>
        <p:txBody>
          <a:bodyPr wrap="square" rtlCol="0">
            <a:spAutoFit/>
          </a:bodyPr>
          <a:lstStyle/>
          <a:p>
            <a:r>
              <a:rPr lang="zh-CN" altLang="en-US" b="1" dirty="0" smtClean="0"/>
              <a:t>奖励</a:t>
            </a:r>
            <a:endParaRPr lang="zh-CN" altLang="en-US" b="1" dirty="0"/>
          </a:p>
        </p:txBody>
      </p:sp>
      <p:sp>
        <p:nvSpPr>
          <p:cNvPr id="19" name="矩形 18"/>
          <p:cNvSpPr/>
          <p:nvPr/>
        </p:nvSpPr>
        <p:spPr>
          <a:xfrm>
            <a:off x="3733734" y="3177179"/>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709319" y="3187336"/>
            <a:ext cx="914400" cy="369332"/>
          </a:xfrm>
          <a:prstGeom prst="rect">
            <a:avLst/>
          </a:prstGeom>
          <a:noFill/>
        </p:spPr>
        <p:txBody>
          <a:bodyPr wrap="square" rtlCol="0">
            <a:spAutoFit/>
          </a:bodyPr>
          <a:lstStyle/>
          <a:p>
            <a:r>
              <a:rPr lang="zh-CN" altLang="en-US" b="1" dirty="0" smtClean="0"/>
              <a:t>状态</a:t>
            </a:r>
            <a:endParaRPr lang="zh-CN" altLang="en-US" b="1" dirty="0"/>
          </a:p>
        </p:txBody>
      </p:sp>
      <p:sp>
        <p:nvSpPr>
          <p:cNvPr id="21" name="矩形 20"/>
          <p:cNvSpPr/>
          <p:nvPr/>
        </p:nvSpPr>
        <p:spPr>
          <a:xfrm>
            <a:off x="1752600" y="1339004"/>
            <a:ext cx="7453298" cy="1431161"/>
          </a:xfrm>
          <a:prstGeom prst="rect">
            <a:avLst/>
          </a:prstGeom>
        </p:spPr>
        <p:txBody>
          <a:bodyPr wrap="square">
            <a:spAutoFit/>
          </a:bodyPr>
          <a:lstStyle/>
          <a:p>
            <a:pPr>
              <a:lnSpc>
                <a:spcPct val="150000"/>
              </a:lnSpc>
            </a:pPr>
            <a:r>
              <a:rPr lang="zh-CN" altLang="en-US" sz="1400" dirty="0" smtClean="0"/>
              <a:t>    任务调度的常用算法包括基于强化学习</a:t>
            </a:r>
            <a:r>
              <a:rPr lang="zh-CN" altLang="en-US" sz="1400" dirty="0"/>
              <a:t>的</a:t>
            </a:r>
            <a:r>
              <a:rPr lang="zh-CN" altLang="en-US" sz="1400" dirty="0" smtClean="0"/>
              <a:t>任务调度、基于博弈论的任务调度和基于启发式算法的车任务调度。</a:t>
            </a:r>
            <a:endParaRPr lang="en-US" altLang="zh-CN" sz="1400" dirty="0" smtClean="0"/>
          </a:p>
          <a:p>
            <a:pPr>
              <a:lnSpc>
                <a:spcPct val="150000"/>
              </a:lnSpc>
            </a:pPr>
            <a:endParaRPr lang="en-US" altLang="zh-CN" sz="1400" dirty="0" smtClean="0"/>
          </a:p>
          <a:p>
            <a:pPr>
              <a:lnSpc>
                <a:spcPct val="150000"/>
              </a:lnSpc>
            </a:pPr>
            <a:r>
              <a:rPr lang="zh-CN" altLang="en-US" sz="1600" dirty="0" smtClean="0"/>
              <a:t>基于强化学些的任务调度：</a:t>
            </a:r>
            <a:endParaRPr lang="en-US" altLang="zh-CN" sz="1600" dirty="0" smtClean="0"/>
          </a:p>
        </p:txBody>
      </p:sp>
    </p:spTree>
    <p:extLst>
      <p:ext uri="{BB962C8B-B14F-4D97-AF65-F5344CB8AC3E}">
        <p14:creationId xmlns:p14="http://schemas.microsoft.com/office/powerpoint/2010/main" val="224781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4" name="矩形 3"/>
          <p:cNvSpPr/>
          <p:nvPr/>
        </p:nvSpPr>
        <p:spPr>
          <a:xfrm>
            <a:off x="1828800" y="1649707"/>
            <a:ext cx="8153400" cy="2723823"/>
          </a:xfrm>
          <a:prstGeom prst="rect">
            <a:avLst/>
          </a:prstGeom>
        </p:spPr>
        <p:txBody>
          <a:bodyPr wrap="square">
            <a:spAutoFit/>
          </a:bodyPr>
          <a:lstStyle/>
          <a:p>
            <a:pPr>
              <a:lnSpc>
                <a:spcPct val="150000"/>
              </a:lnSpc>
            </a:pPr>
            <a:r>
              <a:rPr lang="zh-CN" altLang="en-US" sz="1600" dirty="0" smtClean="0"/>
              <a:t>基于博弈论的</a:t>
            </a:r>
            <a:r>
              <a:rPr lang="zh-CN" altLang="en-US" sz="1600" dirty="0"/>
              <a:t>任务</a:t>
            </a:r>
            <a:r>
              <a:rPr lang="zh-CN" altLang="en-US" sz="1600" dirty="0" smtClean="0"/>
              <a:t>调度</a:t>
            </a:r>
            <a:endParaRPr lang="en-US" altLang="zh-CN" sz="1600" dirty="0" smtClean="0"/>
          </a:p>
          <a:p>
            <a:pPr>
              <a:lnSpc>
                <a:spcPct val="150000"/>
              </a:lnSpc>
            </a:pPr>
            <a:endParaRPr lang="en-US" altLang="zh-CN" sz="1400" dirty="0" smtClean="0"/>
          </a:p>
          <a:p>
            <a:pPr>
              <a:lnSpc>
                <a:spcPct val="150000"/>
              </a:lnSpc>
            </a:pPr>
            <a:r>
              <a:rPr lang="zh-CN" altLang="en-US" sz="1400" dirty="0" smtClean="0"/>
              <a:t>博弈的组成：</a:t>
            </a:r>
            <a:endParaRPr lang="en-US" altLang="zh-CN" sz="1400" dirty="0" smtClean="0"/>
          </a:p>
          <a:p>
            <a:pPr lvl="1">
              <a:lnSpc>
                <a:spcPct val="150000"/>
              </a:lnSpc>
            </a:pPr>
            <a:r>
              <a:rPr lang="zh-CN" altLang="en-US" sz="1400" dirty="0" smtClean="0"/>
              <a:t>参与者：</a:t>
            </a:r>
            <a:r>
              <a:rPr lang="en-US" altLang="zh-CN" sz="1400" dirty="0" smtClean="0"/>
              <a:t>n </a:t>
            </a:r>
            <a:r>
              <a:rPr lang="zh-CN" altLang="en-US" sz="1400" dirty="0" smtClean="0"/>
              <a:t>个任务调度的参与者</a:t>
            </a:r>
            <a:endParaRPr lang="en-US" altLang="zh-CN" sz="1400" dirty="0" smtClean="0"/>
          </a:p>
          <a:p>
            <a:pPr lvl="1">
              <a:lnSpc>
                <a:spcPct val="150000"/>
              </a:lnSpc>
            </a:pPr>
            <a:r>
              <a:rPr lang="zh-CN" altLang="en-US" sz="1400" dirty="0"/>
              <a:t>策略</a:t>
            </a:r>
            <a:r>
              <a:rPr lang="zh-CN" altLang="en-US" sz="1400" dirty="0" smtClean="0"/>
              <a:t>集：设计任务分配方案的步骤</a:t>
            </a:r>
            <a:endParaRPr lang="en-US" altLang="zh-CN" sz="1400" dirty="0" smtClean="0"/>
          </a:p>
          <a:p>
            <a:pPr lvl="1">
              <a:lnSpc>
                <a:spcPct val="150000"/>
              </a:lnSpc>
            </a:pPr>
            <a:r>
              <a:rPr lang="zh-CN" altLang="en-US" sz="1400" dirty="0" smtClean="0"/>
              <a:t>收益函数：根据最优化目标来计算</a:t>
            </a:r>
            <a:endParaRPr lang="en-US" altLang="zh-CN" sz="1400" dirty="0" smtClean="0"/>
          </a:p>
          <a:p>
            <a:pPr>
              <a:lnSpc>
                <a:spcPct val="150000"/>
              </a:lnSpc>
            </a:pPr>
            <a:endParaRPr lang="en-US" altLang="zh-CN" sz="1400" dirty="0" smtClean="0"/>
          </a:p>
          <a:p>
            <a:pPr>
              <a:lnSpc>
                <a:spcPct val="150000"/>
              </a:lnSpc>
            </a:pPr>
            <a:r>
              <a:rPr lang="zh-CN" altLang="en-US" sz="1400" dirty="0" smtClean="0"/>
              <a:t>文献</a:t>
            </a:r>
            <a:r>
              <a:rPr lang="en-US" altLang="zh-CN" sz="1400" dirty="0" smtClean="0"/>
              <a:t>[1][2][3]</a:t>
            </a:r>
            <a:r>
              <a:rPr lang="zh-CN" altLang="en-US" sz="1400" dirty="0" smtClean="0"/>
              <a:t>将问题建模为博弈，证明存在</a:t>
            </a:r>
            <a:r>
              <a:rPr lang="zh-CN" altLang="en-US" sz="1400" dirty="0"/>
              <a:t>纳什</a:t>
            </a:r>
            <a:r>
              <a:rPr lang="zh-CN" altLang="en-US" sz="1400" dirty="0" smtClean="0"/>
              <a:t>均衡，并在博弈中找到该纳什均衡。</a:t>
            </a:r>
            <a:endParaRPr lang="en-US" altLang="zh-CN" sz="1400" dirty="0"/>
          </a:p>
        </p:txBody>
      </p:sp>
      <p:sp>
        <p:nvSpPr>
          <p:cNvPr id="9" name="TextBox 1"/>
          <p:cNvSpPr txBox="1"/>
          <p:nvPr/>
        </p:nvSpPr>
        <p:spPr>
          <a:xfrm>
            <a:off x="558800" y="596900"/>
            <a:ext cx="1436291" cy="405239"/>
          </a:xfrm>
          <a:prstGeom prst="rect">
            <a:avLst/>
          </a:prstGeom>
          <a:noFill/>
        </p:spPr>
        <p:txBody>
          <a:bodyPr wrap="none" lIns="0" tIns="0" rIns="0" rtlCol="0">
            <a:spAutoFit/>
          </a:bodyPr>
          <a:lstStyle/>
          <a:p>
            <a:pPr>
              <a:lnSpc>
                <a:spcPts val="2800"/>
              </a:lnSpc>
              <a:tabLst/>
            </a:pPr>
            <a:r>
              <a:rPr lang="en-US" altLang="zh-CN" sz="2804" dirty="0" err="1" smtClean="0">
                <a:solidFill>
                  <a:srgbClr val="4D3777"/>
                </a:solidFill>
                <a:latin typeface="黑体" pitchFamily="18" charset="0"/>
                <a:cs typeface="黑体" pitchFamily="18" charset="0"/>
              </a:rPr>
              <a:t>研究背景</a:t>
            </a:r>
            <a:endParaRPr lang="en-US" altLang="zh-CN" sz="2804" dirty="0" smtClean="0">
              <a:solidFill>
                <a:srgbClr val="4D3777"/>
              </a:solidFill>
              <a:latin typeface="黑体" pitchFamily="18" charset="0"/>
              <a:cs typeface="黑体" pitchFamily="18" charset="0"/>
            </a:endParaRPr>
          </a:p>
        </p:txBody>
      </p:sp>
      <p:sp>
        <p:nvSpPr>
          <p:cNvPr id="10" name="矩形 9"/>
          <p:cNvSpPr/>
          <p:nvPr/>
        </p:nvSpPr>
        <p:spPr>
          <a:xfrm>
            <a:off x="914400" y="4679050"/>
            <a:ext cx="9982200" cy="1200329"/>
          </a:xfrm>
          <a:prstGeom prst="rect">
            <a:avLst/>
          </a:prstGeom>
        </p:spPr>
        <p:txBody>
          <a:bodyPr wrap="square">
            <a:spAutoFit/>
          </a:bodyPr>
          <a:lstStyle/>
          <a:p>
            <a:r>
              <a:rPr lang="zh-CN" altLang="en-US" sz="1200" dirty="0" smtClean="0"/>
              <a:t>[</a:t>
            </a:r>
            <a:r>
              <a:rPr lang="en-US" altLang="zh-CN" sz="1200" dirty="0" smtClean="0"/>
              <a:t>1</a:t>
            </a:r>
            <a:r>
              <a:rPr lang="zh-CN" altLang="en-US" sz="1200" dirty="0" smtClean="0"/>
              <a:t>] </a:t>
            </a:r>
            <a:r>
              <a:rPr lang="zh-CN" altLang="en-US" sz="1200" dirty="0"/>
              <a:t>XU X, LIU K, DAI P, et al. Joint task offloading and resource optimization in noma-based vehicular edge computing: A game-theoretic drl approach[J]. Journal of Systems Architecture, 2023, 134: 102780.</a:t>
            </a:r>
          </a:p>
          <a:p>
            <a:r>
              <a:rPr lang="zh-CN" altLang="en-US" sz="1200" dirty="0" smtClean="0"/>
              <a:t>[</a:t>
            </a:r>
            <a:r>
              <a:rPr lang="en-US" altLang="zh-CN" sz="1200" dirty="0" smtClean="0"/>
              <a:t>2</a:t>
            </a:r>
            <a:r>
              <a:rPr lang="zh-CN" altLang="en-US" sz="1200" dirty="0" smtClean="0"/>
              <a:t>] </a:t>
            </a:r>
            <a:r>
              <a:rPr lang="zh-CN" altLang="en-US" sz="1200" dirty="0"/>
              <a:t>HE Q, CUI G, ZHANG X, et al. A game-theoretical approach for user allocation in edge com- puting environment[J]. IEEE Transactions on Parallel and Distributed Systems, 2019, 31(3): 515-529.</a:t>
            </a:r>
          </a:p>
          <a:p>
            <a:r>
              <a:rPr lang="zh-CN" altLang="en-US" sz="1200" dirty="0" smtClean="0"/>
              <a:t>[</a:t>
            </a:r>
            <a:r>
              <a:rPr lang="en-US" altLang="zh-CN" sz="1200" dirty="0" smtClean="0"/>
              <a:t>3</a:t>
            </a:r>
            <a:r>
              <a:rPr lang="zh-CN" altLang="en-US" sz="1200" dirty="0" smtClean="0"/>
              <a:t>] </a:t>
            </a:r>
            <a:r>
              <a:rPr lang="zh-CN" altLang="en-US" sz="1200" dirty="0"/>
              <a:t>CAO H, CAI J. Distributed multiuser computation offloading for cloudlet-based mobile cloud computing: A game-theoretic machine learning approach[J]. IEEE Transactions on Vehicular Technology, 2017, 67(1): 752-764.</a:t>
            </a:r>
          </a:p>
        </p:txBody>
      </p:sp>
    </p:spTree>
    <p:extLst>
      <p:ext uri="{BB962C8B-B14F-4D97-AF65-F5344CB8AC3E}">
        <p14:creationId xmlns:p14="http://schemas.microsoft.com/office/powerpoint/2010/main" val="1363652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32"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tabLst/>
            </a:pPr>
            <a:r>
              <a:rPr lang="en-US" altLang="zh-CN" sz="2804" dirty="0" err="1" smtClean="0">
                <a:solidFill>
                  <a:srgbClr val="4D3777"/>
                </a:solidFill>
                <a:latin typeface="黑体" pitchFamily="18" charset="0"/>
                <a:cs typeface="黑体" pitchFamily="18" charset="0"/>
              </a:rPr>
              <a:t>研究背景</a:t>
            </a:r>
            <a:endParaRPr lang="en-US" altLang="zh-CN" sz="2804" dirty="0" smtClean="0">
              <a:solidFill>
                <a:srgbClr val="4D3777"/>
              </a:solidFill>
              <a:latin typeface="黑体" pitchFamily="18" charset="0"/>
              <a:cs typeface="黑体" pitchFamily="18" charset="0"/>
            </a:endParaRPr>
          </a:p>
        </p:txBody>
      </p:sp>
      <p:sp>
        <p:nvSpPr>
          <p:cNvPr id="4" name="矩形 3"/>
          <p:cNvSpPr/>
          <p:nvPr/>
        </p:nvSpPr>
        <p:spPr>
          <a:xfrm>
            <a:off x="1447800" y="1752600"/>
            <a:ext cx="7924800" cy="2400657"/>
          </a:xfrm>
          <a:prstGeom prst="rect">
            <a:avLst/>
          </a:prstGeom>
        </p:spPr>
        <p:txBody>
          <a:bodyPr wrap="square">
            <a:spAutoFit/>
          </a:bodyPr>
          <a:lstStyle/>
          <a:p>
            <a:pPr>
              <a:lnSpc>
                <a:spcPct val="150000"/>
              </a:lnSpc>
            </a:pPr>
            <a:r>
              <a:rPr lang="zh-CN" altLang="en-US" sz="1600" dirty="0" smtClean="0"/>
              <a:t>基于启发式算法的任务调度：  </a:t>
            </a:r>
            <a:endParaRPr lang="en-US" altLang="zh-CN" sz="1600" dirty="0" smtClean="0"/>
          </a:p>
          <a:p>
            <a:pPr>
              <a:lnSpc>
                <a:spcPct val="150000"/>
              </a:lnSpc>
            </a:pPr>
            <a:r>
              <a:rPr lang="en-US" altLang="zh-CN" sz="1400" dirty="0"/>
              <a:t> </a:t>
            </a:r>
            <a:r>
              <a:rPr lang="en-US" altLang="zh-CN" sz="1400" dirty="0" smtClean="0"/>
              <a:t>    1.</a:t>
            </a:r>
            <a:r>
              <a:rPr lang="zh-CN" altLang="en-US" sz="1400" dirty="0" smtClean="0"/>
              <a:t>构造种群</a:t>
            </a:r>
            <a:endParaRPr lang="en-US" altLang="zh-CN" sz="1400" dirty="0" smtClean="0"/>
          </a:p>
          <a:p>
            <a:pPr>
              <a:lnSpc>
                <a:spcPct val="150000"/>
              </a:lnSpc>
            </a:pPr>
            <a:r>
              <a:rPr lang="en-US" altLang="zh-CN" sz="1400" dirty="0"/>
              <a:t> </a:t>
            </a:r>
            <a:r>
              <a:rPr lang="en-US" altLang="zh-CN" sz="1400" dirty="0" smtClean="0"/>
              <a:t>    2.</a:t>
            </a:r>
            <a:r>
              <a:rPr lang="zh-CN" altLang="en-US" sz="1400" dirty="0" smtClean="0"/>
              <a:t>计算目标函数与适应度。</a:t>
            </a:r>
            <a:endParaRPr lang="en-US" altLang="zh-CN" sz="1400" dirty="0" smtClean="0"/>
          </a:p>
          <a:p>
            <a:pPr>
              <a:lnSpc>
                <a:spcPct val="150000"/>
              </a:lnSpc>
            </a:pPr>
            <a:r>
              <a:rPr lang="en-US" altLang="zh-CN" sz="1400" dirty="0" smtClean="0"/>
              <a:t>     3.</a:t>
            </a:r>
            <a:r>
              <a:rPr lang="zh-CN" altLang="en-US" sz="1400" dirty="0" smtClean="0"/>
              <a:t>根据目标函数</a:t>
            </a:r>
            <a:r>
              <a:rPr lang="en-US" altLang="zh-CN" sz="1400" dirty="0" smtClean="0"/>
              <a:t>/</a:t>
            </a:r>
            <a:r>
              <a:rPr lang="zh-CN" altLang="en-US" sz="1400" dirty="0" smtClean="0"/>
              <a:t>适应度</a:t>
            </a:r>
            <a:r>
              <a:rPr lang="zh-CN" altLang="en-US" sz="1400" dirty="0"/>
              <a:t>来</a:t>
            </a:r>
            <a:r>
              <a:rPr lang="zh-CN" altLang="en-US" sz="1400" dirty="0" smtClean="0"/>
              <a:t>更新种群</a:t>
            </a:r>
            <a:endParaRPr lang="en-US" altLang="zh-CN" sz="1400" dirty="0" smtClean="0"/>
          </a:p>
          <a:p>
            <a:pPr>
              <a:lnSpc>
                <a:spcPct val="150000"/>
              </a:lnSpc>
            </a:pPr>
            <a:r>
              <a:rPr lang="en-US" altLang="zh-CN" sz="1400" dirty="0"/>
              <a:t> </a:t>
            </a:r>
            <a:r>
              <a:rPr lang="en-US" altLang="zh-CN" sz="1400" dirty="0" smtClean="0"/>
              <a:t>    4.</a:t>
            </a:r>
            <a:r>
              <a:rPr lang="zh-CN" altLang="en-US" sz="1400" dirty="0" smtClean="0"/>
              <a:t>满足条件则中止循环，否则重复</a:t>
            </a:r>
            <a:r>
              <a:rPr lang="en-US" altLang="zh-CN" sz="1400" dirty="0" smtClean="0"/>
              <a:t>2.3</a:t>
            </a:r>
            <a:r>
              <a:rPr lang="zh-CN" altLang="en-US" sz="1400" dirty="0" smtClean="0"/>
              <a:t>步</a:t>
            </a:r>
            <a:endParaRPr lang="en-US" altLang="zh-CN" sz="1400" dirty="0" smtClean="0"/>
          </a:p>
          <a:p>
            <a:pPr>
              <a:lnSpc>
                <a:spcPct val="150000"/>
              </a:lnSpc>
            </a:pPr>
            <a:r>
              <a:rPr lang="zh-CN" altLang="en-US" sz="1400" dirty="0" smtClean="0"/>
              <a:t>启发式算法</a:t>
            </a:r>
            <a:r>
              <a:rPr lang="zh-CN" altLang="en-US" sz="1400" dirty="0"/>
              <a:t>是基于直观自然现象或者结构自然背后的经验构造的</a:t>
            </a:r>
            <a:r>
              <a:rPr lang="zh-CN" altLang="en-US" sz="1400" dirty="0" smtClean="0"/>
              <a:t>算法，</a:t>
            </a:r>
            <a:r>
              <a:rPr lang="zh-CN" altLang="en-US" sz="1400" dirty="0"/>
              <a:t>在可</a:t>
            </a:r>
            <a:r>
              <a:rPr lang="zh-CN" altLang="en-US" sz="1400" dirty="0" smtClean="0"/>
              <a:t>接受</a:t>
            </a:r>
            <a:r>
              <a:rPr lang="zh-CN" altLang="en-US" sz="1400" dirty="0"/>
              <a:t>的时空开销内给出问题的一个可行解（次优解）。</a:t>
            </a:r>
            <a:endParaRPr lang="en-US" altLang="zh-CN" sz="1400" dirty="0" smtClean="0"/>
          </a:p>
        </p:txBody>
      </p:sp>
    </p:spTree>
    <p:extLst>
      <p:ext uri="{BB962C8B-B14F-4D97-AF65-F5344CB8AC3E}">
        <p14:creationId xmlns:p14="http://schemas.microsoft.com/office/powerpoint/2010/main" val="319031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32"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tabLst/>
            </a:pPr>
            <a:r>
              <a:rPr lang="en-US" altLang="zh-CN" sz="2804" dirty="0" err="1" smtClean="0">
                <a:solidFill>
                  <a:srgbClr val="4D3777"/>
                </a:solidFill>
                <a:latin typeface="黑体" pitchFamily="18" charset="0"/>
                <a:cs typeface="黑体" pitchFamily="18" charset="0"/>
              </a:rPr>
              <a:t>研究背景</a:t>
            </a:r>
            <a:endParaRPr lang="en-US" altLang="zh-CN" sz="2804" dirty="0" smtClean="0">
              <a:solidFill>
                <a:srgbClr val="4D3777"/>
              </a:solidFill>
              <a:latin typeface="黑体" pitchFamily="18" charset="0"/>
              <a:cs typeface="黑体" pitchFamily="18" charset="0"/>
            </a:endParaRPr>
          </a:p>
        </p:txBody>
      </p:sp>
      <p:sp>
        <p:nvSpPr>
          <p:cNvPr id="4" name="矩形 3"/>
          <p:cNvSpPr/>
          <p:nvPr/>
        </p:nvSpPr>
        <p:spPr>
          <a:xfrm>
            <a:off x="1371600" y="1981200"/>
            <a:ext cx="6781800" cy="1384995"/>
          </a:xfrm>
          <a:prstGeom prst="rect">
            <a:avLst/>
          </a:prstGeom>
        </p:spPr>
        <p:txBody>
          <a:bodyPr wrap="square">
            <a:spAutoFit/>
          </a:bodyPr>
          <a:lstStyle/>
          <a:p>
            <a:pPr>
              <a:lnSpc>
                <a:spcPct val="150000"/>
              </a:lnSpc>
            </a:pPr>
            <a:r>
              <a:rPr lang="zh-CN" altLang="en-US" sz="1400" dirty="0" smtClean="0"/>
              <a:t>     现有</a:t>
            </a:r>
            <a:r>
              <a:rPr lang="zh-CN" altLang="en-US" sz="1400" dirty="0"/>
              <a:t>的研究中没有考虑存在不可调度任务的</a:t>
            </a:r>
            <a:r>
              <a:rPr lang="zh-CN" altLang="en-US" sz="1400" dirty="0" smtClean="0"/>
              <a:t>情况以及任务调度公平情况。</a:t>
            </a:r>
            <a:r>
              <a:rPr lang="zh-CN" altLang="en-US" sz="1400" dirty="0"/>
              <a:t>在进行任务调度时，必然存在一些不可调度</a:t>
            </a:r>
            <a:r>
              <a:rPr lang="zh-CN" altLang="en-US" sz="1400" dirty="0" smtClean="0"/>
              <a:t>的与</a:t>
            </a:r>
            <a:r>
              <a:rPr lang="zh-CN" altLang="en-US" sz="1400" dirty="0"/>
              <a:t>安全相关的任务</a:t>
            </a:r>
            <a:r>
              <a:rPr lang="zh-CN" altLang="en-US" sz="1400" dirty="0" smtClean="0"/>
              <a:t>。本文</a:t>
            </a:r>
            <a:r>
              <a:rPr lang="zh-CN" altLang="en-US" sz="1400" dirty="0"/>
              <a:t>旨在存在不可调度任务的情况下，以提高能源利用效率为</a:t>
            </a:r>
            <a:r>
              <a:rPr lang="zh-CN" altLang="en-US" sz="1400" dirty="0" smtClean="0"/>
              <a:t>目标的同时兼顾公平，</a:t>
            </a:r>
            <a:r>
              <a:rPr lang="zh-CN" altLang="en-US" sz="1400" dirty="0"/>
              <a:t>研究如何利用启发式算法解决车联网中的任务调度问题。</a:t>
            </a:r>
          </a:p>
        </p:txBody>
      </p:sp>
    </p:spTree>
    <p:extLst>
      <p:ext uri="{BB962C8B-B14F-4D97-AF65-F5344CB8AC3E}">
        <p14:creationId xmlns:p14="http://schemas.microsoft.com/office/powerpoint/2010/main" val="2346710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0" y="6184900"/>
            <a:ext cx="12192000" cy="673100"/>
          </a:xfrm>
          <a:prstGeom prst="rect">
            <a:avLst/>
          </a:prstGeom>
          <a:noFill/>
        </p:spPr>
      </p:pic>
      <p:sp>
        <p:nvSpPr>
          <p:cNvPr id="2" name="TextBox 1"/>
          <p:cNvSpPr txBox="1"/>
          <p:nvPr/>
        </p:nvSpPr>
        <p:spPr>
          <a:xfrm>
            <a:off x="558800" y="571500"/>
            <a:ext cx="3590727" cy="443711"/>
          </a:xfrm>
          <a:prstGeom prst="rect">
            <a:avLst/>
          </a:prstGeom>
          <a:noFill/>
        </p:spPr>
        <p:txBody>
          <a:bodyPr wrap="none" lIns="0" tIns="0" rIns="0" rtlCol="0">
            <a:spAutoFit/>
          </a:bodyPr>
          <a:lstStyle/>
          <a:p>
            <a:pPr>
              <a:lnSpc>
                <a:spcPts val="3100"/>
              </a:lnSpc>
              <a:tabLst/>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smtClean="0">
                <a:solidFill>
                  <a:srgbClr val="4D3777"/>
                </a:solidFill>
                <a:latin typeface="Times New Roman" pitchFamily="18" charset="0"/>
                <a:cs typeface="Times New Roman" pitchFamily="18" charset="0"/>
              </a:rPr>
              <a:t>问题建模</a:t>
            </a:r>
            <a:endParaRPr lang="en-US" altLang="zh-CN" sz="2804" dirty="0" smtClean="0">
              <a:solidFill>
                <a:srgbClr val="4D3777"/>
              </a:solidFill>
              <a:latin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65793681"/>
              </p:ext>
            </p:extLst>
          </p:nvPr>
        </p:nvGraphicFramePr>
        <p:xfrm>
          <a:off x="1008017" y="2344764"/>
          <a:ext cx="5598367" cy="3048000"/>
        </p:xfrm>
        <a:graphic>
          <a:graphicData uri="http://schemas.openxmlformats.org/presentationml/2006/ole">
            <mc:AlternateContent xmlns:mc="http://schemas.openxmlformats.org/markup-compatibility/2006">
              <mc:Choice xmlns:v="urn:schemas-microsoft-com:vml" Requires="v">
                <p:oleObj spid="_x0000_s3122" name="Equation" r:id="rId5" imgW="4572000" imgH="2489040" progId="Equation.DSMT4">
                  <p:embed/>
                </p:oleObj>
              </mc:Choice>
              <mc:Fallback>
                <p:oleObj name="Equation" r:id="rId5" imgW="4572000" imgH="2489040" progId="Equation.DSMT4">
                  <p:embed/>
                  <p:pic>
                    <p:nvPicPr>
                      <p:cNvPr id="0" name=""/>
                      <p:cNvPicPr/>
                      <p:nvPr/>
                    </p:nvPicPr>
                    <p:blipFill>
                      <a:blip r:embed="rId6"/>
                      <a:stretch>
                        <a:fillRect/>
                      </a:stretch>
                    </p:blipFill>
                    <p:spPr>
                      <a:xfrm>
                        <a:off x="1008017" y="2344764"/>
                        <a:ext cx="5598367" cy="3048000"/>
                      </a:xfrm>
                      <a:prstGeom prst="rect">
                        <a:avLst/>
                      </a:prstGeom>
                    </p:spPr>
                  </p:pic>
                </p:oleObj>
              </mc:Fallback>
            </mc:AlternateContent>
          </a:graphicData>
        </a:graphic>
      </p:graphicFrame>
      <p:sp>
        <p:nvSpPr>
          <p:cNvPr id="6" name="矩形 5"/>
          <p:cNvSpPr/>
          <p:nvPr/>
        </p:nvSpPr>
        <p:spPr>
          <a:xfrm>
            <a:off x="1008017" y="1275359"/>
            <a:ext cx="5316583" cy="701795"/>
          </a:xfrm>
          <a:prstGeom prst="rect">
            <a:avLst/>
          </a:prstGeom>
        </p:spPr>
        <p:txBody>
          <a:bodyPr wrap="square">
            <a:spAutoFit/>
          </a:bodyPr>
          <a:lstStyle/>
          <a:p>
            <a:pPr>
              <a:lnSpc>
                <a:spcPct val="150000"/>
              </a:lnSpc>
            </a:pPr>
            <a:r>
              <a:rPr lang="zh-CN" altLang="en-US" sz="1400" dirty="0" smtClean="0"/>
              <a:t>      在</a:t>
            </a:r>
            <a:r>
              <a:rPr lang="zh-CN" altLang="en-US" sz="1400" dirty="0"/>
              <a:t>任务不可分时，问题的优化目标是通过调度各个车辆的任务，最小化所有能耗的</a:t>
            </a:r>
            <a:r>
              <a:rPr lang="zh-CN" altLang="en-US" sz="1400" dirty="0" smtClean="0"/>
              <a:t>平方</a:t>
            </a:r>
            <a:r>
              <a:rPr lang="zh-CN" altLang="en-US" sz="1400" dirty="0"/>
              <a:t>，该问题最终被建模为如下形式：</a:t>
            </a:r>
          </a:p>
        </p:txBody>
      </p:sp>
      <p:sp>
        <p:nvSpPr>
          <p:cNvPr id="8" name="矩形 7"/>
          <p:cNvSpPr/>
          <p:nvPr/>
        </p:nvSpPr>
        <p:spPr>
          <a:xfrm>
            <a:off x="7543800" y="3038057"/>
            <a:ext cx="3962400" cy="415498"/>
          </a:xfrm>
          <a:prstGeom prst="rect">
            <a:avLst/>
          </a:prstGeom>
        </p:spPr>
        <p:txBody>
          <a:bodyPr wrap="square">
            <a:spAutoFit/>
          </a:bodyPr>
          <a:lstStyle/>
          <a:p>
            <a:pPr>
              <a:lnSpc>
                <a:spcPct val="150000"/>
              </a:lnSpc>
            </a:pPr>
            <a:r>
              <a:rPr lang="zh-CN" altLang="en-US" sz="1400" dirty="0" smtClean="0"/>
              <a:t>能耗与功率、任务量、频率的关系</a:t>
            </a:r>
            <a:endParaRPr lang="zh-CN" altLang="en-US" sz="1400" dirty="0"/>
          </a:p>
        </p:txBody>
      </p:sp>
      <p:sp>
        <p:nvSpPr>
          <p:cNvPr id="10" name="矩形 9"/>
          <p:cNvSpPr/>
          <p:nvPr/>
        </p:nvSpPr>
        <p:spPr>
          <a:xfrm>
            <a:off x="7543800" y="3661015"/>
            <a:ext cx="3505200" cy="415498"/>
          </a:xfrm>
          <a:prstGeom prst="rect">
            <a:avLst/>
          </a:prstGeom>
        </p:spPr>
        <p:txBody>
          <a:bodyPr wrap="square">
            <a:spAutoFit/>
          </a:bodyPr>
          <a:lstStyle/>
          <a:p>
            <a:pPr>
              <a:lnSpc>
                <a:spcPct val="150000"/>
              </a:lnSpc>
            </a:pPr>
            <a:r>
              <a:rPr lang="zh-CN" altLang="en-US" sz="1400" dirty="0" smtClean="0"/>
              <a:t>分配的任务不能超过车辆本身的计算容量</a:t>
            </a:r>
            <a:endParaRPr lang="zh-CN" altLang="en-US" sz="1400" dirty="0"/>
          </a:p>
        </p:txBody>
      </p:sp>
      <p:sp>
        <p:nvSpPr>
          <p:cNvPr id="11" name="矩形 10"/>
          <p:cNvSpPr/>
          <p:nvPr/>
        </p:nvSpPr>
        <p:spPr>
          <a:xfrm>
            <a:off x="7543800" y="4324965"/>
            <a:ext cx="3505200" cy="382092"/>
          </a:xfrm>
          <a:prstGeom prst="rect">
            <a:avLst/>
          </a:prstGeom>
        </p:spPr>
        <p:txBody>
          <a:bodyPr wrap="square">
            <a:spAutoFit/>
          </a:bodyPr>
          <a:lstStyle/>
          <a:p>
            <a:pPr>
              <a:lnSpc>
                <a:spcPct val="150000"/>
              </a:lnSpc>
            </a:pPr>
            <a:r>
              <a:rPr lang="zh-CN" altLang="en-US" sz="1400" dirty="0" smtClean="0"/>
              <a:t>每个任务都必须能被完成</a:t>
            </a:r>
            <a:endParaRPr lang="zh-CN" altLang="en-US" sz="1400" dirty="0"/>
          </a:p>
        </p:txBody>
      </p:sp>
      <p:sp>
        <p:nvSpPr>
          <p:cNvPr id="7" name="矩形 6"/>
          <p:cNvSpPr/>
          <p:nvPr/>
        </p:nvSpPr>
        <p:spPr>
          <a:xfrm>
            <a:off x="8991600" y="508884"/>
            <a:ext cx="1441420" cy="430439"/>
          </a:xfrm>
          <a:prstGeom prst="rect">
            <a:avLst/>
          </a:prstGeom>
        </p:spPr>
        <p:txBody>
          <a:bodyPr wrap="none">
            <a:spAutoFit/>
          </a:bodyPr>
          <a:lstStyle/>
          <a:p>
            <a:pPr>
              <a:lnSpc>
                <a:spcPts val="3100"/>
              </a:lnSpc>
              <a:tabLst/>
            </a:pPr>
            <a:r>
              <a:rPr lang="zh-CN" altLang="en-US" sz="1400" dirty="0">
                <a:latin typeface="Times New Roman" pitchFamily="18" charset="0"/>
                <a:cs typeface="Times New Roman" pitchFamily="18" charset="0"/>
              </a:rPr>
              <a:t>任务不可</a:t>
            </a:r>
            <a:r>
              <a:rPr lang="zh-CN" altLang="en-US" sz="1400" dirty="0" smtClean="0">
                <a:latin typeface="Times New Roman" pitchFamily="18" charset="0"/>
                <a:cs typeface="Times New Roman" pitchFamily="18" charset="0"/>
              </a:rPr>
              <a:t>分情况</a:t>
            </a:r>
            <a:endParaRPr lang="en-US" altLang="zh-CN" sz="1400" dirty="0">
              <a:latin typeface="Times New Roman" pitchFamily="18" charset="0"/>
              <a:cs typeface="Times New Roman" pitchFamily="18" charset="0"/>
            </a:endParaRPr>
          </a:p>
        </p:txBody>
      </p:sp>
      <p:pic>
        <p:nvPicPr>
          <p:cNvPr id="9" name="图片 8"/>
          <p:cNvPicPr>
            <a:picLocks noChangeAspect="1"/>
          </p:cNvPicPr>
          <p:nvPr/>
        </p:nvPicPr>
        <p:blipFill>
          <a:blip r:embed="rId7"/>
          <a:stretch>
            <a:fillRect/>
          </a:stretch>
        </p:blipFill>
        <p:spPr>
          <a:xfrm>
            <a:off x="1447800" y="5168166"/>
            <a:ext cx="1981200" cy="423069"/>
          </a:xfrm>
          <a:prstGeom prst="rect">
            <a:avLst/>
          </a:prstGeom>
        </p:spPr>
      </p:pic>
    </p:spTree>
    <p:extLst>
      <p:ext uri="{BB962C8B-B14F-4D97-AF65-F5344CB8AC3E}">
        <p14:creationId xmlns:p14="http://schemas.microsoft.com/office/powerpoint/2010/main" val="11317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184900"/>
            <a:ext cx="12192000" cy="673100"/>
          </a:xfrm>
          <a:prstGeom prst="rect">
            <a:avLst/>
          </a:prstGeom>
          <a:noFill/>
        </p:spPr>
      </p:pic>
      <p:sp>
        <p:nvSpPr>
          <p:cNvPr id="4" name="矩形 3"/>
          <p:cNvSpPr/>
          <p:nvPr/>
        </p:nvSpPr>
        <p:spPr>
          <a:xfrm>
            <a:off x="838200" y="1524000"/>
            <a:ext cx="4191000" cy="954107"/>
          </a:xfrm>
          <a:prstGeom prst="rect">
            <a:avLst/>
          </a:prstGeom>
        </p:spPr>
        <p:txBody>
          <a:bodyPr wrap="square">
            <a:spAutoFit/>
          </a:bodyPr>
          <a:lstStyle/>
          <a:p>
            <a:r>
              <a:rPr lang="zh-CN" altLang="en-US" sz="1400" dirty="0" smtClean="0"/>
              <a:t>     任务</a:t>
            </a:r>
            <a:r>
              <a:rPr lang="zh-CN" altLang="en-US" sz="1400" dirty="0"/>
              <a:t>可分</a:t>
            </a:r>
            <a:r>
              <a:rPr lang="zh-CN" altLang="en-US" sz="1400" dirty="0" smtClean="0"/>
              <a:t>情况下，可以分两种情况讨论，一种是大任务情况，另一种是小任务情况。</a:t>
            </a:r>
            <a:endParaRPr lang="en-US" altLang="zh-CN" sz="1400" dirty="0" smtClean="0"/>
          </a:p>
          <a:p>
            <a:r>
              <a:rPr lang="en-US" altLang="zh-CN" sz="1400" dirty="0"/>
              <a:t> </a:t>
            </a:r>
            <a:r>
              <a:rPr lang="en-US" altLang="zh-CN" sz="1400" dirty="0" smtClean="0"/>
              <a:t>   </a:t>
            </a:r>
            <a:r>
              <a:rPr lang="zh-CN" altLang="en-US" sz="1400" dirty="0" smtClean="0"/>
              <a:t>两种情况下，该问题都能够</a:t>
            </a:r>
            <a:r>
              <a:rPr lang="zh-CN" altLang="en-US" sz="1400" dirty="0"/>
              <a:t>直接求解数学规划的方式</a:t>
            </a:r>
            <a:r>
              <a:rPr lang="zh-CN" altLang="en-US" sz="1400" dirty="0" smtClean="0"/>
              <a:t>解决。</a:t>
            </a:r>
            <a:endParaRPr lang="zh-CN" altLang="en-US" sz="1400"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60" y="2743200"/>
            <a:ext cx="3757480" cy="2823850"/>
          </a:xfrm>
          <a:prstGeom prst="rect">
            <a:avLst/>
          </a:prstGeom>
        </p:spPr>
      </p:pic>
      <p:sp>
        <p:nvSpPr>
          <p:cNvPr id="9" name="矩形 8"/>
          <p:cNvSpPr/>
          <p:nvPr/>
        </p:nvSpPr>
        <p:spPr>
          <a:xfrm>
            <a:off x="2209800" y="5719862"/>
            <a:ext cx="1620957" cy="307777"/>
          </a:xfrm>
          <a:prstGeom prst="rect">
            <a:avLst/>
          </a:prstGeom>
        </p:spPr>
        <p:txBody>
          <a:bodyPr wrap="none">
            <a:spAutoFit/>
          </a:bodyPr>
          <a:lstStyle/>
          <a:p>
            <a:r>
              <a:rPr lang="zh-CN" altLang="en-US" sz="1400" dirty="0"/>
              <a:t>小任务情况示意图</a:t>
            </a:r>
          </a:p>
        </p:txBody>
      </p:sp>
      <p:pic>
        <p:nvPicPr>
          <p:cNvPr id="27" name="图片 26"/>
          <p:cNvPicPr>
            <a:picLocks noChangeAspect="1"/>
          </p:cNvPicPr>
          <p:nvPr/>
        </p:nvPicPr>
        <p:blipFill>
          <a:blip r:embed="rId5"/>
          <a:stretch>
            <a:fillRect/>
          </a:stretch>
        </p:blipFill>
        <p:spPr>
          <a:xfrm>
            <a:off x="5486400" y="1759325"/>
            <a:ext cx="4664432" cy="2441645"/>
          </a:xfrm>
          <a:prstGeom prst="rect">
            <a:avLst/>
          </a:prstGeom>
        </p:spPr>
      </p:pic>
      <p:sp>
        <p:nvSpPr>
          <p:cNvPr id="29" name="TextBox 1"/>
          <p:cNvSpPr txBox="1"/>
          <p:nvPr/>
        </p:nvSpPr>
        <p:spPr>
          <a:xfrm>
            <a:off x="558800" y="571500"/>
            <a:ext cx="3590727" cy="443711"/>
          </a:xfrm>
          <a:prstGeom prst="rect">
            <a:avLst/>
          </a:prstGeom>
          <a:noFill/>
        </p:spPr>
        <p:txBody>
          <a:bodyPr wrap="none" lIns="0" tIns="0" rIns="0" rtlCol="0">
            <a:spAutoFit/>
          </a:bodyPr>
          <a:lstStyle/>
          <a:p>
            <a:pPr>
              <a:lnSpc>
                <a:spcPts val="3100"/>
              </a:lnSpc>
              <a:tabLst/>
            </a:pPr>
            <a:r>
              <a:rPr lang="zh-CN" altLang="en-US" sz="2804" dirty="0">
                <a:solidFill>
                  <a:srgbClr val="4D3777"/>
                </a:solidFill>
                <a:latin typeface="Times New Roman" pitchFamily="18" charset="0"/>
                <a:cs typeface="Times New Roman" pitchFamily="18" charset="0"/>
              </a:rPr>
              <a:t>主要</a:t>
            </a:r>
            <a:r>
              <a:rPr lang="zh-CN" altLang="en-US" sz="2804" dirty="0" smtClean="0">
                <a:solidFill>
                  <a:srgbClr val="4D3777"/>
                </a:solidFill>
                <a:latin typeface="Times New Roman" pitchFamily="18" charset="0"/>
                <a:cs typeface="Times New Roman" pitchFamily="18" charset="0"/>
              </a:rPr>
              <a:t>工作</a:t>
            </a:r>
            <a:r>
              <a:rPr lang="en-US" altLang="zh-CN" sz="2804" dirty="0">
                <a:solidFill>
                  <a:srgbClr val="4D3777"/>
                </a:solidFill>
                <a:latin typeface="Times New Roman" pitchFamily="18" charset="0"/>
                <a:cs typeface="Times New Roman" pitchFamily="18" charset="0"/>
              </a:rPr>
              <a:t>——</a:t>
            </a:r>
            <a:r>
              <a:rPr lang="zh-CN" altLang="en-US" sz="2804" dirty="0" smtClean="0">
                <a:solidFill>
                  <a:srgbClr val="4D3777"/>
                </a:solidFill>
                <a:latin typeface="Times New Roman" pitchFamily="18" charset="0"/>
                <a:cs typeface="Times New Roman" pitchFamily="18" charset="0"/>
              </a:rPr>
              <a:t>问题建模</a:t>
            </a:r>
            <a:endParaRPr lang="en-US" altLang="zh-CN" sz="2804" dirty="0" smtClean="0">
              <a:solidFill>
                <a:srgbClr val="4D3777"/>
              </a:solidFill>
              <a:latin typeface="Times New Roman" pitchFamily="18" charset="0"/>
              <a:cs typeface="Times New Roman" pitchFamily="18" charset="0"/>
            </a:endParaRPr>
          </a:p>
        </p:txBody>
      </p:sp>
      <p:sp>
        <p:nvSpPr>
          <p:cNvPr id="10" name="矩形 9"/>
          <p:cNvSpPr/>
          <p:nvPr/>
        </p:nvSpPr>
        <p:spPr>
          <a:xfrm>
            <a:off x="8991600" y="508884"/>
            <a:ext cx="1261884" cy="489878"/>
          </a:xfrm>
          <a:prstGeom prst="rect">
            <a:avLst/>
          </a:prstGeom>
        </p:spPr>
        <p:txBody>
          <a:bodyPr wrap="none">
            <a:spAutoFit/>
          </a:bodyPr>
          <a:lstStyle/>
          <a:p>
            <a:pPr>
              <a:lnSpc>
                <a:spcPts val="3100"/>
              </a:lnSpc>
              <a:tabLst/>
            </a:pPr>
            <a:r>
              <a:rPr lang="zh-CN" altLang="en-US" sz="1400" dirty="0" smtClean="0">
                <a:latin typeface="Times New Roman" pitchFamily="18" charset="0"/>
                <a:cs typeface="Times New Roman" pitchFamily="18" charset="0"/>
              </a:rPr>
              <a:t>任务可分情况</a:t>
            </a:r>
            <a:endParaRPr lang="en-US" altLang="zh-CN" sz="1400" dirty="0">
              <a:latin typeface="Times New Roman" pitchFamily="18" charset="0"/>
              <a:cs typeface="Times New Roman" pitchFamily="18" charset="0"/>
            </a:endParaRPr>
          </a:p>
        </p:txBody>
      </p:sp>
    </p:spTree>
    <p:extLst>
      <p:ext uri="{BB962C8B-B14F-4D97-AF65-F5344CB8AC3E}">
        <p14:creationId xmlns:p14="http://schemas.microsoft.com/office/powerpoint/2010/main" val="3771796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3780</TotalTime>
  <Words>2255</Words>
  <Application>Microsoft Office PowerPoint</Application>
  <PresentationFormat>宽屏</PresentationFormat>
  <Paragraphs>193</Paragraphs>
  <Slides>24</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等线</vt:lpstr>
      <vt:lpstr>黑体</vt:lpstr>
      <vt:lpstr>宋体</vt:lpstr>
      <vt:lpstr>Arial</vt:lpstr>
      <vt:lpstr>Calibri</vt:lpstr>
      <vt:lpstr>Cambria Math</vt:lpstr>
      <vt:lpstr>Courier New</vt:lpstr>
      <vt:lpstr>Times New Roman</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han li</cp:lastModifiedBy>
  <cp:revision>91</cp:revision>
  <dcterms:created xsi:type="dcterms:W3CDTF">2006-08-16T00:00:00Z</dcterms:created>
  <dcterms:modified xsi:type="dcterms:W3CDTF">2024-05-12T14:48:42Z</dcterms:modified>
</cp:coreProperties>
</file>