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 li" initials="hl" lastIdx="1" clrIdx="0">
    <p:extLst>
      <p:ext uri="{19B8F6BF-5375-455C-9EA6-DF929625EA0E}">
        <p15:presenceInfo xmlns:p15="http://schemas.microsoft.com/office/powerpoint/2012/main" userId="c3bb5567fc4a37a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394"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5-11T10:22:11.522" idx="1">
    <p:pos x="10" y="10"/>
    <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E8E4CC-082B-4322-9789-BF978DB958E0}" type="datetimeFigureOut">
              <a:rPr lang="zh-CN" altLang="en-US" smtClean="0"/>
              <a:t>2024/5/11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3858C5-8B68-48BD-ADB2-0C40C36FB377}" type="slidenum">
              <a:rPr lang="zh-CN" altLang="en-US" smtClean="0"/>
              <a:t>‹#›</a:t>
            </a:fld>
            <a:endParaRPr lang="zh-CN" altLang="en-US"/>
          </a:p>
        </p:txBody>
      </p:sp>
    </p:spTree>
    <p:extLst>
      <p:ext uri="{BB962C8B-B14F-4D97-AF65-F5344CB8AC3E}">
        <p14:creationId xmlns:p14="http://schemas.microsoft.com/office/powerpoint/2010/main" val="1743386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098207-C321-407E-B43A-2B900B3C1655}" type="slidenum">
              <a:rPr lang="zh-CN" altLang="en-US" smtClean="0"/>
              <a:t>10</a:t>
            </a:fld>
            <a:endParaRPr lang="zh-CN" altLang="en-US"/>
          </a:p>
        </p:txBody>
      </p:sp>
    </p:spTree>
    <p:extLst>
      <p:ext uri="{BB962C8B-B14F-4D97-AF65-F5344CB8AC3E}">
        <p14:creationId xmlns:p14="http://schemas.microsoft.com/office/powerpoint/2010/main" val="3749106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较小的标准差，代表这些数值较接近平均值。</a:t>
            </a:r>
            <a:endParaRPr lang="zh-CN" altLang="en-US" dirty="0"/>
          </a:p>
        </p:txBody>
      </p:sp>
      <p:sp>
        <p:nvSpPr>
          <p:cNvPr id="4" name="灯片编号占位符 3"/>
          <p:cNvSpPr>
            <a:spLocks noGrp="1"/>
          </p:cNvSpPr>
          <p:nvPr>
            <p:ph type="sldNum" sz="quarter" idx="10"/>
          </p:nvPr>
        </p:nvSpPr>
        <p:spPr/>
        <p:txBody>
          <a:bodyPr/>
          <a:lstStyle/>
          <a:p>
            <a:fld id="{AA098207-C321-407E-B43A-2B900B3C1655}" type="slidenum">
              <a:rPr lang="zh-CN" altLang="en-US" smtClean="0"/>
              <a:t>13</a:t>
            </a:fld>
            <a:endParaRPr lang="zh-CN" altLang="en-US"/>
          </a:p>
        </p:txBody>
      </p:sp>
    </p:spTree>
    <p:extLst>
      <p:ext uri="{BB962C8B-B14F-4D97-AF65-F5344CB8AC3E}">
        <p14:creationId xmlns:p14="http://schemas.microsoft.com/office/powerpoint/2010/main" val="795709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866CE35-3577-4279-A9DA-D7CB8DB14EDD}" type="datetime1">
              <a:rPr lang="zh-CN" altLang="en-US" smtClean="0"/>
              <a:t>2024/5/11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192836-88A4-43A9-AC25-C8BBCD30347E}" type="slidenum">
              <a:rPr lang="zh-CN" altLang="en-US" smtClean="0"/>
              <a:t>‹#›</a:t>
            </a:fld>
            <a:endParaRPr lang="zh-CN" altLang="en-US"/>
          </a:p>
        </p:txBody>
      </p:sp>
    </p:spTree>
    <p:extLst>
      <p:ext uri="{BB962C8B-B14F-4D97-AF65-F5344CB8AC3E}">
        <p14:creationId xmlns:p14="http://schemas.microsoft.com/office/powerpoint/2010/main" val="692565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E4F009-404D-420A-BECF-6886A7C41229}" type="datetime1">
              <a:rPr lang="zh-CN" altLang="en-US" smtClean="0"/>
              <a:t>2024/5/11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192836-88A4-43A9-AC25-C8BBCD30347E}" type="slidenum">
              <a:rPr lang="zh-CN" altLang="en-US" smtClean="0"/>
              <a:t>‹#›</a:t>
            </a:fld>
            <a:endParaRPr lang="zh-CN" altLang="en-US"/>
          </a:p>
        </p:txBody>
      </p:sp>
    </p:spTree>
    <p:extLst>
      <p:ext uri="{BB962C8B-B14F-4D97-AF65-F5344CB8AC3E}">
        <p14:creationId xmlns:p14="http://schemas.microsoft.com/office/powerpoint/2010/main" val="3337475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E3AFE45-A49B-4300-83D5-B308081CC7A5}" type="datetime1">
              <a:rPr lang="zh-CN" altLang="en-US" smtClean="0"/>
              <a:t>2024/5/11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192836-88A4-43A9-AC25-C8BBCD30347E}" type="slidenum">
              <a:rPr lang="zh-CN" altLang="en-US" smtClean="0"/>
              <a:t>‹#›</a:t>
            </a:fld>
            <a:endParaRPr lang="zh-CN" altLang="en-US"/>
          </a:p>
        </p:txBody>
      </p:sp>
    </p:spTree>
    <p:extLst>
      <p:ext uri="{BB962C8B-B14F-4D97-AF65-F5344CB8AC3E}">
        <p14:creationId xmlns:p14="http://schemas.microsoft.com/office/powerpoint/2010/main" val="3779172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9E56C2C-46CB-4314-97A5-12419A76F52B}" type="datetime1">
              <a:rPr lang="zh-CN" altLang="en-US" smtClean="0"/>
              <a:t>2024/5/11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192836-88A4-43A9-AC25-C8BBCD30347E}" type="slidenum">
              <a:rPr lang="zh-CN" altLang="en-US" smtClean="0"/>
              <a:t>‹#›</a:t>
            </a:fld>
            <a:endParaRPr lang="zh-CN" altLang="en-US"/>
          </a:p>
        </p:txBody>
      </p:sp>
    </p:spTree>
    <p:extLst>
      <p:ext uri="{BB962C8B-B14F-4D97-AF65-F5344CB8AC3E}">
        <p14:creationId xmlns:p14="http://schemas.microsoft.com/office/powerpoint/2010/main" val="2059376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72162CD-E5FD-494D-93A0-71EA8FA08C00}" type="datetime1">
              <a:rPr lang="zh-CN" altLang="en-US" smtClean="0"/>
              <a:t>2024/5/11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192836-88A4-43A9-AC25-C8BBCD30347E}" type="slidenum">
              <a:rPr lang="zh-CN" altLang="en-US" smtClean="0"/>
              <a:t>‹#›</a:t>
            </a:fld>
            <a:endParaRPr lang="zh-CN" altLang="en-US"/>
          </a:p>
        </p:txBody>
      </p:sp>
    </p:spTree>
    <p:extLst>
      <p:ext uri="{BB962C8B-B14F-4D97-AF65-F5344CB8AC3E}">
        <p14:creationId xmlns:p14="http://schemas.microsoft.com/office/powerpoint/2010/main" val="846527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01DF08D-1457-4324-B877-F3D06088AD72}" type="datetime1">
              <a:rPr lang="zh-CN" altLang="en-US" smtClean="0"/>
              <a:t>2024/5/11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E192836-88A4-43A9-AC25-C8BBCD30347E}" type="slidenum">
              <a:rPr lang="zh-CN" altLang="en-US" smtClean="0"/>
              <a:t>‹#›</a:t>
            </a:fld>
            <a:endParaRPr lang="zh-CN" altLang="en-US"/>
          </a:p>
        </p:txBody>
      </p:sp>
    </p:spTree>
    <p:extLst>
      <p:ext uri="{BB962C8B-B14F-4D97-AF65-F5344CB8AC3E}">
        <p14:creationId xmlns:p14="http://schemas.microsoft.com/office/powerpoint/2010/main" val="2424497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B3FA0EF-BC81-40C6-8539-309D3C797A7C}" type="datetime1">
              <a:rPr lang="zh-CN" altLang="en-US" smtClean="0"/>
              <a:t>2024/5/11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E192836-88A4-43A9-AC25-C8BBCD30347E}" type="slidenum">
              <a:rPr lang="zh-CN" altLang="en-US" smtClean="0"/>
              <a:t>‹#›</a:t>
            </a:fld>
            <a:endParaRPr lang="zh-CN" altLang="en-US"/>
          </a:p>
        </p:txBody>
      </p:sp>
    </p:spTree>
    <p:extLst>
      <p:ext uri="{BB962C8B-B14F-4D97-AF65-F5344CB8AC3E}">
        <p14:creationId xmlns:p14="http://schemas.microsoft.com/office/powerpoint/2010/main" val="1628487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98FBB1E-DC62-4A73-8CD5-30087B3A412E}" type="datetime1">
              <a:rPr lang="zh-CN" altLang="en-US" smtClean="0"/>
              <a:t>2024/5/11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E192836-88A4-43A9-AC25-C8BBCD30347E}" type="slidenum">
              <a:rPr lang="zh-CN" altLang="en-US" smtClean="0"/>
              <a:t>‹#›</a:t>
            </a:fld>
            <a:endParaRPr lang="zh-CN" altLang="en-US"/>
          </a:p>
        </p:txBody>
      </p:sp>
    </p:spTree>
    <p:extLst>
      <p:ext uri="{BB962C8B-B14F-4D97-AF65-F5344CB8AC3E}">
        <p14:creationId xmlns:p14="http://schemas.microsoft.com/office/powerpoint/2010/main" val="3832051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12802F2-04A9-4A5A-BF1D-78AD5E5E3C9A}" type="datetime1">
              <a:rPr lang="zh-CN" altLang="en-US" smtClean="0"/>
              <a:t>2024/5/11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E192836-88A4-43A9-AC25-C8BBCD30347E}" type="slidenum">
              <a:rPr lang="zh-CN" altLang="en-US" smtClean="0"/>
              <a:t>‹#›</a:t>
            </a:fld>
            <a:endParaRPr lang="zh-CN" altLang="en-US"/>
          </a:p>
        </p:txBody>
      </p:sp>
    </p:spTree>
    <p:extLst>
      <p:ext uri="{BB962C8B-B14F-4D97-AF65-F5344CB8AC3E}">
        <p14:creationId xmlns:p14="http://schemas.microsoft.com/office/powerpoint/2010/main" val="3604490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427A188-2BAD-4F82-A22A-A166F76EAF94}" type="datetime1">
              <a:rPr lang="zh-CN" altLang="en-US" smtClean="0"/>
              <a:t>2024/5/11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E192836-88A4-43A9-AC25-C8BBCD30347E}" type="slidenum">
              <a:rPr lang="zh-CN" altLang="en-US" smtClean="0"/>
              <a:t>‹#›</a:t>
            </a:fld>
            <a:endParaRPr lang="zh-CN" altLang="en-US"/>
          </a:p>
        </p:txBody>
      </p:sp>
    </p:spTree>
    <p:extLst>
      <p:ext uri="{BB962C8B-B14F-4D97-AF65-F5344CB8AC3E}">
        <p14:creationId xmlns:p14="http://schemas.microsoft.com/office/powerpoint/2010/main" val="1797955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DB74C7D-D0DB-4D4B-82D4-FB551FFF44DC}" type="datetime1">
              <a:rPr lang="zh-CN" altLang="en-US" smtClean="0"/>
              <a:t>2024/5/11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E192836-88A4-43A9-AC25-C8BBCD30347E}" type="slidenum">
              <a:rPr lang="zh-CN" altLang="en-US" smtClean="0"/>
              <a:t>‹#›</a:t>
            </a:fld>
            <a:endParaRPr lang="zh-CN" altLang="en-US"/>
          </a:p>
        </p:txBody>
      </p:sp>
    </p:spTree>
    <p:extLst>
      <p:ext uri="{BB962C8B-B14F-4D97-AF65-F5344CB8AC3E}">
        <p14:creationId xmlns:p14="http://schemas.microsoft.com/office/powerpoint/2010/main" val="745181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5A0D09-D024-4166-9726-FD2D1AC1BFF3}" type="datetime1">
              <a:rPr lang="zh-CN" altLang="en-US" smtClean="0"/>
              <a:t>2024/5/11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192836-88A4-43A9-AC25-C8BBCD30347E}" type="slidenum">
              <a:rPr lang="zh-CN" altLang="en-US" smtClean="0"/>
              <a:t>‹#›</a:t>
            </a:fld>
            <a:endParaRPr lang="zh-CN" altLang="en-US"/>
          </a:p>
        </p:txBody>
      </p:sp>
    </p:spTree>
    <p:extLst>
      <p:ext uri="{BB962C8B-B14F-4D97-AF65-F5344CB8AC3E}">
        <p14:creationId xmlns:p14="http://schemas.microsoft.com/office/powerpoint/2010/main" val="2327286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notesSlide" Target="../notesSlides/notesSlide1.xml"/><Relationship Id="rId7"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13.wmf"/><Relationship Id="rId11" Type="http://schemas.openxmlformats.org/officeDocument/2006/relationships/image" Target="../media/image14.png"/><Relationship Id="rId5" Type="http://schemas.openxmlformats.org/officeDocument/2006/relationships/oleObject" Target="../embeddings/oleObject3.bin"/><Relationship Id="rId10" Type="http://schemas.openxmlformats.org/officeDocument/2006/relationships/image" Target="../media/image15.wmf"/><Relationship Id="rId4" Type="http://schemas.openxmlformats.org/officeDocument/2006/relationships/image" Target="../media/image5.jpeg"/><Relationship Id="rId9"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5.jpeg"/><Relationship Id="rId7"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23.png"/><Relationship Id="rId5" Type="http://schemas.openxmlformats.org/officeDocument/2006/relationships/image" Target="../media/image21.emf"/><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24.wmf"/><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29.wmf"/><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28.wmf"/><Relationship Id="rId4" Type="http://schemas.openxmlformats.org/officeDocument/2006/relationships/oleObject" Target="../embeddings/oleObject9.bin"/></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comments" Target="../comments/comment1.xml"/><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11.png"/><Relationship Id="rId5" Type="http://schemas.openxmlformats.org/officeDocument/2006/relationships/image" Target="../media/image10.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srcRect/>
          <a:stretch>
            <a:fillRect/>
          </a:stretch>
        </p:blipFill>
        <p:spPr bwMode="auto">
          <a:xfrm>
            <a:off x="4622800" y="838200"/>
            <a:ext cx="1295400" cy="1270000"/>
          </a:xfrm>
          <a:prstGeom prst="rect">
            <a:avLst/>
          </a:prstGeom>
          <a:gradFill>
            <a:gsLst>
              <a:gs pos="26037">
                <a:srgbClr val="DDE7F2"/>
              </a:gs>
              <a:gs pos="51356">
                <a:srgbClr val="C5D6E9"/>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pic>
        <p:nvPicPr>
          <p:cNvPr id="5" name="Picture 3"/>
          <p:cNvPicPr>
            <a:picLocks noChangeAspect="1" noChangeArrowheads="1"/>
          </p:cNvPicPr>
          <p:nvPr/>
        </p:nvPicPr>
        <p:blipFill>
          <a:blip r:embed="rId4"/>
          <a:srcRect/>
          <a:stretch>
            <a:fillRect/>
          </a:stretch>
        </p:blipFill>
        <p:spPr bwMode="auto">
          <a:xfrm>
            <a:off x="6098262" y="1030158"/>
            <a:ext cx="1574800" cy="914400"/>
          </a:xfrm>
          <a:prstGeom prst="rect">
            <a:avLst/>
          </a:prstGeom>
          <a:noFill/>
        </p:spPr>
      </p:pic>
      <p:sp>
        <p:nvSpPr>
          <p:cNvPr id="2" name="TextBox 1"/>
          <p:cNvSpPr txBox="1"/>
          <p:nvPr/>
        </p:nvSpPr>
        <p:spPr>
          <a:xfrm>
            <a:off x="2930029" y="4343400"/>
            <a:ext cx="3385542" cy="982320"/>
          </a:xfrm>
          <a:prstGeom prst="rect">
            <a:avLst/>
          </a:prstGeom>
          <a:noFill/>
        </p:spPr>
        <p:txBody>
          <a:bodyPr wrap="none" lIns="0" tIns="0" rIns="0" rtlCol="0">
            <a:spAutoFit/>
          </a:bodyPr>
          <a:lstStyle/>
          <a:p>
            <a:pPr>
              <a:lnSpc>
                <a:spcPts val="2400"/>
              </a:lnSpc>
            </a:pPr>
            <a:r>
              <a:rPr lang="en-US" altLang="zh-CN" sz="2400" dirty="0" err="1">
                <a:solidFill>
                  <a:srgbClr val="0D0D0D"/>
                </a:solidFill>
                <a:latin typeface="Times New Roman" pitchFamily="18" charset="0"/>
                <a:cs typeface="Times New Roman" pitchFamily="18" charset="0"/>
              </a:rPr>
              <a:t>答辩人</a:t>
            </a:r>
            <a:r>
              <a:rPr lang="en-US" altLang="zh-CN" sz="2400" dirty="0">
                <a:solidFill>
                  <a:srgbClr val="0D0D0D"/>
                </a:solidFill>
                <a:latin typeface="Times New Roman" pitchFamily="18" charset="0"/>
                <a:cs typeface="Times New Roman" pitchFamily="18" charset="0"/>
              </a:rPr>
              <a:t>：</a:t>
            </a:r>
            <a:r>
              <a:rPr lang="zh-CN" altLang="en-US" sz="2400" dirty="0">
                <a:solidFill>
                  <a:srgbClr val="0D0D0D"/>
                </a:solidFill>
                <a:latin typeface="Times New Roman" pitchFamily="18" charset="0"/>
                <a:cs typeface="Times New Roman" pitchFamily="18" charset="0"/>
              </a:rPr>
              <a:t>李涵</a:t>
            </a:r>
            <a:endParaRPr lang="en-US" altLang="zh-CN" sz="2400" dirty="0">
              <a:solidFill>
                <a:srgbClr val="0D0D0D"/>
              </a:solidFill>
              <a:latin typeface="Times New Roman" pitchFamily="18" charset="0"/>
              <a:cs typeface="Times New Roman" pitchFamily="18" charset="0"/>
            </a:endParaRPr>
          </a:p>
          <a:p>
            <a:pPr>
              <a:lnSpc>
                <a:spcPts val="1000"/>
              </a:lnSpc>
            </a:pPr>
            <a:endParaRPr lang="en-US" altLang="zh-CN" dirty="0"/>
          </a:p>
          <a:p>
            <a:pPr>
              <a:lnSpc>
                <a:spcPts val="1000"/>
              </a:lnSpc>
            </a:pPr>
            <a:endParaRPr lang="en-US" altLang="zh-CN" dirty="0"/>
          </a:p>
          <a:p>
            <a:pPr>
              <a:lnSpc>
                <a:spcPts val="2900"/>
              </a:lnSpc>
            </a:pPr>
            <a:r>
              <a:rPr lang="en-US" altLang="zh-CN" sz="2400" dirty="0" err="1">
                <a:solidFill>
                  <a:srgbClr val="0D0D0D"/>
                </a:solidFill>
                <a:latin typeface="Times New Roman" pitchFamily="18" charset="0"/>
                <a:cs typeface="Times New Roman" pitchFamily="18" charset="0"/>
              </a:rPr>
              <a:t>专业：计算机</a:t>
            </a:r>
            <a:r>
              <a:rPr lang="zh-CN" altLang="en-US" sz="2400" dirty="0">
                <a:solidFill>
                  <a:srgbClr val="0D0D0D"/>
                </a:solidFill>
                <a:latin typeface="Times New Roman" pitchFamily="18" charset="0"/>
                <a:cs typeface="Times New Roman" pitchFamily="18" charset="0"/>
              </a:rPr>
              <a:t>软件与理论</a:t>
            </a:r>
            <a:endParaRPr lang="en-US" altLang="zh-CN" sz="2400" dirty="0">
              <a:solidFill>
                <a:srgbClr val="0D0D0D"/>
              </a:solidFill>
              <a:latin typeface="Times New Roman" pitchFamily="18" charset="0"/>
              <a:cs typeface="Times New Roman" pitchFamily="18" charset="0"/>
            </a:endParaRPr>
          </a:p>
        </p:txBody>
      </p:sp>
      <p:sp>
        <p:nvSpPr>
          <p:cNvPr id="7" name="TextBox 1"/>
          <p:cNvSpPr txBox="1"/>
          <p:nvPr/>
        </p:nvSpPr>
        <p:spPr>
          <a:xfrm>
            <a:off x="6651129" y="4394200"/>
            <a:ext cx="2593274" cy="956672"/>
          </a:xfrm>
          <a:prstGeom prst="rect">
            <a:avLst/>
          </a:prstGeom>
          <a:noFill/>
        </p:spPr>
        <p:txBody>
          <a:bodyPr wrap="none" lIns="0" tIns="0" rIns="0" rtlCol="0">
            <a:spAutoFit/>
          </a:bodyPr>
          <a:lstStyle/>
          <a:p>
            <a:pPr>
              <a:lnSpc>
                <a:spcPts val="2400"/>
              </a:lnSpc>
            </a:pPr>
            <a:r>
              <a:rPr lang="en-US" altLang="zh-CN" sz="2400" dirty="0" err="1">
                <a:solidFill>
                  <a:srgbClr val="0D0D0D"/>
                </a:solidFill>
                <a:latin typeface="Times New Roman" pitchFamily="18" charset="0"/>
                <a:cs typeface="Times New Roman" pitchFamily="18" charset="0"/>
              </a:rPr>
              <a:t>导师</a:t>
            </a:r>
            <a:r>
              <a:rPr lang="en-US" altLang="zh-CN" sz="2400" dirty="0">
                <a:solidFill>
                  <a:srgbClr val="0D0D0D"/>
                </a:solidFill>
                <a:latin typeface="Times New Roman" pitchFamily="18" charset="0"/>
                <a:cs typeface="Times New Roman" pitchFamily="18" charset="0"/>
              </a:rPr>
              <a:t>：</a:t>
            </a:r>
            <a:r>
              <a:rPr lang="zh-CN" altLang="en-US" sz="2400" dirty="0" smtClean="0">
                <a:solidFill>
                  <a:srgbClr val="0D0D0D"/>
                </a:solidFill>
                <a:latin typeface="Times New Roman" pitchFamily="18" charset="0"/>
                <a:cs typeface="Times New Roman" pitchFamily="18" charset="0"/>
              </a:rPr>
              <a:t>张学杰 </a:t>
            </a:r>
            <a:r>
              <a:rPr lang="en-US" altLang="zh-CN" sz="2400" dirty="0" err="1" smtClean="0">
                <a:solidFill>
                  <a:srgbClr val="0D0D0D"/>
                </a:solidFill>
                <a:latin typeface="Times New Roman" pitchFamily="18" charset="0"/>
                <a:cs typeface="Times New Roman" pitchFamily="18" charset="0"/>
              </a:rPr>
              <a:t>教授</a:t>
            </a:r>
            <a:endParaRPr lang="en-US" altLang="zh-CN" sz="2400" dirty="0">
              <a:solidFill>
                <a:srgbClr val="0D0D0D"/>
              </a:solidFill>
              <a:latin typeface="Times New Roman" pitchFamily="18" charset="0"/>
              <a:cs typeface="Times New Roman" pitchFamily="18" charset="0"/>
            </a:endParaRPr>
          </a:p>
          <a:p>
            <a:pPr>
              <a:lnSpc>
                <a:spcPts val="1000"/>
              </a:lnSpc>
            </a:pPr>
            <a:endParaRPr lang="en-US" altLang="zh-CN" dirty="0"/>
          </a:p>
          <a:p>
            <a:pPr>
              <a:lnSpc>
                <a:spcPts val="1000"/>
              </a:lnSpc>
            </a:pPr>
            <a:endParaRPr lang="en-US" altLang="zh-CN" dirty="0"/>
          </a:p>
          <a:p>
            <a:pPr>
              <a:lnSpc>
                <a:spcPts val="2700"/>
              </a:lnSpc>
            </a:pPr>
            <a:r>
              <a:rPr lang="en-US" altLang="zh-CN" sz="2400" dirty="0">
                <a:solidFill>
                  <a:srgbClr val="0D0D0D"/>
                </a:solidFill>
                <a:latin typeface="Times New Roman" pitchFamily="18" charset="0"/>
                <a:cs typeface="Times New Roman" pitchFamily="18" charset="0"/>
              </a:rPr>
              <a:t>学号：12021115016</a:t>
            </a:r>
          </a:p>
        </p:txBody>
      </p:sp>
      <p:sp>
        <p:nvSpPr>
          <p:cNvPr id="8" name="TextBox 1"/>
          <p:cNvSpPr txBox="1"/>
          <p:nvPr/>
        </p:nvSpPr>
        <p:spPr>
          <a:xfrm>
            <a:off x="3422944" y="2264236"/>
            <a:ext cx="4693593" cy="571951"/>
          </a:xfrm>
          <a:prstGeom prst="rect">
            <a:avLst/>
          </a:prstGeom>
          <a:noFill/>
        </p:spPr>
        <p:txBody>
          <a:bodyPr wrap="none" lIns="0" tIns="0" rIns="0" rtlCol="0">
            <a:spAutoFit/>
          </a:bodyPr>
          <a:lstStyle/>
          <a:p>
            <a:pPr>
              <a:lnSpc>
                <a:spcPts val="3100"/>
              </a:lnSpc>
              <a:tabLst>
                <a:tab pos="584200" algn="l"/>
              </a:tabLst>
            </a:pPr>
            <a:r>
              <a:rPr lang="en-US" altLang="zh-CN" dirty="0"/>
              <a:t>	</a:t>
            </a:r>
            <a:r>
              <a:rPr lang="en-US" altLang="zh-CN" sz="3197" dirty="0">
                <a:solidFill>
                  <a:srgbClr val="0D0D0D"/>
                </a:solidFill>
                <a:latin typeface="Times New Roman" pitchFamily="18" charset="0"/>
                <a:cs typeface="Times New Roman" pitchFamily="18" charset="0"/>
              </a:rPr>
              <a:t>云南大学硕士论文答辩</a:t>
            </a:r>
          </a:p>
          <a:p>
            <a:pPr>
              <a:lnSpc>
                <a:spcPts val="1000"/>
              </a:lnSpc>
            </a:pPr>
            <a:endParaRPr lang="en-US" altLang="zh-CN" dirty="0"/>
          </a:p>
        </p:txBody>
      </p:sp>
      <p:sp>
        <p:nvSpPr>
          <p:cNvPr id="6" name="文本框 5"/>
          <p:cNvSpPr txBox="1"/>
          <p:nvPr/>
        </p:nvSpPr>
        <p:spPr>
          <a:xfrm>
            <a:off x="2580362" y="2836187"/>
            <a:ext cx="7035800" cy="523220"/>
          </a:xfrm>
          <a:prstGeom prst="rect">
            <a:avLst/>
          </a:prstGeom>
          <a:noFill/>
        </p:spPr>
        <p:txBody>
          <a:bodyPr wrap="square" rtlCol="0">
            <a:spAutoFit/>
          </a:bodyPr>
          <a:lstStyle/>
          <a:p>
            <a:r>
              <a:rPr lang="zh-CN" altLang="en-US" sz="2800" dirty="0"/>
              <a:t>车联网环境下能耗优先的任务调度算法研究</a:t>
            </a:r>
          </a:p>
        </p:txBody>
      </p:sp>
      <p:sp>
        <p:nvSpPr>
          <p:cNvPr id="9" name="灯片编号占位符 8"/>
          <p:cNvSpPr>
            <a:spLocks noGrp="1"/>
          </p:cNvSpPr>
          <p:nvPr>
            <p:ph type="sldNum" sz="quarter" idx="12"/>
          </p:nvPr>
        </p:nvSpPr>
        <p:spPr/>
        <p:txBody>
          <a:bodyPr/>
          <a:lstStyle/>
          <a:p>
            <a:fld id="{AE192836-88A4-43A9-AC25-C8BBCD30347E}" type="slidenum">
              <a:rPr lang="zh-CN" altLang="en-US" smtClean="0"/>
              <a:t>1</a:t>
            </a:fld>
            <a:endParaRPr lang="zh-CN" altLang="en-US"/>
          </a:p>
        </p:txBody>
      </p:sp>
    </p:spTree>
    <p:extLst>
      <p:ext uri="{BB962C8B-B14F-4D97-AF65-F5344CB8AC3E}">
        <p14:creationId xmlns:p14="http://schemas.microsoft.com/office/powerpoint/2010/main" val="33697453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4"/>
          <a:srcRect/>
          <a:stretch>
            <a:fillRect/>
          </a:stretch>
        </p:blipFill>
        <p:spPr bwMode="auto">
          <a:xfrm>
            <a:off x="10820400" y="25400"/>
            <a:ext cx="1092200" cy="1079500"/>
          </a:xfrm>
          <a:prstGeom prst="rect">
            <a:avLst/>
          </a:prstGeom>
          <a:noFill/>
        </p:spPr>
      </p:pic>
      <p:sp>
        <p:nvSpPr>
          <p:cNvPr id="2" name="TextBox 1"/>
          <p:cNvSpPr txBox="1"/>
          <p:nvPr/>
        </p:nvSpPr>
        <p:spPr>
          <a:xfrm>
            <a:off x="558800" y="596900"/>
            <a:ext cx="1436291" cy="405239"/>
          </a:xfrm>
          <a:prstGeom prst="rect">
            <a:avLst/>
          </a:prstGeom>
          <a:noFill/>
        </p:spPr>
        <p:txBody>
          <a:bodyPr wrap="none" lIns="0" tIns="0" rIns="0" rtlCol="0">
            <a:spAutoFit/>
          </a:bodyPr>
          <a:lstStyle/>
          <a:p>
            <a:pPr>
              <a:lnSpc>
                <a:spcPts val="2800"/>
              </a:lnSpc>
            </a:pPr>
            <a:r>
              <a:rPr lang="zh-CN" altLang="en-US" sz="2804" dirty="0">
                <a:solidFill>
                  <a:srgbClr val="4D3777"/>
                </a:solidFill>
                <a:latin typeface="黑体" pitchFamily="18" charset="0"/>
                <a:cs typeface="黑体" pitchFamily="18" charset="0"/>
              </a:rPr>
              <a:t>评测指标</a:t>
            </a:r>
            <a:endParaRPr lang="en-US" altLang="zh-CN" sz="2804" dirty="0">
              <a:solidFill>
                <a:srgbClr val="4D3777"/>
              </a:solidFill>
              <a:latin typeface="黑体" pitchFamily="18" charset="0"/>
              <a:cs typeface="黑体" pitchFamily="18" charset="0"/>
            </a:endParaRPr>
          </a:p>
        </p:txBody>
      </p:sp>
      <p:sp>
        <p:nvSpPr>
          <p:cNvPr id="5" name="矩形 4"/>
          <p:cNvSpPr/>
          <p:nvPr/>
        </p:nvSpPr>
        <p:spPr>
          <a:xfrm>
            <a:off x="792986" y="2776213"/>
            <a:ext cx="3048000" cy="338554"/>
          </a:xfrm>
          <a:prstGeom prst="rect">
            <a:avLst/>
          </a:prstGeom>
        </p:spPr>
        <p:txBody>
          <a:bodyPr wrap="square">
            <a:spAutoFit/>
          </a:bodyPr>
          <a:lstStyle/>
          <a:p>
            <a:r>
              <a:rPr lang="en-US" altLang="zh-CN" sz="1600" dirty="0"/>
              <a:t>3. </a:t>
            </a:r>
            <a:r>
              <a:rPr lang="zh-CN" altLang="en-US" sz="1600" dirty="0"/>
              <a:t>性能指标，即节能的百分比。</a:t>
            </a:r>
          </a:p>
        </p:txBody>
      </p:sp>
      <p:graphicFrame>
        <p:nvGraphicFramePr>
          <p:cNvPr id="6" name="对象 5"/>
          <p:cNvGraphicFramePr>
            <a:graphicFrameLocks noChangeAspect="1"/>
          </p:cNvGraphicFramePr>
          <p:nvPr>
            <p:extLst/>
          </p:nvPr>
        </p:nvGraphicFramePr>
        <p:xfrm>
          <a:off x="1303899" y="3421595"/>
          <a:ext cx="3082925" cy="1106487"/>
        </p:xfrm>
        <a:graphic>
          <a:graphicData uri="http://schemas.openxmlformats.org/presentationml/2006/ole">
            <mc:AlternateContent xmlns:mc="http://schemas.openxmlformats.org/markup-compatibility/2006">
              <mc:Choice xmlns:v="urn:schemas-microsoft-com:vml" Requires="v">
                <p:oleObj spid="_x0000_s3197" name="Equation" r:id="rId5" imgW="2476440" imgH="888840" progId="Equation.DSMT4">
                  <p:embed/>
                </p:oleObj>
              </mc:Choice>
              <mc:Fallback>
                <p:oleObj name="Equation" r:id="rId5" imgW="2476440" imgH="888840" progId="Equation.DSMT4">
                  <p:embed/>
                  <p:pic>
                    <p:nvPicPr>
                      <p:cNvPr id="6" name="对象 5"/>
                      <p:cNvPicPr/>
                      <p:nvPr/>
                    </p:nvPicPr>
                    <p:blipFill>
                      <a:blip r:embed="rId6"/>
                      <a:stretch>
                        <a:fillRect/>
                      </a:stretch>
                    </p:blipFill>
                    <p:spPr>
                      <a:xfrm>
                        <a:off x="1303899" y="3421595"/>
                        <a:ext cx="3082925" cy="1106487"/>
                      </a:xfrm>
                      <a:prstGeom prst="rect">
                        <a:avLst/>
                      </a:prstGeom>
                    </p:spPr>
                  </p:pic>
                </p:oleObj>
              </mc:Fallback>
            </mc:AlternateContent>
          </a:graphicData>
        </a:graphic>
      </p:graphicFrame>
      <p:sp>
        <p:nvSpPr>
          <p:cNvPr id="7" name="矩形 6"/>
          <p:cNvSpPr/>
          <p:nvPr/>
        </p:nvSpPr>
        <p:spPr>
          <a:xfrm>
            <a:off x="792986" y="4839561"/>
            <a:ext cx="4532010" cy="338554"/>
          </a:xfrm>
          <a:prstGeom prst="rect">
            <a:avLst/>
          </a:prstGeom>
        </p:spPr>
        <p:txBody>
          <a:bodyPr wrap="none">
            <a:spAutoFit/>
          </a:bodyPr>
          <a:lstStyle/>
          <a:p>
            <a:r>
              <a:rPr lang="zh-CN" altLang="en-US" sz="1600" dirty="0"/>
              <a:t>其中，        是本地执行任务所需要消耗的能量。</a:t>
            </a:r>
          </a:p>
        </p:txBody>
      </p:sp>
      <p:graphicFrame>
        <p:nvGraphicFramePr>
          <p:cNvPr id="9" name="对象 8"/>
          <p:cNvGraphicFramePr>
            <a:graphicFrameLocks noChangeAspect="1"/>
          </p:cNvGraphicFramePr>
          <p:nvPr>
            <p:extLst/>
          </p:nvPr>
        </p:nvGraphicFramePr>
        <p:xfrm>
          <a:off x="1402586" y="4810411"/>
          <a:ext cx="419484" cy="377536"/>
        </p:xfrm>
        <a:graphic>
          <a:graphicData uri="http://schemas.openxmlformats.org/presentationml/2006/ole">
            <mc:AlternateContent xmlns:mc="http://schemas.openxmlformats.org/markup-compatibility/2006">
              <mc:Choice xmlns:v="urn:schemas-microsoft-com:vml" Requires="v">
                <p:oleObj spid="_x0000_s3198" name="Equation" r:id="rId7" imgW="253800" imgH="228600" progId="Equation.DSMT4">
                  <p:embed/>
                </p:oleObj>
              </mc:Choice>
              <mc:Fallback>
                <p:oleObj name="Equation" r:id="rId7" imgW="253800" imgH="228600" progId="Equation.DSMT4">
                  <p:embed/>
                  <p:pic>
                    <p:nvPicPr>
                      <p:cNvPr id="9" name="对象 8"/>
                      <p:cNvPicPr/>
                      <p:nvPr/>
                    </p:nvPicPr>
                    <p:blipFill>
                      <a:blip r:embed="rId8"/>
                      <a:stretch>
                        <a:fillRect/>
                      </a:stretch>
                    </p:blipFill>
                    <p:spPr>
                      <a:xfrm>
                        <a:off x="1402586" y="4810411"/>
                        <a:ext cx="419484" cy="377536"/>
                      </a:xfrm>
                      <a:prstGeom prst="rect">
                        <a:avLst/>
                      </a:prstGeom>
                    </p:spPr>
                  </p:pic>
                </p:oleObj>
              </mc:Fallback>
            </mc:AlternateContent>
          </a:graphicData>
        </a:graphic>
      </p:graphicFrame>
      <p:sp>
        <p:nvSpPr>
          <p:cNvPr id="10" name="矩形 9"/>
          <p:cNvSpPr/>
          <p:nvPr/>
        </p:nvSpPr>
        <p:spPr>
          <a:xfrm>
            <a:off x="6858000" y="2685418"/>
            <a:ext cx="1418978" cy="338554"/>
          </a:xfrm>
          <a:prstGeom prst="rect">
            <a:avLst/>
          </a:prstGeom>
        </p:spPr>
        <p:txBody>
          <a:bodyPr wrap="none">
            <a:spAutoFit/>
          </a:bodyPr>
          <a:lstStyle/>
          <a:p>
            <a:r>
              <a:rPr lang="en-US" altLang="zh-CN" sz="1600" dirty="0"/>
              <a:t>4. </a:t>
            </a:r>
            <a:r>
              <a:rPr lang="zh-CN" altLang="en-US" sz="1600" dirty="0"/>
              <a:t>公平系数。</a:t>
            </a:r>
          </a:p>
        </p:txBody>
      </p:sp>
      <p:graphicFrame>
        <p:nvGraphicFramePr>
          <p:cNvPr id="11" name="对象 10"/>
          <p:cNvGraphicFramePr>
            <a:graphicFrameLocks noChangeAspect="1"/>
          </p:cNvGraphicFramePr>
          <p:nvPr>
            <p:extLst/>
          </p:nvPr>
        </p:nvGraphicFramePr>
        <p:xfrm>
          <a:off x="7487339" y="3470441"/>
          <a:ext cx="4139616" cy="802424"/>
        </p:xfrm>
        <a:graphic>
          <a:graphicData uri="http://schemas.openxmlformats.org/presentationml/2006/ole">
            <mc:AlternateContent xmlns:mc="http://schemas.openxmlformats.org/markup-compatibility/2006">
              <mc:Choice xmlns:v="urn:schemas-microsoft-com:vml" Requires="v">
                <p:oleObj spid="_x0000_s3199" name="Equation" r:id="rId9" imgW="2489040" imgH="482400" progId="Equation.DSMT4">
                  <p:embed/>
                </p:oleObj>
              </mc:Choice>
              <mc:Fallback>
                <p:oleObj name="Equation" r:id="rId9" imgW="2489040" imgH="482400" progId="Equation.DSMT4">
                  <p:embed/>
                  <p:pic>
                    <p:nvPicPr>
                      <p:cNvPr id="11" name="对象 10"/>
                      <p:cNvPicPr/>
                      <p:nvPr/>
                    </p:nvPicPr>
                    <p:blipFill>
                      <a:blip r:embed="rId10"/>
                      <a:stretch>
                        <a:fillRect/>
                      </a:stretch>
                    </p:blipFill>
                    <p:spPr>
                      <a:xfrm>
                        <a:off x="7487339" y="3470441"/>
                        <a:ext cx="4139616" cy="802424"/>
                      </a:xfrm>
                      <a:prstGeom prst="rect">
                        <a:avLst/>
                      </a:prstGeom>
                    </p:spPr>
                  </p:pic>
                </p:oleObj>
              </mc:Fallback>
            </mc:AlternateContent>
          </a:graphicData>
        </a:graphic>
      </p:graphicFrame>
      <p:sp>
        <p:nvSpPr>
          <p:cNvPr id="12" name="矩形 11"/>
          <p:cNvSpPr/>
          <p:nvPr/>
        </p:nvSpPr>
        <p:spPr>
          <a:xfrm>
            <a:off x="6801712" y="4708604"/>
            <a:ext cx="3225563" cy="338554"/>
          </a:xfrm>
          <a:prstGeom prst="rect">
            <a:avLst/>
          </a:prstGeom>
        </p:spPr>
        <p:txBody>
          <a:bodyPr wrap="none">
            <a:spAutoFit/>
          </a:bodyPr>
          <a:lstStyle/>
          <a:p>
            <a:r>
              <a:rPr lang="zh-CN" altLang="en-US" sz="1600" dirty="0"/>
              <a:t>其中，   是所有车辆能耗的平均值</a:t>
            </a:r>
          </a:p>
        </p:txBody>
      </p:sp>
      <p:sp>
        <p:nvSpPr>
          <p:cNvPr id="15" name="矩形 14"/>
          <p:cNvSpPr/>
          <p:nvPr/>
        </p:nvSpPr>
        <p:spPr>
          <a:xfrm>
            <a:off x="6858002" y="1643901"/>
            <a:ext cx="3007325" cy="338554"/>
          </a:xfrm>
          <a:prstGeom prst="rect">
            <a:avLst/>
          </a:prstGeom>
        </p:spPr>
        <p:txBody>
          <a:bodyPr wrap="square">
            <a:spAutoFit/>
          </a:bodyPr>
          <a:lstStyle/>
          <a:p>
            <a:r>
              <a:rPr lang="en-US" altLang="zh-CN" sz="1600" dirty="0"/>
              <a:t>2. </a:t>
            </a:r>
            <a:r>
              <a:rPr lang="zh-CN" altLang="en-US" sz="1600" dirty="0"/>
              <a:t>算法运行时间。</a:t>
            </a:r>
          </a:p>
        </p:txBody>
      </p:sp>
      <mc:AlternateContent xmlns:mc="http://schemas.openxmlformats.org/markup-compatibility/2006" xmlns:a14="http://schemas.microsoft.com/office/drawing/2010/main">
        <mc:Choice Requires="a14">
          <p:sp>
            <p:nvSpPr>
              <p:cNvPr id="13" name="矩形 12"/>
              <p:cNvSpPr/>
              <p:nvPr/>
            </p:nvSpPr>
            <p:spPr>
              <a:xfrm>
                <a:off x="7282871" y="4661983"/>
                <a:ext cx="271638"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𝐸</m:t>
                          </m:r>
                        </m:e>
                      </m:acc>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7282871" y="4661983"/>
                <a:ext cx="271638" cy="369332"/>
              </a:xfrm>
              <a:prstGeom prst="rect">
                <a:avLst/>
              </a:prstGeom>
              <a:blipFill>
                <a:blip r:embed="rId11"/>
                <a:stretch>
                  <a:fillRect r="-18182"/>
                </a:stretch>
              </a:blipFill>
            </p:spPr>
            <p:txBody>
              <a:bodyPr/>
              <a:lstStyle/>
              <a:p>
                <a:r>
                  <a:rPr lang="zh-CN" altLang="en-US">
                    <a:noFill/>
                  </a:rPr>
                  <a:t> </a:t>
                </a:r>
              </a:p>
            </p:txBody>
          </p:sp>
        </mc:Fallback>
      </mc:AlternateContent>
      <p:sp>
        <p:nvSpPr>
          <p:cNvPr id="17" name="矩形 16"/>
          <p:cNvSpPr/>
          <p:nvPr/>
        </p:nvSpPr>
        <p:spPr>
          <a:xfrm>
            <a:off x="821783" y="1688464"/>
            <a:ext cx="3019203" cy="584775"/>
          </a:xfrm>
          <a:prstGeom prst="rect">
            <a:avLst/>
          </a:prstGeom>
        </p:spPr>
        <p:txBody>
          <a:bodyPr wrap="square">
            <a:spAutoFit/>
          </a:bodyPr>
          <a:lstStyle/>
          <a:p>
            <a:r>
              <a:rPr lang="en-US" altLang="zh-CN" sz="1600" dirty="0"/>
              <a:t>1. </a:t>
            </a:r>
            <a:r>
              <a:rPr lang="zh-CN" altLang="en-US" sz="1600" dirty="0"/>
              <a:t>总能耗。</a:t>
            </a:r>
            <a:endParaRPr lang="en-US" altLang="zh-CN" sz="1600" dirty="0"/>
          </a:p>
          <a:p>
            <a:pPr marL="342900" indent="-342900">
              <a:buAutoNum type="arabicPeriod"/>
            </a:pPr>
            <a:endParaRPr lang="zh-CN" altLang="en-US" sz="1600" dirty="0"/>
          </a:p>
        </p:txBody>
      </p:sp>
      <p:sp>
        <p:nvSpPr>
          <p:cNvPr id="4" name="文本框 3"/>
          <p:cNvSpPr txBox="1"/>
          <p:nvPr/>
        </p:nvSpPr>
        <p:spPr>
          <a:xfrm>
            <a:off x="1276945" y="2218434"/>
            <a:ext cx="2537087" cy="338554"/>
          </a:xfrm>
          <a:prstGeom prst="rect">
            <a:avLst/>
          </a:prstGeom>
          <a:noFill/>
        </p:spPr>
        <p:txBody>
          <a:bodyPr wrap="square" rtlCol="0">
            <a:spAutoFit/>
          </a:bodyPr>
          <a:lstStyle/>
          <a:p>
            <a:r>
              <a:rPr lang="zh-CN" altLang="en-US" sz="1600" dirty="0"/>
              <a:t>优化目标</a:t>
            </a:r>
          </a:p>
        </p:txBody>
      </p:sp>
      <p:sp>
        <p:nvSpPr>
          <p:cNvPr id="18" name="文本框 17"/>
          <p:cNvSpPr txBox="1"/>
          <p:nvPr/>
        </p:nvSpPr>
        <p:spPr>
          <a:xfrm>
            <a:off x="7299937" y="2122008"/>
            <a:ext cx="2537087" cy="338554"/>
          </a:xfrm>
          <a:prstGeom prst="rect">
            <a:avLst/>
          </a:prstGeom>
          <a:noFill/>
        </p:spPr>
        <p:txBody>
          <a:bodyPr wrap="square" rtlCol="0">
            <a:spAutoFit/>
          </a:bodyPr>
          <a:lstStyle/>
          <a:p>
            <a:r>
              <a:rPr lang="zh-CN" altLang="en-US" sz="1600" dirty="0"/>
              <a:t>固定迭代次数的时间</a:t>
            </a:r>
          </a:p>
        </p:txBody>
      </p:sp>
      <p:sp>
        <p:nvSpPr>
          <p:cNvPr id="16" name="灯片编号占位符 15"/>
          <p:cNvSpPr>
            <a:spLocks noGrp="1"/>
          </p:cNvSpPr>
          <p:nvPr>
            <p:ph type="sldNum" sz="quarter" idx="12"/>
          </p:nvPr>
        </p:nvSpPr>
        <p:spPr/>
        <p:txBody>
          <a:bodyPr/>
          <a:lstStyle/>
          <a:p>
            <a:fld id="{AE192836-88A4-43A9-AC25-C8BBCD30347E}" type="slidenum">
              <a:rPr lang="zh-CN" altLang="en-US" smtClean="0"/>
              <a:t>10</a:t>
            </a:fld>
            <a:endParaRPr lang="zh-CN" altLang="en-US"/>
          </a:p>
        </p:txBody>
      </p:sp>
    </p:spTree>
    <p:extLst>
      <p:ext uri="{BB962C8B-B14F-4D97-AF65-F5344CB8AC3E}">
        <p14:creationId xmlns:p14="http://schemas.microsoft.com/office/powerpoint/2010/main" val="6412106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0820400" y="25400"/>
            <a:ext cx="1092200" cy="1079500"/>
          </a:xfrm>
          <a:prstGeom prst="rect">
            <a:avLst/>
          </a:prstGeom>
          <a:noFill/>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0880" y="2205922"/>
            <a:ext cx="4238762" cy="2869995"/>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5597" y="2232274"/>
            <a:ext cx="4238760" cy="2869994"/>
          </a:xfrm>
          <a:prstGeom prst="rect">
            <a:avLst/>
          </a:prstGeom>
        </p:spPr>
      </p:pic>
      <p:sp>
        <p:nvSpPr>
          <p:cNvPr id="8" name="矩形 7"/>
          <p:cNvSpPr/>
          <p:nvPr/>
        </p:nvSpPr>
        <p:spPr>
          <a:xfrm>
            <a:off x="2971800" y="5075917"/>
            <a:ext cx="1433406" cy="307777"/>
          </a:xfrm>
          <a:prstGeom prst="rect">
            <a:avLst/>
          </a:prstGeom>
        </p:spPr>
        <p:txBody>
          <a:bodyPr wrap="none">
            <a:spAutoFit/>
          </a:bodyPr>
          <a:lstStyle/>
          <a:p>
            <a:r>
              <a:rPr lang="zh-CN" altLang="en-US" sz="1400" dirty="0"/>
              <a:t> 车辆能耗结果 1</a:t>
            </a:r>
          </a:p>
        </p:txBody>
      </p:sp>
      <p:sp>
        <p:nvSpPr>
          <p:cNvPr id="12" name="矩形 11"/>
          <p:cNvSpPr/>
          <p:nvPr/>
        </p:nvSpPr>
        <p:spPr>
          <a:xfrm>
            <a:off x="7848600" y="5229805"/>
            <a:ext cx="1433406" cy="307777"/>
          </a:xfrm>
          <a:prstGeom prst="rect">
            <a:avLst/>
          </a:prstGeom>
        </p:spPr>
        <p:txBody>
          <a:bodyPr wrap="none">
            <a:spAutoFit/>
          </a:bodyPr>
          <a:lstStyle/>
          <a:p>
            <a:r>
              <a:rPr lang="zh-CN" altLang="en-US" sz="1400" dirty="0"/>
              <a:t> 车辆能耗结果</a:t>
            </a:r>
            <a:r>
              <a:rPr lang="en-US" altLang="zh-CN" sz="1400" dirty="0"/>
              <a:t>2</a:t>
            </a:r>
            <a:r>
              <a:rPr lang="zh-CN" altLang="en-US" sz="1400" dirty="0"/>
              <a:t> </a:t>
            </a:r>
          </a:p>
        </p:txBody>
      </p:sp>
      <p:sp>
        <p:nvSpPr>
          <p:cNvPr id="9" name="矩形 8"/>
          <p:cNvSpPr/>
          <p:nvPr/>
        </p:nvSpPr>
        <p:spPr>
          <a:xfrm>
            <a:off x="2756263" y="1413506"/>
            <a:ext cx="5854337" cy="461665"/>
          </a:xfrm>
          <a:prstGeom prst="rect">
            <a:avLst/>
          </a:prstGeom>
        </p:spPr>
        <p:txBody>
          <a:bodyPr wrap="square">
            <a:spAutoFit/>
          </a:bodyPr>
          <a:lstStyle/>
          <a:p>
            <a:pPr>
              <a:lnSpc>
                <a:spcPct val="150000"/>
              </a:lnSpc>
            </a:pPr>
            <a:r>
              <a:rPr lang="zh-CN" altLang="en-US" sz="1600" dirty="0"/>
              <a:t>    随着车辆数目的增加，收敛所需要的迭代次数也在增加。</a:t>
            </a:r>
          </a:p>
        </p:txBody>
      </p:sp>
      <p:sp>
        <p:nvSpPr>
          <p:cNvPr id="13" name="TextBox 1"/>
          <p:cNvSpPr txBox="1"/>
          <p:nvPr/>
        </p:nvSpPr>
        <p:spPr>
          <a:xfrm>
            <a:off x="558800" y="571500"/>
            <a:ext cx="1615827" cy="443711"/>
          </a:xfrm>
          <a:prstGeom prst="rect">
            <a:avLst/>
          </a:prstGeom>
          <a:noFill/>
        </p:spPr>
        <p:txBody>
          <a:bodyPr wrap="none" lIns="0" tIns="0" rIns="0" rtlCol="0">
            <a:spAutoFit/>
          </a:bodyPr>
          <a:lstStyle/>
          <a:p>
            <a:pPr>
              <a:lnSpc>
                <a:spcPts val="3100"/>
              </a:lnSpc>
            </a:pPr>
            <a:r>
              <a:rPr lang="en-US" altLang="zh-CN" sz="2804" dirty="0" smtClean="0">
                <a:solidFill>
                  <a:srgbClr val="4D3777"/>
                </a:solidFill>
                <a:latin typeface="Times New Roman" pitchFamily="18" charset="0"/>
                <a:cs typeface="Times New Roman" pitchFamily="18" charset="0"/>
              </a:rPr>
              <a:t>实验1评估</a:t>
            </a:r>
            <a:endParaRPr lang="en-US" altLang="zh-CN" sz="2804" dirty="0">
              <a:solidFill>
                <a:srgbClr val="4D3777"/>
              </a:solidFill>
              <a:latin typeface="Times New Roman" pitchFamily="18" charset="0"/>
              <a:cs typeface="Times New Roman" pitchFamily="18" charset="0"/>
            </a:endParaRPr>
          </a:p>
        </p:txBody>
      </p:sp>
      <p:sp>
        <p:nvSpPr>
          <p:cNvPr id="7" name="灯片编号占位符 6"/>
          <p:cNvSpPr>
            <a:spLocks noGrp="1"/>
          </p:cNvSpPr>
          <p:nvPr>
            <p:ph type="sldNum" sz="quarter" idx="12"/>
          </p:nvPr>
        </p:nvSpPr>
        <p:spPr/>
        <p:txBody>
          <a:bodyPr/>
          <a:lstStyle/>
          <a:p>
            <a:fld id="{AE192836-88A4-43A9-AC25-C8BBCD30347E}" type="slidenum">
              <a:rPr lang="zh-CN" altLang="en-US" smtClean="0"/>
              <a:t>11</a:t>
            </a:fld>
            <a:endParaRPr lang="zh-CN" altLang="en-US"/>
          </a:p>
        </p:txBody>
      </p:sp>
    </p:spTree>
    <p:extLst>
      <p:ext uri="{BB962C8B-B14F-4D97-AF65-F5344CB8AC3E}">
        <p14:creationId xmlns:p14="http://schemas.microsoft.com/office/powerpoint/2010/main" val="5483791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0820400" y="25400"/>
            <a:ext cx="1092200" cy="1079500"/>
          </a:xfrm>
          <a:prstGeom prst="rect">
            <a:avLst/>
          </a:prstGeom>
          <a:noFill/>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22" y="2254834"/>
            <a:ext cx="3491143" cy="2357655"/>
          </a:xfrm>
          <a:prstGeom prst="rect">
            <a:avLst/>
          </a:prstGeom>
        </p:spPr>
      </p:pic>
      <p:sp>
        <p:nvSpPr>
          <p:cNvPr id="6" name="矩形 5"/>
          <p:cNvSpPr/>
          <p:nvPr/>
        </p:nvSpPr>
        <p:spPr>
          <a:xfrm>
            <a:off x="502418" y="1393567"/>
            <a:ext cx="3399022" cy="461665"/>
          </a:xfrm>
          <a:prstGeom prst="rect">
            <a:avLst/>
          </a:prstGeom>
        </p:spPr>
        <p:txBody>
          <a:bodyPr wrap="square">
            <a:spAutoFit/>
          </a:bodyPr>
          <a:lstStyle/>
          <a:p>
            <a:pPr>
              <a:lnSpc>
                <a:spcPct val="150000"/>
              </a:lnSpc>
            </a:pPr>
            <a:r>
              <a:rPr lang="zh-CN" altLang="en-US" sz="1600" dirty="0" smtClean="0"/>
              <a:t>     运行时间</a:t>
            </a:r>
            <a:r>
              <a:rPr lang="zh-CN" altLang="en-US" sz="1600" dirty="0"/>
              <a:t>和迭代次数呈线性关系</a:t>
            </a:r>
            <a:r>
              <a:rPr lang="zh-CN" altLang="en-US" sz="1600" dirty="0" smtClean="0"/>
              <a:t>。</a:t>
            </a:r>
            <a:endParaRPr lang="zh-CN" altLang="en-US" sz="1600" dirty="0"/>
          </a:p>
        </p:txBody>
      </p:sp>
      <p:sp>
        <p:nvSpPr>
          <p:cNvPr id="7" name="矩形 6"/>
          <p:cNvSpPr/>
          <p:nvPr/>
        </p:nvSpPr>
        <p:spPr>
          <a:xfrm>
            <a:off x="1301682" y="4919289"/>
            <a:ext cx="1800493" cy="307777"/>
          </a:xfrm>
          <a:prstGeom prst="rect">
            <a:avLst/>
          </a:prstGeom>
        </p:spPr>
        <p:txBody>
          <a:bodyPr wrap="none">
            <a:spAutoFit/>
          </a:bodyPr>
          <a:lstStyle/>
          <a:p>
            <a:r>
              <a:rPr lang="zh-CN" altLang="en-US" sz="1400" dirty="0"/>
              <a:t>算法运行时间结果图</a:t>
            </a:r>
          </a:p>
        </p:txBody>
      </p:sp>
      <p:sp>
        <p:nvSpPr>
          <p:cNvPr id="8" name="矩形 7"/>
          <p:cNvSpPr/>
          <p:nvPr/>
        </p:nvSpPr>
        <p:spPr>
          <a:xfrm>
            <a:off x="3594267" y="1345081"/>
            <a:ext cx="3733800" cy="415498"/>
          </a:xfrm>
          <a:prstGeom prst="rect">
            <a:avLst/>
          </a:prstGeom>
        </p:spPr>
        <p:txBody>
          <a:bodyPr wrap="square">
            <a:spAutoFit/>
          </a:bodyPr>
          <a:lstStyle/>
          <a:p>
            <a:pPr>
              <a:lnSpc>
                <a:spcPct val="150000"/>
              </a:lnSpc>
            </a:pPr>
            <a:r>
              <a:rPr lang="zh-CN" altLang="en-US" sz="1400" dirty="0"/>
              <a:t>    </a:t>
            </a:r>
          </a:p>
        </p:txBody>
      </p:sp>
      <p:sp>
        <p:nvSpPr>
          <p:cNvPr id="12" name="矩形 11"/>
          <p:cNvSpPr/>
          <p:nvPr/>
        </p:nvSpPr>
        <p:spPr>
          <a:xfrm>
            <a:off x="4495800" y="1372701"/>
            <a:ext cx="3681549" cy="830997"/>
          </a:xfrm>
          <a:prstGeom prst="rect">
            <a:avLst/>
          </a:prstGeom>
        </p:spPr>
        <p:txBody>
          <a:bodyPr wrap="square">
            <a:spAutoFit/>
          </a:bodyPr>
          <a:lstStyle/>
          <a:p>
            <a:pPr>
              <a:lnSpc>
                <a:spcPct val="150000"/>
              </a:lnSpc>
            </a:pPr>
            <a:r>
              <a:rPr lang="zh-CN" altLang="en-US" sz="1600" dirty="0"/>
              <a:t>        </a:t>
            </a:r>
            <a:r>
              <a:rPr lang="zh-CN" altLang="en-US" sz="1600" dirty="0" smtClean="0"/>
              <a:t>随着</a:t>
            </a:r>
            <a:r>
              <a:rPr lang="zh-CN" altLang="en-US" sz="1600" dirty="0"/>
              <a:t>车辆数目的增加，节能的作用也越来越小。</a:t>
            </a:r>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7103" y="2254834"/>
            <a:ext cx="3449638" cy="2372766"/>
          </a:xfrm>
          <a:prstGeom prst="rect">
            <a:avLst/>
          </a:prstGeom>
        </p:spPr>
      </p:pic>
      <p:sp>
        <p:nvSpPr>
          <p:cNvPr id="14" name="矩形 13"/>
          <p:cNvSpPr/>
          <p:nvPr/>
        </p:nvSpPr>
        <p:spPr>
          <a:xfrm>
            <a:off x="5562600" y="4948274"/>
            <a:ext cx="1435008" cy="307777"/>
          </a:xfrm>
          <a:prstGeom prst="rect">
            <a:avLst/>
          </a:prstGeom>
        </p:spPr>
        <p:txBody>
          <a:bodyPr wrap="none">
            <a:spAutoFit/>
          </a:bodyPr>
          <a:lstStyle/>
          <a:p>
            <a:r>
              <a:rPr lang="zh-CN" altLang="en-US" sz="1400" dirty="0"/>
              <a:t>性能度量 P 值图</a:t>
            </a:r>
          </a:p>
        </p:txBody>
      </p:sp>
      <p:sp>
        <p:nvSpPr>
          <p:cNvPr id="15" name="TextBox 1"/>
          <p:cNvSpPr txBox="1"/>
          <p:nvPr/>
        </p:nvSpPr>
        <p:spPr>
          <a:xfrm>
            <a:off x="558800" y="571500"/>
            <a:ext cx="1615827" cy="443711"/>
          </a:xfrm>
          <a:prstGeom prst="rect">
            <a:avLst/>
          </a:prstGeom>
          <a:noFill/>
        </p:spPr>
        <p:txBody>
          <a:bodyPr wrap="none" lIns="0" tIns="0" rIns="0" rtlCol="0">
            <a:spAutoFit/>
          </a:bodyPr>
          <a:lstStyle/>
          <a:p>
            <a:pPr>
              <a:lnSpc>
                <a:spcPts val="3100"/>
              </a:lnSpc>
            </a:pPr>
            <a:r>
              <a:rPr lang="en-US" altLang="zh-CN" sz="2804" dirty="0" smtClean="0">
                <a:solidFill>
                  <a:srgbClr val="4D3777"/>
                </a:solidFill>
                <a:latin typeface="Times New Roman" pitchFamily="18" charset="0"/>
                <a:cs typeface="Times New Roman" pitchFamily="18" charset="0"/>
              </a:rPr>
              <a:t>实验</a:t>
            </a:r>
            <a:r>
              <a:rPr lang="en-US" altLang="zh-CN" sz="2804" dirty="0">
                <a:solidFill>
                  <a:srgbClr val="4D3777"/>
                </a:solidFill>
                <a:latin typeface="Times New Roman" pitchFamily="18" charset="0"/>
                <a:cs typeface="Times New Roman" pitchFamily="18" charset="0"/>
              </a:rPr>
              <a:t>1</a:t>
            </a:r>
            <a:r>
              <a:rPr lang="en-US" altLang="zh-CN" sz="2804" dirty="0" smtClean="0">
                <a:solidFill>
                  <a:srgbClr val="4D3777"/>
                </a:solidFill>
                <a:latin typeface="Times New Roman" pitchFamily="18" charset="0"/>
                <a:cs typeface="Times New Roman" pitchFamily="18" charset="0"/>
              </a:rPr>
              <a:t>评估</a:t>
            </a:r>
            <a:endParaRPr lang="en-US" altLang="zh-CN" sz="2804" dirty="0">
              <a:solidFill>
                <a:srgbClr val="4D3777"/>
              </a:solidFill>
              <a:latin typeface="Times New Roman" pitchFamily="18" charset="0"/>
              <a:cs typeface="Times New Roman" pitchFamily="18" charset="0"/>
            </a:endParaRPr>
          </a:p>
        </p:txBody>
      </p:sp>
      <p:sp>
        <p:nvSpPr>
          <p:cNvPr id="16" name="矩形 15"/>
          <p:cNvSpPr/>
          <p:nvPr/>
        </p:nvSpPr>
        <p:spPr>
          <a:xfrm>
            <a:off x="8458200" y="1391247"/>
            <a:ext cx="3489516" cy="461665"/>
          </a:xfrm>
          <a:prstGeom prst="rect">
            <a:avLst/>
          </a:prstGeom>
        </p:spPr>
        <p:txBody>
          <a:bodyPr wrap="square">
            <a:spAutoFit/>
          </a:bodyPr>
          <a:lstStyle/>
          <a:p>
            <a:pPr>
              <a:lnSpc>
                <a:spcPct val="150000"/>
              </a:lnSpc>
            </a:pPr>
            <a:r>
              <a:rPr lang="zh-CN" altLang="en-US" sz="1600" dirty="0" smtClean="0"/>
              <a:t>    数值</a:t>
            </a:r>
            <a:r>
              <a:rPr lang="zh-CN" altLang="en-US" sz="1600" dirty="0"/>
              <a:t>都不大</a:t>
            </a:r>
            <a:r>
              <a:rPr lang="zh-CN" altLang="en-US" sz="1600" dirty="0" smtClean="0"/>
              <a:t>，分配方案较为公平。</a:t>
            </a:r>
            <a:endParaRPr lang="zh-CN" altLang="en-US" sz="1600" dirty="0"/>
          </a:p>
        </p:txBody>
      </p:sp>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58200" y="2254834"/>
            <a:ext cx="3484436" cy="2334931"/>
          </a:xfrm>
          <a:prstGeom prst="rect">
            <a:avLst/>
          </a:prstGeom>
        </p:spPr>
      </p:pic>
      <p:sp>
        <p:nvSpPr>
          <p:cNvPr id="18" name="矩形 17"/>
          <p:cNvSpPr/>
          <p:nvPr/>
        </p:nvSpPr>
        <p:spPr>
          <a:xfrm>
            <a:off x="9516579" y="4919289"/>
            <a:ext cx="1518364" cy="307777"/>
          </a:xfrm>
          <a:prstGeom prst="rect">
            <a:avLst/>
          </a:prstGeom>
        </p:spPr>
        <p:txBody>
          <a:bodyPr wrap="none">
            <a:spAutoFit/>
          </a:bodyPr>
          <a:lstStyle/>
          <a:p>
            <a:r>
              <a:rPr lang="zh-CN" altLang="en-US" sz="1400" dirty="0"/>
              <a:t>平衡因子 FC 值图</a:t>
            </a:r>
          </a:p>
        </p:txBody>
      </p:sp>
      <p:sp>
        <p:nvSpPr>
          <p:cNvPr id="9" name="灯片编号占位符 8"/>
          <p:cNvSpPr>
            <a:spLocks noGrp="1"/>
          </p:cNvSpPr>
          <p:nvPr>
            <p:ph type="sldNum" sz="quarter" idx="12"/>
          </p:nvPr>
        </p:nvSpPr>
        <p:spPr/>
        <p:txBody>
          <a:bodyPr/>
          <a:lstStyle/>
          <a:p>
            <a:fld id="{AE192836-88A4-43A9-AC25-C8BBCD30347E}" type="slidenum">
              <a:rPr lang="zh-CN" altLang="en-US" smtClean="0"/>
              <a:t>12</a:t>
            </a:fld>
            <a:endParaRPr lang="zh-CN" altLang="en-US"/>
          </a:p>
        </p:txBody>
      </p:sp>
    </p:spTree>
    <p:extLst>
      <p:ext uri="{BB962C8B-B14F-4D97-AF65-F5344CB8AC3E}">
        <p14:creationId xmlns:p14="http://schemas.microsoft.com/office/powerpoint/2010/main" val="39801956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3"/>
          <a:srcRect/>
          <a:stretch>
            <a:fillRect/>
          </a:stretch>
        </p:blipFill>
        <p:spPr bwMode="auto">
          <a:xfrm>
            <a:off x="10820400" y="25400"/>
            <a:ext cx="1092200" cy="1079500"/>
          </a:xfrm>
          <a:prstGeom prst="rect">
            <a:avLst/>
          </a:prstGeom>
          <a:noFill/>
        </p:spPr>
      </p:pic>
      <p:sp>
        <p:nvSpPr>
          <p:cNvPr id="2" name="TextBox 1"/>
          <p:cNvSpPr txBox="1"/>
          <p:nvPr/>
        </p:nvSpPr>
        <p:spPr>
          <a:xfrm>
            <a:off x="558800" y="571500"/>
            <a:ext cx="897682" cy="443711"/>
          </a:xfrm>
          <a:prstGeom prst="rect">
            <a:avLst/>
          </a:prstGeom>
          <a:noFill/>
        </p:spPr>
        <p:txBody>
          <a:bodyPr wrap="none" lIns="0" tIns="0" rIns="0" rtlCol="0">
            <a:spAutoFit/>
          </a:bodyPr>
          <a:lstStyle/>
          <a:p>
            <a:pPr>
              <a:lnSpc>
                <a:spcPts val="3100"/>
              </a:lnSpc>
            </a:pPr>
            <a:r>
              <a:rPr lang="zh-CN" altLang="en-US" sz="2804" dirty="0" smtClean="0">
                <a:solidFill>
                  <a:srgbClr val="4D3777"/>
                </a:solidFill>
                <a:latin typeface="Times New Roman" pitchFamily="18" charset="0"/>
                <a:cs typeface="Times New Roman" pitchFamily="18" charset="0"/>
              </a:rPr>
              <a:t>动机</a:t>
            </a:r>
            <a:r>
              <a:rPr lang="en-US" altLang="zh-CN" sz="2804" dirty="0" smtClean="0">
                <a:solidFill>
                  <a:srgbClr val="4D3777"/>
                </a:solidFill>
                <a:latin typeface="Times New Roman" pitchFamily="18" charset="0"/>
                <a:cs typeface="Times New Roman" pitchFamily="18" charset="0"/>
              </a:rPr>
              <a:t>2</a:t>
            </a:r>
            <a:endParaRPr lang="en-US" altLang="zh-CN" sz="2804" dirty="0">
              <a:solidFill>
                <a:srgbClr val="4D3777"/>
              </a:solidFill>
              <a:latin typeface="Times New Roman" pitchFamily="18" charset="0"/>
              <a:cs typeface="Times New Roman" pitchFamily="18" charset="0"/>
            </a:endParaRPr>
          </a:p>
        </p:txBody>
      </p:sp>
      <p:sp>
        <p:nvSpPr>
          <p:cNvPr id="9" name="矩形 8"/>
          <p:cNvSpPr/>
          <p:nvPr/>
        </p:nvSpPr>
        <p:spPr>
          <a:xfrm>
            <a:off x="2866058" y="1703396"/>
            <a:ext cx="6459884" cy="1200329"/>
          </a:xfrm>
          <a:prstGeom prst="rect">
            <a:avLst/>
          </a:prstGeom>
        </p:spPr>
        <p:txBody>
          <a:bodyPr wrap="square">
            <a:spAutoFit/>
          </a:bodyPr>
          <a:lstStyle/>
          <a:p>
            <a:pPr>
              <a:lnSpc>
                <a:spcPct val="150000"/>
              </a:lnSpc>
            </a:pPr>
            <a:r>
              <a:rPr lang="zh-CN" altLang="en-US" sz="1600" dirty="0" smtClean="0"/>
              <a:t>      在以上的工作中，基因</a:t>
            </a:r>
            <a:r>
              <a:rPr lang="zh-CN" altLang="en-US" sz="1600" dirty="0"/>
              <a:t>算法</a:t>
            </a:r>
            <a:r>
              <a:rPr lang="zh-CN" altLang="en-US" sz="1600" dirty="0" smtClean="0"/>
              <a:t>存在计算时间</a:t>
            </a:r>
            <a:r>
              <a:rPr lang="zh-CN" altLang="en-US" sz="1600" dirty="0"/>
              <a:t>过</a:t>
            </a:r>
            <a:r>
              <a:rPr lang="zh-CN" altLang="en-US" sz="1600" dirty="0" smtClean="0"/>
              <a:t>长问题</a:t>
            </a:r>
            <a:r>
              <a:rPr lang="zh-CN" altLang="en-US" sz="1600" dirty="0" smtClean="0"/>
              <a:t>。接下来工作</a:t>
            </a:r>
            <a:r>
              <a:rPr lang="zh-CN" altLang="en-US" sz="1600" dirty="0"/>
              <a:t>通过重新定义运算符的方式，将侏儒猫鼬算法修改为解决离散问题的算法，</a:t>
            </a:r>
            <a:r>
              <a:rPr lang="zh-CN" altLang="en-US" sz="1600" dirty="0" smtClean="0"/>
              <a:t>解决基因算法存在的</a:t>
            </a:r>
            <a:r>
              <a:rPr lang="zh-CN" altLang="en-US" sz="1600" dirty="0"/>
              <a:t>问题</a:t>
            </a:r>
            <a:r>
              <a:rPr lang="zh-CN" altLang="en-US" sz="1600" dirty="0" smtClean="0"/>
              <a:t>。</a:t>
            </a:r>
            <a:endParaRPr lang="en-US" altLang="zh-CN" sz="1600" dirty="0"/>
          </a:p>
        </p:txBody>
      </p:sp>
      <p:sp>
        <p:nvSpPr>
          <p:cNvPr id="6" name="灯片编号占位符 5"/>
          <p:cNvSpPr>
            <a:spLocks noGrp="1"/>
          </p:cNvSpPr>
          <p:nvPr>
            <p:ph type="sldNum" sz="quarter" idx="12"/>
          </p:nvPr>
        </p:nvSpPr>
        <p:spPr/>
        <p:txBody>
          <a:bodyPr/>
          <a:lstStyle/>
          <a:p>
            <a:fld id="{AE192836-88A4-43A9-AC25-C8BBCD30347E}" type="slidenum">
              <a:rPr lang="zh-CN" altLang="en-US" smtClean="0"/>
              <a:t>13</a:t>
            </a:fld>
            <a:endParaRPr lang="zh-CN" altLang="en-US"/>
          </a:p>
        </p:txBody>
      </p:sp>
    </p:spTree>
    <p:extLst>
      <p:ext uri="{BB962C8B-B14F-4D97-AF65-F5344CB8AC3E}">
        <p14:creationId xmlns:p14="http://schemas.microsoft.com/office/powerpoint/2010/main" val="10512690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3"/>
          <a:srcRect/>
          <a:stretch>
            <a:fillRect/>
          </a:stretch>
        </p:blipFill>
        <p:spPr bwMode="auto">
          <a:xfrm>
            <a:off x="10820400" y="25400"/>
            <a:ext cx="1092200" cy="1079500"/>
          </a:xfrm>
          <a:prstGeom prst="rect">
            <a:avLst/>
          </a:prstGeom>
          <a:noFill/>
        </p:spPr>
      </p:pic>
      <p:sp>
        <p:nvSpPr>
          <p:cNvPr id="2" name="TextBox 1"/>
          <p:cNvSpPr txBox="1"/>
          <p:nvPr/>
        </p:nvSpPr>
        <p:spPr>
          <a:xfrm>
            <a:off x="558800" y="571500"/>
            <a:ext cx="3770263" cy="443711"/>
          </a:xfrm>
          <a:prstGeom prst="rect">
            <a:avLst/>
          </a:prstGeom>
          <a:noFill/>
        </p:spPr>
        <p:txBody>
          <a:bodyPr wrap="none" lIns="0" tIns="0" rIns="0" rtlCol="0">
            <a:spAutoFit/>
          </a:bodyPr>
          <a:lstStyle/>
          <a:p>
            <a:pPr>
              <a:lnSpc>
                <a:spcPts val="3100"/>
              </a:lnSpc>
            </a:pPr>
            <a:r>
              <a:rPr lang="zh-CN" altLang="en-US" sz="2804" dirty="0">
                <a:solidFill>
                  <a:srgbClr val="4D3777"/>
                </a:solidFill>
                <a:latin typeface="Times New Roman" pitchFamily="18" charset="0"/>
                <a:cs typeface="Times New Roman" pitchFamily="18" charset="0"/>
              </a:rPr>
              <a:t>主要</a:t>
            </a:r>
            <a:r>
              <a:rPr lang="zh-CN" altLang="en-US" sz="2804" dirty="0" smtClean="0">
                <a:solidFill>
                  <a:srgbClr val="4D3777"/>
                </a:solidFill>
                <a:latin typeface="Times New Roman" pitchFamily="18" charset="0"/>
                <a:cs typeface="Times New Roman" pitchFamily="18" charset="0"/>
              </a:rPr>
              <a:t>工作</a:t>
            </a:r>
            <a:r>
              <a:rPr lang="en-US" altLang="zh-CN" sz="2804" dirty="0" smtClean="0">
                <a:solidFill>
                  <a:srgbClr val="4D3777"/>
                </a:solidFill>
                <a:latin typeface="Times New Roman" pitchFamily="18" charset="0"/>
                <a:cs typeface="Times New Roman" pitchFamily="18" charset="0"/>
              </a:rPr>
              <a:t>2——</a:t>
            </a:r>
            <a:r>
              <a:rPr lang="zh-CN" altLang="en-US" sz="2804" dirty="0" smtClean="0">
                <a:solidFill>
                  <a:srgbClr val="4D3777"/>
                </a:solidFill>
                <a:latin typeface="Times New Roman" pitchFamily="18" charset="0"/>
                <a:cs typeface="Times New Roman" pitchFamily="18" charset="0"/>
              </a:rPr>
              <a:t>算法</a:t>
            </a:r>
            <a:r>
              <a:rPr lang="zh-CN" altLang="en-US" sz="2804" dirty="0">
                <a:solidFill>
                  <a:srgbClr val="4D3777"/>
                </a:solidFill>
                <a:latin typeface="Times New Roman" pitchFamily="18" charset="0"/>
                <a:cs typeface="Times New Roman" pitchFamily="18" charset="0"/>
              </a:rPr>
              <a:t>设置</a:t>
            </a:r>
            <a:endParaRPr lang="en-US" altLang="zh-CN" sz="2804" dirty="0">
              <a:solidFill>
                <a:srgbClr val="4D3777"/>
              </a:solidFill>
              <a:latin typeface="Times New Roman" pitchFamily="18" charset="0"/>
              <a:cs typeface="Times New Roman" pitchFamily="18" charset="0"/>
            </a:endParaRPr>
          </a:p>
        </p:txBody>
      </p:sp>
      <p:sp>
        <p:nvSpPr>
          <p:cNvPr id="4" name="矩形 3"/>
          <p:cNvSpPr/>
          <p:nvPr/>
        </p:nvSpPr>
        <p:spPr>
          <a:xfrm>
            <a:off x="885452" y="1549094"/>
            <a:ext cx="4372348" cy="3377078"/>
          </a:xfrm>
          <a:prstGeom prst="rect">
            <a:avLst/>
          </a:prstGeom>
        </p:spPr>
        <p:txBody>
          <a:bodyPr wrap="square">
            <a:spAutoFit/>
          </a:bodyPr>
          <a:lstStyle/>
          <a:p>
            <a:pPr>
              <a:lnSpc>
                <a:spcPct val="150000"/>
              </a:lnSpc>
            </a:pPr>
            <a:r>
              <a:rPr lang="zh-CN" altLang="en-US" sz="1600" dirty="0"/>
              <a:t>    双目加法运算法 (     )。该运算符借鉴了基因算法中的交叉操作。</a:t>
            </a:r>
            <a:endParaRPr lang="en-US" altLang="zh-CN" sz="1600" dirty="0"/>
          </a:p>
          <a:p>
            <a:pPr>
              <a:lnSpc>
                <a:spcPct val="150000"/>
              </a:lnSpc>
            </a:pPr>
            <a:r>
              <a:rPr lang="zh-CN" altLang="en-US" sz="1600" dirty="0" smtClean="0"/>
              <a:t>假设</a:t>
            </a:r>
            <a:r>
              <a:rPr lang="zh-CN" altLang="en-US" sz="1600" dirty="0"/>
              <a:t>有两个父代个体分别是：</a:t>
            </a:r>
            <a:endParaRPr lang="en-US" altLang="zh-CN" sz="1600" dirty="0"/>
          </a:p>
          <a:p>
            <a:pPr algn="ctr">
              <a:lnSpc>
                <a:spcPct val="150000"/>
              </a:lnSpc>
            </a:pPr>
            <a:r>
              <a:rPr lang="zh-CN" altLang="en-US" sz="1600" dirty="0"/>
              <a:t> 𝑆</a:t>
            </a:r>
            <a:r>
              <a:rPr lang="en-US" altLang="zh-CN" sz="1600" dirty="0"/>
              <a:t>1 = [2, 1, 2, 1, 2, 1] </a:t>
            </a:r>
          </a:p>
          <a:p>
            <a:pPr algn="ctr">
              <a:lnSpc>
                <a:spcPct val="150000"/>
              </a:lnSpc>
            </a:pPr>
            <a:r>
              <a:rPr lang="zh-CN" altLang="en-US" sz="1600" dirty="0"/>
              <a:t>𝑆</a:t>
            </a:r>
            <a:r>
              <a:rPr lang="en-US" altLang="zh-CN" sz="1600" dirty="0"/>
              <a:t>2 = [1, 2, 1, 2, 1, 2] </a:t>
            </a:r>
          </a:p>
          <a:p>
            <a:pPr>
              <a:lnSpc>
                <a:spcPct val="150000"/>
              </a:lnSpc>
            </a:pPr>
            <a:r>
              <a:rPr lang="zh-CN" altLang="en-US" sz="1600" dirty="0"/>
              <a:t>    随机选择两个交叉点位置 𝑘</a:t>
            </a:r>
            <a:r>
              <a:rPr lang="en-US" altLang="zh-CN" sz="1600" dirty="0"/>
              <a:t>1 = 2 </a:t>
            </a:r>
            <a:r>
              <a:rPr lang="zh-CN" altLang="en-US" sz="1600" dirty="0"/>
              <a:t>和 𝑘</a:t>
            </a:r>
            <a:r>
              <a:rPr lang="en-US" altLang="zh-CN" sz="1600" dirty="0"/>
              <a:t>2 = 5</a:t>
            </a:r>
            <a:r>
              <a:rPr lang="zh-CN" altLang="en-US" sz="1600" dirty="0" smtClean="0"/>
              <a:t>，两</a:t>
            </a:r>
            <a:r>
              <a:rPr lang="zh-CN" altLang="en-US" sz="1600" dirty="0"/>
              <a:t>个位置之间的基因信息进行互换，</a:t>
            </a:r>
            <a:r>
              <a:rPr lang="zh-CN" altLang="en-US" sz="1600" dirty="0" smtClean="0"/>
              <a:t>得到：</a:t>
            </a:r>
            <a:endParaRPr lang="en-US" altLang="zh-CN" sz="1600" dirty="0"/>
          </a:p>
          <a:p>
            <a:pPr algn="ctr">
              <a:lnSpc>
                <a:spcPct val="150000"/>
              </a:lnSpc>
            </a:pPr>
            <a:r>
              <a:rPr lang="zh-CN" altLang="en-US" sz="1600" dirty="0"/>
              <a:t> 𝑆</a:t>
            </a:r>
            <a:r>
              <a:rPr lang="en-US" altLang="zh-CN" sz="1600" dirty="0"/>
              <a:t>3 = [2, 2, 1, 2, 1, 1]</a:t>
            </a:r>
          </a:p>
          <a:p>
            <a:pPr algn="ctr">
              <a:lnSpc>
                <a:spcPct val="150000"/>
              </a:lnSpc>
            </a:pPr>
            <a:r>
              <a:rPr lang="zh-CN" altLang="en-US" sz="1600" dirty="0"/>
              <a:t>𝑆</a:t>
            </a:r>
            <a:r>
              <a:rPr lang="en-US" altLang="zh-CN" sz="1600" dirty="0"/>
              <a:t>4 = [1, 1, 2, 1, 2, 2]</a:t>
            </a:r>
            <a:endParaRPr lang="zh-CN" altLang="en-US" sz="1600" dirty="0"/>
          </a:p>
        </p:txBody>
      </p:sp>
      <p:graphicFrame>
        <p:nvGraphicFramePr>
          <p:cNvPr id="8" name="对象 7"/>
          <p:cNvGraphicFramePr>
            <a:graphicFrameLocks noChangeAspect="1"/>
          </p:cNvGraphicFramePr>
          <p:nvPr>
            <p:extLst>
              <p:ext uri="{D42A27DB-BD31-4B8C-83A1-F6EECF244321}">
                <p14:modId xmlns:p14="http://schemas.microsoft.com/office/powerpoint/2010/main" val="2885184466"/>
              </p:ext>
            </p:extLst>
          </p:nvPr>
        </p:nvGraphicFramePr>
        <p:xfrm>
          <a:off x="2819402" y="1629828"/>
          <a:ext cx="144463" cy="274637"/>
        </p:xfrm>
        <a:graphic>
          <a:graphicData uri="http://schemas.openxmlformats.org/presentationml/2006/ole">
            <mc:AlternateContent xmlns:mc="http://schemas.openxmlformats.org/markup-compatibility/2006">
              <mc:Choice xmlns:v="urn:schemas-microsoft-com:vml" Requires="v">
                <p:oleObj spid="_x0000_s4184" name="Equation" r:id="rId4" imgW="144603" imgH="274178" progId="Equation.DSMT4">
                  <p:embed/>
                </p:oleObj>
              </mc:Choice>
              <mc:Fallback>
                <p:oleObj name="Equation" r:id="rId4" imgW="144603" imgH="274178" progId="Equation.DSMT4">
                  <p:embed/>
                  <p:pic>
                    <p:nvPicPr>
                      <p:cNvPr id="8" name="对象 7"/>
                      <p:cNvPicPr/>
                      <p:nvPr/>
                    </p:nvPicPr>
                    <p:blipFill>
                      <a:blip r:embed="rId5"/>
                      <a:stretch>
                        <a:fillRect/>
                      </a:stretch>
                    </p:blipFill>
                    <p:spPr>
                      <a:xfrm>
                        <a:off x="2819402" y="1629828"/>
                        <a:ext cx="144463" cy="274637"/>
                      </a:xfrm>
                      <a:prstGeom prst="rect">
                        <a:avLst/>
                      </a:prstGeom>
                    </p:spPr>
                  </p:pic>
                </p:oleObj>
              </mc:Fallback>
            </mc:AlternateContent>
          </a:graphicData>
        </a:graphic>
      </p:graphicFrame>
      <p:sp>
        <p:nvSpPr>
          <p:cNvPr id="9" name="矩形 8"/>
          <p:cNvSpPr/>
          <p:nvPr/>
        </p:nvSpPr>
        <p:spPr>
          <a:xfrm>
            <a:off x="5848696" y="1629828"/>
            <a:ext cx="4438304" cy="1200329"/>
          </a:xfrm>
          <a:prstGeom prst="rect">
            <a:avLst/>
          </a:prstGeom>
        </p:spPr>
        <p:txBody>
          <a:bodyPr wrap="square">
            <a:spAutoFit/>
          </a:bodyPr>
          <a:lstStyle/>
          <a:p>
            <a:pPr>
              <a:lnSpc>
                <a:spcPct val="150000"/>
              </a:lnSpc>
            </a:pPr>
            <a:r>
              <a:rPr lang="zh-CN" altLang="en-US" sz="1600" dirty="0"/>
              <a:t>     双目减法运算符 (    )。解中每一个变量相应元素的</a:t>
            </a:r>
            <a:r>
              <a:rPr lang="zh-CN" altLang="en-US" sz="1600" dirty="0" smtClean="0"/>
              <a:t>值， 如果相同，</a:t>
            </a:r>
            <a:r>
              <a:rPr lang="zh-CN" altLang="en-US" sz="1600" dirty="0"/>
              <a:t>则获得其值，如果</a:t>
            </a:r>
            <a:r>
              <a:rPr lang="zh-CN" altLang="en-US" sz="1600" dirty="0" smtClean="0"/>
              <a:t>不相同，</a:t>
            </a:r>
            <a:r>
              <a:rPr lang="zh-CN" altLang="en-US" sz="1600" dirty="0"/>
              <a:t>则置为 0</a:t>
            </a:r>
            <a:r>
              <a:rPr lang="zh-CN" altLang="en-US" sz="1600" dirty="0" smtClean="0"/>
              <a:t>。</a:t>
            </a:r>
            <a:endParaRPr lang="zh-CN" altLang="en-US" sz="1600" dirty="0"/>
          </a:p>
        </p:txBody>
      </p:sp>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57587" y="2895600"/>
            <a:ext cx="4229413" cy="1919288"/>
          </a:xfrm>
          <a:prstGeom prst="rect">
            <a:avLst/>
          </a:prstGeom>
        </p:spPr>
      </p:pic>
      <p:sp>
        <p:nvSpPr>
          <p:cNvPr id="11" name="矩形 10"/>
          <p:cNvSpPr/>
          <p:nvPr/>
        </p:nvSpPr>
        <p:spPr>
          <a:xfrm>
            <a:off x="7182278" y="4753858"/>
            <a:ext cx="1980029" cy="307777"/>
          </a:xfrm>
          <a:prstGeom prst="rect">
            <a:avLst/>
          </a:prstGeom>
        </p:spPr>
        <p:txBody>
          <a:bodyPr wrap="none">
            <a:spAutoFit/>
          </a:bodyPr>
          <a:lstStyle/>
          <a:p>
            <a:r>
              <a:rPr lang="zh-CN" altLang="en-US" sz="1400" dirty="0"/>
              <a:t>双目减法运算符示意图</a:t>
            </a:r>
          </a:p>
        </p:txBody>
      </p:sp>
      <p:graphicFrame>
        <p:nvGraphicFramePr>
          <p:cNvPr id="12" name="对象 11"/>
          <p:cNvGraphicFramePr>
            <a:graphicFrameLocks noChangeAspect="1"/>
          </p:cNvGraphicFramePr>
          <p:nvPr>
            <p:extLst>
              <p:ext uri="{D42A27DB-BD31-4B8C-83A1-F6EECF244321}">
                <p14:modId xmlns:p14="http://schemas.microsoft.com/office/powerpoint/2010/main" val="1654993062"/>
              </p:ext>
            </p:extLst>
          </p:nvPr>
        </p:nvGraphicFramePr>
        <p:xfrm>
          <a:off x="7784819" y="1740738"/>
          <a:ext cx="183523" cy="279400"/>
        </p:xfrm>
        <a:graphic>
          <a:graphicData uri="http://schemas.openxmlformats.org/presentationml/2006/ole">
            <mc:AlternateContent xmlns:mc="http://schemas.openxmlformats.org/markup-compatibility/2006">
              <mc:Choice xmlns:v="urn:schemas-microsoft-com:vml" Requires="v">
                <p:oleObj spid="_x0000_s4185" name="Equation" r:id="rId7" imgW="152280" imgH="279360" progId="Equation.DSMT4">
                  <p:embed/>
                </p:oleObj>
              </mc:Choice>
              <mc:Fallback>
                <p:oleObj name="Equation" r:id="rId7" imgW="152280" imgH="279360" progId="Equation.DSMT4">
                  <p:embed/>
                  <p:pic>
                    <p:nvPicPr>
                      <p:cNvPr id="12" name="对象 11"/>
                      <p:cNvPicPr/>
                      <p:nvPr/>
                    </p:nvPicPr>
                    <p:blipFill>
                      <a:blip r:embed="rId8"/>
                      <a:stretch>
                        <a:fillRect/>
                      </a:stretch>
                    </p:blipFill>
                    <p:spPr>
                      <a:xfrm>
                        <a:off x="7784819" y="1740738"/>
                        <a:ext cx="183523" cy="279400"/>
                      </a:xfrm>
                      <a:prstGeom prst="rect">
                        <a:avLst/>
                      </a:prstGeom>
                    </p:spPr>
                  </p:pic>
                </p:oleObj>
              </mc:Fallback>
            </mc:AlternateContent>
          </a:graphicData>
        </a:graphic>
      </p:graphicFrame>
      <p:sp>
        <p:nvSpPr>
          <p:cNvPr id="7" name="灯片编号占位符 6"/>
          <p:cNvSpPr>
            <a:spLocks noGrp="1"/>
          </p:cNvSpPr>
          <p:nvPr>
            <p:ph type="sldNum" sz="quarter" idx="12"/>
          </p:nvPr>
        </p:nvSpPr>
        <p:spPr/>
        <p:txBody>
          <a:bodyPr/>
          <a:lstStyle/>
          <a:p>
            <a:fld id="{AE192836-88A4-43A9-AC25-C8BBCD30347E}" type="slidenum">
              <a:rPr lang="zh-CN" altLang="en-US" smtClean="0"/>
              <a:t>14</a:t>
            </a:fld>
            <a:endParaRPr lang="zh-CN" altLang="en-US"/>
          </a:p>
        </p:txBody>
      </p:sp>
      <p:sp>
        <p:nvSpPr>
          <p:cNvPr id="5" name="矩形 4"/>
          <p:cNvSpPr/>
          <p:nvPr/>
        </p:nvSpPr>
        <p:spPr>
          <a:xfrm>
            <a:off x="7272944" y="2811427"/>
            <a:ext cx="888274" cy="18582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7423167" y="2811427"/>
            <a:ext cx="738051" cy="307777"/>
          </a:xfrm>
          <a:prstGeom prst="rect">
            <a:avLst/>
          </a:prstGeom>
          <a:noFill/>
        </p:spPr>
        <p:txBody>
          <a:bodyPr wrap="square" rtlCol="0">
            <a:spAutoFit/>
          </a:bodyPr>
          <a:lstStyle/>
          <a:p>
            <a:r>
              <a:rPr lang="zh-CN" altLang="en-US" sz="1400" dirty="0" smtClean="0"/>
              <a:t>不同</a:t>
            </a:r>
            <a:endParaRPr lang="zh-CN" altLang="en-US" sz="1400" dirty="0"/>
          </a:p>
        </p:txBody>
      </p:sp>
      <p:sp>
        <p:nvSpPr>
          <p:cNvPr id="14" name="矩形 13"/>
          <p:cNvSpPr/>
          <p:nvPr/>
        </p:nvSpPr>
        <p:spPr>
          <a:xfrm>
            <a:off x="9226352" y="2837444"/>
            <a:ext cx="888274" cy="18582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9376575" y="2837444"/>
            <a:ext cx="738051" cy="307777"/>
          </a:xfrm>
          <a:prstGeom prst="rect">
            <a:avLst/>
          </a:prstGeom>
          <a:noFill/>
        </p:spPr>
        <p:txBody>
          <a:bodyPr wrap="square" rtlCol="0">
            <a:spAutoFit/>
          </a:bodyPr>
          <a:lstStyle/>
          <a:p>
            <a:r>
              <a:rPr lang="zh-CN" altLang="en-US" sz="1400" dirty="0" smtClean="0"/>
              <a:t>相同</a:t>
            </a:r>
            <a:endParaRPr lang="zh-CN" altLang="en-US" sz="1400" dirty="0"/>
          </a:p>
        </p:txBody>
      </p:sp>
    </p:spTree>
    <p:extLst>
      <p:ext uri="{BB962C8B-B14F-4D97-AF65-F5344CB8AC3E}">
        <p14:creationId xmlns:p14="http://schemas.microsoft.com/office/powerpoint/2010/main" val="34775069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3"/>
          <a:srcRect/>
          <a:stretch>
            <a:fillRect/>
          </a:stretch>
        </p:blipFill>
        <p:spPr bwMode="auto">
          <a:xfrm>
            <a:off x="10820400" y="25400"/>
            <a:ext cx="1092200" cy="1079500"/>
          </a:xfrm>
          <a:prstGeom prst="rect">
            <a:avLst/>
          </a:prstGeom>
          <a:noFill/>
        </p:spPr>
      </p:pic>
      <p:sp>
        <p:nvSpPr>
          <p:cNvPr id="4" name="矩形 3"/>
          <p:cNvSpPr/>
          <p:nvPr/>
        </p:nvSpPr>
        <p:spPr>
          <a:xfrm>
            <a:off x="1022530" y="1431861"/>
            <a:ext cx="4193904" cy="1569660"/>
          </a:xfrm>
          <a:prstGeom prst="rect">
            <a:avLst/>
          </a:prstGeom>
        </p:spPr>
        <p:txBody>
          <a:bodyPr wrap="square">
            <a:spAutoFit/>
          </a:bodyPr>
          <a:lstStyle/>
          <a:p>
            <a:pPr>
              <a:lnSpc>
                <a:spcPct val="150000"/>
              </a:lnSpc>
            </a:pPr>
            <a:r>
              <a:rPr lang="zh-CN" altLang="en-US" sz="1600" dirty="0"/>
              <a:t>      双目乘法运算法 (     )。</a:t>
            </a:r>
            <a:endParaRPr lang="en-US" altLang="zh-CN" sz="1600" dirty="0"/>
          </a:p>
          <a:p>
            <a:pPr>
              <a:lnSpc>
                <a:spcPct val="150000"/>
              </a:lnSpc>
            </a:pPr>
            <a:r>
              <a:rPr lang="en-US" altLang="zh-CN" sz="1600" dirty="0"/>
              <a:t>      </a:t>
            </a:r>
            <a:r>
              <a:rPr lang="zh-CN" altLang="en-US" sz="1600" dirty="0"/>
              <a:t>每个变量的取值分别相乘，第一个变量的取值是 n 维的向量，向量每个维度其值只有 0 和 1。</a:t>
            </a: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431" y="3116108"/>
            <a:ext cx="4239656" cy="1909944"/>
          </a:xfrm>
          <a:prstGeom prst="rect">
            <a:avLst/>
          </a:prstGeom>
        </p:spPr>
      </p:pic>
      <p:sp>
        <p:nvSpPr>
          <p:cNvPr id="7" name="矩形 6"/>
          <p:cNvSpPr/>
          <p:nvPr/>
        </p:nvSpPr>
        <p:spPr>
          <a:xfrm>
            <a:off x="1695146" y="5290661"/>
            <a:ext cx="1980029" cy="307777"/>
          </a:xfrm>
          <a:prstGeom prst="rect">
            <a:avLst/>
          </a:prstGeom>
        </p:spPr>
        <p:txBody>
          <a:bodyPr wrap="none">
            <a:spAutoFit/>
          </a:bodyPr>
          <a:lstStyle/>
          <a:p>
            <a:r>
              <a:rPr lang="zh-CN" altLang="en-US" sz="1400" dirty="0"/>
              <a:t>双目乘法运算符示意图</a:t>
            </a:r>
          </a:p>
        </p:txBody>
      </p:sp>
      <p:sp>
        <p:nvSpPr>
          <p:cNvPr id="8" name="矩形 7"/>
          <p:cNvSpPr/>
          <p:nvPr/>
        </p:nvSpPr>
        <p:spPr>
          <a:xfrm>
            <a:off x="6172200" y="1445696"/>
            <a:ext cx="4191000" cy="1200329"/>
          </a:xfrm>
          <a:prstGeom prst="rect">
            <a:avLst/>
          </a:prstGeom>
        </p:spPr>
        <p:txBody>
          <a:bodyPr wrap="square">
            <a:spAutoFit/>
          </a:bodyPr>
          <a:lstStyle/>
          <a:p>
            <a:pPr>
              <a:lnSpc>
                <a:spcPct val="150000"/>
              </a:lnSpc>
            </a:pPr>
            <a:r>
              <a:rPr lang="zh-CN" altLang="en-US" sz="1600" dirty="0"/>
              <a:t>     单目调整运算符 ⊙。</a:t>
            </a:r>
            <a:r>
              <a:rPr lang="zh-CN" altLang="en-US" sz="1600" dirty="0" smtClean="0"/>
              <a:t>对变量</a:t>
            </a:r>
            <a:r>
              <a:rPr lang="zh-CN" altLang="en-US" sz="1600" dirty="0"/>
              <a:t>中所有为 0 的元素进行处理时间最短调整</a:t>
            </a:r>
            <a:r>
              <a:rPr lang="zh-CN" altLang="en-US" sz="1600" dirty="0" smtClean="0"/>
              <a:t>。</a:t>
            </a:r>
            <a:endParaRPr lang="en-US" altLang="zh-CN" sz="1600" dirty="0"/>
          </a:p>
          <a:p>
            <a:pPr>
              <a:lnSpc>
                <a:spcPct val="150000"/>
              </a:lnSpc>
            </a:pPr>
            <a:r>
              <a:rPr lang="zh-CN" altLang="en-US" sz="1600" dirty="0"/>
              <a:t>     以下任务的所需时间分别为</a:t>
            </a:r>
            <a:r>
              <a:rPr lang="en-US" altLang="zh-CN" sz="1600" dirty="0"/>
              <a:t>[3, 4, 5, 4, 3, 7]</a:t>
            </a:r>
            <a:r>
              <a:rPr lang="zh-CN" altLang="en-US" sz="1600" dirty="0"/>
              <a:t>。</a:t>
            </a:r>
          </a:p>
        </p:txBody>
      </p:sp>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91300" y="3309845"/>
            <a:ext cx="3352800" cy="1877568"/>
          </a:xfrm>
          <a:prstGeom prst="rect">
            <a:avLst/>
          </a:prstGeom>
        </p:spPr>
      </p:pic>
      <p:sp>
        <p:nvSpPr>
          <p:cNvPr id="10" name="矩形 9"/>
          <p:cNvSpPr/>
          <p:nvPr/>
        </p:nvSpPr>
        <p:spPr>
          <a:xfrm>
            <a:off x="7342923" y="5460475"/>
            <a:ext cx="1620957" cy="307777"/>
          </a:xfrm>
          <a:prstGeom prst="rect">
            <a:avLst/>
          </a:prstGeom>
        </p:spPr>
        <p:txBody>
          <a:bodyPr wrap="none">
            <a:spAutoFit/>
          </a:bodyPr>
          <a:lstStyle/>
          <a:p>
            <a:r>
              <a:rPr lang="zh-CN" altLang="en-US" sz="1400" dirty="0"/>
              <a:t>单目运算符示意图</a:t>
            </a:r>
          </a:p>
        </p:txBody>
      </p:sp>
      <p:sp>
        <p:nvSpPr>
          <p:cNvPr id="12" name="TextBox 1"/>
          <p:cNvSpPr txBox="1"/>
          <p:nvPr/>
        </p:nvSpPr>
        <p:spPr>
          <a:xfrm>
            <a:off x="558800" y="571500"/>
            <a:ext cx="3292568" cy="443711"/>
          </a:xfrm>
          <a:prstGeom prst="rect">
            <a:avLst/>
          </a:prstGeom>
          <a:noFill/>
        </p:spPr>
        <p:txBody>
          <a:bodyPr wrap="none" lIns="0" tIns="0" rIns="0" rtlCol="0">
            <a:spAutoFit/>
          </a:bodyPr>
          <a:lstStyle/>
          <a:p>
            <a:pPr>
              <a:lnSpc>
                <a:spcPts val="3100"/>
              </a:lnSpc>
            </a:pPr>
            <a:r>
              <a:rPr lang="zh-CN" altLang="en-US" sz="2804" dirty="0">
                <a:solidFill>
                  <a:srgbClr val="4D3777"/>
                </a:solidFill>
                <a:latin typeface="Times New Roman" pitchFamily="18" charset="0"/>
                <a:cs typeface="Times New Roman" pitchFamily="18" charset="0"/>
              </a:rPr>
              <a:t>主要</a:t>
            </a:r>
            <a:r>
              <a:rPr lang="zh-CN" altLang="en-US" sz="2804" dirty="0" smtClean="0">
                <a:solidFill>
                  <a:srgbClr val="4D3777"/>
                </a:solidFill>
                <a:latin typeface="Times New Roman" pitchFamily="18" charset="0"/>
                <a:cs typeface="Times New Roman" pitchFamily="18" charset="0"/>
              </a:rPr>
              <a:t>工作</a:t>
            </a:r>
            <a:r>
              <a:rPr lang="en-US" altLang="zh-CN" sz="2804" dirty="0" smtClean="0">
                <a:solidFill>
                  <a:srgbClr val="4D3777"/>
                </a:solidFill>
                <a:latin typeface="Times New Roman" pitchFamily="18" charset="0"/>
                <a:cs typeface="Times New Roman" pitchFamily="18" charset="0"/>
              </a:rPr>
              <a:t>2--</a:t>
            </a:r>
            <a:r>
              <a:rPr lang="zh-CN" altLang="en-US" sz="2804" dirty="0" smtClean="0">
                <a:solidFill>
                  <a:srgbClr val="4D3777"/>
                </a:solidFill>
                <a:latin typeface="Times New Roman" pitchFamily="18" charset="0"/>
                <a:cs typeface="Times New Roman" pitchFamily="18" charset="0"/>
              </a:rPr>
              <a:t>算法</a:t>
            </a:r>
            <a:r>
              <a:rPr lang="zh-CN" altLang="en-US" sz="2804" dirty="0">
                <a:solidFill>
                  <a:srgbClr val="4D3777"/>
                </a:solidFill>
                <a:latin typeface="Times New Roman" pitchFamily="18" charset="0"/>
                <a:cs typeface="Times New Roman" pitchFamily="18" charset="0"/>
              </a:rPr>
              <a:t>设置</a:t>
            </a:r>
            <a:endParaRPr lang="en-US" altLang="zh-CN" sz="2804" dirty="0">
              <a:solidFill>
                <a:srgbClr val="4D3777"/>
              </a:solidFill>
              <a:latin typeface="Times New Roman" pitchFamily="18"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911903495"/>
              </p:ext>
            </p:extLst>
          </p:nvPr>
        </p:nvGraphicFramePr>
        <p:xfrm>
          <a:off x="3051327" y="1568187"/>
          <a:ext cx="192315" cy="279400"/>
        </p:xfrm>
        <a:graphic>
          <a:graphicData uri="http://schemas.openxmlformats.org/presentationml/2006/ole">
            <mc:AlternateContent xmlns:mc="http://schemas.openxmlformats.org/markup-compatibility/2006">
              <mc:Choice xmlns:v="urn:schemas-microsoft-com:vml" Requires="v">
                <p:oleObj spid="_x0000_s5164" name="Equation" r:id="rId6" imgW="152280" imgH="279360" progId="Equation.DSMT4">
                  <p:embed/>
                </p:oleObj>
              </mc:Choice>
              <mc:Fallback>
                <p:oleObj name="Equation" r:id="rId6" imgW="152280" imgH="279360" progId="Equation.DSMT4">
                  <p:embed/>
                  <p:pic>
                    <p:nvPicPr>
                      <p:cNvPr id="2" name="对象 1"/>
                      <p:cNvPicPr/>
                      <p:nvPr/>
                    </p:nvPicPr>
                    <p:blipFill>
                      <a:blip r:embed="rId7"/>
                      <a:stretch>
                        <a:fillRect/>
                      </a:stretch>
                    </p:blipFill>
                    <p:spPr>
                      <a:xfrm>
                        <a:off x="3051327" y="1568187"/>
                        <a:ext cx="192315" cy="279400"/>
                      </a:xfrm>
                      <a:prstGeom prst="rect">
                        <a:avLst/>
                      </a:prstGeom>
                    </p:spPr>
                  </p:pic>
                </p:oleObj>
              </mc:Fallback>
            </mc:AlternateContent>
          </a:graphicData>
        </a:graphic>
      </p:graphicFrame>
      <p:sp>
        <p:nvSpPr>
          <p:cNvPr id="11" name="矩形 10"/>
          <p:cNvSpPr/>
          <p:nvPr/>
        </p:nvSpPr>
        <p:spPr>
          <a:xfrm>
            <a:off x="7010399" y="3092918"/>
            <a:ext cx="2760617" cy="369332"/>
          </a:xfrm>
          <a:prstGeom prst="rect">
            <a:avLst/>
          </a:prstGeom>
        </p:spPr>
        <p:txBody>
          <a:bodyPr wrap="square">
            <a:spAutoFit/>
          </a:bodyPr>
          <a:lstStyle/>
          <a:p>
            <a:r>
              <a:rPr lang="en-US" altLang="zh-CN" dirty="0"/>
              <a:t>[3,  </a:t>
            </a:r>
            <a:r>
              <a:rPr lang="en-US" altLang="zh-CN" dirty="0" smtClean="0"/>
              <a:t>  </a:t>
            </a:r>
            <a:r>
              <a:rPr lang="en-US" altLang="zh-CN" dirty="0"/>
              <a:t>4,    5,  </a:t>
            </a:r>
            <a:r>
              <a:rPr lang="en-US" altLang="zh-CN" dirty="0" smtClean="0"/>
              <a:t> </a:t>
            </a:r>
            <a:r>
              <a:rPr lang="en-US" altLang="zh-CN" dirty="0"/>
              <a:t>4,  </a:t>
            </a:r>
            <a:r>
              <a:rPr lang="en-US" altLang="zh-CN" dirty="0" smtClean="0"/>
              <a:t>  </a:t>
            </a:r>
            <a:r>
              <a:rPr lang="en-US" altLang="zh-CN" dirty="0"/>
              <a:t>3,   </a:t>
            </a:r>
            <a:r>
              <a:rPr lang="en-US" altLang="zh-CN" dirty="0" smtClean="0"/>
              <a:t> </a:t>
            </a:r>
            <a:r>
              <a:rPr lang="en-US" altLang="zh-CN" dirty="0"/>
              <a:t>7]</a:t>
            </a:r>
            <a:endParaRPr lang="zh-CN" altLang="en-US" dirty="0"/>
          </a:p>
        </p:txBody>
      </p:sp>
      <p:sp>
        <p:nvSpPr>
          <p:cNvPr id="14" name="灯片编号占位符 13"/>
          <p:cNvSpPr>
            <a:spLocks noGrp="1"/>
          </p:cNvSpPr>
          <p:nvPr>
            <p:ph type="sldNum" sz="quarter" idx="12"/>
          </p:nvPr>
        </p:nvSpPr>
        <p:spPr/>
        <p:txBody>
          <a:bodyPr/>
          <a:lstStyle/>
          <a:p>
            <a:fld id="{AE192836-88A4-43A9-AC25-C8BBCD30347E}" type="slidenum">
              <a:rPr lang="zh-CN" altLang="en-US" smtClean="0"/>
              <a:t>15</a:t>
            </a:fld>
            <a:endParaRPr lang="zh-CN" altLang="en-US"/>
          </a:p>
        </p:txBody>
      </p:sp>
      <p:sp>
        <p:nvSpPr>
          <p:cNvPr id="5" name="矩形 4"/>
          <p:cNvSpPr/>
          <p:nvPr/>
        </p:nvSpPr>
        <p:spPr>
          <a:xfrm>
            <a:off x="1092801" y="3001521"/>
            <a:ext cx="597264" cy="21858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956259" y="3001521"/>
            <a:ext cx="597264" cy="21858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09120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702" y="1290599"/>
            <a:ext cx="4409695" cy="5030764"/>
          </a:xfrm>
          <a:prstGeom prst="rect">
            <a:avLst/>
          </a:prstGeom>
        </p:spPr>
      </p:pic>
      <p:pic>
        <p:nvPicPr>
          <p:cNvPr id="1027" name="Picture 3"/>
          <p:cNvPicPr>
            <a:picLocks noChangeAspect="1" noChangeArrowheads="1"/>
          </p:cNvPicPr>
          <p:nvPr/>
        </p:nvPicPr>
        <p:blipFill>
          <a:blip r:embed="rId3"/>
          <a:srcRect/>
          <a:stretch>
            <a:fillRect/>
          </a:stretch>
        </p:blipFill>
        <p:spPr bwMode="auto">
          <a:xfrm>
            <a:off x="10820400" y="25400"/>
            <a:ext cx="1092200" cy="1079500"/>
          </a:xfrm>
          <a:prstGeom prst="rect">
            <a:avLst/>
          </a:prstGeom>
          <a:noFill/>
        </p:spPr>
      </p:pic>
      <p:sp>
        <p:nvSpPr>
          <p:cNvPr id="9" name="TextBox 1"/>
          <p:cNvSpPr txBox="1"/>
          <p:nvPr/>
        </p:nvSpPr>
        <p:spPr>
          <a:xfrm>
            <a:off x="558800" y="571500"/>
            <a:ext cx="3052118" cy="443711"/>
          </a:xfrm>
          <a:prstGeom prst="rect">
            <a:avLst/>
          </a:prstGeom>
          <a:noFill/>
        </p:spPr>
        <p:txBody>
          <a:bodyPr wrap="none" lIns="0" tIns="0" rIns="0" rtlCol="0">
            <a:spAutoFit/>
          </a:bodyPr>
          <a:lstStyle/>
          <a:p>
            <a:pPr>
              <a:lnSpc>
                <a:spcPts val="3100"/>
              </a:lnSpc>
            </a:pPr>
            <a:r>
              <a:rPr lang="zh-CN" altLang="en-US" sz="2804" dirty="0">
                <a:solidFill>
                  <a:srgbClr val="4D3777"/>
                </a:solidFill>
                <a:latin typeface="Times New Roman" pitchFamily="18" charset="0"/>
                <a:cs typeface="Times New Roman" pitchFamily="18" charset="0"/>
              </a:rPr>
              <a:t>主要</a:t>
            </a:r>
            <a:r>
              <a:rPr lang="zh-CN" altLang="en-US" sz="2804" dirty="0" smtClean="0">
                <a:solidFill>
                  <a:srgbClr val="4D3777"/>
                </a:solidFill>
                <a:latin typeface="Times New Roman" pitchFamily="18" charset="0"/>
                <a:cs typeface="Times New Roman" pitchFamily="18" charset="0"/>
              </a:rPr>
              <a:t>工作</a:t>
            </a:r>
            <a:r>
              <a:rPr lang="en-US" altLang="zh-CN" sz="2804" dirty="0" smtClean="0">
                <a:solidFill>
                  <a:srgbClr val="4D3777"/>
                </a:solidFill>
                <a:latin typeface="Times New Roman" pitchFamily="18" charset="0"/>
                <a:cs typeface="Times New Roman" pitchFamily="18" charset="0"/>
              </a:rPr>
              <a:t>2</a:t>
            </a:r>
            <a:r>
              <a:rPr lang="zh-CN" altLang="en-US" sz="2804" dirty="0" smtClean="0">
                <a:solidFill>
                  <a:srgbClr val="4D3777"/>
                </a:solidFill>
                <a:latin typeface="Times New Roman" pitchFamily="18" charset="0"/>
                <a:cs typeface="Times New Roman" pitchFamily="18" charset="0"/>
              </a:rPr>
              <a:t>算法</a:t>
            </a:r>
            <a:r>
              <a:rPr lang="zh-CN" altLang="en-US" sz="2804" dirty="0">
                <a:solidFill>
                  <a:srgbClr val="4D3777"/>
                </a:solidFill>
                <a:latin typeface="Times New Roman" pitchFamily="18" charset="0"/>
                <a:cs typeface="Times New Roman" pitchFamily="18" charset="0"/>
              </a:rPr>
              <a:t>设置</a:t>
            </a:r>
            <a:endParaRPr lang="en-US" altLang="zh-CN" sz="2804" dirty="0">
              <a:solidFill>
                <a:srgbClr val="4D3777"/>
              </a:solidFill>
              <a:latin typeface="Times New Roman" pitchFamily="18" charset="0"/>
              <a:cs typeface="Times New Roman" pitchFamily="18" charset="0"/>
            </a:endParaRPr>
          </a:p>
        </p:txBody>
      </p:sp>
      <p:sp>
        <p:nvSpPr>
          <p:cNvPr id="6" name="灯片编号占位符 5"/>
          <p:cNvSpPr>
            <a:spLocks noGrp="1"/>
          </p:cNvSpPr>
          <p:nvPr>
            <p:ph type="sldNum" sz="quarter" idx="12"/>
          </p:nvPr>
        </p:nvSpPr>
        <p:spPr/>
        <p:txBody>
          <a:bodyPr/>
          <a:lstStyle/>
          <a:p>
            <a:fld id="{AE192836-88A4-43A9-AC25-C8BBCD30347E}" type="slidenum">
              <a:rPr lang="zh-CN" altLang="en-US" smtClean="0"/>
              <a:t>16</a:t>
            </a:fld>
            <a:endParaRPr lang="zh-CN" altLang="en-US"/>
          </a:p>
        </p:txBody>
      </p:sp>
      <p:sp>
        <p:nvSpPr>
          <p:cNvPr id="7" name="矩形 6"/>
          <p:cNvSpPr/>
          <p:nvPr/>
        </p:nvSpPr>
        <p:spPr>
          <a:xfrm>
            <a:off x="5910344" y="4624250"/>
            <a:ext cx="821381" cy="40059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8610600" y="4624250"/>
            <a:ext cx="2804160" cy="369332"/>
          </a:xfrm>
          <a:prstGeom prst="rect">
            <a:avLst/>
          </a:prstGeom>
          <a:noFill/>
        </p:spPr>
        <p:txBody>
          <a:bodyPr wrap="square" rtlCol="0">
            <a:spAutoFit/>
          </a:bodyPr>
          <a:lstStyle/>
          <a:p>
            <a:r>
              <a:rPr lang="zh-CN" altLang="en-US" dirty="0" smtClean="0"/>
              <a:t>实现动态调整的参数</a:t>
            </a:r>
            <a:endParaRPr lang="zh-CN" altLang="en-US" dirty="0"/>
          </a:p>
        </p:txBody>
      </p:sp>
    </p:spTree>
    <p:extLst>
      <p:ext uri="{BB962C8B-B14F-4D97-AF65-F5344CB8AC3E}">
        <p14:creationId xmlns:p14="http://schemas.microsoft.com/office/powerpoint/2010/main" val="31220641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3"/>
          <a:srcRect/>
          <a:stretch>
            <a:fillRect/>
          </a:stretch>
        </p:blipFill>
        <p:spPr bwMode="auto">
          <a:xfrm>
            <a:off x="10820400" y="25400"/>
            <a:ext cx="1092200" cy="1079500"/>
          </a:xfrm>
          <a:prstGeom prst="rect">
            <a:avLst/>
          </a:prstGeom>
          <a:noFill/>
        </p:spPr>
      </p:pic>
      <p:sp>
        <p:nvSpPr>
          <p:cNvPr id="2" name="TextBox 1"/>
          <p:cNvSpPr txBox="1"/>
          <p:nvPr/>
        </p:nvSpPr>
        <p:spPr>
          <a:xfrm>
            <a:off x="558800" y="571500"/>
            <a:ext cx="2333972" cy="443711"/>
          </a:xfrm>
          <a:prstGeom prst="rect">
            <a:avLst/>
          </a:prstGeom>
          <a:noFill/>
        </p:spPr>
        <p:txBody>
          <a:bodyPr wrap="none" lIns="0" tIns="0" rIns="0" rtlCol="0">
            <a:spAutoFit/>
          </a:bodyPr>
          <a:lstStyle/>
          <a:p>
            <a:pPr>
              <a:lnSpc>
                <a:spcPts val="3100"/>
              </a:lnSpc>
            </a:pPr>
            <a:r>
              <a:rPr lang="en-US" altLang="zh-CN" sz="2804" dirty="0" smtClean="0">
                <a:solidFill>
                  <a:srgbClr val="4D3777"/>
                </a:solidFill>
                <a:latin typeface="Times New Roman" pitchFamily="18" charset="0"/>
                <a:cs typeface="Times New Roman" pitchFamily="18" charset="0"/>
              </a:rPr>
              <a:t>实验2评估</a:t>
            </a:r>
            <a:r>
              <a:rPr lang="zh-CN" altLang="en-US" sz="2804" dirty="0">
                <a:solidFill>
                  <a:srgbClr val="4D3777"/>
                </a:solidFill>
                <a:latin typeface="Times New Roman" pitchFamily="18" charset="0"/>
                <a:cs typeface="Times New Roman" pitchFamily="18" charset="0"/>
              </a:rPr>
              <a:t>指标</a:t>
            </a:r>
            <a:endParaRPr lang="en-US" altLang="zh-CN" sz="2804" dirty="0">
              <a:solidFill>
                <a:srgbClr val="4D3777"/>
              </a:solidFill>
              <a:latin typeface="Times New Roman" pitchFamily="18" charset="0"/>
              <a:cs typeface="Times New Roman" pitchFamily="18" charset="0"/>
            </a:endParaRPr>
          </a:p>
        </p:txBody>
      </p:sp>
      <p:sp>
        <p:nvSpPr>
          <p:cNvPr id="11" name="矩形 10"/>
          <p:cNvSpPr/>
          <p:nvPr/>
        </p:nvSpPr>
        <p:spPr>
          <a:xfrm>
            <a:off x="823960" y="1688465"/>
            <a:ext cx="3017026" cy="3108543"/>
          </a:xfrm>
          <a:prstGeom prst="rect">
            <a:avLst/>
          </a:prstGeom>
        </p:spPr>
        <p:txBody>
          <a:bodyPr wrap="square">
            <a:spAutoFit/>
          </a:bodyPr>
          <a:lstStyle/>
          <a:p>
            <a:r>
              <a:rPr lang="en-US" altLang="zh-CN" sz="1400" dirty="0"/>
              <a:t>1. </a:t>
            </a:r>
            <a:r>
              <a:rPr lang="zh-CN" altLang="en-US" sz="1400" dirty="0"/>
              <a:t>总能耗。</a:t>
            </a:r>
            <a:endParaRPr lang="en-US" altLang="zh-CN" sz="1400" dirty="0"/>
          </a:p>
          <a:p>
            <a:endParaRPr lang="en-US" altLang="zh-CN" sz="1400" dirty="0"/>
          </a:p>
          <a:p>
            <a:r>
              <a:rPr lang="en-US" altLang="zh-CN" sz="1400" dirty="0"/>
              <a:t>2. </a:t>
            </a:r>
            <a:r>
              <a:rPr lang="zh-CN" altLang="en-US" sz="1400" dirty="0"/>
              <a:t>算法运行时间。</a:t>
            </a:r>
            <a:endParaRPr lang="en-US" altLang="zh-CN" sz="1400" dirty="0"/>
          </a:p>
          <a:p>
            <a:endParaRPr lang="en-US" altLang="zh-CN" sz="1400" dirty="0"/>
          </a:p>
          <a:p>
            <a:r>
              <a:rPr lang="en-US" altLang="zh-CN" sz="1400" dirty="0"/>
              <a:t>3. </a:t>
            </a:r>
            <a:r>
              <a:rPr lang="zh-CN" altLang="en-US" sz="1400" dirty="0" smtClean="0"/>
              <a:t>性能指标。</a:t>
            </a:r>
            <a:endParaRPr lang="en-US" altLang="zh-CN" sz="1400" dirty="0"/>
          </a:p>
          <a:p>
            <a:endParaRPr lang="en-US" altLang="zh-CN" sz="1400" dirty="0"/>
          </a:p>
          <a:p>
            <a:r>
              <a:rPr lang="en-US" altLang="zh-CN" sz="1400" dirty="0"/>
              <a:t>4. </a:t>
            </a:r>
            <a:r>
              <a:rPr lang="zh-CN" altLang="en-US" sz="1400" dirty="0"/>
              <a:t>公平系数。</a:t>
            </a:r>
            <a:endParaRPr lang="en-US" altLang="zh-CN" sz="1400" dirty="0"/>
          </a:p>
          <a:p>
            <a:endParaRPr lang="en-US" altLang="zh-CN" sz="1400" dirty="0"/>
          </a:p>
          <a:p>
            <a:r>
              <a:rPr lang="en-US" altLang="zh-CN" sz="1400" dirty="0"/>
              <a:t>5. </a:t>
            </a:r>
            <a:r>
              <a:rPr lang="zh-CN" altLang="en-US" sz="1400" dirty="0"/>
              <a:t>种群多样性。</a:t>
            </a:r>
          </a:p>
          <a:p>
            <a:endParaRPr lang="zh-CN" altLang="en-US" sz="1400" dirty="0"/>
          </a:p>
          <a:p>
            <a:endParaRPr lang="zh-CN" altLang="en-US" sz="1400" dirty="0"/>
          </a:p>
          <a:p>
            <a:endParaRPr lang="zh-CN" altLang="en-US" sz="1400" dirty="0"/>
          </a:p>
          <a:p>
            <a:pPr marL="342900" indent="-342900">
              <a:buAutoNum type="arabicPeriod"/>
            </a:pPr>
            <a:endParaRPr lang="en-US" altLang="zh-CN" sz="1400" dirty="0"/>
          </a:p>
          <a:p>
            <a:pPr marL="342900" indent="-342900">
              <a:buAutoNum type="arabicPeriod"/>
            </a:pPr>
            <a:endParaRPr lang="en-US" altLang="zh-CN" sz="1400" dirty="0"/>
          </a:p>
        </p:txBody>
      </p:sp>
      <p:graphicFrame>
        <p:nvGraphicFramePr>
          <p:cNvPr id="7" name="对象 6"/>
          <p:cNvGraphicFramePr>
            <a:graphicFrameLocks noChangeAspect="1"/>
          </p:cNvGraphicFramePr>
          <p:nvPr>
            <p:extLst/>
          </p:nvPr>
        </p:nvGraphicFramePr>
        <p:xfrm>
          <a:off x="1289984" y="3810000"/>
          <a:ext cx="2082800" cy="495300"/>
        </p:xfrm>
        <a:graphic>
          <a:graphicData uri="http://schemas.openxmlformats.org/presentationml/2006/ole">
            <mc:AlternateContent xmlns:mc="http://schemas.openxmlformats.org/markup-compatibility/2006">
              <mc:Choice xmlns:v="urn:schemas-microsoft-com:vml" Requires="v">
                <p:oleObj spid="_x0000_s6232" name="Equation" r:id="rId4" imgW="2082600" imgH="495000" progId="Equation.DSMT4">
                  <p:embed/>
                </p:oleObj>
              </mc:Choice>
              <mc:Fallback>
                <p:oleObj name="Equation" r:id="rId4" imgW="2082600" imgH="495000" progId="Equation.DSMT4">
                  <p:embed/>
                  <p:pic>
                    <p:nvPicPr>
                      <p:cNvPr id="7" name="对象 6"/>
                      <p:cNvPicPr/>
                      <p:nvPr/>
                    </p:nvPicPr>
                    <p:blipFill>
                      <a:blip r:embed="rId5"/>
                      <a:stretch>
                        <a:fillRect/>
                      </a:stretch>
                    </p:blipFill>
                    <p:spPr>
                      <a:xfrm>
                        <a:off x="1289984" y="3810000"/>
                        <a:ext cx="2082800" cy="495300"/>
                      </a:xfrm>
                      <a:prstGeom prst="rect">
                        <a:avLst/>
                      </a:prstGeom>
                    </p:spPr>
                  </p:pic>
                </p:oleObj>
              </mc:Fallback>
            </mc:AlternateContent>
          </a:graphicData>
        </a:graphic>
      </p:graphicFrame>
      <p:sp>
        <p:nvSpPr>
          <p:cNvPr id="12" name="矩形 11"/>
          <p:cNvSpPr/>
          <p:nvPr/>
        </p:nvSpPr>
        <p:spPr>
          <a:xfrm>
            <a:off x="1247465" y="4519642"/>
            <a:ext cx="4891040" cy="523220"/>
          </a:xfrm>
          <a:prstGeom prst="rect">
            <a:avLst/>
          </a:prstGeom>
        </p:spPr>
        <p:txBody>
          <a:bodyPr wrap="square">
            <a:spAutoFit/>
          </a:bodyPr>
          <a:lstStyle/>
          <a:p>
            <a:r>
              <a:rPr lang="zh-CN" altLang="en-US" sz="1400" dirty="0">
                <a:latin typeface="Courier New" panose="02070309020205020404" pitchFamily="49" charset="0"/>
              </a:rPr>
              <a:t>其中，</a:t>
            </a:r>
            <a:r>
              <a:rPr lang="zh-CN" altLang="en-US" sz="1400" dirty="0">
                <a:latin typeface="Times New Roman" panose="02020603050405020304" pitchFamily="18" charset="0"/>
              </a:rPr>
              <a:t>𝑚 </a:t>
            </a:r>
            <a:r>
              <a:rPr lang="zh-CN" altLang="en-US" sz="1400" dirty="0">
                <a:latin typeface="Courier New" panose="02070309020205020404" pitchFamily="49" charset="0"/>
              </a:rPr>
              <a:t>是解的维度，</a:t>
            </a:r>
            <a:r>
              <a:rPr lang="zh-CN" altLang="en-US" sz="1400" dirty="0">
                <a:latin typeface="Times New Roman" panose="02020603050405020304" pitchFamily="18" charset="0"/>
              </a:rPr>
              <a:t>𝑛 </a:t>
            </a:r>
            <a:r>
              <a:rPr lang="zh-CN" altLang="en-US" sz="1400" dirty="0">
                <a:latin typeface="Courier New" panose="02070309020205020404" pitchFamily="49" charset="0"/>
              </a:rPr>
              <a:t>是种群的数量，   是第 </a:t>
            </a:r>
            <a:r>
              <a:rPr lang="zh-CN" altLang="en-US" sz="1400" dirty="0">
                <a:latin typeface="Times New Roman" panose="02020603050405020304" pitchFamily="18" charset="0"/>
              </a:rPr>
              <a:t>𝑖 </a:t>
            </a:r>
            <a:r>
              <a:rPr lang="zh-CN" altLang="en-US" sz="1400" dirty="0">
                <a:latin typeface="Courier New" panose="02070309020205020404" pitchFamily="49" charset="0"/>
              </a:rPr>
              <a:t>个粒子的第 </a:t>
            </a:r>
            <a:r>
              <a:rPr lang="zh-CN" altLang="en-US" sz="1400" dirty="0">
                <a:latin typeface="Times New Roman" panose="02020603050405020304" pitchFamily="18" charset="0"/>
              </a:rPr>
              <a:t>𝑗 </a:t>
            </a:r>
            <a:r>
              <a:rPr lang="zh-CN" altLang="en-US" sz="1400" dirty="0">
                <a:latin typeface="Courier New" panose="02070309020205020404" pitchFamily="49" charset="0"/>
              </a:rPr>
              <a:t>个维数。</a:t>
            </a:r>
            <a:endParaRPr lang="zh-CN" altLang="en-US" sz="1400" dirty="0"/>
          </a:p>
        </p:txBody>
      </p:sp>
      <p:graphicFrame>
        <p:nvGraphicFramePr>
          <p:cNvPr id="13" name="对象 12"/>
          <p:cNvGraphicFramePr>
            <a:graphicFrameLocks noChangeAspect="1"/>
          </p:cNvGraphicFramePr>
          <p:nvPr>
            <p:extLst/>
          </p:nvPr>
        </p:nvGraphicFramePr>
        <p:xfrm>
          <a:off x="4648200" y="4555708"/>
          <a:ext cx="177800" cy="241300"/>
        </p:xfrm>
        <a:graphic>
          <a:graphicData uri="http://schemas.openxmlformats.org/presentationml/2006/ole">
            <mc:AlternateContent xmlns:mc="http://schemas.openxmlformats.org/markup-compatibility/2006">
              <mc:Choice xmlns:v="urn:schemas-microsoft-com:vml" Requires="v">
                <p:oleObj spid="_x0000_s6233" name="Equation" r:id="rId6" imgW="177480" imgH="241200" progId="Equation.DSMT4">
                  <p:embed/>
                </p:oleObj>
              </mc:Choice>
              <mc:Fallback>
                <p:oleObj name="Equation" r:id="rId6" imgW="177480" imgH="241200" progId="Equation.DSMT4">
                  <p:embed/>
                  <p:pic>
                    <p:nvPicPr>
                      <p:cNvPr id="13" name="对象 12"/>
                      <p:cNvPicPr/>
                      <p:nvPr/>
                    </p:nvPicPr>
                    <p:blipFill>
                      <a:blip r:embed="rId7"/>
                      <a:stretch>
                        <a:fillRect/>
                      </a:stretch>
                    </p:blipFill>
                    <p:spPr>
                      <a:xfrm>
                        <a:off x="4648200" y="4555708"/>
                        <a:ext cx="177800" cy="241300"/>
                      </a:xfrm>
                      <a:prstGeom prst="rect">
                        <a:avLst/>
                      </a:prstGeom>
                    </p:spPr>
                  </p:pic>
                </p:oleObj>
              </mc:Fallback>
            </mc:AlternateContent>
          </a:graphicData>
        </a:graphic>
      </p:graphicFrame>
      <p:sp>
        <p:nvSpPr>
          <p:cNvPr id="4" name="矩形 3"/>
          <p:cNvSpPr/>
          <p:nvPr/>
        </p:nvSpPr>
        <p:spPr>
          <a:xfrm>
            <a:off x="558800" y="1524000"/>
            <a:ext cx="8128000" cy="176949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58800" y="3283784"/>
            <a:ext cx="8128000" cy="176949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400800" y="2209802"/>
            <a:ext cx="2057400" cy="276999"/>
          </a:xfrm>
          <a:prstGeom prst="rect">
            <a:avLst/>
          </a:prstGeom>
          <a:noFill/>
        </p:spPr>
        <p:txBody>
          <a:bodyPr wrap="square" rtlCol="0">
            <a:spAutoFit/>
          </a:bodyPr>
          <a:lstStyle/>
          <a:p>
            <a:r>
              <a:rPr lang="zh-CN" altLang="en-US" sz="1200" dirty="0"/>
              <a:t>和实验一相同的评价指标</a:t>
            </a:r>
          </a:p>
        </p:txBody>
      </p:sp>
      <p:sp>
        <p:nvSpPr>
          <p:cNvPr id="15" name="文本框 14"/>
          <p:cNvSpPr txBox="1"/>
          <p:nvPr/>
        </p:nvSpPr>
        <p:spPr>
          <a:xfrm>
            <a:off x="6400800" y="3840792"/>
            <a:ext cx="2057400" cy="276999"/>
          </a:xfrm>
          <a:prstGeom prst="rect">
            <a:avLst/>
          </a:prstGeom>
          <a:noFill/>
        </p:spPr>
        <p:txBody>
          <a:bodyPr wrap="square" rtlCol="0">
            <a:spAutoFit/>
          </a:bodyPr>
          <a:lstStyle/>
          <a:p>
            <a:r>
              <a:rPr lang="zh-CN" altLang="en-US" sz="1200" dirty="0" smtClean="0"/>
              <a:t>新增加的</a:t>
            </a:r>
            <a:r>
              <a:rPr lang="zh-CN" altLang="en-US" sz="1200" dirty="0"/>
              <a:t>评价指标</a:t>
            </a:r>
          </a:p>
        </p:txBody>
      </p:sp>
      <p:sp>
        <p:nvSpPr>
          <p:cNvPr id="9" name="灯片编号占位符 8"/>
          <p:cNvSpPr>
            <a:spLocks noGrp="1"/>
          </p:cNvSpPr>
          <p:nvPr>
            <p:ph type="sldNum" sz="quarter" idx="12"/>
          </p:nvPr>
        </p:nvSpPr>
        <p:spPr/>
        <p:txBody>
          <a:bodyPr/>
          <a:lstStyle/>
          <a:p>
            <a:fld id="{AE192836-88A4-43A9-AC25-C8BBCD30347E}" type="slidenum">
              <a:rPr lang="zh-CN" altLang="en-US" smtClean="0"/>
              <a:t>17</a:t>
            </a:fld>
            <a:endParaRPr lang="zh-CN" altLang="en-US"/>
          </a:p>
        </p:txBody>
      </p:sp>
    </p:spTree>
    <p:extLst>
      <p:ext uri="{BB962C8B-B14F-4D97-AF65-F5344CB8AC3E}">
        <p14:creationId xmlns:p14="http://schemas.microsoft.com/office/powerpoint/2010/main" val="22003138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0820400" y="25400"/>
            <a:ext cx="1092200" cy="1079500"/>
          </a:xfrm>
          <a:prstGeom prst="rect">
            <a:avLst/>
          </a:prstGeom>
          <a:noFill/>
        </p:spPr>
      </p:pic>
      <p:sp>
        <p:nvSpPr>
          <p:cNvPr id="2" name="TextBox 1"/>
          <p:cNvSpPr txBox="1"/>
          <p:nvPr/>
        </p:nvSpPr>
        <p:spPr>
          <a:xfrm>
            <a:off x="558800" y="571500"/>
            <a:ext cx="3770263" cy="443711"/>
          </a:xfrm>
          <a:prstGeom prst="rect">
            <a:avLst/>
          </a:prstGeom>
          <a:noFill/>
        </p:spPr>
        <p:txBody>
          <a:bodyPr wrap="none" lIns="0" tIns="0" rIns="0" rtlCol="0">
            <a:spAutoFit/>
          </a:bodyPr>
          <a:lstStyle/>
          <a:p>
            <a:pPr>
              <a:lnSpc>
                <a:spcPts val="3100"/>
              </a:lnSpc>
            </a:pPr>
            <a:r>
              <a:rPr lang="en-US" altLang="zh-CN" sz="2804" dirty="0" smtClean="0">
                <a:solidFill>
                  <a:srgbClr val="4D3777"/>
                </a:solidFill>
                <a:latin typeface="Times New Roman" pitchFamily="18" charset="0"/>
                <a:cs typeface="Times New Roman" pitchFamily="18" charset="0"/>
              </a:rPr>
              <a:t>实验2评估</a:t>
            </a:r>
            <a:r>
              <a:rPr lang="en-US" altLang="zh-CN" sz="2804" dirty="0">
                <a:solidFill>
                  <a:srgbClr val="4D3777"/>
                </a:solidFill>
                <a:latin typeface="Times New Roman" pitchFamily="18" charset="0"/>
                <a:cs typeface="Times New Roman" pitchFamily="18" charset="0"/>
              </a:rPr>
              <a:t>——消融实验</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03" y="3119874"/>
            <a:ext cx="3715977" cy="2772000"/>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6221" y="3119874"/>
            <a:ext cx="3713352" cy="2770041"/>
          </a:xfrm>
          <a:prstGeom prst="rect">
            <a:avLst/>
          </a:prstGeom>
        </p:spPr>
      </p:pic>
      <p:sp>
        <p:nvSpPr>
          <p:cNvPr id="12" name="矩形 11"/>
          <p:cNvSpPr/>
          <p:nvPr/>
        </p:nvSpPr>
        <p:spPr>
          <a:xfrm>
            <a:off x="777566" y="1375461"/>
            <a:ext cx="4739895" cy="793487"/>
          </a:xfrm>
          <a:prstGeom prst="rect">
            <a:avLst/>
          </a:prstGeom>
        </p:spPr>
        <p:txBody>
          <a:bodyPr wrap="square">
            <a:spAutoFit/>
          </a:bodyPr>
          <a:lstStyle/>
          <a:p>
            <a:pPr>
              <a:lnSpc>
                <a:spcPct val="150000"/>
              </a:lnSpc>
            </a:pPr>
            <a:r>
              <a:rPr lang="zh-CN" altLang="en-US" sz="1600" dirty="0"/>
              <a:t>消融实验一：</a:t>
            </a:r>
            <a:r>
              <a:rPr lang="zh-CN" altLang="en-US" sz="1600" dirty="0" smtClean="0"/>
              <a:t>验证交换解</a:t>
            </a:r>
            <a:r>
              <a:rPr lang="zh-CN" altLang="en-US" sz="1600" dirty="0"/>
              <a:t>中某些</a:t>
            </a:r>
            <a:r>
              <a:rPr lang="zh-CN" altLang="en-US" sz="1600" dirty="0" smtClean="0"/>
              <a:t>变量对</a:t>
            </a:r>
            <a:r>
              <a:rPr lang="zh-CN" altLang="en-US" sz="1600" dirty="0"/>
              <a:t>目标函数的影响。</a:t>
            </a:r>
          </a:p>
        </p:txBody>
      </p:sp>
      <p:sp>
        <p:nvSpPr>
          <p:cNvPr id="13" name="矩形 12"/>
          <p:cNvSpPr/>
          <p:nvPr/>
        </p:nvSpPr>
        <p:spPr>
          <a:xfrm>
            <a:off x="6406461" y="1413561"/>
            <a:ext cx="4648200" cy="830997"/>
          </a:xfrm>
          <a:prstGeom prst="rect">
            <a:avLst/>
          </a:prstGeom>
        </p:spPr>
        <p:txBody>
          <a:bodyPr wrap="square">
            <a:spAutoFit/>
          </a:bodyPr>
          <a:lstStyle/>
          <a:p>
            <a:pPr>
              <a:lnSpc>
                <a:spcPct val="150000"/>
              </a:lnSpc>
            </a:pPr>
            <a:r>
              <a:rPr lang="zh-CN" altLang="en-US" sz="1600" dirty="0"/>
              <a:t>消融实验二：两个解进行</a:t>
            </a:r>
            <a:r>
              <a:rPr lang="zh-CN" altLang="en-US" sz="1600" dirty="0" smtClean="0"/>
              <a:t>交叉</a:t>
            </a:r>
            <a:r>
              <a:rPr lang="zh-CN" altLang="en-US" sz="1600" dirty="0"/>
              <a:t>操作</a:t>
            </a:r>
            <a:r>
              <a:rPr lang="zh-CN" altLang="en-US" sz="1600" dirty="0" smtClean="0"/>
              <a:t>对</a:t>
            </a:r>
            <a:r>
              <a:rPr lang="zh-CN" altLang="en-US" sz="1600" dirty="0"/>
              <a:t>目标函数的影响。</a:t>
            </a:r>
          </a:p>
        </p:txBody>
      </p:sp>
      <p:sp>
        <p:nvSpPr>
          <p:cNvPr id="14" name="矩形 13"/>
          <p:cNvSpPr/>
          <p:nvPr/>
        </p:nvSpPr>
        <p:spPr>
          <a:xfrm>
            <a:off x="2082885" y="5847107"/>
            <a:ext cx="1980029" cy="307777"/>
          </a:xfrm>
          <a:prstGeom prst="rect">
            <a:avLst/>
          </a:prstGeom>
        </p:spPr>
        <p:txBody>
          <a:bodyPr wrap="none">
            <a:spAutoFit/>
          </a:bodyPr>
          <a:lstStyle/>
          <a:p>
            <a:r>
              <a:rPr lang="zh-CN" altLang="en-US" sz="1400" dirty="0"/>
              <a:t>消融实验一实验结果图</a:t>
            </a:r>
          </a:p>
        </p:txBody>
      </p:sp>
      <p:sp>
        <p:nvSpPr>
          <p:cNvPr id="15" name="矩形 14"/>
          <p:cNvSpPr/>
          <p:nvPr/>
        </p:nvSpPr>
        <p:spPr>
          <a:xfrm>
            <a:off x="7677081" y="5846601"/>
            <a:ext cx="1980029" cy="307777"/>
          </a:xfrm>
          <a:prstGeom prst="rect">
            <a:avLst/>
          </a:prstGeom>
        </p:spPr>
        <p:txBody>
          <a:bodyPr wrap="none">
            <a:spAutoFit/>
          </a:bodyPr>
          <a:lstStyle/>
          <a:p>
            <a:r>
              <a:rPr lang="zh-CN" altLang="en-US" sz="1400" dirty="0"/>
              <a:t>消融实验二实验结果图</a:t>
            </a:r>
          </a:p>
        </p:txBody>
      </p:sp>
      <p:sp>
        <p:nvSpPr>
          <p:cNvPr id="6" name="灯片编号占位符 5"/>
          <p:cNvSpPr>
            <a:spLocks noGrp="1"/>
          </p:cNvSpPr>
          <p:nvPr>
            <p:ph type="sldNum" sz="quarter" idx="12"/>
          </p:nvPr>
        </p:nvSpPr>
        <p:spPr/>
        <p:txBody>
          <a:bodyPr/>
          <a:lstStyle/>
          <a:p>
            <a:fld id="{AE192836-88A4-43A9-AC25-C8BBCD30347E}" type="slidenum">
              <a:rPr lang="zh-CN" altLang="en-US" smtClean="0"/>
              <a:t>18</a:t>
            </a:fld>
            <a:endParaRPr lang="zh-CN" altLang="en-US"/>
          </a:p>
        </p:txBody>
      </p:sp>
      <p:sp>
        <p:nvSpPr>
          <p:cNvPr id="4" name="文本框 3"/>
          <p:cNvSpPr txBox="1"/>
          <p:nvPr/>
        </p:nvSpPr>
        <p:spPr>
          <a:xfrm>
            <a:off x="2679192" y="2359152"/>
            <a:ext cx="6830568" cy="369332"/>
          </a:xfrm>
          <a:prstGeom prst="rect">
            <a:avLst/>
          </a:prstGeom>
          <a:noFill/>
        </p:spPr>
        <p:txBody>
          <a:bodyPr wrap="square" rtlCol="0">
            <a:spAutoFit/>
          </a:bodyPr>
          <a:lstStyle/>
          <a:p>
            <a:r>
              <a:rPr lang="zh-CN" altLang="en-US" dirty="0" smtClean="0"/>
              <a:t>两者的变化幅度都不大，验证了解中的变量存在相关性。</a:t>
            </a:r>
            <a:endParaRPr lang="zh-CN" altLang="en-US" dirty="0"/>
          </a:p>
        </p:txBody>
      </p:sp>
    </p:spTree>
    <p:extLst>
      <p:ext uri="{BB962C8B-B14F-4D97-AF65-F5344CB8AC3E}">
        <p14:creationId xmlns:p14="http://schemas.microsoft.com/office/powerpoint/2010/main" val="6393599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0820400" y="25400"/>
            <a:ext cx="1092200" cy="1079500"/>
          </a:xfrm>
          <a:prstGeom prst="rect">
            <a:avLst/>
          </a:prstGeom>
          <a:noFill/>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431" y="2174842"/>
            <a:ext cx="4013677" cy="2717594"/>
          </a:xfrm>
          <a:prstGeom prst="rect">
            <a:avLst/>
          </a:prstGeom>
        </p:spPr>
      </p:pic>
      <p:sp>
        <p:nvSpPr>
          <p:cNvPr id="10" name="矩形 9"/>
          <p:cNvSpPr/>
          <p:nvPr/>
        </p:nvSpPr>
        <p:spPr>
          <a:xfrm>
            <a:off x="894142" y="1278995"/>
            <a:ext cx="4635500" cy="830997"/>
          </a:xfrm>
          <a:prstGeom prst="rect">
            <a:avLst/>
          </a:prstGeom>
        </p:spPr>
        <p:txBody>
          <a:bodyPr wrap="square">
            <a:spAutoFit/>
          </a:bodyPr>
          <a:lstStyle/>
          <a:p>
            <a:pPr>
              <a:lnSpc>
                <a:spcPct val="150000"/>
              </a:lnSpc>
            </a:pPr>
            <a:r>
              <a:rPr lang="zh-CN" altLang="en-US" sz="1600" dirty="0" smtClean="0"/>
              <a:t>       最终</a:t>
            </a:r>
            <a:r>
              <a:rPr lang="zh-CN" altLang="en-US" sz="1600" dirty="0"/>
              <a:t>收敛时可能得到比基因算法差的解，</a:t>
            </a:r>
            <a:r>
              <a:rPr lang="zh-CN" altLang="en-US" sz="1600" dirty="0" smtClean="0"/>
              <a:t>但</a:t>
            </a:r>
            <a:r>
              <a:rPr lang="zh-CN" altLang="en-US" sz="1600" smtClean="0"/>
              <a:t>只需进行迭代次数更少。</a:t>
            </a:r>
            <a:endParaRPr lang="zh-CN" altLang="en-US" sz="1600" dirty="0"/>
          </a:p>
        </p:txBody>
      </p:sp>
      <p:sp>
        <p:nvSpPr>
          <p:cNvPr id="12" name="矩形 11"/>
          <p:cNvSpPr/>
          <p:nvPr/>
        </p:nvSpPr>
        <p:spPr>
          <a:xfrm>
            <a:off x="2252472" y="4978632"/>
            <a:ext cx="1082348" cy="307777"/>
          </a:xfrm>
          <a:prstGeom prst="rect">
            <a:avLst/>
          </a:prstGeom>
        </p:spPr>
        <p:txBody>
          <a:bodyPr wrap="none">
            <a:spAutoFit/>
          </a:bodyPr>
          <a:lstStyle/>
          <a:p>
            <a:r>
              <a:rPr lang="zh-CN" altLang="en-US" sz="1400" dirty="0"/>
              <a:t>能耗结果图</a:t>
            </a:r>
          </a:p>
        </p:txBody>
      </p:sp>
      <p:sp>
        <p:nvSpPr>
          <p:cNvPr id="9" name="矩形 8"/>
          <p:cNvSpPr/>
          <p:nvPr/>
        </p:nvSpPr>
        <p:spPr>
          <a:xfrm>
            <a:off x="5867400" y="1207403"/>
            <a:ext cx="4419600" cy="461665"/>
          </a:xfrm>
          <a:prstGeom prst="rect">
            <a:avLst/>
          </a:prstGeom>
        </p:spPr>
        <p:txBody>
          <a:bodyPr wrap="square">
            <a:spAutoFit/>
          </a:bodyPr>
          <a:lstStyle/>
          <a:p>
            <a:pPr>
              <a:lnSpc>
                <a:spcPct val="150000"/>
              </a:lnSpc>
            </a:pPr>
            <a:r>
              <a:rPr lang="zh-CN" altLang="en-US" sz="1600" dirty="0" smtClean="0"/>
              <a:t>       运行时间</a:t>
            </a:r>
            <a:r>
              <a:rPr lang="zh-CN" altLang="en-US" sz="1600" dirty="0"/>
              <a:t>明显比基因算法的运行时间要</a:t>
            </a:r>
            <a:r>
              <a:rPr lang="zh-CN" altLang="en-US" sz="1600" dirty="0" smtClean="0"/>
              <a:t>短。</a:t>
            </a:r>
            <a:endParaRPr lang="zh-CN" altLang="en-US" sz="1600" dirty="0"/>
          </a:p>
        </p:txBody>
      </p:sp>
      <p:sp>
        <p:nvSpPr>
          <p:cNvPr id="13" name="矩形 12"/>
          <p:cNvSpPr/>
          <p:nvPr/>
        </p:nvSpPr>
        <p:spPr>
          <a:xfrm>
            <a:off x="7586472" y="4978632"/>
            <a:ext cx="1800493" cy="307777"/>
          </a:xfrm>
          <a:prstGeom prst="rect">
            <a:avLst/>
          </a:prstGeom>
        </p:spPr>
        <p:txBody>
          <a:bodyPr wrap="none">
            <a:spAutoFit/>
          </a:bodyPr>
          <a:lstStyle/>
          <a:p>
            <a:r>
              <a:rPr lang="zh-CN" altLang="en-US" sz="1400" dirty="0"/>
              <a:t>算法运行时间结果图</a:t>
            </a:r>
          </a:p>
        </p:txBody>
      </p:sp>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7566" y="2174842"/>
            <a:ext cx="3959558" cy="2709171"/>
          </a:xfrm>
          <a:prstGeom prst="rect">
            <a:avLst/>
          </a:prstGeom>
        </p:spPr>
      </p:pic>
      <p:sp>
        <p:nvSpPr>
          <p:cNvPr id="5" name="灯片编号占位符 4"/>
          <p:cNvSpPr>
            <a:spLocks noGrp="1"/>
          </p:cNvSpPr>
          <p:nvPr>
            <p:ph type="sldNum" sz="quarter" idx="12"/>
          </p:nvPr>
        </p:nvSpPr>
        <p:spPr/>
        <p:txBody>
          <a:bodyPr/>
          <a:lstStyle/>
          <a:p>
            <a:fld id="{AE192836-88A4-43A9-AC25-C8BBCD30347E}" type="slidenum">
              <a:rPr lang="zh-CN" altLang="en-US" smtClean="0"/>
              <a:t>19</a:t>
            </a:fld>
            <a:endParaRPr lang="zh-CN" altLang="en-US" dirty="0"/>
          </a:p>
        </p:txBody>
      </p:sp>
      <p:sp>
        <p:nvSpPr>
          <p:cNvPr id="15" name="TextBox 1"/>
          <p:cNvSpPr txBox="1"/>
          <p:nvPr/>
        </p:nvSpPr>
        <p:spPr>
          <a:xfrm>
            <a:off x="558800" y="571500"/>
            <a:ext cx="3770263" cy="443711"/>
          </a:xfrm>
          <a:prstGeom prst="rect">
            <a:avLst/>
          </a:prstGeom>
          <a:noFill/>
        </p:spPr>
        <p:txBody>
          <a:bodyPr wrap="none" lIns="0" tIns="0" rIns="0" rtlCol="0">
            <a:spAutoFit/>
          </a:bodyPr>
          <a:lstStyle/>
          <a:p>
            <a:pPr>
              <a:lnSpc>
                <a:spcPts val="3100"/>
              </a:lnSpc>
            </a:pPr>
            <a:r>
              <a:rPr lang="en-US" altLang="zh-CN" sz="2804" dirty="0" smtClean="0">
                <a:solidFill>
                  <a:srgbClr val="4D3777"/>
                </a:solidFill>
                <a:latin typeface="Times New Roman" pitchFamily="18" charset="0"/>
                <a:cs typeface="Times New Roman" pitchFamily="18" charset="0"/>
              </a:rPr>
              <a:t>实验2评估</a:t>
            </a:r>
            <a:r>
              <a:rPr lang="en-US" altLang="zh-CN" sz="2804" dirty="0">
                <a:solidFill>
                  <a:srgbClr val="4D3777"/>
                </a:solidFill>
                <a:latin typeface="Times New Roman" pitchFamily="18" charset="0"/>
                <a:cs typeface="Times New Roman" pitchFamily="18" charset="0"/>
              </a:rPr>
              <a:t>——消融实验</a:t>
            </a:r>
          </a:p>
        </p:txBody>
      </p:sp>
    </p:spTree>
    <p:extLst>
      <p:ext uri="{BB962C8B-B14F-4D97-AF65-F5344CB8AC3E}">
        <p14:creationId xmlns:p14="http://schemas.microsoft.com/office/powerpoint/2010/main" val="25301142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TextBox 1"/>
          <p:cNvSpPr txBox="1"/>
          <p:nvPr/>
        </p:nvSpPr>
        <p:spPr>
          <a:xfrm>
            <a:off x="558800" y="596900"/>
            <a:ext cx="718145" cy="405239"/>
          </a:xfrm>
          <a:prstGeom prst="rect">
            <a:avLst/>
          </a:prstGeom>
          <a:noFill/>
        </p:spPr>
        <p:txBody>
          <a:bodyPr wrap="none" lIns="0" tIns="0" rIns="0" rtlCol="0">
            <a:spAutoFit/>
          </a:bodyPr>
          <a:lstStyle/>
          <a:p>
            <a:pPr>
              <a:lnSpc>
                <a:spcPts val="2800"/>
              </a:lnSpc>
            </a:pPr>
            <a:r>
              <a:rPr lang="en-US" altLang="zh-CN" sz="2804" dirty="0">
                <a:solidFill>
                  <a:srgbClr val="4D3777"/>
                </a:solidFill>
                <a:latin typeface="黑体" pitchFamily="18" charset="0"/>
                <a:cs typeface="黑体" pitchFamily="18" charset="0"/>
              </a:rPr>
              <a:t>目录</a:t>
            </a:r>
          </a:p>
        </p:txBody>
      </p:sp>
      <p:sp>
        <p:nvSpPr>
          <p:cNvPr id="6" name="TextBox 1"/>
          <p:cNvSpPr txBox="1"/>
          <p:nvPr/>
        </p:nvSpPr>
        <p:spPr>
          <a:xfrm>
            <a:off x="1092200" y="2019300"/>
            <a:ext cx="1538883" cy="892552"/>
          </a:xfrm>
          <a:prstGeom prst="rect">
            <a:avLst/>
          </a:prstGeom>
          <a:noFill/>
        </p:spPr>
        <p:txBody>
          <a:bodyPr wrap="none" lIns="0" tIns="0" rIns="0" rtlCol="0">
            <a:spAutoFit/>
          </a:bodyPr>
          <a:lstStyle/>
          <a:p>
            <a:pPr>
              <a:lnSpc>
                <a:spcPts val="2400"/>
              </a:lnSpc>
            </a:pPr>
            <a:r>
              <a:rPr lang="en-US" altLang="zh-CN" sz="2400" dirty="0">
                <a:solidFill>
                  <a:srgbClr val="4D3777"/>
                </a:solidFill>
                <a:latin typeface="黑体" pitchFamily="18" charset="0"/>
                <a:cs typeface="黑体" pitchFamily="18" charset="0"/>
              </a:rPr>
              <a:t>1.研究背景</a:t>
            </a:r>
          </a:p>
          <a:p>
            <a:pPr>
              <a:lnSpc>
                <a:spcPts val="1000"/>
              </a:lnSpc>
            </a:pPr>
            <a:endParaRPr lang="en-US" altLang="zh-CN" dirty="0"/>
          </a:p>
          <a:p>
            <a:pPr>
              <a:lnSpc>
                <a:spcPts val="3200"/>
              </a:lnSpc>
            </a:pPr>
            <a:r>
              <a:rPr lang="en-US" altLang="zh-CN" sz="2400" dirty="0">
                <a:solidFill>
                  <a:srgbClr val="4D3777"/>
                </a:solidFill>
                <a:latin typeface="黑体" pitchFamily="18" charset="0"/>
                <a:cs typeface="黑体" pitchFamily="18" charset="0"/>
              </a:rPr>
              <a:t>2.主要工作</a:t>
            </a:r>
          </a:p>
        </p:txBody>
      </p:sp>
      <p:sp>
        <p:nvSpPr>
          <p:cNvPr id="7" name="TextBox 1"/>
          <p:cNvSpPr txBox="1"/>
          <p:nvPr/>
        </p:nvSpPr>
        <p:spPr>
          <a:xfrm>
            <a:off x="1397000" y="3098800"/>
            <a:ext cx="6027291" cy="648896"/>
          </a:xfrm>
          <a:prstGeom prst="rect">
            <a:avLst/>
          </a:prstGeom>
          <a:noFill/>
        </p:spPr>
        <p:txBody>
          <a:bodyPr wrap="none" lIns="0" tIns="0" rIns="0" rtlCol="0">
            <a:spAutoFit/>
          </a:bodyPr>
          <a:lstStyle/>
          <a:p>
            <a:pPr>
              <a:lnSpc>
                <a:spcPts val="1900"/>
              </a:lnSpc>
            </a:pPr>
            <a:r>
              <a:rPr lang="en-US" altLang="zh-CN" sz="1997" dirty="0">
                <a:solidFill>
                  <a:srgbClr val="4D3777"/>
                </a:solidFill>
                <a:latin typeface="黑体" pitchFamily="18" charset="0"/>
                <a:cs typeface="黑体" pitchFamily="18" charset="0"/>
              </a:rPr>
              <a:t>2.1</a:t>
            </a:r>
            <a:r>
              <a:rPr lang="en-US" altLang="zh-CN" sz="1997" dirty="0">
                <a:latin typeface="Times New Roman" pitchFamily="18" charset="0"/>
                <a:cs typeface="Times New Roman" pitchFamily="18" charset="0"/>
              </a:rPr>
              <a:t>    </a:t>
            </a:r>
            <a:r>
              <a:rPr lang="zh-CN" altLang="en-US" sz="1997" dirty="0">
                <a:solidFill>
                  <a:srgbClr val="4D3777"/>
                </a:solidFill>
                <a:latin typeface="黑体" pitchFamily="18" charset="0"/>
                <a:cs typeface="黑体" pitchFamily="18" charset="0"/>
              </a:rPr>
              <a:t>问题建模与基因算法求解</a:t>
            </a:r>
            <a:endParaRPr lang="en-US" altLang="zh-CN" dirty="0"/>
          </a:p>
          <a:p>
            <a:pPr>
              <a:lnSpc>
                <a:spcPts val="2800"/>
              </a:lnSpc>
            </a:pPr>
            <a:r>
              <a:rPr lang="en-US" altLang="zh-CN" sz="1997" dirty="0">
                <a:solidFill>
                  <a:srgbClr val="4D3777"/>
                </a:solidFill>
                <a:latin typeface="黑体" pitchFamily="18" charset="0"/>
                <a:cs typeface="黑体" pitchFamily="18" charset="0"/>
              </a:rPr>
              <a:t>2.2  </a:t>
            </a:r>
            <a:r>
              <a:rPr lang="zh-CN" altLang="en-US" sz="1997" dirty="0">
                <a:solidFill>
                  <a:srgbClr val="4D3777"/>
                </a:solidFill>
                <a:latin typeface="黑体" pitchFamily="18" charset="0"/>
                <a:cs typeface="黑体" pitchFamily="18" charset="0"/>
              </a:rPr>
              <a:t>基于贪心法调整的离散侏儒猫鼬算法的任务调度</a:t>
            </a:r>
            <a:endParaRPr lang="en-US" altLang="zh-CN" sz="1997" dirty="0">
              <a:solidFill>
                <a:srgbClr val="4D3777"/>
              </a:solidFill>
              <a:latin typeface="黑体" pitchFamily="18" charset="0"/>
              <a:cs typeface="黑体" pitchFamily="18" charset="0"/>
            </a:endParaRPr>
          </a:p>
        </p:txBody>
      </p:sp>
      <p:sp>
        <p:nvSpPr>
          <p:cNvPr id="8" name="TextBox 1"/>
          <p:cNvSpPr txBox="1"/>
          <p:nvPr/>
        </p:nvSpPr>
        <p:spPr>
          <a:xfrm>
            <a:off x="1092200" y="4025900"/>
            <a:ext cx="2462213" cy="353943"/>
          </a:xfrm>
          <a:prstGeom prst="rect">
            <a:avLst/>
          </a:prstGeom>
          <a:noFill/>
        </p:spPr>
        <p:txBody>
          <a:bodyPr wrap="none" lIns="0" tIns="0" rIns="0" rtlCol="0">
            <a:spAutoFit/>
          </a:bodyPr>
          <a:lstStyle/>
          <a:p>
            <a:pPr>
              <a:lnSpc>
                <a:spcPts val="2400"/>
              </a:lnSpc>
            </a:pPr>
            <a:r>
              <a:rPr lang="en-US" altLang="zh-CN" sz="2400" dirty="0">
                <a:solidFill>
                  <a:srgbClr val="4D3777"/>
                </a:solidFill>
                <a:latin typeface="黑体" pitchFamily="18" charset="0"/>
                <a:cs typeface="黑体" pitchFamily="18" charset="0"/>
              </a:rPr>
              <a:t>3.总结与未来展望</a:t>
            </a:r>
          </a:p>
        </p:txBody>
      </p:sp>
      <p:sp>
        <p:nvSpPr>
          <p:cNvPr id="10" name="灯片编号占位符 9"/>
          <p:cNvSpPr>
            <a:spLocks noGrp="1"/>
          </p:cNvSpPr>
          <p:nvPr>
            <p:ph type="sldNum" sz="quarter" idx="12"/>
          </p:nvPr>
        </p:nvSpPr>
        <p:spPr/>
        <p:txBody>
          <a:bodyPr/>
          <a:lstStyle/>
          <a:p>
            <a:fld id="{AE192836-88A4-43A9-AC25-C8BBCD30347E}" type="slidenum">
              <a:rPr lang="zh-CN" altLang="en-US" smtClean="0"/>
              <a:t>2</a:t>
            </a:fld>
            <a:endParaRPr lang="zh-CN" altLang="en-US"/>
          </a:p>
        </p:txBody>
      </p:sp>
      <p:pic>
        <p:nvPicPr>
          <p:cNvPr id="9" name="Picture 3"/>
          <p:cNvPicPr>
            <a:picLocks noChangeAspect="1" noChangeArrowheads="1"/>
          </p:cNvPicPr>
          <p:nvPr/>
        </p:nvPicPr>
        <p:blipFill>
          <a:blip r:embed="rId2"/>
          <a:srcRect/>
          <a:stretch>
            <a:fillRect/>
          </a:stretch>
        </p:blipFill>
        <p:spPr bwMode="auto">
          <a:xfrm>
            <a:off x="10820400" y="25400"/>
            <a:ext cx="1092200" cy="1079500"/>
          </a:xfrm>
          <a:prstGeom prst="rect">
            <a:avLst/>
          </a:prstGeom>
          <a:noFill/>
        </p:spPr>
      </p:pic>
    </p:spTree>
    <p:extLst>
      <p:ext uri="{BB962C8B-B14F-4D97-AF65-F5344CB8AC3E}">
        <p14:creationId xmlns:p14="http://schemas.microsoft.com/office/powerpoint/2010/main" val="26077207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0820400" y="25400"/>
            <a:ext cx="1092200" cy="1079500"/>
          </a:xfrm>
          <a:prstGeom prst="rect">
            <a:avLst/>
          </a:prstGeom>
          <a:noFill/>
        </p:spPr>
      </p:pic>
      <p:sp>
        <p:nvSpPr>
          <p:cNvPr id="2" name="TextBox 1"/>
          <p:cNvSpPr txBox="1"/>
          <p:nvPr/>
        </p:nvSpPr>
        <p:spPr>
          <a:xfrm>
            <a:off x="558800" y="571500"/>
            <a:ext cx="1436291" cy="443711"/>
          </a:xfrm>
          <a:prstGeom prst="rect">
            <a:avLst/>
          </a:prstGeom>
          <a:noFill/>
        </p:spPr>
        <p:txBody>
          <a:bodyPr wrap="none" lIns="0" tIns="0" rIns="0" rtlCol="0">
            <a:spAutoFit/>
          </a:bodyPr>
          <a:lstStyle/>
          <a:p>
            <a:pPr>
              <a:lnSpc>
                <a:spcPts val="3100"/>
              </a:lnSpc>
            </a:pPr>
            <a:r>
              <a:rPr lang="en-US" altLang="zh-CN" sz="2804" dirty="0" err="1">
                <a:solidFill>
                  <a:srgbClr val="4D3777"/>
                </a:solidFill>
                <a:latin typeface="Times New Roman" pitchFamily="18" charset="0"/>
                <a:cs typeface="Times New Roman" pitchFamily="18" charset="0"/>
              </a:rPr>
              <a:t>实验评估</a:t>
            </a:r>
            <a:endParaRPr lang="en-US" altLang="zh-CN" sz="2804" dirty="0">
              <a:solidFill>
                <a:srgbClr val="4D3777"/>
              </a:solidFill>
              <a:latin typeface="Times New Roman" pitchFamily="18" charset="0"/>
              <a:cs typeface="Times New Roman" pitchFamily="18" charset="0"/>
            </a:endParaRPr>
          </a:p>
        </p:txBody>
      </p:sp>
      <p:sp>
        <p:nvSpPr>
          <p:cNvPr id="10" name="矩形 9"/>
          <p:cNvSpPr/>
          <p:nvPr/>
        </p:nvSpPr>
        <p:spPr>
          <a:xfrm>
            <a:off x="6248400" y="1444193"/>
            <a:ext cx="3962400" cy="793487"/>
          </a:xfrm>
          <a:prstGeom prst="rect">
            <a:avLst/>
          </a:prstGeom>
        </p:spPr>
        <p:txBody>
          <a:bodyPr wrap="square">
            <a:spAutoFit/>
          </a:bodyPr>
          <a:lstStyle/>
          <a:p>
            <a:pPr>
              <a:lnSpc>
                <a:spcPct val="150000"/>
              </a:lnSpc>
            </a:pPr>
            <a:r>
              <a:rPr lang="zh-CN" altLang="en-US" sz="1600" dirty="0"/>
              <a:t>    </a:t>
            </a:r>
            <a:r>
              <a:rPr lang="zh-CN" altLang="en-US" sz="1600" dirty="0" smtClean="0"/>
              <a:t>侏儒</a:t>
            </a:r>
            <a:r>
              <a:rPr lang="zh-CN" altLang="en-US" sz="1600" dirty="0"/>
              <a:t>猫鼬算法种群多样性程度的变化幅度较大</a:t>
            </a:r>
            <a:r>
              <a:rPr lang="zh-CN" altLang="en-US" sz="1600" dirty="0" smtClean="0"/>
              <a:t>。</a:t>
            </a:r>
            <a:endParaRPr lang="zh-CN" altLang="en-US" sz="1600" dirty="0"/>
          </a:p>
        </p:txBody>
      </p:sp>
      <p:sp>
        <p:nvSpPr>
          <p:cNvPr id="8" name="矩形 7"/>
          <p:cNvSpPr/>
          <p:nvPr/>
        </p:nvSpPr>
        <p:spPr>
          <a:xfrm>
            <a:off x="7620000" y="4731424"/>
            <a:ext cx="2145492" cy="307777"/>
          </a:xfrm>
          <a:prstGeom prst="rect">
            <a:avLst/>
          </a:prstGeom>
        </p:spPr>
        <p:txBody>
          <a:bodyPr wrap="square">
            <a:spAutoFit/>
          </a:bodyPr>
          <a:lstStyle/>
          <a:p>
            <a:r>
              <a:rPr lang="zh-CN" altLang="en-US" sz="1400" dirty="0"/>
              <a:t>种群多样性程度结果图</a:t>
            </a: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2240941"/>
            <a:ext cx="3566522" cy="2414833"/>
          </a:xfrm>
          <a:prstGeom prst="rect">
            <a:avLst/>
          </a:prstGeom>
        </p:spPr>
      </p:pic>
      <p:sp>
        <p:nvSpPr>
          <p:cNvPr id="13" name="矩形 12"/>
          <p:cNvSpPr/>
          <p:nvPr/>
        </p:nvSpPr>
        <p:spPr>
          <a:xfrm>
            <a:off x="1995091" y="4690608"/>
            <a:ext cx="1877437" cy="307777"/>
          </a:xfrm>
          <a:prstGeom prst="rect">
            <a:avLst/>
          </a:prstGeom>
        </p:spPr>
        <p:txBody>
          <a:bodyPr wrap="none">
            <a:spAutoFit/>
          </a:bodyPr>
          <a:lstStyle/>
          <a:p>
            <a:r>
              <a:rPr lang="zh-CN" altLang="en-US" sz="1400" dirty="0"/>
              <a:t>平衡因子 FC 值结果图</a:t>
            </a:r>
          </a:p>
        </p:txBody>
      </p:sp>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111" y="2240941"/>
            <a:ext cx="3505200" cy="2463107"/>
          </a:xfrm>
          <a:prstGeom prst="rect">
            <a:avLst/>
          </a:prstGeom>
        </p:spPr>
      </p:pic>
      <p:sp>
        <p:nvSpPr>
          <p:cNvPr id="15" name="矩形 14"/>
          <p:cNvSpPr/>
          <p:nvPr/>
        </p:nvSpPr>
        <p:spPr>
          <a:xfrm>
            <a:off x="558800" y="1444191"/>
            <a:ext cx="4318000" cy="793487"/>
          </a:xfrm>
          <a:prstGeom prst="rect">
            <a:avLst/>
          </a:prstGeom>
        </p:spPr>
        <p:txBody>
          <a:bodyPr wrap="square">
            <a:spAutoFit/>
          </a:bodyPr>
          <a:lstStyle/>
          <a:p>
            <a:pPr>
              <a:lnSpc>
                <a:spcPct val="150000"/>
              </a:lnSpc>
            </a:pPr>
            <a:r>
              <a:rPr lang="zh-CN" altLang="en-US" sz="1600" dirty="0"/>
              <a:t>     </a:t>
            </a:r>
            <a:r>
              <a:rPr lang="zh-CN" altLang="en-US" sz="1600" dirty="0" smtClean="0"/>
              <a:t>数值较小，在</a:t>
            </a:r>
            <a:r>
              <a:rPr lang="zh-CN" altLang="en-US" sz="1600" dirty="0"/>
              <a:t>平衡方面，侏儒猫鼬算法表现良好。</a:t>
            </a:r>
          </a:p>
        </p:txBody>
      </p:sp>
      <p:sp>
        <p:nvSpPr>
          <p:cNvPr id="6" name="灯片编号占位符 5"/>
          <p:cNvSpPr>
            <a:spLocks noGrp="1"/>
          </p:cNvSpPr>
          <p:nvPr>
            <p:ph type="sldNum" sz="quarter" idx="12"/>
          </p:nvPr>
        </p:nvSpPr>
        <p:spPr/>
        <p:txBody>
          <a:bodyPr/>
          <a:lstStyle/>
          <a:p>
            <a:fld id="{AE192836-88A4-43A9-AC25-C8BBCD30347E}" type="slidenum">
              <a:rPr lang="zh-CN" altLang="en-US" smtClean="0"/>
              <a:t>20</a:t>
            </a:fld>
            <a:endParaRPr lang="zh-CN" altLang="en-US"/>
          </a:p>
        </p:txBody>
      </p:sp>
    </p:spTree>
    <p:extLst>
      <p:ext uri="{BB962C8B-B14F-4D97-AF65-F5344CB8AC3E}">
        <p14:creationId xmlns:p14="http://schemas.microsoft.com/office/powerpoint/2010/main" val="29835694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0820400" y="25400"/>
            <a:ext cx="1092200" cy="1079500"/>
          </a:xfrm>
          <a:prstGeom prst="rect">
            <a:avLst/>
          </a:prstGeom>
          <a:noFill/>
        </p:spPr>
      </p:pic>
      <p:sp>
        <p:nvSpPr>
          <p:cNvPr id="2" name="TextBox 1"/>
          <p:cNvSpPr txBox="1"/>
          <p:nvPr/>
        </p:nvSpPr>
        <p:spPr>
          <a:xfrm>
            <a:off x="558800" y="609600"/>
            <a:ext cx="2513509" cy="408958"/>
          </a:xfrm>
          <a:prstGeom prst="rect">
            <a:avLst/>
          </a:prstGeom>
          <a:noFill/>
        </p:spPr>
        <p:txBody>
          <a:bodyPr wrap="none" lIns="0" tIns="0" rIns="0" rtlCol="0">
            <a:spAutoFit/>
          </a:bodyPr>
          <a:lstStyle/>
          <a:p>
            <a:pPr>
              <a:lnSpc>
                <a:spcPts val="2800"/>
              </a:lnSpc>
              <a:tabLst>
                <a:tab pos="50800" algn="l"/>
              </a:tabLst>
            </a:pPr>
            <a:r>
              <a:rPr lang="en-US" altLang="zh-CN" sz="2804" dirty="0" err="1" smtClean="0">
                <a:solidFill>
                  <a:srgbClr val="4D3777"/>
                </a:solidFill>
                <a:latin typeface="Times New Roman" pitchFamily="18" charset="0"/>
                <a:cs typeface="Times New Roman" pitchFamily="18" charset="0"/>
              </a:rPr>
              <a:t>总结与未来展望</a:t>
            </a:r>
            <a:endParaRPr lang="en-US" altLang="zh-CN" sz="2804" dirty="0">
              <a:solidFill>
                <a:srgbClr val="4D3777"/>
              </a:solidFill>
              <a:latin typeface="Times New Roman" pitchFamily="18" charset="0"/>
              <a:cs typeface="Times New Roman" pitchFamily="18" charset="0"/>
            </a:endParaRPr>
          </a:p>
        </p:txBody>
      </p:sp>
      <p:sp>
        <p:nvSpPr>
          <p:cNvPr id="7" name="TextBox 1"/>
          <p:cNvSpPr txBox="1"/>
          <p:nvPr/>
        </p:nvSpPr>
        <p:spPr>
          <a:xfrm>
            <a:off x="676926" y="1378908"/>
            <a:ext cx="8267700" cy="1591974"/>
          </a:xfrm>
          <a:prstGeom prst="rect">
            <a:avLst/>
          </a:prstGeom>
          <a:noFill/>
        </p:spPr>
        <p:txBody>
          <a:bodyPr wrap="square" lIns="0" tIns="0" rIns="0" rtlCol="0">
            <a:spAutoFit/>
          </a:bodyPr>
          <a:lstStyle/>
          <a:p>
            <a:pPr>
              <a:lnSpc>
                <a:spcPct val="200000"/>
              </a:lnSpc>
              <a:tabLst/>
            </a:pPr>
            <a:r>
              <a:rPr lang="en-US" altLang="zh-CN" sz="1400" dirty="0" smtClean="0">
                <a:solidFill>
                  <a:srgbClr val="2E3033"/>
                </a:solidFill>
                <a:latin typeface="Times New Roman" pitchFamily="18" charset="0"/>
                <a:cs typeface="Times New Roman" pitchFamily="18" charset="0"/>
              </a:rPr>
              <a:t> </a:t>
            </a:r>
            <a:r>
              <a:rPr lang="en-US" altLang="zh-CN" sz="1400" dirty="0" err="1" smtClean="0">
                <a:solidFill>
                  <a:srgbClr val="2E3033"/>
                </a:solidFill>
                <a:latin typeface="Times New Roman" pitchFamily="18" charset="0"/>
                <a:cs typeface="Times New Roman" pitchFamily="18" charset="0"/>
              </a:rPr>
              <a:t>论文的工作及贡献</a:t>
            </a:r>
            <a:r>
              <a:rPr lang="zh-CN" altLang="en-US" sz="1400" dirty="0" smtClean="0">
                <a:solidFill>
                  <a:srgbClr val="2E3033"/>
                </a:solidFill>
                <a:latin typeface="Times New Roman" pitchFamily="18" charset="0"/>
                <a:cs typeface="Times New Roman" pitchFamily="18" charset="0"/>
              </a:rPr>
              <a:t>：</a:t>
            </a:r>
            <a:endParaRPr lang="en-US" altLang="zh-CN" sz="1200" dirty="0" smtClean="0">
              <a:solidFill>
                <a:srgbClr val="2E3033"/>
              </a:solidFill>
              <a:latin typeface="Times New Roman" pitchFamily="18" charset="0"/>
              <a:cs typeface="Times New Roman" pitchFamily="18" charset="0"/>
            </a:endParaRPr>
          </a:p>
          <a:p>
            <a:pPr>
              <a:lnSpc>
                <a:spcPct val="150000"/>
              </a:lnSpc>
              <a:tabLst/>
            </a:pPr>
            <a:r>
              <a:rPr lang="en-US" altLang="zh-CN" sz="1200" dirty="0" smtClean="0">
                <a:solidFill>
                  <a:srgbClr val="2E3033"/>
                </a:solidFill>
                <a:latin typeface="Times New Roman" pitchFamily="18" charset="0"/>
                <a:cs typeface="Times New Roman" pitchFamily="18" charset="0"/>
              </a:rPr>
              <a:t>1. </a:t>
            </a:r>
            <a:r>
              <a:rPr lang="zh-CN" altLang="en-US" sz="1200" dirty="0" smtClean="0">
                <a:solidFill>
                  <a:srgbClr val="2E3033"/>
                </a:solidFill>
                <a:latin typeface="Times New Roman" pitchFamily="18" charset="0"/>
                <a:cs typeface="Times New Roman" pitchFamily="18" charset="0"/>
              </a:rPr>
              <a:t>研究</a:t>
            </a:r>
            <a:r>
              <a:rPr lang="zh-CN" altLang="en-US" sz="1200" dirty="0">
                <a:solidFill>
                  <a:srgbClr val="2E3033"/>
                </a:solidFill>
                <a:latin typeface="Times New Roman" pitchFamily="18" charset="0"/>
                <a:cs typeface="Times New Roman" pitchFamily="18" charset="0"/>
              </a:rPr>
              <a:t>了车联网</a:t>
            </a:r>
            <a:r>
              <a:rPr lang="zh-CN" altLang="en-US" sz="1200" dirty="0" smtClean="0">
                <a:solidFill>
                  <a:srgbClr val="2E3033"/>
                </a:solidFill>
                <a:latin typeface="Times New Roman" pitchFamily="18" charset="0"/>
                <a:cs typeface="Times New Roman" pitchFamily="18" charset="0"/>
              </a:rPr>
              <a:t>中存在不可卸载任务情况下，以最小化能耗为目标的任务调度问题模型，使用</a:t>
            </a:r>
            <a:r>
              <a:rPr lang="zh-CN" altLang="en-US" sz="1200" dirty="0">
                <a:solidFill>
                  <a:srgbClr val="2E3033"/>
                </a:solidFill>
                <a:latin typeface="Times New Roman" pitchFamily="18" charset="0"/>
                <a:cs typeface="Times New Roman" pitchFamily="18" charset="0"/>
              </a:rPr>
              <a:t>了基因算法来求解该问题。</a:t>
            </a:r>
            <a:endParaRPr lang="en-US" altLang="zh-CN" sz="1200" dirty="0">
              <a:solidFill>
                <a:srgbClr val="2E3033"/>
              </a:solidFill>
              <a:latin typeface="Times New Roman" pitchFamily="18" charset="0"/>
              <a:cs typeface="Times New Roman" pitchFamily="18" charset="0"/>
            </a:endParaRPr>
          </a:p>
          <a:p>
            <a:pPr>
              <a:lnSpc>
                <a:spcPct val="150000"/>
              </a:lnSpc>
            </a:pPr>
            <a:r>
              <a:rPr lang="en-US" altLang="zh-CN" sz="1200" dirty="0">
                <a:solidFill>
                  <a:srgbClr val="2E3033"/>
                </a:solidFill>
                <a:latin typeface="Times New Roman" pitchFamily="18" charset="0"/>
                <a:cs typeface="Times New Roman" pitchFamily="18" charset="0"/>
              </a:rPr>
              <a:t>2. </a:t>
            </a:r>
            <a:r>
              <a:rPr lang="zh-CN" altLang="en-US" sz="1200" dirty="0">
                <a:solidFill>
                  <a:srgbClr val="2E3033"/>
                </a:solidFill>
                <a:latin typeface="Times New Roman" pitchFamily="18" charset="0"/>
                <a:cs typeface="Times New Roman" pitchFamily="18" charset="0"/>
              </a:rPr>
              <a:t>本文在侏儒猫鼬算法的基础上提出了基于贪心法调整的侏儒猫鼬算法，核心思想是通过贪心法（处理时间最短法）以及重定义运算符来实现对</a:t>
            </a:r>
            <a:r>
              <a:rPr lang="zh-CN" altLang="en-US" sz="1200" dirty="0" smtClean="0">
                <a:solidFill>
                  <a:srgbClr val="2E3033"/>
                </a:solidFill>
                <a:latin typeface="Times New Roman" pitchFamily="18" charset="0"/>
                <a:cs typeface="Times New Roman" pitchFamily="18" charset="0"/>
              </a:rPr>
              <a:t>种群的更新</a:t>
            </a:r>
            <a:r>
              <a:rPr lang="zh-CN" altLang="en-US" sz="1200" dirty="0">
                <a:solidFill>
                  <a:srgbClr val="2E3033"/>
                </a:solidFill>
                <a:latin typeface="Times New Roman" pitchFamily="18" charset="0"/>
                <a:cs typeface="Times New Roman" pitchFamily="18" charset="0"/>
              </a:rPr>
              <a:t>。</a:t>
            </a:r>
            <a:endParaRPr lang="en-US" altLang="zh-CN" sz="1200" dirty="0">
              <a:solidFill>
                <a:srgbClr val="2E3033"/>
              </a:solidFill>
              <a:latin typeface="Times New Roman" pitchFamily="18" charset="0"/>
              <a:cs typeface="Times New Roman" pitchFamily="18" charset="0"/>
            </a:endParaRPr>
          </a:p>
          <a:p>
            <a:pPr>
              <a:lnSpc>
                <a:spcPct val="150000"/>
              </a:lnSpc>
              <a:tabLst/>
            </a:pPr>
            <a:endParaRPr lang="en-US" altLang="zh-CN" sz="1397" dirty="0">
              <a:solidFill>
                <a:srgbClr val="2E3033"/>
              </a:solidFill>
              <a:latin typeface="Times New Roman" pitchFamily="18" charset="0"/>
              <a:cs typeface="Times New Roman" pitchFamily="18" charset="0"/>
            </a:endParaRPr>
          </a:p>
        </p:txBody>
      </p:sp>
      <p:sp>
        <p:nvSpPr>
          <p:cNvPr id="17" name="TextBox 1"/>
          <p:cNvSpPr txBox="1"/>
          <p:nvPr/>
        </p:nvSpPr>
        <p:spPr>
          <a:xfrm>
            <a:off x="692756" y="3799287"/>
            <a:ext cx="8651541" cy="1502976"/>
          </a:xfrm>
          <a:prstGeom prst="rect">
            <a:avLst/>
          </a:prstGeom>
          <a:noFill/>
        </p:spPr>
        <p:txBody>
          <a:bodyPr wrap="square" lIns="0" tIns="0" rIns="0" rtlCol="0">
            <a:spAutoFit/>
          </a:bodyPr>
          <a:lstStyle/>
          <a:p>
            <a:pPr>
              <a:lnSpc>
                <a:spcPts val="1000"/>
              </a:lnSpc>
            </a:pPr>
            <a:endParaRPr lang="en-US" altLang="zh-CN" sz="1400" dirty="0"/>
          </a:p>
          <a:p>
            <a:pPr>
              <a:lnSpc>
                <a:spcPct val="200000"/>
              </a:lnSpc>
            </a:pPr>
            <a:r>
              <a:rPr lang="zh-CN" altLang="en-US" sz="1400" dirty="0">
                <a:solidFill>
                  <a:srgbClr val="2E3033"/>
                </a:solidFill>
                <a:latin typeface="Times New Roman" pitchFamily="18" charset="0"/>
                <a:cs typeface="Times New Roman" pitchFamily="18" charset="0"/>
              </a:rPr>
              <a:t>未来的工作</a:t>
            </a:r>
            <a:r>
              <a:rPr lang="en-US" altLang="zh-CN" sz="1400" dirty="0" smtClean="0">
                <a:solidFill>
                  <a:srgbClr val="2E3033"/>
                </a:solidFill>
                <a:latin typeface="Times New Roman" pitchFamily="18" charset="0"/>
                <a:cs typeface="Times New Roman" pitchFamily="18" charset="0"/>
              </a:rPr>
              <a:t>:</a:t>
            </a:r>
            <a:endParaRPr lang="en-US" altLang="zh-CN" sz="1400" dirty="0">
              <a:solidFill>
                <a:srgbClr val="2E3033"/>
              </a:solidFill>
              <a:latin typeface="Times New Roman" pitchFamily="18" charset="0"/>
              <a:cs typeface="Times New Roman" pitchFamily="18" charset="0"/>
            </a:endParaRPr>
          </a:p>
          <a:p>
            <a:pPr>
              <a:lnSpc>
                <a:spcPts val="1300"/>
              </a:lnSpc>
            </a:pPr>
            <a:r>
              <a:rPr lang="en-US" altLang="zh-CN" sz="1400" dirty="0" smtClean="0">
                <a:solidFill>
                  <a:srgbClr val="2E3033"/>
                </a:solidFill>
                <a:latin typeface="Times New Roman" pitchFamily="18" charset="0"/>
                <a:cs typeface="Times New Roman" pitchFamily="18" charset="0"/>
              </a:rPr>
              <a:t>1. </a:t>
            </a:r>
            <a:r>
              <a:rPr lang="zh-CN" altLang="en-US" sz="1400" dirty="0" smtClean="0">
                <a:solidFill>
                  <a:srgbClr val="2E3033"/>
                </a:solidFill>
                <a:latin typeface="Times New Roman" pitchFamily="18" charset="0"/>
                <a:cs typeface="Times New Roman" pitchFamily="18" charset="0"/>
              </a:rPr>
              <a:t>针对基因算法，考虑加入一些其他的近似算法来加快这个基因算法的收敛过程。</a:t>
            </a:r>
            <a:endParaRPr lang="en-US" altLang="zh-CN" sz="1400" dirty="0" smtClean="0">
              <a:solidFill>
                <a:srgbClr val="2E3033"/>
              </a:solidFill>
              <a:latin typeface="Times New Roman" pitchFamily="18" charset="0"/>
              <a:cs typeface="Times New Roman" pitchFamily="18" charset="0"/>
            </a:endParaRPr>
          </a:p>
          <a:p>
            <a:pPr>
              <a:lnSpc>
                <a:spcPts val="1000"/>
              </a:lnSpc>
            </a:pPr>
            <a:endParaRPr lang="en-US" altLang="zh-CN" sz="1400" dirty="0" smtClean="0"/>
          </a:p>
          <a:p>
            <a:pPr>
              <a:lnSpc>
                <a:spcPts val="1500"/>
              </a:lnSpc>
            </a:pPr>
            <a:r>
              <a:rPr lang="en-US" altLang="zh-CN" sz="1400" dirty="0" smtClean="0">
                <a:solidFill>
                  <a:srgbClr val="2E3033"/>
                </a:solidFill>
                <a:latin typeface="Times New Roman" pitchFamily="18" charset="0"/>
                <a:cs typeface="Times New Roman" pitchFamily="18" charset="0"/>
              </a:rPr>
              <a:t>2. </a:t>
            </a:r>
            <a:r>
              <a:rPr lang="zh-CN" altLang="en-US" sz="1400" dirty="0" smtClean="0">
                <a:solidFill>
                  <a:srgbClr val="2E3033"/>
                </a:solidFill>
                <a:latin typeface="Times New Roman" pitchFamily="18" charset="0"/>
                <a:cs typeface="Times New Roman" pitchFamily="18" charset="0"/>
              </a:rPr>
              <a:t>针对离散侏儒猫鼬算法，迭代前期加大不确定性，迭代后期减小不确定性，进一步提高问题的解决效率。</a:t>
            </a:r>
            <a:endParaRPr lang="en-US" altLang="zh-CN" sz="1400" dirty="0" smtClean="0">
              <a:solidFill>
                <a:srgbClr val="2E3033"/>
              </a:solidFill>
              <a:latin typeface="Times New Roman" pitchFamily="18" charset="0"/>
              <a:cs typeface="Times New Roman" pitchFamily="18" charset="0"/>
            </a:endParaRPr>
          </a:p>
          <a:p>
            <a:pPr>
              <a:lnSpc>
                <a:spcPts val="1600"/>
              </a:lnSpc>
              <a:tabLst>
                <a:tab pos="50800" algn="l"/>
              </a:tabLst>
            </a:pPr>
            <a:endParaRPr lang="en-US" altLang="zh-CN" sz="1400" dirty="0" smtClean="0">
              <a:solidFill>
                <a:srgbClr val="2E3033"/>
              </a:solidFill>
              <a:latin typeface="Times New Roman" pitchFamily="18" charset="0"/>
              <a:cs typeface="Times New Roman" pitchFamily="18" charset="0"/>
            </a:endParaRPr>
          </a:p>
          <a:p>
            <a:pPr>
              <a:lnSpc>
                <a:spcPts val="1600"/>
              </a:lnSpc>
              <a:tabLst>
                <a:tab pos="50800" algn="l"/>
              </a:tabLst>
            </a:pPr>
            <a:endParaRPr lang="en-US" altLang="zh-CN" sz="1100" dirty="0">
              <a:solidFill>
                <a:srgbClr val="2E3033"/>
              </a:solidFill>
              <a:latin typeface="Times New Roman" pitchFamily="18" charset="0"/>
              <a:cs typeface="Times New Roman" pitchFamily="18" charset="0"/>
            </a:endParaRPr>
          </a:p>
        </p:txBody>
      </p:sp>
      <p:sp>
        <p:nvSpPr>
          <p:cNvPr id="8" name="灯片编号占位符 7"/>
          <p:cNvSpPr>
            <a:spLocks noGrp="1"/>
          </p:cNvSpPr>
          <p:nvPr>
            <p:ph type="sldNum" sz="quarter" idx="12"/>
          </p:nvPr>
        </p:nvSpPr>
        <p:spPr/>
        <p:txBody>
          <a:bodyPr/>
          <a:lstStyle/>
          <a:p>
            <a:fld id="{AE192836-88A4-43A9-AC25-C8BBCD30347E}" type="slidenum">
              <a:rPr lang="zh-CN" altLang="en-US" smtClean="0"/>
              <a:t>21</a:t>
            </a:fld>
            <a:endParaRPr lang="zh-CN" altLang="en-US"/>
          </a:p>
        </p:txBody>
      </p:sp>
    </p:spTree>
    <p:extLst>
      <p:ext uri="{BB962C8B-B14F-4D97-AF65-F5344CB8AC3E}">
        <p14:creationId xmlns:p14="http://schemas.microsoft.com/office/powerpoint/2010/main" val="22955625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TextBox 1"/>
          <p:cNvSpPr txBox="1"/>
          <p:nvPr/>
        </p:nvSpPr>
        <p:spPr>
          <a:xfrm>
            <a:off x="558800" y="596900"/>
            <a:ext cx="2154436" cy="405239"/>
          </a:xfrm>
          <a:prstGeom prst="rect">
            <a:avLst/>
          </a:prstGeom>
          <a:noFill/>
        </p:spPr>
        <p:txBody>
          <a:bodyPr wrap="none" lIns="0" tIns="0" rIns="0" rtlCol="0">
            <a:spAutoFit/>
          </a:bodyPr>
          <a:lstStyle/>
          <a:p>
            <a:pPr>
              <a:lnSpc>
                <a:spcPts val="2800"/>
              </a:lnSpc>
            </a:pPr>
            <a:r>
              <a:rPr lang="en-US" altLang="zh-CN" sz="2804" dirty="0">
                <a:solidFill>
                  <a:srgbClr val="4D3777"/>
                </a:solidFill>
                <a:latin typeface="黑体" pitchFamily="18" charset="0"/>
                <a:cs typeface="黑体" pitchFamily="18" charset="0"/>
              </a:rPr>
              <a:t>在校期间成果</a:t>
            </a:r>
          </a:p>
        </p:txBody>
      </p:sp>
      <p:sp>
        <p:nvSpPr>
          <p:cNvPr id="8" name="TextBox 1"/>
          <p:cNvSpPr txBox="1"/>
          <p:nvPr/>
        </p:nvSpPr>
        <p:spPr>
          <a:xfrm>
            <a:off x="558799" y="1473200"/>
            <a:ext cx="342900" cy="203582"/>
          </a:xfrm>
          <a:prstGeom prst="rect">
            <a:avLst/>
          </a:prstGeom>
          <a:noFill/>
        </p:spPr>
        <p:txBody>
          <a:bodyPr wrap="square" lIns="0" tIns="0" rIns="0" rtlCol="0">
            <a:spAutoFit/>
          </a:bodyPr>
          <a:lstStyle/>
          <a:p>
            <a:pPr>
              <a:lnSpc>
                <a:spcPts val="1200"/>
              </a:lnSpc>
            </a:pPr>
            <a:r>
              <a:rPr lang="en-US" altLang="zh-CN" sz="1397" dirty="0">
                <a:solidFill>
                  <a:srgbClr val="2E3033"/>
                </a:solidFill>
                <a:latin typeface="Times New Roman" pitchFamily="18" charset="0"/>
                <a:cs typeface="Times New Roman" pitchFamily="18" charset="0"/>
              </a:rPr>
              <a:t>1.</a:t>
            </a:r>
          </a:p>
        </p:txBody>
      </p:sp>
      <p:sp>
        <p:nvSpPr>
          <p:cNvPr id="9" name="TextBox 1"/>
          <p:cNvSpPr txBox="1"/>
          <p:nvPr/>
        </p:nvSpPr>
        <p:spPr>
          <a:xfrm>
            <a:off x="901699" y="1447800"/>
            <a:ext cx="718145" cy="212879"/>
          </a:xfrm>
          <a:prstGeom prst="rect">
            <a:avLst/>
          </a:prstGeom>
          <a:noFill/>
        </p:spPr>
        <p:txBody>
          <a:bodyPr wrap="none" lIns="0" tIns="0" rIns="0" rtlCol="0">
            <a:spAutoFit/>
          </a:bodyPr>
          <a:lstStyle/>
          <a:p>
            <a:pPr>
              <a:lnSpc>
                <a:spcPts val="1300"/>
              </a:lnSpc>
            </a:pPr>
            <a:r>
              <a:rPr lang="en-US" altLang="zh-CN" sz="1397" dirty="0">
                <a:solidFill>
                  <a:srgbClr val="2E3033"/>
                </a:solidFill>
                <a:latin typeface="Times New Roman" pitchFamily="18" charset="0"/>
                <a:cs typeface="Times New Roman" pitchFamily="18" charset="0"/>
              </a:rPr>
              <a:t>发表论文</a:t>
            </a:r>
          </a:p>
        </p:txBody>
      </p:sp>
      <p:sp>
        <p:nvSpPr>
          <p:cNvPr id="10" name="TextBox 1"/>
          <p:cNvSpPr txBox="1"/>
          <p:nvPr/>
        </p:nvSpPr>
        <p:spPr>
          <a:xfrm>
            <a:off x="558800" y="1828800"/>
            <a:ext cx="9601200" cy="430887"/>
          </a:xfrm>
          <a:prstGeom prst="rect">
            <a:avLst/>
          </a:prstGeom>
          <a:noFill/>
        </p:spPr>
        <p:txBody>
          <a:bodyPr wrap="square" lIns="0" tIns="0" rIns="0" rtlCol="0">
            <a:spAutoFit/>
          </a:bodyPr>
          <a:lstStyle/>
          <a:p>
            <a:pPr>
              <a:lnSpc>
                <a:spcPts val="1500"/>
              </a:lnSpc>
            </a:pPr>
            <a:r>
              <a:rPr lang="en-US" altLang="zh-CN" sz="1400" dirty="0">
                <a:solidFill>
                  <a:srgbClr val="2E3033"/>
                </a:solidFill>
                <a:latin typeface="Times New Roman" pitchFamily="18" charset="0"/>
                <a:cs typeface="Times New Roman" pitchFamily="18" charset="0"/>
              </a:rPr>
              <a:t>[1]</a:t>
            </a:r>
            <a:r>
              <a:rPr lang="en-US" altLang="zh-CN" sz="1400" dirty="0">
                <a:latin typeface="Times New Roman" pitchFamily="18" charset="0"/>
                <a:cs typeface="Times New Roman" pitchFamily="18" charset="0"/>
              </a:rPr>
              <a:t>(EI</a:t>
            </a:r>
            <a:r>
              <a:rPr lang="zh-CN" altLang="en-US" sz="1400" dirty="0">
                <a:latin typeface="Times New Roman" pitchFamily="18" charset="0"/>
                <a:cs typeface="Times New Roman" pitchFamily="18" charset="0"/>
              </a:rPr>
              <a:t>会议</a:t>
            </a:r>
            <a:r>
              <a:rPr lang="en-US" altLang="zh-CN" sz="1400" dirty="0">
                <a:latin typeface="Times New Roman" pitchFamily="18" charset="0"/>
                <a:cs typeface="Times New Roman" pitchFamily="18" charset="0"/>
              </a:rPr>
              <a:t>)</a:t>
            </a:r>
            <a:r>
              <a:rPr lang="en-US" altLang="zh-CN" sz="1400" dirty="0">
                <a:solidFill>
                  <a:srgbClr val="2E3033"/>
                </a:solidFill>
                <a:latin typeface="Times New Roman" pitchFamily="18" charset="0"/>
                <a:cs typeface="Times New Roman" pitchFamily="18" charset="0"/>
              </a:rPr>
              <a:t>,</a:t>
            </a:r>
            <a:r>
              <a:rPr lang="en-US" altLang="zh-CN" sz="1400" dirty="0">
                <a:latin typeface="Times New Roman" pitchFamily="18" charset="0"/>
                <a:cs typeface="Times New Roman" pitchFamily="18" charset="0"/>
              </a:rPr>
              <a:t> </a:t>
            </a:r>
            <a:r>
              <a:rPr lang="en-US" altLang="zh-CN" sz="1400" dirty="0">
                <a:solidFill>
                  <a:srgbClr val="2E3033"/>
                </a:solidFill>
                <a:latin typeface="Times New Roman" pitchFamily="18" charset="0"/>
                <a:cs typeface="Times New Roman" pitchFamily="18" charset="0"/>
              </a:rPr>
              <a:t>A Genetic Algorithm for Task Offloading problem in Vehicular Edge Computing[C]//2022 China Automation Congress (CAC). IEEE, 2022:6242-6247 </a:t>
            </a:r>
            <a:endParaRPr lang="en-US" altLang="zh-CN" sz="1397" dirty="0">
              <a:solidFill>
                <a:srgbClr val="2E3033"/>
              </a:solidFill>
              <a:latin typeface="Times New Roman" pitchFamily="18" charset="0"/>
              <a:cs typeface="Times New Roman" pitchFamily="18" charset="0"/>
            </a:endParaRPr>
          </a:p>
        </p:txBody>
      </p:sp>
      <p:sp>
        <p:nvSpPr>
          <p:cNvPr id="6" name="灯片编号占位符 5"/>
          <p:cNvSpPr>
            <a:spLocks noGrp="1"/>
          </p:cNvSpPr>
          <p:nvPr>
            <p:ph type="sldNum" sz="quarter" idx="12"/>
          </p:nvPr>
        </p:nvSpPr>
        <p:spPr/>
        <p:txBody>
          <a:bodyPr/>
          <a:lstStyle/>
          <a:p>
            <a:fld id="{AE192836-88A4-43A9-AC25-C8BBCD30347E}" type="slidenum">
              <a:rPr lang="zh-CN" altLang="en-US" smtClean="0"/>
              <a:t>22</a:t>
            </a:fld>
            <a:endParaRPr lang="zh-CN" altLang="en-US"/>
          </a:p>
        </p:txBody>
      </p:sp>
    </p:spTree>
    <p:extLst>
      <p:ext uri="{BB962C8B-B14F-4D97-AF65-F5344CB8AC3E}">
        <p14:creationId xmlns:p14="http://schemas.microsoft.com/office/powerpoint/2010/main" val="1482228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00302" y="2438400"/>
            <a:ext cx="7335341" cy="610424"/>
          </a:xfrm>
          <a:prstGeom prst="rect">
            <a:avLst/>
          </a:prstGeom>
          <a:noFill/>
        </p:spPr>
        <p:txBody>
          <a:bodyPr wrap="none" lIns="0" tIns="0" rIns="0" rtlCol="0">
            <a:spAutoFit/>
          </a:bodyPr>
          <a:lstStyle/>
          <a:p>
            <a:pPr>
              <a:lnSpc>
                <a:spcPts val="4400"/>
              </a:lnSpc>
            </a:pPr>
            <a:r>
              <a:rPr lang="en-US" altLang="zh-CN" sz="4400" dirty="0">
                <a:solidFill>
                  <a:srgbClr val="404040"/>
                </a:solidFill>
                <a:latin typeface="黑体" pitchFamily="18" charset="0"/>
                <a:cs typeface="黑体" pitchFamily="18" charset="0"/>
              </a:rPr>
              <a:t>感谢各位专家的聆听与指导！</a:t>
            </a:r>
          </a:p>
        </p:txBody>
      </p:sp>
      <p:sp>
        <p:nvSpPr>
          <p:cNvPr id="5" name="灯片编号占位符 4"/>
          <p:cNvSpPr>
            <a:spLocks noGrp="1"/>
          </p:cNvSpPr>
          <p:nvPr>
            <p:ph type="sldNum" sz="quarter" idx="12"/>
          </p:nvPr>
        </p:nvSpPr>
        <p:spPr/>
        <p:txBody>
          <a:bodyPr/>
          <a:lstStyle/>
          <a:p>
            <a:fld id="{AE192836-88A4-43A9-AC25-C8BBCD30347E}" type="slidenum">
              <a:rPr lang="zh-CN" altLang="en-US" smtClean="0"/>
              <a:t>23</a:t>
            </a:fld>
            <a:endParaRPr lang="zh-CN" altLang="en-US"/>
          </a:p>
        </p:txBody>
      </p:sp>
    </p:spTree>
    <p:extLst>
      <p:ext uri="{BB962C8B-B14F-4D97-AF65-F5344CB8AC3E}">
        <p14:creationId xmlns:p14="http://schemas.microsoft.com/office/powerpoint/2010/main" val="15019308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0820400" y="25400"/>
            <a:ext cx="1092200" cy="1079500"/>
          </a:xfrm>
          <a:prstGeom prst="rect">
            <a:avLst/>
          </a:prstGeom>
          <a:noFill/>
        </p:spPr>
      </p:pic>
      <p:sp>
        <p:nvSpPr>
          <p:cNvPr id="2" name="TextBox 1"/>
          <p:cNvSpPr txBox="1"/>
          <p:nvPr/>
        </p:nvSpPr>
        <p:spPr>
          <a:xfrm>
            <a:off x="558800" y="596900"/>
            <a:ext cx="1436291" cy="405239"/>
          </a:xfrm>
          <a:prstGeom prst="rect">
            <a:avLst/>
          </a:prstGeom>
          <a:noFill/>
        </p:spPr>
        <p:txBody>
          <a:bodyPr wrap="none" lIns="0" tIns="0" rIns="0" rtlCol="0">
            <a:spAutoFit/>
          </a:bodyPr>
          <a:lstStyle/>
          <a:p>
            <a:pPr>
              <a:lnSpc>
                <a:spcPts val="2800"/>
              </a:lnSpc>
            </a:pPr>
            <a:r>
              <a:rPr lang="en-US" altLang="zh-CN" sz="2804" dirty="0" err="1">
                <a:solidFill>
                  <a:srgbClr val="4D3777"/>
                </a:solidFill>
                <a:latin typeface="黑体" pitchFamily="18" charset="0"/>
                <a:cs typeface="黑体" pitchFamily="18" charset="0"/>
              </a:rPr>
              <a:t>研究背景</a:t>
            </a:r>
            <a:endParaRPr lang="en-US" altLang="zh-CN" sz="2804" dirty="0">
              <a:solidFill>
                <a:srgbClr val="4D3777"/>
              </a:solidFill>
              <a:latin typeface="黑体" pitchFamily="18" charset="0"/>
              <a:cs typeface="黑体" pitchFamily="18" charset="0"/>
            </a:endParaRPr>
          </a:p>
        </p:txBody>
      </p:sp>
      <p:sp>
        <p:nvSpPr>
          <p:cNvPr id="4" name="矩形 3"/>
          <p:cNvSpPr/>
          <p:nvPr/>
        </p:nvSpPr>
        <p:spPr>
          <a:xfrm>
            <a:off x="914399" y="1828800"/>
            <a:ext cx="5233851" cy="2308324"/>
          </a:xfrm>
          <a:prstGeom prst="rect">
            <a:avLst/>
          </a:prstGeom>
        </p:spPr>
        <p:txBody>
          <a:bodyPr wrap="square">
            <a:spAutoFit/>
          </a:bodyPr>
          <a:lstStyle/>
          <a:p>
            <a:pPr>
              <a:lnSpc>
                <a:spcPct val="150000"/>
              </a:lnSpc>
            </a:pPr>
            <a:r>
              <a:rPr lang="zh-CN" altLang="en-US" sz="1600" dirty="0"/>
              <a:t>    </a:t>
            </a:r>
            <a:r>
              <a:rPr lang="zh-CN" altLang="en-US" sz="1600" dirty="0" smtClean="0"/>
              <a:t>车</a:t>
            </a:r>
            <a:r>
              <a:rPr lang="zh-CN" altLang="en-US" sz="1600" dirty="0"/>
              <a:t>联网是“万物互联”时代的典型应用，汽车的功能已经超出了传统的交通工具范畴，变成了一个智能互联的计算系统。因此需要大量的稳定的计算资源来保证车辆的服务质量。</a:t>
            </a:r>
            <a:endParaRPr lang="en-US" altLang="zh-CN" sz="1600" dirty="0"/>
          </a:p>
          <a:p>
            <a:pPr>
              <a:lnSpc>
                <a:spcPct val="150000"/>
              </a:lnSpc>
            </a:pPr>
            <a:r>
              <a:rPr lang="en-US" altLang="zh-CN" sz="1600" dirty="0"/>
              <a:t>     </a:t>
            </a:r>
            <a:r>
              <a:rPr lang="zh-CN" altLang="en-US" sz="1600" dirty="0"/>
              <a:t>可以通过将任务调度到其他车辆的</a:t>
            </a:r>
            <a:r>
              <a:rPr lang="zh-CN" altLang="en-US" sz="1600" dirty="0" smtClean="0"/>
              <a:t>方式来</a:t>
            </a:r>
            <a:r>
              <a:rPr lang="zh-CN" altLang="en-US" sz="1600" dirty="0"/>
              <a:t>降低所有车辆的</a:t>
            </a:r>
            <a:r>
              <a:rPr lang="zh-CN" altLang="en-US" sz="1600" dirty="0" smtClean="0"/>
              <a:t>能耗总和。</a:t>
            </a:r>
            <a:endParaRPr lang="zh-CN" altLang="en-US" sz="1600" dirty="0"/>
          </a:p>
        </p:txBody>
      </p:sp>
      <p:sp>
        <p:nvSpPr>
          <p:cNvPr id="5" name="矩形 4"/>
          <p:cNvSpPr/>
          <p:nvPr/>
        </p:nvSpPr>
        <p:spPr>
          <a:xfrm>
            <a:off x="6383383" y="1820091"/>
            <a:ext cx="4622074" cy="1162819"/>
          </a:xfrm>
          <a:prstGeom prst="rect">
            <a:avLst/>
          </a:prstGeom>
        </p:spPr>
        <p:txBody>
          <a:bodyPr wrap="square">
            <a:spAutoFit/>
          </a:bodyPr>
          <a:lstStyle/>
          <a:p>
            <a:pPr>
              <a:lnSpc>
                <a:spcPct val="150000"/>
              </a:lnSpc>
            </a:pPr>
            <a:r>
              <a:rPr lang="zh-CN" altLang="en-US" sz="1600" dirty="0"/>
              <a:t>任务调度的最优化目标有：</a:t>
            </a:r>
          </a:p>
          <a:p>
            <a:pPr>
              <a:lnSpc>
                <a:spcPct val="150000"/>
              </a:lnSpc>
            </a:pPr>
            <a:r>
              <a:rPr lang="zh-CN" altLang="en-US" sz="1600" dirty="0"/>
              <a:t>（1）最小</a:t>
            </a:r>
            <a:r>
              <a:rPr lang="zh-CN" altLang="en-US" sz="1600" dirty="0" smtClean="0"/>
              <a:t>化时延。</a:t>
            </a:r>
            <a:endParaRPr lang="en-US" altLang="zh-CN" sz="1600" dirty="0" smtClean="0"/>
          </a:p>
          <a:p>
            <a:pPr>
              <a:lnSpc>
                <a:spcPct val="150000"/>
              </a:lnSpc>
            </a:pPr>
            <a:r>
              <a:rPr lang="zh-CN" altLang="en-US" sz="1600" dirty="0" smtClean="0"/>
              <a:t>（</a:t>
            </a:r>
            <a:r>
              <a:rPr lang="zh-CN" altLang="en-US" sz="1600" dirty="0"/>
              <a:t>2）最小能量消耗</a:t>
            </a:r>
            <a:r>
              <a:rPr lang="zh-CN" altLang="en-US" sz="1600" dirty="0" smtClean="0"/>
              <a:t>。</a:t>
            </a:r>
            <a:endParaRPr lang="zh-CN" altLang="en-US" sz="1600" dirty="0"/>
          </a:p>
        </p:txBody>
      </p:sp>
      <p:sp>
        <p:nvSpPr>
          <p:cNvPr id="10" name="灯片编号占位符 9"/>
          <p:cNvSpPr>
            <a:spLocks noGrp="1"/>
          </p:cNvSpPr>
          <p:nvPr>
            <p:ph type="sldNum" sz="quarter" idx="12"/>
          </p:nvPr>
        </p:nvSpPr>
        <p:spPr/>
        <p:txBody>
          <a:bodyPr/>
          <a:lstStyle/>
          <a:p>
            <a:fld id="{AE192836-88A4-43A9-AC25-C8BBCD30347E}" type="slidenum">
              <a:rPr lang="zh-CN" altLang="en-US" smtClean="0"/>
              <a:t>3</a:t>
            </a:fld>
            <a:endParaRPr lang="zh-CN" altLang="en-US"/>
          </a:p>
        </p:txBody>
      </p:sp>
    </p:spTree>
    <p:extLst>
      <p:ext uri="{BB962C8B-B14F-4D97-AF65-F5344CB8AC3E}">
        <p14:creationId xmlns:p14="http://schemas.microsoft.com/office/powerpoint/2010/main" val="36357872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1284514" y="2589942"/>
            <a:ext cx="5486401" cy="1642124"/>
          </a:xfrm>
          <a:prstGeom prst="rect">
            <a:avLst/>
          </a:prstGeom>
        </p:spPr>
      </p:pic>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p:cNvSpPr/>
          <p:nvPr/>
        </p:nvSpPr>
        <p:spPr>
          <a:xfrm>
            <a:off x="3570514" y="2786421"/>
            <a:ext cx="676711" cy="3041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3"/>
          <a:srcRect/>
          <a:stretch>
            <a:fillRect/>
          </a:stretch>
        </p:blipFill>
        <p:spPr bwMode="auto">
          <a:xfrm>
            <a:off x="10820400" y="25400"/>
            <a:ext cx="1092200" cy="1079500"/>
          </a:xfrm>
          <a:prstGeom prst="rect">
            <a:avLst/>
          </a:prstGeom>
          <a:noFill/>
        </p:spPr>
      </p:pic>
      <p:sp>
        <p:nvSpPr>
          <p:cNvPr id="2" name="TextBox 1"/>
          <p:cNvSpPr txBox="1"/>
          <p:nvPr/>
        </p:nvSpPr>
        <p:spPr>
          <a:xfrm>
            <a:off x="558800" y="596900"/>
            <a:ext cx="1436291" cy="405239"/>
          </a:xfrm>
          <a:prstGeom prst="rect">
            <a:avLst/>
          </a:prstGeom>
          <a:noFill/>
        </p:spPr>
        <p:txBody>
          <a:bodyPr wrap="none" lIns="0" tIns="0" rIns="0" rtlCol="0">
            <a:spAutoFit/>
          </a:bodyPr>
          <a:lstStyle/>
          <a:p>
            <a:pPr>
              <a:lnSpc>
                <a:spcPts val="2800"/>
              </a:lnSpc>
            </a:pPr>
            <a:r>
              <a:rPr lang="en-US" altLang="zh-CN" sz="2804" dirty="0" err="1">
                <a:solidFill>
                  <a:srgbClr val="4D3777"/>
                </a:solidFill>
                <a:latin typeface="黑体" pitchFamily="18" charset="0"/>
                <a:cs typeface="黑体" pitchFamily="18" charset="0"/>
              </a:rPr>
              <a:t>研究背景</a:t>
            </a:r>
            <a:endParaRPr lang="en-US" altLang="zh-CN" sz="2804" dirty="0">
              <a:solidFill>
                <a:srgbClr val="4D3777"/>
              </a:solidFill>
              <a:latin typeface="黑体" pitchFamily="18" charset="0"/>
              <a:cs typeface="黑体" pitchFamily="18" charset="0"/>
            </a:endParaRPr>
          </a:p>
        </p:txBody>
      </p:sp>
      <p:sp>
        <p:nvSpPr>
          <p:cNvPr id="5" name="矩形 4"/>
          <p:cNvSpPr/>
          <p:nvPr/>
        </p:nvSpPr>
        <p:spPr>
          <a:xfrm>
            <a:off x="7045772" y="2497249"/>
            <a:ext cx="3940779" cy="1162819"/>
          </a:xfrm>
          <a:prstGeom prst="rect">
            <a:avLst/>
          </a:prstGeom>
        </p:spPr>
        <p:txBody>
          <a:bodyPr wrap="square">
            <a:spAutoFit/>
          </a:bodyPr>
          <a:lstStyle/>
          <a:p>
            <a:pPr>
              <a:lnSpc>
                <a:spcPct val="150000"/>
              </a:lnSpc>
            </a:pPr>
            <a:r>
              <a:rPr lang="zh-CN" altLang="en-US" sz="1600" dirty="0"/>
              <a:t>将任务分配列表抽象为状态，</a:t>
            </a:r>
            <a:endParaRPr lang="en-US" altLang="zh-CN" sz="1600" dirty="0"/>
          </a:p>
          <a:p>
            <a:pPr>
              <a:lnSpc>
                <a:spcPct val="150000"/>
              </a:lnSpc>
            </a:pPr>
            <a:r>
              <a:rPr lang="zh-CN" altLang="en-US" sz="1600" dirty="0"/>
              <a:t>将分配方案构造过程抽象为动作，</a:t>
            </a:r>
            <a:endParaRPr lang="en-US" altLang="zh-CN" sz="1600" dirty="0"/>
          </a:p>
          <a:p>
            <a:pPr>
              <a:lnSpc>
                <a:spcPct val="150000"/>
              </a:lnSpc>
            </a:pPr>
            <a:r>
              <a:rPr lang="zh-CN" altLang="en-US" sz="1600" dirty="0"/>
              <a:t>根据最优目标来计算奖励。</a:t>
            </a:r>
          </a:p>
        </p:txBody>
      </p:sp>
      <p:sp>
        <p:nvSpPr>
          <p:cNvPr id="9" name="文本框 8"/>
          <p:cNvSpPr txBox="1"/>
          <p:nvPr/>
        </p:nvSpPr>
        <p:spPr>
          <a:xfrm>
            <a:off x="3523553" y="2723003"/>
            <a:ext cx="914400" cy="369332"/>
          </a:xfrm>
          <a:prstGeom prst="rect">
            <a:avLst/>
          </a:prstGeom>
          <a:noFill/>
        </p:spPr>
        <p:txBody>
          <a:bodyPr wrap="square" rtlCol="0">
            <a:spAutoFit/>
          </a:bodyPr>
          <a:lstStyle/>
          <a:p>
            <a:r>
              <a:rPr lang="zh-CN" altLang="en-US" b="1" dirty="0"/>
              <a:t>智能体</a:t>
            </a:r>
          </a:p>
        </p:txBody>
      </p:sp>
      <p:sp>
        <p:nvSpPr>
          <p:cNvPr id="13" name="矩形 12"/>
          <p:cNvSpPr/>
          <p:nvPr/>
        </p:nvSpPr>
        <p:spPr>
          <a:xfrm>
            <a:off x="3232158" y="3675175"/>
            <a:ext cx="1343259" cy="3041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3661017" y="3673989"/>
            <a:ext cx="914400" cy="369332"/>
          </a:xfrm>
          <a:prstGeom prst="rect">
            <a:avLst/>
          </a:prstGeom>
          <a:noFill/>
        </p:spPr>
        <p:txBody>
          <a:bodyPr wrap="square" rtlCol="0">
            <a:spAutoFit/>
          </a:bodyPr>
          <a:lstStyle/>
          <a:p>
            <a:r>
              <a:rPr lang="zh-CN" altLang="en-US" b="1" dirty="0"/>
              <a:t>环境</a:t>
            </a:r>
          </a:p>
        </p:txBody>
      </p:sp>
      <p:sp>
        <p:nvSpPr>
          <p:cNvPr id="15" name="矩形 14"/>
          <p:cNvSpPr/>
          <p:nvPr/>
        </p:nvSpPr>
        <p:spPr>
          <a:xfrm>
            <a:off x="5794616" y="3090620"/>
            <a:ext cx="609600" cy="3041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718415" y="3100244"/>
            <a:ext cx="914400" cy="369332"/>
          </a:xfrm>
          <a:prstGeom prst="rect">
            <a:avLst/>
          </a:prstGeom>
          <a:noFill/>
        </p:spPr>
        <p:txBody>
          <a:bodyPr wrap="square" rtlCol="0">
            <a:spAutoFit/>
          </a:bodyPr>
          <a:lstStyle/>
          <a:p>
            <a:r>
              <a:rPr lang="zh-CN" altLang="en-US" b="1" dirty="0"/>
              <a:t>动作</a:t>
            </a:r>
          </a:p>
        </p:txBody>
      </p:sp>
      <p:sp>
        <p:nvSpPr>
          <p:cNvPr id="17" name="矩形 16"/>
          <p:cNvSpPr/>
          <p:nvPr/>
        </p:nvSpPr>
        <p:spPr>
          <a:xfrm>
            <a:off x="2183206" y="3058173"/>
            <a:ext cx="609600" cy="3041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2107005" y="3067797"/>
            <a:ext cx="914400" cy="369332"/>
          </a:xfrm>
          <a:prstGeom prst="rect">
            <a:avLst/>
          </a:prstGeom>
          <a:noFill/>
        </p:spPr>
        <p:txBody>
          <a:bodyPr wrap="square" rtlCol="0">
            <a:spAutoFit/>
          </a:bodyPr>
          <a:lstStyle/>
          <a:p>
            <a:r>
              <a:rPr lang="zh-CN" altLang="en-US" b="1" dirty="0"/>
              <a:t>奖励</a:t>
            </a:r>
          </a:p>
        </p:txBody>
      </p:sp>
      <p:sp>
        <p:nvSpPr>
          <p:cNvPr id="19" name="矩形 18"/>
          <p:cNvSpPr/>
          <p:nvPr/>
        </p:nvSpPr>
        <p:spPr>
          <a:xfrm>
            <a:off x="1298749" y="3001857"/>
            <a:ext cx="609600" cy="3041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274334" y="3012012"/>
            <a:ext cx="914400" cy="369332"/>
          </a:xfrm>
          <a:prstGeom prst="rect">
            <a:avLst/>
          </a:prstGeom>
          <a:noFill/>
        </p:spPr>
        <p:txBody>
          <a:bodyPr wrap="square" rtlCol="0">
            <a:spAutoFit/>
          </a:bodyPr>
          <a:lstStyle/>
          <a:p>
            <a:r>
              <a:rPr lang="zh-CN" altLang="en-US" b="1" dirty="0"/>
              <a:t>状态</a:t>
            </a:r>
          </a:p>
        </p:txBody>
      </p:sp>
      <p:sp>
        <p:nvSpPr>
          <p:cNvPr id="21" name="矩形 20"/>
          <p:cNvSpPr/>
          <p:nvPr/>
        </p:nvSpPr>
        <p:spPr>
          <a:xfrm>
            <a:off x="869162" y="1352705"/>
            <a:ext cx="9859798" cy="784830"/>
          </a:xfrm>
          <a:prstGeom prst="rect">
            <a:avLst/>
          </a:prstGeom>
        </p:spPr>
        <p:txBody>
          <a:bodyPr wrap="square">
            <a:spAutoFit/>
          </a:bodyPr>
          <a:lstStyle/>
          <a:p>
            <a:pPr>
              <a:lnSpc>
                <a:spcPct val="150000"/>
              </a:lnSpc>
            </a:pPr>
            <a:r>
              <a:rPr lang="zh-CN" altLang="en-US" sz="1600" dirty="0"/>
              <a:t>    任务调度的常用算法包括基于强化学习的任务</a:t>
            </a:r>
            <a:r>
              <a:rPr lang="zh-CN" altLang="en-US" sz="1600" dirty="0" smtClean="0"/>
              <a:t>调度、基于</a:t>
            </a:r>
            <a:r>
              <a:rPr lang="zh-CN" altLang="en-US" sz="1600" dirty="0"/>
              <a:t>博弈论的任务</a:t>
            </a:r>
            <a:r>
              <a:rPr lang="zh-CN" altLang="en-US" sz="1600" dirty="0" smtClean="0"/>
              <a:t>调度和</a:t>
            </a:r>
            <a:r>
              <a:rPr lang="zh-CN" altLang="en-US" sz="1600" dirty="0"/>
              <a:t>基于启发式算法</a:t>
            </a:r>
            <a:r>
              <a:rPr lang="zh-CN" altLang="en-US" sz="1600" dirty="0" smtClean="0"/>
              <a:t>的任务</a:t>
            </a:r>
            <a:r>
              <a:rPr lang="zh-CN" altLang="en-US" sz="1600" dirty="0"/>
              <a:t>调度。</a:t>
            </a:r>
            <a:endParaRPr lang="en-US" altLang="zh-CN" sz="1600" dirty="0"/>
          </a:p>
          <a:p>
            <a:pPr>
              <a:lnSpc>
                <a:spcPct val="150000"/>
              </a:lnSpc>
            </a:pPr>
            <a:endParaRPr lang="en-US" altLang="zh-CN" sz="1400" dirty="0"/>
          </a:p>
        </p:txBody>
      </p:sp>
      <p:sp>
        <p:nvSpPr>
          <p:cNvPr id="8" name="灯片编号占位符 7"/>
          <p:cNvSpPr>
            <a:spLocks noGrp="1"/>
          </p:cNvSpPr>
          <p:nvPr>
            <p:ph type="sldNum" sz="quarter" idx="12"/>
          </p:nvPr>
        </p:nvSpPr>
        <p:spPr/>
        <p:txBody>
          <a:bodyPr/>
          <a:lstStyle/>
          <a:p>
            <a:fld id="{AE192836-88A4-43A9-AC25-C8BBCD30347E}" type="slidenum">
              <a:rPr lang="zh-CN" altLang="en-US" smtClean="0"/>
              <a:t>4</a:t>
            </a:fld>
            <a:endParaRPr lang="zh-CN" altLang="en-US"/>
          </a:p>
        </p:txBody>
      </p:sp>
      <p:sp>
        <p:nvSpPr>
          <p:cNvPr id="11" name="矩形 10"/>
          <p:cNvSpPr/>
          <p:nvPr/>
        </p:nvSpPr>
        <p:spPr>
          <a:xfrm>
            <a:off x="1086877" y="1883646"/>
            <a:ext cx="2646878" cy="424155"/>
          </a:xfrm>
          <a:prstGeom prst="rect">
            <a:avLst/>
          </a:prstGeom>
        </p:spPr>
        <p:txBody>
          <a:bodyPr wrap="none">
            <a:spAutoFit/>
          </a:bodyPr>
          <a:lstStyle/>
          <a:p>
            <a:pPr>
              <a:lnSpc>
                <a:spcPct val="150000"/>
              </a:lnSpc>
            </a:pPr>
            <a:r>
              <a:rPr lang="zh-CN" altLang="en-US" sz="1600" dirty="0"/>
              <a:t>基于强化学习的任务调度：</a:t>
            </a:r>
            <a:endParaRPr lang="en-US" altLang="zh-CN" sz="1600" dirty="0"/>
          </a:p>
        </p:txBody>
      </p:sp>
      <p:sp>
        <p:nvSpPr>
          <p:cNvPr id="25" name="矩形 24"/>
          <p:cNvSpPr/>
          <p:nvPr/>
        </p:nvSpPr>
        <p:spPr>
          <a:xfrm>
            <a:off x="1086877" y="4278721"/>
            <a:ext cx="4151811" cy="465640"/>
          </a:xfrm>
          <a:prstGeom prst="rect">
            <a:avLst/>
          </a:prstGeom>
        </p:spPr>
        <p:txBody>
          <a:bodyPr wrap="square">
            <a:spAutoFit/>
          </a:bodyPr>
          <a:lstStyle/>
          <a:p>
            <a:pPr>
              <a:lnSpc>
                <a:spcPct val="150000"/>
              </a:lnSpc>
            </a:pPr>
            <a:r>
              <a:rPr lang="zh-CN" altLang="en-US" dirty="0"/>
              <a:t>基于启发式算法的任务调度：  </a:t>
            </a:r>
            <a:endParaRPr lang="en-US" altLang="zh-CN" sz="1600" dirty="0" smtClean="0"/>
          </a:p>
        </p:txBody>
      </p:sp>
      <p:pic>
        <p:nvPicPr>
          <p:cNvPr id="26" name="图片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6877" y="4892675"/>
            <a:ext cx="7724775" cy="1828800"/>
          </a:xfrm>
          <a:prstGeom prst="rect">
            <a:avLst/>
          </a:prstGeom>
        </p:spPr>
      </p:pic>
    </p:spTree>
    <p:extLst>
      <p:ext uri="{BB962C8B-B14F-4D97-AF65-F5344CB8AC3E}">
        <p14:creationId xmlns:p14="http://schemas.microsoft.com/office/powerpoint/2010/main" val="24786142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0820400" y="25400"/>
            <a:ext cx="1092200" cy="1079500"/>
          </a:xfrm>
          <a:prstGeom prst="rect">
            <a:avLst/>
          </a:prstGeom>
          <a:noFill/>
        </p:spPr>
      </p:pic>
      <p:sp>
        <p:nvSpPr>
          <p:cNvPr id="2" name="TextBox 1"/>
          <p:cNvSpPr txBox="1"/>
          <p:nvPr/>
        </p:nvSpPr>
        <p:spPr>
          <a:xfrm>
            <a:off x="558800" y="596900"/>
            <a:ext cx="1436291" cy="405239"/>
          </a:xfrm>
          <a:prstGeom prst="rect">
            <a:avLst/>
          </a:prstGeom>
          <a:noFill/>
        </p:spPr>
        <p:txBody>
          <a:bodyPr wrap="none" lIns="0" tIns="0" rIns="0" rtlCol="0">
            <a:spAutoFit/>
          </a:bodyPr>
          <a:lstStyle/>
          <a:p>
            <a:pPr>
              <a:lnSpc>
                <a:spcPts val="2800"/>
              </a:lnSpc>
            </a:pPr>
            <a:r>
              <a:rPr lang="en-US" altLang="zh-CN" sz="2804" dirty="0" err="1">
                <a:solidFill>
                  <a:srgbClr val="4D3777"/>
                </a:solidFill>
                <a:latin typeface="黑体" pitchFamily="18" charset="0"/>
                <a:cs typeface="黑体" pitchFamily="18" charset="0"/>
              </a:rPr>
              <a:t>研究背景</a:t>
            </a:r>
            <a:endParaRPr lang="en-US" altLang="zh-CN" sz="2804" dirty="0">
              <a:solidFill>
                <a:srgbClr val="4D3777"/>
              </a:solidFill>
              <a:latin typeface="黑体" pitchFamily="18" charset="0"/>
              <a:cs typeface="黑体" pitchFamily="18" charset="0"/>
            </a:endParaRPr>
          </a:p>
        </p:txBody>
      </p:sp>
      <p:sp>
        <p:nvSpPr>
          <p:cNvPr id="8" name="灯片编号占位符 7"/>
          <p:cNvSpPr>
            <a:spLocks noGrp="1"/>
          </p:cNvSpPr>
          <p:nvPr>
            <p:ph type="sldNum" sz="quarter" idx="12"/>
          </p:nvPr>
        </p:nvSpPr>
        <p:spPr/>
        <p:txBody>
          <a:bodyPr/>
          <a:lstStyle/>
          <a:p>
            <a:fld id="{AE192836-88A4-43A9-AC25-C8BBCD30347E}" type="slidenum">
              <a:rPr lang="zh-CN" altLang="en-US" smtClean="0"/>
              <a:t>5</a:t>
            </a:fld>
            <a:endParaRPr lang="zh-CN" altLang="en-US"/>
          </a:p>
        </p:txBody>
      </p:sp>
      <p:sp>
        <p:nvSpPr>
          <p:cNvPr id="10" name="矩形 9"/>
          <p:cNvSpPr/>
          <p:nvPr/>
        </p:nvSpPr>
        <p:spPr>
          <a:xfrm>
            <a:off x="1098231" y="1370501"/>
            <a:ext cx="2441694" cy="461665"/>
          </a:xfrm>
          <a:prstGeom prst="rect">
            <a:avLst/>
          </a:prstGeom>
        </p:spPr>
        <p:txBody>
          <a:bodyPr wrap="none">
            <a:spAutoFit/>
          </a:bodyPr>
          <a:lstStyle/>
          <a:p>
            <a:pPr>
              <a:lnSpc>
                <a:spcPct val="150000"/>
              </a:lnSpc>
            </a:pPr>
            <a:r>
              <a:rPr lang="zh-CN" altLang="en-US" sz="1600" dirty="0" smtClean="0"/>
              <a:t>基于博弈论的任务调度：</a:t>
            </a:r>
            <a:endParaRPr lang="en-US" altLang="zh-CN" sz="1600" dirty="0"/>
          </a:p>
        </p:txBody>
      </p:sp>
      <p:pic>
        <p:nvPicPr>
          <p:cNvPr id="11" name="图片 10"/>
          <p:cNvPicPr>
            <a:picLocks noChangeAspect="1"/>
          </p:cNvPicPr>
          <p:nvPr/>
        </p:nvPicPr>
        <p:blipFill>
          <a:blip r:embed="rId3"/>
          <a:stretch>
            <a:fillRect/>
          </a:stretch>
        </p:blipFill>
        <p:spPr>
          <a:xfrm>
            <a:off x="1310640" y="1886395"/>
            <a:ext cx="2759507" cy="1669618"/>
          </a:xfrm>
          <a:prstGeom prst="rect">
            <a:avLst/>
          </a:prstGeom>
        </p:spPr>
      </p:pic>
      <p:sp>
        <p:nvSpPr>
          <p:cNvPr id="12" name="矩形 11"/>
          <p:cNvSpPr/>
          <p:nvPr/>
        </p:nvSpPr>
        <p:spPr>
          <a:xfrm>
            <a:off x="4464079" y="1832166"/>
            <a:ext cx="3539098" cy="1338828"/>
          </a:xfrm>
          <a:prstGeom prst="rect">
            <a:avLst/>
          </a:prstGeom>
        </p:spPr>
        <p:txBody>
          <a:bodyPr wrap="square">
            <a:spAutoFit/>
          </a:bodyPr>
          <a:lstStyle/>
          <a:p>
            <a:pPr>
              <a:lnSpc>
                <a:spcPct val="150000"/>
              </a:lnSpc>
            </a:pPr>
            <a:r>
              <a:rPr lang="zh-CN" altLang="en-US" dirty="0"/>
              <a:t>将问题建模为博弈</a:t>
            </a:r>
            <a:r>
              <a:rPr lang="zh-CN" altLang="en-US" dirty="0" smtClean="0"/>
              <a:t>，</a:t>
            </a:r>
            <a:endParaRPr lang="en-US" altLang="zh-CN" dirty="0" smtClean="0"/>
          </a:p>
          <a:p>
            <a:pPr>
              <a:lnSpc>
                <a:spcPct val="150000"/>
              </a:lnSpc>
            </a:pPr>
            <a:r>
              <a:rPr lang="zh-CN" altLang="en-US" dirty="0" smtClean="0"/>
              <a:t>证明</a:t>
            </a:r>
            <a:r>
              <a:rPr lang="zh-CN" altLang="en-US" dirty="0"/>
              <a:t>存在纳什均衡</a:t>
            </a:r>
            <a:r>
              <a:rPr lang="zh-CN" altLang="en-US" dirty="0" smtClean="0"/>
              <a:t>，</a:t>
            </a:r>
            <a:endParaRPr lang="en-US" altLang="zh-CN" dirty="0" smtClean="0"/>
          </a:p>
          <a:p>
            <a:pPr>
              <a:lnSpc>
                <a:spcPct val="150000"/>
              </a:lnSpc>
            </a:pPr>
            <a:r>
              <a:rPr lang="zh-CN" altLang="en-US" dirty="0" smtClean="0"/>
              <a:t>并</a:t>
            </a:r>
            <a:r>
              <a:rPr lang="zh-CN" altLang="en-US" dirty="0"/>
              <a:t>在博弈中找到该纳什均衡。</a:t>
            </a:r>
            <a:endParaRPr lang="en-US" altLang="zh-CN" dirty="0"/>
          </a:p>
        </p:txBody>
      </p:sp>
      <p:sp>
        <p:nvSpPr>
          <p:cNvPr id="13" name="矩形 12"/>
          <p:cNvSpPr/>
          <p:nvPr/>
        </p:nvSpPr>
        <p:spPr>
          <a:xfrm>
            <a:off x="949234" y="5838090"/>
            <a:ext cx="9982200" cy="769441"/>
          </a:xfrm>
          <a:prstGeom prst="rect">
            <a:avLst/>
          </a:prstGeom>
        </p:spPr>
        <p:txBody>
          <a:bodyPr wrap="square">
            <a:spAutoFit/>
          </a:bodyPr>
          <a:lstStyle/>
          <a:p>
            <a:r>
              <a:rPr lang="zh-CN" altLang="en-US" sz="1100" dirty="0" smtClean="0"/>
              <a:t>[</a:t>
            </a:r>
            <a:r>
              <a:rPr lang="en-US" altLang="zh-CN" sz="1100" dirty="0" smtClean="0"/>
              <a:t>1</a:t>
            </a:r>
            <a:r>
              <a:rPr lang="zh-CN" altLang="en-US" sz="1100" dirty="0" smtClean="0"/>
              <a:t>] </a:t>
            </a:r>
            <a:r>
              <a:rPr lang="zh-CN" altLang="en-US" sz="1100" dirty="0"/>
              <a:t>XU X, LIU K, DAI P, et al. Joint task offloading and resource optimization in noma-based vehicular edge computing: A game-theoretic drl approach[J]. Journal of Systems Architecture, 2023, 134: 102780.</a:t>
            </a:r>
          </a:p>
          <a:p>
            <a:r>
              <a:rPr lang="zh-CN" altLang="en-US" sz="1100" dirty="0" smtClean="0"/>
              <a:t>[</a:t>
            </a:r>
            <a:r>
              <a:rPr lang="en-US" altLang="zh-CN" sz="1100" dirty="0" smtClean="0"/>
              <a:t>2</a:t>
            </a:r>
            <a:r>
              <a:rPr lang="zh-CN" altLang="en-US" sz="1100" dirty="0" smtClean="0"/>
              <a:t>] </a:t>
            </a:r>
            <a:r>
              <a:rPr lang="zh-CN" altLang="en-US" sz="1100" dirty="0"/>
              <a:t>HE Q, CUI G, ZHANG X, et al. A game-theoretical approach for user allocation in edge com- puting environment[J]. IEEE Transactions on Parallel and Distributed Systems, 2019, 31(3): 515-529</a:t>
            </a:r>
            <a:r>
              <a:rPr lang="zh-CN" altLang="en-US" sz="1100" dirty="0" smtClean="0"/>
              <a:t>.</a:t>
            </a:r>
            <a:endParaRPr lang="zh-CN" altLang="en-US" sz="1100" dirty="0"/>
          </a:p>
        </p:txBody>
      </p:sp>
    </p:spTree>
    <p:extLst>
      <p:ext uri="{BB962C8B-B14F-4D97-AF65-F5344CB8AC3E}">
        <p14:creationId xmlns:p14="http://schemas.microsoft.com/office/powerpoint/2010/main" val="3124515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0820400" y="25400"/>
            <a:ext cx="1092200" cy="1079500"/>
          </a:xfrm>
          <a:prstGeom prst="rect">
            <a:avLst/>
          </a:prstGeom>
          <a:noFill/>
        </p:spPr>
      </p:pic>
      <p:sp>
        <p:nvSpPr>
          <p:cNvPr id="2" name="TextBox 1"/>
          <p:cNvSpPr txBox="1"/>
          <p:nvPr/>
        </p:nvSpPr>
        <p:spPr>
          <a:xfrm>
            <a:off x="558800" y="596900"/>
            <a:ext cx="897682" cy="405239"/>
          </a:xfrm>
          <a:prstGeom prst="rect">
            <a:avLst/>
          </a:prstGeom>
          <a:noFill/>
        </p:spPr>
        <p:txBody>
          <a:bodyPr wrap="none" lIns="0" tIns="0" rIns="0" rtlCol="0">
            <a:spAutoFit/>
          </a:bodyPr>
          <a:lstStyle/>
          <a:p>
            <a:pPr>
              <a:lnSpc>
                <a:spcPts val="2800"/>
              </a:lnSpc>
            </a:pPr>
            <a:r>
              <a:rPr lang="zh-CN" altLang="en-US" sz="2804" dirty="0" smtClean="0">
                <a:solidFill>
                  <a:srgbClr val="4D3777"/>
                </a:solidFill>
                <a:latin typeface="黑体" pitchFamily="18" charset="0"/>
                <a:cs typeface="黑体" pitchFamily="18" charset="0"/>
              </a:rPr>
              <a:t>动机</a:t>
            </a:r>
            <a:r>
              <a:rPr lang="en-US" altLang="zh-CN" sz="2804" dirty="0" smtClean="0">
                <a:solidFill>
                  <a:srgbClr val="4D3777"/>
                </a:solidFill>
                <a:latin typeface="黑体" pitchFamily="18" charset="0"/>
                <a:cs typeface="黑体" pitchFamily="18" charset="0"/>
              </a:rPr>
              <a:t>1</a:t>
            </a:r>
            <a:endParaRPr lang="en-US" altLang="zh-CN" sz="2804" dirty="0">
              <a:solidFill>
                <a:srgbClr val="4D3777"/>
              </a:solidFill>
              <a:latin typeface="黑体" pitchFamily="18" charset="0"/>
              <a:cs typeface="黑体" pitchFamily="18" charset="0"/>
            </a:endParaRPr>
          </a:p>
        </p:txBody>
      </p:sp>
      <p:sp>
        <p:nvSpPr>
          <p:cNvPr id="4" name="矩形 3"/>
          <p:cNvSpPr/>
          <p:nvPr/>
        </p:nvSpPr>
        <p:spPr>
          <a:xfrm>
            <a:off x="2825932" y="1537063"/>
            <a:ext cx="6781800" cy="1569660"/>
          </a:xfrm>
          <a:prstGeom prst="rect">
            <a:avLst/>
          </a:prstGeom>
        </p:spPr>
        <p:txBody>
          <a:bodyPr wrap="square">
            <a:spAutoFit/>
          </a:bodyPr>
          <a:lstStyle/>
          <a:p>
            <a:pPr>
              <a:lnSpc>
                <a:spcPct val="150000"/>
              </a:lnSpc>
            </a:pPr>
            <a:r>
              <a:rPr lang="zh-CN" altLang="en-US" sz="1600" dirty="0" smtClean="0"/>
              <a:t>     </a:t>
            </a:r>
            <a:r>
              <a:rPr lang="zh-CN" altLang="en-US" sz="1600" dirty="0"/>
              <a:t>现有的研究中没有考虑存在不可调度任务的情况以及任务调度公平情况。在进行任务调度时，必然存在一些不可调度的与安全相关的任务</a:t>
            </a:r>
            <a:r>
              <a:rPr lang="zh-CN" altLang="en-US" sz="1600" dirty="0" smtClean="0"/>
              <a:t>。论文旨在</a:t>
            </a:r>
            <a:r>
              <a:rPr lang="zh-CN" altLang="en-US" sz="1600" dirty="0"/>
              <a:t>存在不可调度任务的情况下，以提高能源利用效率为目标的同时兼顾公平，研究如何利用启发式算法解决车联网中的任务调度问题。</a:t>
            </a:r>
          </a:p>
        </p:txBody>
      </p:sp>
      <p:sp>
        <p:nvSpPr>
          <p:cNvPr id="7" name="灯片编号占位符 6"/>
          <p:cNvSpPr>
            <a:spLocks noGrp="1"/>
          </p:cNvSpPr>
          <p:nvPr>
            <p:ph type="sldNum" sz="quarter" idx="12"/>
          </p:nvPr>
        </p:nvSpPr>
        <p:spPr/>
        <p:txBody>
          <a:bodyPr/>
          <a:lstStyle/>
          <a:p>
            <a:fld id="{AE192836-88A4-43A9-AC25-C8BBCD30347E}" type="slidenum">
              <a:rPr lang="zh-CN" altLang="en-US" smtClean="0"/>
              <a:t>6</a:t>
            </a:fld>
            <a:endParaRPr lang="zh-CN" altLang="en-US"/>
          </a:p>
        </p:txBody>
      </p:sp>
    </p:spTree>
    <p:extLst>
      <p:ext uri="{BB962C8B-B14F-4D97-AF65-F5344CB8AC3E}">
        <p14:creationId xmlns:p14="http://schemas.microsoft.com/office/powerpoint/2010/main" val="849715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3"/>
          <a:srcRect/>
          <a:stretch>
            <a:fillRect/>
          </a:stretch>
        </p:blipFill>
        <p:spPr bwMode="auto">
          <a:xfrm>
            <a:off x="10820400" y="25400"/>
            <a:ext cx="1092200" cy="1079500"/>
          </a:xfrm>
          <a:prstGeom prst="rect">
            <a:avLst/>
          </a:prstGeom>
          <a:noFill/>
        </p:spPr>
      </p:pic>
      <p:sp>
        <p:nvSpPr>
          <p:cNvPr id="2" name="TextBox 1"/>
          <p:cNvSpPr txBox="1"/>
          <p:nvPr/>
        </p:nvSpPr>
        <p:spPr>
          <a:xfrm>
            <a:off x="558800" y="571500"/>
            <a:ext cx="3770263" cy="443711"/>
          </a:xfrm>
          <a:prstGeom prst="rect">
            <a:avLst/>
          </a:prstGeom>
          <a:noFill/>
        </p:spPr>
        <p:txBody>
          <a:bodyPr wrap="none" lIns="0" tIns="0" rIns="0" rtlCol="0">
            <a:spAutoFit/>
          </a:bodyPr>
          <a:lstStyle/>
          <a:p>
            <a:pPr>
              <a:lnSpc>
                <a:spcPts val="3100"/>
              </a:lnSpc>
            </a:pPr>
            <a:r>
              <a:rPr lang="zh-CN" altLang="en-US" sz="2804" dirty="0">
                <a:solidFill>
                  <a:srgbClr val="4D3777"/>
                </a:solidFill>
                <a:latin typeface="Times New Roman" pitchFamily="18" charset="0"/>
                <a:cs typeface="Times New Roman" pitchFamily="18" charset="0"/>
              </a:rPr>
              <a:t>主要</a:t>
            </a:r>
            <a:r>
              <a:rPr lang="zh-CN" altLang="en-US" sz="2804" dirty="0" smtClean="0">
                <a:solidFill>
                  <a:srgbClr val="4D3777"/>
                </a:solidFill>
                <a:latin typeface="Times New Roman" pitchFamily="18" charset="0"/>
                <a:cs typeface="Times New Roman" pitchFamily="18" charset="0"/>
              </a:rPr>
              <a:t>工作</a:t>
            </a:r>
            <a:r>
              <a:rPr lang="en-US" altLang="zh-CN" sz="2804" dirty="0" smtClean="0">
                <a:solidFill>
                  <a:srgbClr val="4D3777"/>
                </a:solidFill>
                <a:latin typeface="Times New Roman" pitchFamily="18" charset="0"/>
                <a:cs typeface="Times New Roman" pitchFamily="18" charset="0"/>
              </a:rPr>
              <a:t>1——</a:t>
            </a:r>
            <a:r>
              <a:rPr lang="zh-CN" altLang="en-US" sz="2804" dirty="0">
                <a:solidFill>
                  <a:srgbClr val="4D3777"/>
                </a:solidFill>
                <a:latin typeface="Times New Roman" pitchFamily="18" charset="0"/>
                <a:cs typeface="Times New Roman" pitchFamily="18" charset="0"/>
              </a:rPr>
              <a:t>问题建模</a:t>
            </a:r>
            <a:endParaRPr lang="en-US" altLang="zh-CN" sz="2804" dirty="0">
              <a:solidFill>
                <a:srgbClr val="4D3777"/>
              </a:solidFill>
              <a:latin typeface="Times New Roman" pitchFamily="18" charset="0"/>
              <a:cs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579516339"/>
              </p:ext>
            </p:extLst>
          </p:nvPr>
        </p:nvGraphicFramePr>
        <p:xfrm>
          <a:off x="1016000" y="2468563"/>
          <a:ext cx="5583238" cy="2798762"/>
        </p:xfrm>
        <a:graphic>
          <a:graphicData uri="http://schemas.openxmlformats.org/presentationml/2006/ole">
            <mc:AlternateContent xmlns:mc="http://schemas.openxmlformats.org/markup-compatibility/2006">
              <mc:Choice xmlns:v="urn:schemas-microsoft-com:vml" Requires="v">
                <p:oleObj spid="_x0000_s1069" name="Equation" r:id="rId4" imgW="4559040" imgH="2286000" progId="Equation.DSMT4">
                  <p:embed/>
                </p:oleObj>
              </mc:Choice>
              <mc:Fallback>
                <p:oleObj name="Equation" r:id="rId4" imgW="4559040" imgH="2286000" progId="Equation.DSMT4">
                  <p:embed/>
                  <p:pic>
                    <p:nvPicPr>
                      <p:cNvPr id="4" name="对象 3"/>
                      <p:cNvPicPr/>
                      <p:nvPr/>
                    </p:nvPicPr>
                    <p:blipFill>
                      <a:blip r:embed="rId5"/>
                      <a:stretch>
                        <a:fillRect/>
                      </a:stretch>
                    </p:blipFill>
                    <p:spPr>
                      <a:xfrm>
                        <a:off x="1016000" y="2468563"/>
                        <a:ext cx="5583238" cy="2798762"/>
                      </a:xfrm>
                      <a:prstGeom prst="rect">
                        <a:avLst/>
                      </a:prstGeom>
                    </p:spPr>
                  </p:pic>
                </p:oleObj>
              </mc:Fallback>
            </mc:AlternateContent>
          </a:graphicData>
        </a:graphic>
      </p:graphicFrame>
      <p:sp>
        <p:nvSpPr>
          <p:cNvPr id="8" name="矩形 7"/>
          <p:cNvSpPr/>
          <p:nvPr/>
        </p:nvSpPr>
        <p:spPr>
          <a:xfrm>
            <a:off x="7552508" y="3202212"/>
            <a:ext cx="3962400" cy="424155"/>
          </a:xfrm>
          <a:prstGeom prst="rect">
            <a:avLst/>
          </a:prstGeom>
        </p:spPr>
        <p:txBody>
          <a:bodyPr wrap="square">
            <a:spAutoFit/>
          </a:bodyPr>
          <a:lstStyle/>
          <a:p>
            <a:pPr>
              <a:lnSpc>
                <a:spcPct val="150000"/>
              </a:lnSpc>
            </a:pPr>
            <a:r>
              <a:rPr lang="en-US" altLang="zh-CN" sz="1600" dirty="0"/>
              <a:t>( </a:t>
            </a:r>
            <a:r>
              <a:rPr lang="en-US" altLang="zh-CN" sz="1600" dirty="0" smtClean="0"/>
              <a:t>b </a:t>
            </a:r>
            <a:r>
              <a:rPr lang="en-US" altLang="zh-CN" sz="1600" dirty="0"/>
              <a:t>)</a:t>
            </a:r>
            <a:r>
              <a:rPr lang="zh-CN" altLang="en-US" sz="1600" dirty="0" smtClean="0"/>
              <a:t>能耗</a:t>
            </a:r>
            <a:r>
              <a:rPr lang="zh-CN" altLang="en-US" sz="1600" dirty="0"/>
              <a:t>与功率、任务量、频率的关系</a:t>
            </a:r>
          </a:p>
        </p:txBody>
      </p:sp>
      <p:sp>
        <p:nvSpPr>
          <p:cNvPr id="10" name="矩形 9"/>
          <p:cNvSpPr/>
          <p:nvPr/>
        </p:nvSpPr>
        <p:spPr>
          <a:xfrm>
            <a:off x="7552508" y="3874916"/>
            <a:ext cx="4177937" cy="461665"/>
          </a:xfrm>
          <a:prstGeom prst="rect">
            <a:avLst/>
          </a:prstGeom>
        </p:spPr>
        <p:txBody>
          <a:bodyPr wrap="square">
            <a:spAutoFit/>
          </a:bodyPr>
          <a:lstStyle/>
          <a:p>
            <a:pPr>
              <a:lnSpc>
                <a:spcPct val="150000"/>
              </a:lnSpc>
            </a:pPr>
            <a:r>
              <a:rPr lang="en-US" altLang="zh-CN" sz="1600" dirty="0"/>
              <a:t>( </a:t>
            </a:r>
            <a:r>
              <a:rPr lang="en-US" altLang="zh-CN" sz="1600" dirty="0" smtClean="0"/>
              <a:t>c </a:t>
            </a:r>
            <a:r>
              <a:rPr lang="en-US" altLang="zh-CN" sz="1600" dirty="0"/>
              <a:t>)</a:t>
            </a:r>
            <a:r>
              <a:rPr lang="zh-CN" altLang="en-US" sz="1600" dirty="0" smtClean="0"/>
              <a:t>分配</a:t>
            </a:r>
            <a:r>
              <a:rPr lang="zh-CN" altLang="en-US" sz="1600" dirty="0"/>
              <a:t>的任务不能超过车辆本身的计算容量</a:t>
            </a:r>
          </a:p>
        </p:txBody>
      </p:sp>
      <p:sp>
        <p:nvSpPr>
          <p:cNvPr id="11" name="矩形 10"/>
          <p:cNvSpPr/>
          <p:nvPr/>
        </p:nvSpPr>
        <p:spPr>
          <a:xfrm>
            <a:off x="7552508" y="4345501"/>
            <a:ext cx="3505200" cy="424155"/>
          </a:xfrm>
          <a:prstGeom prst="rect">
            <a:avLst/>
          </a:prstGeom>
        </p:spPr>
        <p:txBody>
          <a:bodyPr wrap="square">
            <a:spAutoFit/>
          </a:bodyPr>
          <a:lstStyle/>
          <a:p>
            <a:pPr>
              <a:lnSpc>
                <a:spcPct val="150000"/>
              </a:lnSpc>
            </a:pPr>
            <a:r>
              <a:rPr lang="en-US" altLang="zh-CN" sz="1600" dirty="0"/>
              <a:t>( </a:t>
            </a:r>
            <a:r>
              <a:rPr lang="en-US" altLang="zh-CN" sz="1600" dirty="0" smtClean="0"/>
              <a:t>d </a:t>
            </a:r>
            <a:r>
              <a:rPr lang="en-US" altLang="zh-CN" sz="1600" dirty="0"/>
              <a:t>)</a:t>
            </a:r>
            <a:r>
              <a:rPr lang="zh-CN" altLang="en-US" sz="1600" dirty="0" smtClean="0"/>
              <a:t>每个</a:t>
            </a:r>
            <a:r>
              <a:rPr lang="zh-CN" altLang="en-US" sz="1600" dirty="0"/>
              <a:t>任务都必须能被完成</a:t>
            </a:r>
          </a:p>
        </p:txBody>
      </p:sp>
      <p:sp>
        <p:nvSpPr>
          <p:cNvPr id="7" name="矩形 6"/>
          <p:cNvSpPr/>
          <p:nvPr/>
        </p:nvSpPr>
        <p:spPr>
          <a:xfrm>
            <a:off x="5414475" y="5755581"/>
            <a:ext cx="1441420" cy="489878"/>
          </a:xfrm>
          <a:prstGeom prst="rect">
            <a:avLst/>
          </a:prstGeom>
        </p:spPr>
        <p:txBody>
          <a:bodyPr wrap="none">
            <a:spAutoFit/>
          </a:bodyPr>
          <a:lstStyle/>
          <a:p>
            <a:pPr>
              <a:lnSpc>
                <a:spcPts val="3100"/>
              </a:lnSpc>
            </a:pPr>
            <a:r>
              <a:rPr lang="zh-CN" altLang="en-US" sz="1400" dirty="0">
                <a:latin typeface="Times New Roman" pitchFamily="18" charset="0"/>
                <a:cs typeface="Times New Roman" pitchFamily="18" charset="0"/>
              </a:rPr>
              <a:t>任务不可分情况</a:t>
            </a:r>
            <a:endParaRPr lang="en-US" altLang="zh-CN" sz="1400" dirty="0">
              <a:latin typeface="Times New Roman" pitchFamily="18" charset="0"/>
              <a:cs typeface="Times New Roman" pitchFamily="18" charset="0"/>
            </a:endParaRPr>
          </a:p>
        </p:txBody>
      </p:sp>
      <p:sp>
        <p:nvSpPr>
          <p:cNvPr id="13" name="矩形 12"/>
          <p:cNvSpPr/>
          <p:nvPr/>
        </p:nvSpPr>
        <p:spPr>
          <a:xfrm>
            <a:off x="7545976" y="2398475"/>
            <a:ext cx="3962400" cy="461665"/>
          </a:xfrm>
          <a:prstGeom prst="rect">
            <a:avLst/>
          </a:prstGeom>
        </p:spPr>
        <p:txBody>
          <a:bodyPr wrap="square">
            <a:spAutoFit/>
          </a:bodyPr>
          <a:lstStyle/>
          <a:p>
            <a:pPr>
              <a:lnSpc>
                <a:spcPct val="150000"/>
              </a:lnSpc>
            </a:pPr>
            <a:r>
              <a:rPr lang="en-US" altLang="zh-CN" sz="1600" dirty="0" smtClean="0"/>
              <a:t>( a )</a:t>
            </a:r>
            <a:r>
              <a:rPr lang="zh-CN" altLang="en-US" sz="1600" dirty="0" smtClean="0"/>
              <a:t>优化目标</a:t>
            </a:r>
            <a:r>
              <a:rPr lang="en-US" altLang="zh-CN" sz="1600" dirty="0" smtClean="0"/>
              <a:t>:</a:t>
            </a:r>
            <a:r>
              <a:rPr lang="zh-CN" altLang="en-US" sz="1600" dirty="0"/>
              <a:t>最小</a:t>
            </a:r>
            <a:r>
              <a:rPr lang="zh-CN" altLang="en-US" sz="1600" dirty="0" smtClean="0"/>
              <a:t>化能耗</a:t>
            </a:r>
            <a:r>
              <a:rPr lang="zh-CN" altLang="en-US" sz="1600" dirty="0"/>
              <a:t>的</a:t>
            </a:r>
            <a:r>
              <a:rPr lang="zh-CN" altLang="en-US" sz="1600" dirty="0" smtClean="0"/>
              <a:t>平方和</a:t>
            </a:r>
            <a:endParaRPr lang="zh-CN" altLang="en-US" sz="1600" dirty="0"/>
          </a:p>
        </p:txBody>
      </p:sp>
      <p:sp>
        <p:nvSpPr>
          <p:cNvPr id="9" name="灯片编号占位符 8"/>
          <p:cNvSpPr>
            <a:spLocks noGrp="1"/>
          </p:cNvSpPr>
          <p:nvPr>
            <p:ph type="sldNum" sz="quarter" idx="12"/>
          </p:nvPr>
        </p:nvSpPr>
        <p:spPr/>
        <p:txBody>
          <a:bodyPr/>
          <a:lstStyle/>
          <a:p>
            <a:fld id="{AE192836-88A4-43A9-AC25-C8BBCD30347E}" type="slidenum">
              <a:rPr lang="zh-CN" altLang="en-US" smtClean="0"/>
              <a:t>7</a:t>
            </a:fld>
            <a:endParaRPr lang="zh-CN" altLang="en-US"/>
          </a:p>
        </p:txBody>
      </p:sp>
      <p:sp>
        <p:nvSpPr>
          <p:cNvPr id="14" name="矩形 13"/>
          <p:cNvSpPr/>
          <p:nvPr/>
        </p:nvSpPr>
        <p:spPr>
          <a:xfrm>
            <a:off x="7552508" y="4953514"/>
            <a:ext cx="3505200" cy="461665"/>
          </a:xfrm>
          <a:prstGeom prst="rect">
            <a:avLst/>
          </a:prstGeom>
        </p:spPr>
        <p:txBody>
          <a:bodyPr wrap="square">
            <a:spAutoFit/>
          </a:bodyPr>
          <a:lstStyle/>
          <a:p>
            <a:pPr>
              <a:lnSpc>
                <a:spcPct val="150000"/>
              </a:lnSpc>
            </a:pPr>
            <a:r>
              <a:rPr lang="en-US" altLang="zh-CN" sz="1600" dirty="0"/>
              <a:t>( </a:t>
            </a:r>
            <a:r>
              <a:rPr lang="en-US" altLang="zh-CN" sz="1600" dirty="0" smtClean="0"/>
              <a:t>e )</a:t>
            </a:r>
            <a:endParaRPr lang="zh-CN" altLang="en-US" sz="1600" dirty="0"/>
          </a:p>
        </p:txBody>
      </p:sp>
      <p:sp>
        <p:nvSpPr>
          <p:cNvPr id="15" name="矩形 14"/>
          <p:cNvSpPr/>
          <p:nvPr/>
        </p:nvSpPr>
        <p:spPr>
          <a:xfrm>
            <a:off x="1008063" y="1412508"/>
            <a:ext cx="7265080" cy="793487"/>
          </a:xfrm>
          <a:prstGeom prst="rect">
            <a:avLst/>
          </a:prstGeom>
        </p:spPr>
        <p:txBody>
          <a:bodyPr wrap="square">
            <a:spAutoFit/>
          </a:bodyPr>
          <a:lstStyle/>
          <a:p>
            <a:pPr>
              <a:lnSpc>
                <a:spcPct val="150000"/>
              </a:lnSpc>
            </a:pPr>
            <a:r>
              <a:rPr lang="zh-CN" altLang="en-US" sz="1600" dirty="0" smtClean="0"/>
              <a:t>    分为两种情况来建模，任务可分情况与任务不可分情况。</a:t>
            </a:r>
            <a:endParaRPr lang="en-US" altLang="zh-CN" sz="1600" dirty="0" smtClean="0"/>
          </a:p>
          <a:p>
            <a:pPr>
              <a:lnSpc>
                <a:spcPct val="150000"/>
              </a:lnSpc>
            </a:pPr>
            <a:r>
              <a:rPr lang="zh-CN" altLang="en-US" sz="1600" dirty="0" smtClean="0"/>
              <a:t>以下数学规划是任务不可分情况。</a:t>
            </a:r>
            <a:endParaRPr lang="zh-CN" altLang="en-US" sz="1600" dirty="0"/>
          </a:p>
        </p:txBody>
      </p:sp>
      <p:sp>
        <p:nvSpPr>
          <p:cNvPr id="5" name="矩形 4"/>
          <p:cNvSpPr/>
          <p:nvPr/>
        </p:nvSpPr>
        <p:spPr>
          <a:xfrm>
            <a:off x="661851" y="2287974"/>
            <a:ext cx="10955382" cy="7403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61845" y="3035996"/>
            <a:ext cx="10955382" cy="8555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61850" y="3883835"/>
            <a:ext cx="10955383" cy="5150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61851" y="4406550"/>
            <a:ext cx="10955382" cy="529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57494" y="4927970"/>
            <a:ext cx="10955382" cy="4693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a:off x="7123611" y="2251210"/>
            <a:ext cx="0" cy="3146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5888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3"/>
          <a:srcRect/>
          <a:stretch>
            <a:fillRect/>
          </a:stretch>
        </p:blipFill>
        <p:spPr bwMode="auto">
          <a:xfrm>
            <a:off x="10820400" y="25400"/>
            <a:ext cx="1092200" cy="1079500"/>
          </a:xfrm>
          <a:prstGeom prst="rect">
            <a:avLst/>
          </a:prstGeom>
          <a:noFill/>
        </p:spPr>
      </p:pic>
      <p:sp>
        <p:nvSpPr>
          <p:cNvPr id="4" name="矩形 3"/>
          <p:cNvSpPr/>
          <p:nvPr/>
        </p:nvSpPr>
        <p:spPr>
          <a:xfrm>
            <a:off x="1407884" y="1574933"/>
            <a:ext cx="9275065" cy="461665"/>
          </a:xfrm>
          <a:prstGeom prst="rect">
            <a:avLst/>
          </a:prstGeom>
        </p:spPr>
        <p:txBody>
          <a:bodyPr wrap="square">
            <a:spAutoFit/>
          </a:bodyPr>
          <a:lstStyle/>
          <a:p>
            <a:pPr>
              <a:lnSpc>
                <a:spcPct val="150000"/>
              </a:lnSpc>
            </a:pPr>
            <a:r>
              <a:rPr lang="zh-CN" altLang="en-US" sz="1600" dirty="0"/>
              <a:t>     任务可分情况下，</a:t>
            </a:r>
            <a:r>
              <a:rPr lang="zh-CN" altLang="en-US" sz="1600" dirty="0" smtClean="0"/>
              <a:t>根据必须本地执行的任务是否高于</a:t>
            </a:r>
            <a:r>
              <a:rPr lang="zh-CN" altLang="en-US" sz="1600" dirty="0"/>
              <a:t>平均任务</a:t>
            </a:r>
            <a:r>
              <a:rPr lang="zh-CN" altLang="en-US" sz="1600" dirty="0" smtClean="0"/>
              <a:t>大小</a:t>
            </a:r>
            <a:r>
              <a:rPr lang="zh-CN" altLang="en-US" sz="1600" dirty="0"/>
              <a:t>，</a:t>
            </a:r>
            <a:r>
              <a:rPr lang="zh-CN" altLang="en-US" sz="1600" dirty="0" smtClean="0"/>
              <a:t>可以</a:t>
            </a:r>
            <a:r>
              <a:rPr lang="zh-CN" altLang="en-US" sz="1600" dirty="0"/>
              <a:t>分两种情况</a:t>
            </a:r>
            <a:r>
              <a:rPr lang="zh-CN" altLang="en-US" sz="1600" dirty="0" smtClean="0"/>
              <a:t>讨论。</a:t>
            </a:r>
            <a:endParaRPr lang="en-US" altLang="zh-CN" sz="1600" dirty="0"/>
          </a:p>
        </p:txBody>
      </p:sp>
      <p:sp>
        <p:nvSpPr>
          <p:cNvPr id="9" name="矩形 8"/>
          <p:cNvSpPr/>
          <p:nvPr/>
        </p:nvSpPr>
        <p:spPr>
          <a:xfrm>
            <a:off x="2589929" y="5133269"/>
            <a:ext cx="1620957" cy="307777"/>
          </a:xfrm>
          <a:prstGeom prst="rect">
            <a:avLst/>
          </a:prstGeom>
        </p:spPr>
        <p:txBody>
          <a:bodyPr wrap="none">
            <a:spAutoFit/>
          </a:bodyPr>
          <a:lstStyle/>
          <a:p>
            <a:r>
              <a:rPr lang="zh-CN" altLang="en-US" sz="1400" dirty="0"/>
              <a:t>小任务情况示意图</a:t>
            </a:r>
          </a:p>
        </p:txBody>
      </p:sp>
      <p:sp>
        <p:nvSpPr>
          <p:cNvPr id="29" name="TextBox 1"/>
          <p:cNvSpPr txBox="1"/>
          <p:nvPr/>
        </p:nvSpPr>
        <p:spPr>
          <a:xfrm>
            <a:off x="558800" y="571500"/>
            <a:ext cx="3770263" cy="443711"/>
          </a:xfrm>
          <a:prstGeom prst="rect">
            <a:avLst/>
          </a:prstGeom>
          <a:noFill/>
        </p:spPr>
        <p:txBody>
          <a:bodyPr wrap="none" lIns="0" tIns="0" rIns="0" rtlCol="0">
            <a:spAutoFit/>
          </a:bodyPr>
          <a:lstStyle/>
          <a:p>
            <a:pPr>
              <a:lnSpc>
                <a:spcPts val="3100"/>
              </a:lnSpc>
            </a:pPr>
            <a:r>
              <a:rPr lang="zh-CN" altLang="en-US" sz="2804" dirty="0">
                <a:solidFill>
                  <a:srgbClr val="4D3777"/>
                </a:solidFill>
                <a:latin typeface="Times New Roman" pitchFamily="18" charset="0"/>
                <a:cs typeface="Times New Roman" pitchFamily="18" charset="0"/>
              </a:rPr>
              <a:t>主要</a:t>
            </a:r>
            <a:r>
              <a:rPr lang="zh-CN" altLang="en-US" sz="2804" dirty="0" smtClean="0">
                <a:solidFill>
                  <a:srgbClr val="4D3777"/>
                </a:solidFill>
                <a:latin typeface="Times New Roman" pitchFamily="18" charset="0"/>
                <a:cs typeface="Times New Roman" pitchFamily="18" charset="0"/>
              </a:rPr>
              <a:t>工作</a:t>
            </a:r>
            <a:r>
              <a:rPr lang="en-US" altLang="zh-CN" sz="2804" dirty="0" smtClean="0">
                <a:solidFill>
                  <a:srgbClr val="4D3777"/>
                </a:solidFill>
                <a:latin typeface="Times New Roman" pitchFamily="18" charset="0"/>
                <a:cs typeface="Times New Roman" pitchFamily="18" charset="0"/>
              </a:rPr>
              <a:t>1——</a:t>
            </a:r>
            <a:r>
              <a:rPr lang="zh-CN" altLang="en-US" sz="2804" dirty="0">
                <a:solidFill>
                  <a:srgbClr val="4D3777"/>
                </a:solidFill>
                <a:latin typeface="Times New Roman" pitchFamily="18" charset="0"/>
                <a:cs typeface="Times New Roman" pitchFamily="18" charset="0"/>
              </a:rPr>
              <a:t>问题建模</a:t>
            </a:r>
            <a:endParaRPr lang="en-US" altLang="zh-CN" sz="2804" dirty="0">
              <a:solidFill>
                <a:srgbClr val="4D3777"/>
              </a:solidFill>
              <a:latin typeface="Times New Roman" pitchFamily="18" charset="0"/>
              <a:cs typeface="Times New Roman" pitchFamily="18" charset="0"/>
            </a:endParaRPr>
          </a:p>
        </p:txBody>
      </p:sp>
      <p:sp>
        <p:nvSpPr>
          <p:cNvPr id="10" name="矩形 9"/>
          <p:cNvSpPr/>
          <p:nvPr/>
        </p:nvSpPr>
        <p:spPr>
          <a:xfrm>
            <a:off x="8991600" y="508884"/>
            <a:ext cx="1261884" cy="489878"/>
          </a:xfrm>
          <a:prstGeom prst="rect">
            <a:avLst/>
          </a:prstGeom>
        </p:spPr>
        <p:txBody>
          <a:bodyPr wrap="none">
            <a:spAutoFit/>
          </a:bodyPr>
          <a:lstStyle/>
          <a:p>
            <a:pPr>
              <a:lnSpc>
                <a:spcPts val="3100"/>
              </a:lnSpc>
            </a:pPr>
            <a:r>
              <a:rPr lang="zh-CN" altLang="en-US" sz="1400" dirty="0">
                <a:latin typeface="Times New Roman" pitchFamily="18" charset="0"/>
                <a:cs typeface="Times New Roman" pitchFamily="18" charset="0"/>
              </a:rPr>
              <a:t>任务可分情况</a:t>
            </a:r>
            <a:endParaRPr lang="en-US" altLang="zh-CN" sz="1400" dirty="0">
              <a:latin typeface="Times New Roman" pitchFamily="18" charset="0"/>
              <a:cs typeface="Times New Roman" pitchFamily="18" charset="0"/>
            </a:endParaRPr>
          </a:p>
        </p:txBody>
      </p:sp>
      <p:sp>
        <p:nvSpPr>
          <p:cNvPr id="2" name="矩形 1"/>
          <p:cNvSpPr/>
          <p:nvPr/>
        </p:nvSpPr>
        <p:spPr>
          <a:xfrm>
            <a:off x="6532536" y="3146624"/>
            <a:ext cx="3886200" cy="1162819"/>
          </a:xfrm>
          <a:prstGeom prst="rect">
            <a:avLst/>
          </a:prstGeom>
        </p:spPr>
        <p:txBody>
          <a:bodyPr wrap="square">
            <a:spAutoFit/>
          </a:bodyPr>
          <a:lstStyle/>
          <a:p>
            <a:pPr>
              <a:lnSpc>
                <a:spcPct val="150000"/>
              </a:lnSpc>
            </a:pPr>
            <a:r>
              <a:rPr lang="zh-CN" altLang="en-US" sz="1600" dirty="0" smtClean="0"/>
              <a:t>根据均值不等式</a:t>
            </a:r>
            <a:r>
              <a:rPr lang="en-US" altLang="zh-CN" sz="1600" dirty="0"/>
              <a:t> </a:t>
            </a:r>
            <a:endParaRPr lang="en-US" altLang="zh-CN" sz="1600" dirty="0" smtClean="0"/>
          </a:p>
          <a:p>
            <a:pPr>
              <a:lnSpc>
                <a:spcPct val="150000"/>
              </a:lnSpc>
            </a:pPr>
            <a:endParaRPr lang="en-US" altLang="zh-CN" sz="1600" dirty="0" smtClean="0"/>
          </a:p>
          <a:p>
            <a:pPr>
              <a:lnSpc>
                <a:spcPct val="150000"/>
              </a:lnSpc>
            </a:pPr>
            <a:r>
              <a:rPr lang="zh-CN" altLang="en-US" sz="1600" dirty="0" smtClean="0"/>
              <a:t>最</a:t>
            </a:r>
            <a:r>
              <a:rPr lang="zh-CN" altLang="en-US" sz="1600" dirty="0"/>
              <a:t>优的分配方案</a:t>
            </a:r>
            <a:r>
              <a:rPr lang="zh-CN" altLang="en-US" sz="1600" dirty="0" smtClean="0"/>
              <a:t>是，车辆均分所有的</a:t>
            </a:r>
            <a:r>
              <a:rPr lang="zh-CN" altLang="en-US" sz="1600" dirty="0"/>
              <a:t>任务。</a:t>
            </a:r>
          </a:p>
        </p:txBody>
      </p:sp>
      <p:graphicFrame>
        <p:nvGraphicFramePr>
          <p:cNvPr id="6" name="对象 5"/>
          <p:cNvGraphicFramePr>
            <a:graphicFrameLocks noChangeAspect="1"/>
          </p:cNvGraphicFramePr>
          <p:nvPr>
            <p:extLst>
              <p:ext uri="{D42A27DB-BD31-4B8C-83A1-F6EECF244321}">
                <p14:modId xmlns:p14="http://schemas.microsoft.com/office/powerpoint/2010/main" val="2677461942"/>
              </p:ext>
            </p:extLst>
          </p:nvPr>
        </p:nvGraphicFramePr>
        <p:xfrm>
          <a:off x="8124620" y="3040208"/>
          <a:ext cx="1143000" cy="771896"/>
        </p:xfrm>
        <a:graphic>
          <a:graphicData uri="http://schemas.openxmlformats.org/presentationml/2006/ole">
            <mc:AlternateContent xmlns:mc="http://schemas.openxmlformats.org/markup-compatibility/2006">
              <mc:Choice xmlns:v="urn:schemas-microsoft-com:vml" Requires="v">
                <p:oleObj spid="_x0000_s2092" name="Equation" r:id="rId4" imgW="977760" imgH="660240" progId="Equation.DSMT4">
                  <p:embed/>
                </p:oleObj>
              </mc:Choice>
              <mc:Fallback>
                <p:oleObj name="Equation" r:id="rId4" imgW="977760" imgH="660240" progId="Equation.DSMT4">
                  <p:embed/>
                  <p:pic>
                    <p:nvPicPr>
                      <p:cNvPr id="6" name="对象 5"/>
                      <p:cNvPicPr/>
                      <p:nvPr/>
                    </p:nvPicPr>
                    <p:blipFill>
                      <a:blip r:embed="rId5"/>
                      <a:stretch>
                        <a:fillRect/>
                      </a:stretch>
                    </p:blipFill>
                    <p:spPr>
                      <a:xfrm>
                        <a:off x="8124620" y="3040208"/>
                        <a:ext cx="1143000" cy="771896"/>
                      </a:xfrm>
                      <a:prstGeom prst="rect">
                        <a:avLst/>
                      </a:prstGeom>
                    </p:spPr>
                  </p:pic>
                </p:oleObj>
              </mc:Fallback>
            </mc:AlternateContent>
          </a:graphicData>
        </a:graphic>
      </p:graphicFrame>
      <p:sp>
        <p:nvSpPr>
          <p:cNvPr id="11" name="灯片编号占位符 10"/>
          <p:cNvSpPr>
            <a:spLocks noGrp="1"/>
          </p:cNvSpPr>
          <p:nvPr>
            <p:ph type="sldNum" sz="quarter" idx="12"/>
          </p:nvPr>
        </p:nvSpPr>
        <p:spPr/>
        <p:txBody>
          <a:bodyPr/>
          <a:lstStyle/>
          <a:p>
            <a:fld id="{AE192836-88A4-43A9-AC25-C8BBCD30347E}" type="slidenum">
              <a:rPr lang="zh-CN" altLang="en-US" smtClean="0"/>
              <a:t>8</a:t>
            </a:fld>
            <a:endParaRPr lang="zh-CN" altLang="en-US"/>
          </a:p>
        </p:txBody>
      </p:sp>
      <p:pic>
        <p:nvPicPr>
          <p:cNvPr id="14" name="图片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1668" y="2319795"/>
            <a:ext cx="3757480" cy="2823850"/>
          </a:xfrm>
          <a:prstGeom prst="rect">
            <a:avLst/>
          </a:prstGeom>
        </p:spPr>
      </p:pic>
      <p:sp>
        <p:nvSpPr>
          <p:cNvPr id="16" name="矩形 15"/>
          <p:cNvSpPr/>
          <p:nvPr/>
        </p:nvSpPr>
        <p:spPr>
          <a:xfrm>
            <a:off x="5414475" y="5755581"/>
            <a:ext cx="1261884" cy="489878"/>
          </a:xfrm>
          <a:prstGeom prst="rect">
            <a:avLst/>
          </a:prstGeom>
        </p:spPr>
        <p:txBody>
          <a:bodyPr wrap="none">
            <a:spAutoFit/>
          </a:bodyPr>
          <a:lstStyle/>
          <a:p>
            <a:pPr>
              <a:lnSpc>
                <a:spcPts val="3100"/>
              </a:lnSpc>
            </a:pPr>
            <a:r>
              <a:rPr lang="zh-CN" altLang="en-US" sz="1400" dirty="0" smtClean="0">
                <a:latin typeface="Times New Roman" pitchFamily="18" charset="0"/>
                <a:cs typeface="Times New Roman" pitchFamily="18" charset="0"/>
              </a:rPr>
              <a:t>任务可</a:t>
            </a:r>
            <a:r>
              <a:rPr lang="zh-CN" altLang="en-US" sz="1400" dirty="0">
                <a:latin typeface="Times New Roman" pitchFamily="18" charset="0"/>
                <a:cs typeface="Times New Roman" pitchFamily="18" charset="0"/>
              </a:rPr>
              <a:t>分情况</a:t>
            </a:r>
            <a:endParaRPr lang="en-US" altLang="zh-CN" sz="1400" dirty="0">
              <a:latin typeface="Times New Roman" pitchFamily="18" charset="0"/>
              <a:cs typeface="Times New Roman" pitchFamily="18" charset="0"/>
            </a:endParaRPr>
          </a:p>
        </p:txBody>
      </p:sp>
      <p:sp>
        <p:nvSpPr>
          <p:cNvPr id="13" name="矩形 12"/>
          <p:cNvSpPr/>
          <p:nvPr/>
        </p:nvSpPr>
        <p:spPr>
          <a:xfrm>
            <a:off x="6532536" y="2559405"/>
            <a:ext cx="4313901" cy="461665"/>
          </a:xfrm>
          <a:prstGeom prst="rect">
            <a:avLst/>
          </a:prstGeom>
        </p:spPr>
        <p:txBody>
          <a:bodyPr wrap="square">
            <a:spAutoFit/>
          </a:bodyPr>
          <a:lstStyle/>
          <a:p>
            <a:pPr>
              <a:lnSpc>
                <a:spcPct val="150000"/>
              </a:lnSpc>
            </a:pPr>
            <a:r>
              <a:rPr lang="zh-CN" altLang="en-US" sz="1600" dirty="0"/>
              <a:t>       </a:t>
            </a:r>
            <a:r>
              <a:rPr lang="zh-CN" altLang="en-US" sz="1600" dirty="0" smtClean="0"/>
              <a:t>小任务情况时，</a:t>
            </a:r>
            <a:r>
              <a:rPr lang="zh-CN" altLang="en-US" sz="1600" dirty="0"/>
              <a:t>该</a:t>
            </a:r>
            <a:r>
              <a:rPr lang="zh-CN" altLang="en-US" sz="1600" dirty="0" smtClean="0"/>
              <a:t>问题不需要</a:t>
            </a:r>
            <a:r>
              <a:rPr lang="zh-CN" altLang="en-US" sz="1600" dirty="0"/>
              <a:t>进行</a:t>
            </a:r>
            <a:r>
              <a:rPr lang="zh-CN" altLang="en-US" sz="1600" dirty="0" smtClean="0"/>
              <a:t>讨论。</a:t>
            </a:r>
            <a:endParaRPr lang="zh-CN" altLang="en-US" sz="1600" dirty="0"/>
          </a:p>
        </p:txBody>
      </p:sp>
      <p:sp>
        <p:nvSpPr>
          <p:cNvPr id="5" name="圆角矩形标注 4"/>
          <p:cNvSpPr/>
          <p:nvPr/>
        </p:nvSpPr>
        <p:spPr>
          <a:xfrm>
            <a:off x="268280" y="3392425"/>
            <a:ext cx="1037332" cy="880442"/>
          </a:xfrm>
          <a:prstGeom prst="wedgeRoundRectCallout">
            <a:avLst>
              <a:gd name="adj1" fmla="val 210621"/>
              <a:gd name="adj2" fmla="val 35008"/>
              <a:gd name="adj3" fmla="val 1666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27444" y="3634479"/>
            <a:ext cx="1037332" cy="523220"/>
          </a:xfrm>
          <a:prstGeom prst="rect">
            <a:avLst/>
          </a:prstGeom>
          <a:noFill/>
        </p:spPr>
        <p:txBody>
          <a:bodyPr wrap="square" rtlCol="0">
            <a:spAutoFit/>
          </a:bodyPr>
          <a:lstStyle/>
          <a:p>
            <a:r>
              <a:rPr lang="zh-CN" altLang="en-US" sz="1400" dirty="0" smtClean="0"/>
              <a:t>低于平均任务大小</a:t>
            </a:r>
            <a:endParaRPr lang="zh-CN" altLang="en-US" sz="1400" dirty="0"/>
          </a:p>
        </p:txBody>
      </p:sp>
    </p:spTree>
    <p:extLst>
      <p:ext uri="{BB962C8B-B14F-4D97-AF65-F5344CB8AC3E}">
        <p14:creationId xmlns:p14="http://schemas.microsoft.com/office/powerpoint/2010/main" val="29979481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0820400" y="25400"/>
            <a:ext cx="1092200" cy="1079500"/>
          </a:xfrm>
          <a:prstGeom prst="rect">
            <a:avLst/>
          </a:prstGeom>
          <a:noFill/>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412" y="1639029"/>
            <a:ext cx="3751559" cy="2819400"/>
          </a:xfrm>
          <a:prstGeom prst="rect">
            <a:avLst/>
          </a:prstGeom>
        </p:spPr>
      </p:pic>
      <p:sp>
        <p:nvSpPr>
          <p:cNvPr id="7" name="矩形 6"/>
          <p:cNvSpPr/>
          <p:nvPr/>
        </p:nvSpPr>
        <p:spPr>
          <a:xfrm>
            <a:off x="2401566" y="4667241"/>
            <a:ext cx="1622560" cy="307777"/>
          </a:xfrm>
          <a:prstGeom prst="rect">
            <a:avLst/>
          </a:prstGeom>
        </p:spPr>
        <p:txBody>
          <a:bodyPr wrap="none">
            <a:spAutoFit/>
          </a:bodyPr>
          <a:lstStyle/>
          <a:p>
            <a:r>
              <a:rPr lang="zh-CN" altLang="en-US" sz="1400" dirty="0"/>
              <a:t>大任务情况示意图</a:t>
            </a:r>
          </a:p>
        </p:txBody>
      </p:sp>
      <p:sp>
        <p:nvSpPr>
          <p:cNvPr id="4" name="矩形 3"/>
          <p:cNvSpPr/>
          <p:nvPr/>
        </p:nvSpPr>
        <p:spPr>
          <a:xfrm>
            <a:off x="6278279" y="1760966"/>
            <a:ext cx="4313901" cy="2308324"/>
          </a:xfrm>
          <a:prstGeom prst="rect">
            <a:avLst/>
          </a:prstGeom>
        </p:spPr>
        <p:txBody>
          <a:bodyPr wrap="square">
            <a:spAutoFit/>
          </a:bodyPr>
          <a:lstStyle/>
          <a:p>
            <a:pPr>
              <a:lnSpc>
                <a:spcPct val="150000"/>
              </a:lnSpc>
            </a:pPr>
            <a:r>
              <a:rPr lang="zh-CN" altLang="en-US" sz="1600" dirty="0"/>
              <a:t>       </a:t>
            </a:r>
            <a:r>
              <a:rPr lang="zh-CN" altLang="en-US" sz="1600" dirty="0" smtClean="0"/>
              <a:t>大任务情况下，</a:t>
            </a:r>
            <a:r>
              <a:rPr lang="zh-CN" altLang="en-US" sz="1600" dirty="0"/>
              <a:t>该问题需要进行讨论，是否还</a:t>
            </a:r>
            <a:r>
              <a:rPr lang="zh-CN" altLang="en-US" sz="1600" dirty="0" smtClean="0"/>
              <a:t>需要给大任务的</a:t>
            </a:r>
            <a:r>
              <a:rPr lang="zh-CN" altLang="en-US" sz="1600" dirty="0"/>
              <a:t>车辆</a:t>
            </a:r>
            <a:r>
              <a:rPr lang="zh-CN" altLang="en-US" sz="1600" dirty="0" smtClean="0"/>
              <a:t>分配</a:t>
            </a:r>
            <a:r>
              <a:rPr lang="zh-CN" altLang="en-US" sz="1600" dirty="0"/>
              <a:t>任务</a:t>
            </a:r>
            <a:r>
              <a:rPr lang="zh-CN" altLang="en-US" sz="1600" dirty="0" smtClean="0"/>
              <a:t>。</a:t>
            </a:r>
            <a:endParaRPr lang="en-US" altLang="zh-CN" sz="1600" dirty="0" smtClean="0"/>
          </a:p>
          <a:p>
            <a:pPr>
              <a:lnSpc>
                <a:spcPct val="150000"/>
              </a:lnSpc>
            </a:pPr>
            <a:r>
              <a:rPr lang="zh-CN" altLang="en-US" sz="1600" dirty="0"/>
              <a:t> 根据拉格朗日乘数法，最优的分配方案是：</a:t>
            </a:r>
            <a:endParaRPr lang="en-US" altLang="zh-CN" sz="1600" dirty="0"/>
          </a:p>
          <a:p>
            <a:pPr>
              <a:lnSpc>
                <a:spcPct val="150000"/>
              </a:lnSpc>
            </a:pPr>
            <a:r>
              <a:rPr lang="zh-CN" altLang="en-US" sz="1600" dirty="0"/>
              <a:t>    （</a:t>
            </a:r>
            <a:r>
              <a:rPr lang="en-US" altLang="zh-CN" sz="1600" dirty="0"/>
              <a:t>1</a:t>
            </a:r>
            <a:r>
              <a:rPr lang="zh-CN" altLang="en-US" sz="1600" dirty="0"/>
              <a:t>）对于本地任务是大任务的车辆，将他们所有可调度的任务调度出去。</a:t>
            </a:r>
            <a:endParaRPr lang="en-US" altLang="zh-CN" sz="1600" dirty="0"/>
          </a:p>
          <a:p>
            <a:pPr>
              <a:lnSpc>
                <a:spcPct val="150000"/>
              </a:lnSpc>
            </a:pPr>
            <a:r>
              <a:rPr lang="zh-CN" altLang="en-US" sz="1600" dirty="0"/>
              <a:t>    （</a:t>
            </a:r>
            <a:r>
              <a:rPr lang="en-US" altLang="zh-CN" sz="1600" dirty="0"/>
              <a:t>2</a:t>
            </a:r>
            <a:r>
              <a:rPr lang="zh-CN" altLang="en-US" sz="1600" dirty="0"/>
              <a:t>）其余车辆再均分剩余的任务。</a:t>
            </a:r>
          </a:p>
        </p:txBody>
      </p:sp>
      <p:sp>
        <p:nvSpPr>
          <p:cNvPr id="13" name="TextBox 1"/>
          <p:cNvSpPr txBox="1"/>
          <p:nvPr/>
        </p:nvSpPr>
        <p:spPr>
          <a:xfrm>
            <a:off x="558800" y="571500"/>
            <a:ext cx="3770263" cy="443711"/>
          </a:xfrm>
          <a:prstGeom prst="rect">
            <a:avLst/>
          </a:prstGeom>
          <a:noFill/>
        </p:spPr>
        <p:txBody>
          <a:bodyPr wrap="none" lIns="0" tIns="0" rIns="0" rtlCol="0">
            <a:spAutoFit/>
          </a:bodyPr>
          <a:lstStyle/>
          <a:p>
            <a:pPr>
              <a:lnSpc>
                <a:spcPts val="3100"/>
              </a:lnSpc>
            </a:pPr>
            <a:r>
              <a:rPr lang="zh-CN" altLang="en-US" sz="2804" dirty="0">
                <a:solidFill>
                  <a:srgbClr val="4D3777"/>
                </a:solidFill>
                <a:latin typeface="Times New Roman" pitchFamily="18" charset="0"/>
                <a:cs typeface="Times New Roman" pitchFamily="18" charset="0"/>
              </a:rPr>
              <a:t>主要</a:t>
            </a:r>
            <a:r>
              <a:rPr lang="zh-CN" altLang="en-US" sz="2804" dirty="0" smtClean="0">
                <a:solidFill>
                  <a:srgbClr val="4D3777"/>
                </a:solidFill>
                <a:latin typeface="Times New Roman" pitchFamily="18" charset="0"/>
                <a:cs typeface="Times New Roman" pitchFamily="18" charset="0"/>
              </a:rPr>
              <a:t>工作</a:t>
            </a:r>
            <a:r>
              <a:rPr lang="en-US" altLang="zh-CN" sz="2804" dirty="0" smtClean="0">
                <a:solidFill>
                  <a:srgbClr val="4D3777"/>
                </a:solidFill>
                <a:latin typeface="Times New Roman" pitchFamily="18" charset="0"/>
                <a:cs typeface="Times New Roman" pitchFamily="18" charset="0"/>
              </a:rPr>
              <a:t>1——</a:t>
            </a:r>
            <a:r>
              <a:rPr lang="zh-CN" altLang="en-US" sz="2804" dirty="0">
                <a:solidFill>
                  <a:srgbClr val="4D3777"/>
                </a:solidFill>
                <a:latin typeface="Times New Roman" pitchFamily="18" charset="0"/>
                <a:cs typeface="Times New Roman" pitchFamily="18" charset="0"/>
              </a:rPr>
              <a:t>问题</a:t>
            </a:r>
            <a:r>
              <a:rPr lang="zh-CN" altLang="en-US" sz="2804" dirty="0" smtClean="0">
                <a:solidFill>
                  <a:srgbClr val="4D3777"/>
                </a:solidFill>
                <a:latin typeface="Times New Roman" pitchFamily="18" charset="0"/>
                <a:cs typeface="Times New Roman" pitchFamily="18" charset="0"/>
              </a:rPr>
              <a:t>建模</a:t>
            </a:r>
            <a:endParaRPr lang="en-US" altLang="zh-CN" sz="2804" dirty="0">
              <a:solidFill>
                <a:srgbClr val="4D3777"/>
              </a:solidFill>
              <a:latin typeface="Times New Roman" pitchFamily="18" charset="0"/>
              <a:cs typeface="Times New Roman" pitchFamily="18" charset="0"/>
            </a:endParaRPr>
          </a:p>
        </p:txBody>
      </p:sp>
      <p:sp>
        <p:nvSpPr>
          <p:cNvPr id="8" name="灯片编号占位符 7"/>
          <p:cNvSpPr>
            <a:spLocks noGrp="1"/>
          </p:cNvSpPr>
          <p:nvPr>
            <p:ph type="sldNum" sz="quarter" idx="12"/>
          </p:nvPr>
        </p:nvSpPr>
        <p:spPr/>
        <p:txBody>
          <a:bodyPr/>
          <a:lstStyle/>
          <a:p>
            <a:fld id="{AE192836-88A4-43A9-AC25-C8BBCD30347E}" type="slidenum">
              <a:rPr lang="zh-CN" altLang="en-US" smtClean="0"/>
              <a:t>9</a:t>
            </a:fld>
            <a:endParaRPr lang="zh-CN" altLang="en-US"/>
          </a:p>
        </p:txBody>
      </p:sp>
      <p:sp>
        <p:nvSpPr>
          <p:cNvPr id="11" name="矩形 10"/>
          <p:cNvSpPr/>
          <p:nvPr/>
        </p:nvSpPr>
        <p:spPr>
          <a:xfrm>
            <a:off x="5414475" y="5755581"/>
            <a:ext cx="1261884" cy="489878"/>
          </a:xfrm>
          <a:prstGeom prst="rect">
            <a:avLst/>
          </a:prstGeom>
        </p:spPr>
        <p:txBody>
          <a:bodyPr wrap="none">
            <a:spAutoFit/>
          </a:bodyPr>
          <a:lstStyle/>
          <a:p>
            <a:pPr>
              <a:lnSpc>
                <a:spcPts val="3100"/>
              </a:lnSpc>
            </a:pPr>
            <a:r>
              <a:rPr lang="zh-CN" altLang="en-US" sz="1400" dirty="0" smtClean="0">
                <a:latin typeface="Times New Roman" pitchFamily="18" charset="0"/>
                <a:cs typeface="Times New Roman" pitchFamily="18" charset="0"/>
              </a:rPr>
              <a:t>任务可</a:t>
            </a:r>
            <a:r>
              <a:rPr lang="zh-CN" altLang="en-US" sz="1400" dirty="0">
                <a:latin typeface="Times New Roman" pitchFamily="18" charset="0"/>
                <a:cs typeface="Times New Roman" pitchFamily="18" charset="0"/>
              </a:rPr>
              <a:t>分情况</a:t>
            </a:r>
            <a:endParaRPr lang="en-US" altLang="zh-CN" sz="1400" dirty="0">
              <a:latin typeface="Times New Roman" pitchFamily="18" charset="0"/>
              <a:cs typeface="Times New Roman" pitchFamily="18" charset="0"/>
            </a:endParaRPr>
          </a:p>
        </p:txBody>
      </p:sp>
      <p:sp>
        <p:nvSpPr>
          <p:cNvPr id="12" name="圆角矩形标注 11"/>
          <p:cNvSpPr/>
          <p:nvPr/>
        </p:nvSpPr>
        <p:spPr>
          <a:xfrm>
            <a:off x="313660" y="1550834"/>
            <a:ext cx="1037332" cy="880442"/>
          </a:xfrm>
          <a:prstGeom prst="wedgeRoundRectCallout">
            <a:avLst>
              <a:gd name="adj1" fmla="val 237947"/>
              <a:gd name="adj2" fmla="val 39162"/>
              <a:gd name="adj3" fmla="val 1666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370552" y="1756312"/>
            <a:ext cx="1037332" cy="523220"/>
          </a:xfrm>
          <a:prstGeom prst="rect">
            <a:avLst/>
          </a:prstGeom>
          <a:noFill/>
        </p:spPr>
        <p:txBody>
          <a:bodyPr wrap="square" rtlCol="0">
            <a:spAutoFit/>
          </a:bodyPr>
          <a:lstStyle/>
          <a:p>
            <a:r>
              <a:rPr lang="zh-CN" altLang="en-US" sz="1400" dirty="0" smtClean="0"/>
              <a:t>高于平均任务大小</a:t>
            </a:r>
            <a:endParaRPr lang="zh-CN" altLang="en-US" sz="1400" dirty="0"/>
          </a:p>
        </p:txBody>
      </p:sp>
    </p:spTree>
    <p:extLst>
      <p:ext uri="{BB962C8B-B14F-4D97-AF65-F5344CB8AC3E}">
        <p14:creationId xmlns:p14="http://schemas.microsoft.com/office/powerpoint/2010/main" val="5298571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TotalTime>
  <Words>1558</Words>
  <Application>Microsoft Office PowerPoint</Application>
  <PresentationFormat>宽屏</PresentationFormat>
  <Paragraphs>189</Paragraphs>
  <Slides>23</Slides>
  <Notes>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2" baseType="lpstr">
      <vt:lpstr>等线</vt:lpstr>
      <vt:lpstr>等线 Light</vt:lpstr>
      <vt:lpstr>黑体</vt:lpstr>
      <vt:lpstr>Arial</vt:lpstr>
      <vt:lpstr>Cambria Math</vt:lpstr>
      <vt:lpstr>Courier New</vt:lpstr>
      <vt:lpstr>Times New Roman</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han li</dc:creator>
  <cp:lastModifiedBy>han li</cp:lastModifiedBy>
  <cp:revision>39</cp:revision>
  <dcterms:created xsi:type="dcterms:W3CDTF">2024-05-08T11:56:41Z</dcterms:created>
  <dcterms:modified xsi:type="dcterms:W3CDTF">2024-05-11T14:45:01Z</dcterms:modified>
</cp:coreProperties>
</file>