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handoutMasterIdLst>
    <p:handoutMasterId r:id="rId17"/>
  </p:handoutMasterIdLst>
  <p:sldIdLst>
    <p:sldId id="385" r:id="rId4"/>
    <p:sldId id="370" r:id="rId6"/>
    <p:sldId id="322" r:id="rId7"/>
    <p:sldId id="386" r:id="rId8"/>
    <p:sldId id="387" r:id="rId9"/>
    <p:sldId id="400" r:id="rId10"/>
    <p:sldId id="373" r:id="rId11"/>
    <p:sldId id="389" r:id="rId12"/>
    <p:sldId id="321" r:id="rId13"/>
    <p:sldId id="390" r:id="rId14"/>
    <p:sldId id="420" r:id="rId15"/>
    <p:sldId id="391" r:id="rId16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495"/>
    <a:srgbClr val="AABEB5"/>
    <a:srgbClr val="BCBFA4"/>
    <a:srgbClr val="F7F8FB"/>
    <a:srgbClr val="A3BB7F"/>
    <a:srgbClr val="EEEEEE"/>
    <a:srgbClr val="648142"/>
    <a:srgbClr val="EEECDE"/>
    <a:srgbClr val="E7E5D0"/>
    <a:srgbClr val="DAE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-2130" y="-942"/>
      </p:cViewPr>
      <p:guideLst>
        <p:guide orient="horz" pos="164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适应度就是按照当前的种群中的个体，每个个体对应的具体的值，比如我们要求：</a:t>
            </a:r>
            <a:r>
              <a:rPr lang="en-US" altLang="zh-CN"/>
              <a:t>1+x</a:t>
            </a:r>
            <a:r>
              <a:rPr lang="zh-CN" altLang="en-US"/>
              <a:t>在区间</a:t>
            </a:r>
            <a:r>
              <a:rPr lang="en-US" altLang="zh-CN"/>
              <a:t>[0,5] </a:t>
            </a:r>
            <a:r>
              <a:rPr lang="zh-CN" altLang="en-US"/>
              <a:t>上的最大值，假设现在我们的种群大小为</a:t>
            </a:r>
            <a:r>
              <a:rPr lang="en-US" altLang="zh-CN"/>
              <a:t>3</a:t>
            </a:r>
            <a:r>
              <a:rPr lang="zh-CN" altLang="en-US"/>
              <a:t>，且取值为</a:t>
            </a:r>
            <a:r>
              <a:rPr lang="en-US" altLang="zh-CN"/>
              <a:t>Q=[1,3,4]</a:t>
            </a:r>
            <a:r>
              <a:rPr lang="zh-CN" altLang="en-US"/>
              <a:t>，则我们求得的个体的适应度分别为</a:t>
            </a:r>
            <a:r>
              <a:rPr lang="en-US" altLang="zh-CN"/>
              <a:t>2,4,5</a:t>
            </a:r>
            <a:r>
              <a:rPr lang="zh-CN" altLang="en-US"/>
              <a:t>，这就是当前个体的适应度，我们可以把种群中个体适应度最好的值作为全局最佳适应度，对应于这个案例</a:t>
            </a:r>
            <a:r>
              <a:rPr lang="en-US" altLang="zh-CN"/>
              <a:t>5</a:t>
            </a:r>
            <a:r>
              <a:rPr lang="zh-CN" altLang="en-US"/>
              <a:t>，就是全局最佳适应度。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5536" y="50250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5.xml"/><Relationship Id="rId7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0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hemeOverride" Target="../theme/themeOverride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4.xml"/><Relationship Id="rId6" Type="http://schemas.openxmlformats.org/officeDocument/2006/relationships/themeOverride" Target="../theme/themeOverride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2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themeOverride" Target="../theme/themeOverride8.xml"/><Relationship Id="rId10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819512" y="3547128"/>
            <a:ext cx="2607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65665" y="3547128"/>
            <a:ext cx="23610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量子启发优化算法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86122" y="609446"/>
            <a:ext cx="2771289" cy="2714892"/>
            <a:chOff x="3086122" y="609446"/>
            <a:chExt cx="2771289" cy="2714892"/>
          </a:xfrm>
        </p:grpSpPr>
        <p:sp>
          <p:nvSpPr>
            <p:cNvPr id="4" name="椭圆 3"/>
            <p:cNvSpPr/>
            <p:nvPr/>
          </p:nvSpPr>
          <p:spPr>
            <a:xfrm>
              <a:off x="3142573" y="609446"/>
              <a:ext cx="2714838" cy="2714838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" t="-5000" r="-4000" b="-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142573" y="609500"/>
              <a:ext cx="2714838" cy="2714838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24000" r="-16000" b="-2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22" y="912953"/>
              <a:ext cx="2513534" cy="2107824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6703174" y="2067386"/>
            <a:ext cx="69405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 smtClean="0">
                <a:latin typeface="仓耳天群行楷 W01" panose="02020400000000000000" pitchFamily="18" charset="-122"/>
                <a:ea typeface="仓耳天群行楷 W01" panose="02020400000000000000" pitchFamily="18" charset="-122"/>
                <a:cs typeface="+mn-ea"/>
                <a:sym typeface="+mn-lt"/>
              </a:rPr>
              <a:t>E</a:t>
            </a:r>
            <a:endParaRPr lang="en-US" altLang="zh-CN" sz="4800" spc="300" dirty="0" smtClean="0">
              <a:latin typeface="仓耳天群行楷 W01" panose="02020400000000000000" pitchFamily="18" charset="-122"/>
              <a:ea typeface="仓耳天群行楷 W01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0152" y="2067694"/>
            <a:ext cx="76264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 smtClean="0">
                <a:latin typeface="仓耳天群行楷 W01" panose="02020400000000000000" pitchFamily="18" charset="-122"/>
                <a:ea typeface="仓耳天群行楷 W01" panose="02020400000000000000" pitchFamily="18" charset="-122"/>
                <a:cs typeface="+mn-ea"/>
                <a:sym typeface="+mn-lt"/>
              </a:rPr>
              <a:t>Q</a:t>
            </a:r>
            <a:endParaRPr lang="en-US" altLang="zh-CN" sz="4800" spc="300" dirty="0" smtClean="0">
              <a:latin typeface="仓耳天群行楷 W01" panose="02020400000000000000" pitchFamily="18" charset="-122"/>
              <a:ea typeface="仓耳天群行楷 W01" panose="02020400000000000000" pitchFamily="18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358667"/>
            <a:ext cx="3240360" cy="271733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63" y="1862460"/>
            <a:ext cx="4017859" cy="3369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52474" y="2067386"/>
            <a:ext cx="694054" cy="82994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 smtClean="0">
                <a:latin typeface="仓耳天群行楷 W01" panose="02020400000000000000" pitchFamily="18" charset="-122"/>
                <a:ea typeface="仓耳天群行楷 W01" panose="02020400000000000000" pitchFamily="18" charset="-122"/>
                <a:cs typeface="+mn-ea"/>
                <a:sym typeface="+mn-lt"/>
              </a:rPr>
              <a:t>A</a:t>
            </a:r>
            <a:endParaRPr lang="en-US" altLang="zh-CN" sz="4800" spc="300" dirty="0" smtClean="0">
              <a:latin typeface="仓耳天群行楷 W01" panose="02020400000000000000" pitchFamily="18" charset="-122"/>
              <a:ea typeface="仓耳天群行楷 W01" panose="020204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17" grpId="0"/>
      <p:bldP spid="1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/>
          <p:cNvSpPr txBox="1"/>
          <p:nvPr/>
        </p:nvSpPr>
        <p:spPr>
          <a:xfrm>
            <a:off x="3347998" y="2571457"/>
            <a:ext cx="4176464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4400" dirty="0">
                <a:solidFill>
                  <a:srgbClr val="778495"/>
                </a:solidFill>
                <a:cs typeface="+mn-ea"/>
                <a:sym typeface="+mn-lt"/>
              </a:rPr>
              <a:t>算法流程</a:t>
            </a:r>
            <a:endParaRPr lang="zh-CN" altLang="en-US" sz="4400" dirty="0">
              <a:solidFill>
                <a:srgbClr val="778495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779912" y="1124620"/>
            <a:ext cx="1484586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8000" dirty="0">
                <a:solidFill>
                  <a:srgbClr val="AABEB5"/>
                </a:solidFill>
                <a:cs typeface="+mn-ea"/>
                <a:sym typeface="+mn-lt"/>
              </a:rPr>
              <a:t>02</a:t>
            </a:r>
            <a:endParaRPr lang="en-GB" altLang="zh-CN" sz="8000" dirty="0">
              <a:solidFill>
                <a:srgbClr val="AABEB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9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3190"/>
            <a:ext cx="3469005" cy="2110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233930"/>
            <a:ext cx="3467735" cy="273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80155" y="123825"/>
            <a:ext cx="1800225" cy="79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Q(t)={q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sz="1400"/>
              <a:t>,q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1400"/>
              <a:t>,...q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n</a:t>
            </a:r>
            <a:r>
              <a:rPr lang="en-US" altLang="zh-CN" sz="1400"/>
              <a:t>}</a:t>
            </a:r>
            <a:endParaRPr lang="en-US" altLang="zh-CN" sz="1400"/>
          </a:p>
          <a:p>
            <a:pPr algn="ctr"/>
            <a:r>
              <a:rPr lang="en-US" altLang="zh-CN" sz="900"/>
              <a:t>Q(t)</a:t>
            </a:r>
            <a:r>
              <a:rPr lang="zh-CN" altLang="en-US" sz="900"/>
              <a:t>表示的是整个种群</a:t>
            </a:r>
            <a:endParaRPr lang="zh-CN" altLang="en-US" sz="900"/>
          </a:p>
        </p:txBody>
      </p:sp>
      <p:sp>
        <p:nvSpPr>
          <p:cNvPr id="9" name="矩形 8"/>
          <p:cNvSpPr/>
          <p:nvPr/>
        </p:nvSpPr>
        <p:spPr>
          <a:xfrm>
            <a:off x="6300470" y="123825"/>
            <a:ext cx="2031365" cy="138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400"/>
          </a:p>
          <a:p>
            <a:pPr algn="l"/>
            <a:r>
              <a:rPr lang="en-US" altLang="zh-CN" sz="1400"/>
              <a:t>Q(t)={q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sz="1400"/>
              <a:t>,q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q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1=</a:t>
            </a:r>
            <a:endParaRPr lang="en-US" altLang="zh-CN" sz="1400" baseline="-25000">
              <a:solidFill>
                <a:schemeClr val="bg1"/>
              </a:solidFill>
              <a:uFillTx/>
              <a:sym typeface="+mn-ea"/>
            </a:endParaRPr>
          </a:p>
          <a:p>
            <a:pPr algn="l"/>
            <a:endParaRPr lang="en-US" altLang="zh-CN" sz="1400" baseline="-25000">
              <a:solidFill>
                <a:schemeClr val="bg1"/>
              </a:solidFill>
              <a:uFillTx/>
              <a:sym typeface="+mn-ea"/>
            </a:endParaRPr>
          </a:p>
          <a:p>
            <a:pPr algn="l"/>
            <a:endParaRPr lang="en-US" altLang="zh-CN" sz="1400" baseline="-25000">
              <a:solidFill>
                <a:schemeClr val="bg1"/>
              </a:solidFill>
              <a:uFillTx/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q2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=</a:t>
            </a:r>
            <a:endParaRPr lang="en-US" altLang="zh-CN" sz="1400"/>
          </a:p>
          <a:p>
            <a:pPr algn="l"/>
            <a:endParaRPr lang="zh-CN" altLang="en-US" sz="1400"/>
          </a:p>
          <a:p>
            <a:pPr algn="l"/>
            <a:endParaRPr lang="en-US" altLang="zh-CN" sz="1400"/>
          </a:p>
          <a:p>
            <a:pPr algn="l"/>
            <a:endParaRPr lang="zh-CN" altLang="en-US" sz="9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70" y="862330"/>
            <a:ext cx="951865" cy="372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605" y="411480"/>
            <a:ext cx="951865" cy="3727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13" idx="0"/>
          </p:cNvCxnSpPr>
          <p:nvPr/>
        </p:nvCxnSpPr>
        <p:spPr>
          <a:xfrm>
            <a:off x="4680585" y="91567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80155" y="1453515"/>
            <a:ext cx="1800225" cy="79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P(t)={X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sz="1400"/>
              <a:t>,X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1400"/>
              <a:t>,...X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n</a:t>
            </a:r>
            <a:r>
              <a:rPr lang="en-US" altLang="zh-CN" sz="1400"/>
              <a:t>}</a:t>
            </a:r>
            <a:endParaRPr lang="en-US" altLang="zh-CN" sz="1400"/>
          </a:p>
          <a:p>
            <a:pPr algn="ctr"/>
            <a:r>
              <a:rPr lang="zh-CN" altLang="en-US" sz="900"/>
              <a:t>映射成具体的</a:t>
            </a:r>
            <a:r>
              <a:rPr lang="en-US" altLang="zh-CN" sz="900"/>
              <a:t>0,1</a:t>
            </a:r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4068445" y="1046480"/>
            <a:ext cx="5759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2180" y="1563370"/>
            <a:ext cx="1202690" cy="76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400"/>
          </a:p>
          <a:p>
            <a:pPr algn="l"/>
            <a:r>
              <a:rPr lang="en-US" altLang="zh-CN" sz="1400"/>
              <a:t>P(t)={X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sz="1400"/>
              <a:t>,X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>
                <a:solidFill>
                  <a:schemeClr val="bg1"/>
                </a:solidFill>
                <a:uFillTx/>
                <a:sym typeface="+mn-ea"/>
              </a:rPr>
              <a:t>X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1=101</a:t>
            </a:r>
            <a:endParaRPr lang="en-US" altLang="zh-CN" sz="1400" baseline="-25000">
              <a:solidFill>
                <a:schemeClr val="bg1"/>
              </a:solidFill>
              <a:uFillTx/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X</a:t>
            </a:r>
            <a:r>
              <a:rPr lang="en-US" altLang="zh-CN" sz="1400" baseline="-25000">
                <a:sym typeface="+mn-ea"/>
              </a:rPr>
              <a:t>2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=000</a:t>
            </a:r>
            <a:endParaRPr lang="en-US" altLang="zh-CN" sz="1400"/>
          </a:p>
          <a:p>
            <a:pPr algn="l"/>
            <a:endParaRPr lang="zh-CN" altLang="en-US" sz="900"/>
          </a:p>
        </p:txBody>
      </p:sp>
      <p:sp>
        <p:nvSpPr>
          <p:cNvPr id="18" name="矩形 17"/>
          <p:cNvSpPr/>
          <p:nvPr/>
        </p:nvSpPr>
        <p:spPr>
          <a:xfrm>
            <a:off x="3780155" y="2540000"/>
            <a:ext cx="1800225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B(t) = P(t)</a:t>
            </a:r>
            <a:endParaRPr lang="en-US" sz="900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4680585" y="224536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55" y="3220085"/>
            <a:ext cx="4358640" cy="20955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524115" y="1563370"/>
            <a:ext cx="1395095" cy="76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400"/>
          </a:p>
          <a:p>
            <a:pPr algn="l"/>
            <a:r>
              <a:rPr lang="en-US" altLang="zh-CN" sz="1400"/>
              <a:t>P(t+1)={X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sz="1400"/>
              <a:t>,X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>
                <a:solidFill>
                  <a:schemeClr val="bg1"/>
                </a:solidFill>
                <a:uFillTx/>
                <a:sym typeface="+mn-ea"/>
              </a:rPr>
              <a:t>X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1=110</a:t>
            </a:r>
            <a:endParaRPr lang="en-US" altLang="zh-CN" sz="1400" baseline="-25000">
              <a:solidFill>
                <a:schemeClr val="bg1"/>
              </a:solidFill>
              <a:uFillTx/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X</a:t>
            </a:r>
            <a:r>
              <a:rPr lang="en-US" altLang="zh-CN" sz="1400" baseline="-25000">
                <a:sym typeface="+mn-ea"/>
              </a:rPr>
              <a:t>2</a:t>
            </a:r>
            <a:r>
              <a:rPr lang="en-US" altLang="zh-CN" sz="1400" baseline="-25000">
                <a:solidFill>
                  <a:schemeClr val="bg1"/>
                </a:solidFill>
                <a:uFillTx/>
                <a:sym typeface="+mn-ea"/>
              </a:rPr>
              <a:t>=111</a:t>
            </a:r>
            <a:endParaRPr lang="en-US" altLang="zh-CN" sz="1400"/>
          </a:p>
          <a:p>
            <a:pPr algn="l"/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 txBox="1"/>
          <p:nvPr/>
        </p:nvSpPr>
        <p:spPr>
          <a:xfrm>
            <a:off x="1259840" y="2203450"/>
            <a:ext cx="833818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代码实现量子启发优化算法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3664070" y="2952695"/>
            <a:ext cx="2780138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解决的问题是背包问题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48"/>
          <p:cNvSpPr txBox="1"/>
          <p:nvPr/>
        </p:nvSpPr>
        <p:spPr>
          <a:xfrm>
            <a:off x="3779912" y="1124620"/>
            <a:ext cx="1728192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AABEB5"/>
                </a:solidFill>
                <a:cs typeface="+mn-ea"/>
                <a:sym typeface="+mn-lt"/>
              </a:rPr>
              <a:t>03</a:t>
            </a:r>
            <a:endParaRPr lang="en-GB" altLang="zh-CN" sz="8000" dirty="0">
              <a:solidFill>
                <a:srgbClr val="AABEB5"/>
              </a:solidFill>
              <a:cs typeface="+mn-ea"/>
              <a:sym typeface="+mn-lt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9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2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57546" y="1140591"/>
            <a:ext cx="2820394" cy="3105345"/>
            <a:chOff x="857546" y="1140591"/>
            <a:chExt cx="2820394" cy="3105345"/>
          </a:xfrm>
        </p:grpSpPr>
        <p:sp>
          <p:nvSpPr>
            <p:cNvPr id="4" name="Rectangle 1"/>
            <p:cNvSpPr/>
            <p:nvPr/>
          </p:nvSpPr>
          <p:spPr bwMode="auto">
            <a:xfrm>
              <a:off x="1493658" y="1140591"/>
              <a:ext cx="1566174" cy="3105345"/>
            </a:xfrm>
            <a:prstGeom prst="rect">
              <a:avLst/>
            </a:prstGeom>
            <a:noFill/>
            <a:ln w="76200">
              <a:solidFill>
                <a:srgbClr val="BCBFA4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Rectangle 2"/>
            <p:cNvSpPr/>
            <p:nvPr/>
          </p:nvSpPr>
          <p:spPr>
            <a:xfrm>
              <a:off x="2441722" y="1923678"/>
              <a:ext cx="1236218" cy="783087"/>
            </a:xfrm>
            <a:prstGeom prst="rect">
              <a:avLst/>
            </a:prstGeom>
            <a:solidFill>
              <a:srgbClr val="F7F8FB"/>
            </a:solidFill>
          </p:spPr>
          <p:txBody>
            <a:bodyPr wrap="square">
              <a:normAutofit fontScale="70000" lnSpcReduction="20000"/>
            </a:bodyPr>
            <a:lstStyle/>
            <a:p>
              <a:pPr algn="r"/>
              <a:r>
                <a:rPr lang="zh-CN" altLang="en-US" sz="5400" b="1" spc="300" dirty="0">
                  <a:solidFill>
                    <a:srgbClr val="AABEB5"/>
                  </a:solidFill>
                  <a:cs typeface="+mn-ea"/>
                  <a:sym typeface="+mn-lt"/>
                </a:rPr>
                <a:t>目录</a:t>
              </a:r>
              <a:endParaRPr lang="zh-CN" altLang="en-US" sz="5400" b="1" spc="300" dirty="0">
                <a:solidFill>
                  <a:srgbClr val="AABEB5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857546" y="1410621"/>
              <a:ext cx="1272223" cy="300083"/>
            </a:xfrm>
            <a:prstGeom prst="rect">
              <a:avLst/>
            </a:prstGeom>
            <a:solidFill>
              <a:srgbClr val="F7F8FB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2000" b="1" spc="300" dirty="0">
                  <a:solidFill>
                    <a:srgbClr val="AABEB5"/>
                  </a:solidFill>
                  <a:cs typeface="+mn-ea"/>
                  <a:sym typeface="+mn-lt"/>
                </a:rPr>
                <a:t>CONTENT</a:t>
              </a:r>
              <a:endParaRPr lang="en-US" altLang="zh-CN" sz="2000" b="1" spc="300" dirty="0">
                <a:solidFill>
                  <a:srgbClr val="AABEB5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4"/>
            <p:cNvSpPr/>
            <p:nvPr/>
          </p:nvSpPr>
          <p:spPr bwMode="auto">
            <a:xfrm>
              <a:off x="2803302" y="2652759"/>
              <a:ext cx="513057" cy="54006"/>
            </a:xfrm>
            <a:prstGeom prst="rect">
              <a:avLst/>
            </a:prstGeom>
            <a:solidFill>
              <a:srgbClr val="BCBFA4"/>
            </a:solidFill>
            <a:ln w="19050">
              <a:solidFill>
                <a:srgbClr val="BCBFA4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076986" y="1658036"/>
            <a:ext cx="3322969" cy="530915"/>
            <a:chOff x="1598315" y="1418185"/>
            <a:chExt cx="4430626" cy="707886"/>
          </a:xfrm>
        </p:grpSpPr>
        <p:sp>
          <p:nvSpPr>
            <p:cNvPr id="24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dirty="0">
                  <a:solidFill>
                    <a:srgbClr val="BCBFA4"/>
                  </a:solidFill>
                  <a:cs typeface="+mn-ea"/>
                  <a:sym typeface="+mn-lt"/>
                </a:rPr>
                <a:t>01</a:t>
              </a:r>
              <a:endParaRPr lang="en-US" altLang="zh-CN" sz="4000" dirty="0">
                <a:solidFill>
                  <a:srgbClr val="BCBFA4"/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Group 7"/>
            <p:cNvGrpSpPr/>
            <p:nvPr/>
          </p:nvGrpSpPr>
          <p:grpSpPr>
            <a:xfrm>
              <a:off x="2066367" y="1529264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BCBFA4"/>
                    </a:solidFill>
                    <a:cs typeface="+mn-ea"/>
                    <a:sym typeface="+mn-lt"/>
                  </a:rPr>
                  <a:t>基础知识</a:t>
                </a:r>
                <a:endParaRPr lang="zh-CN" altLang="en-US" sz="1600" b="1" dirty="0">
                  <a:solidFill>
                    <a:srgbClr val="BCBFA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TextBox 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BCBFA4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0"/>
          <p:cNvGrpSpPr/>
          <p:nvPr/>
        </p:nvGrpSpPr>
        <p:grpSpPr>
          <a:xfrm>
            <a:off x="4076986" y="2495913"/>
            <a:ext cx="3322969" cy="530915"/>
            <a:chOff x="1598315" y="2786337"/>
            <a:chExt cx="4430626" cy="707886"/>
          </a:xfrm>
        </p:grpSpPr>
        <p:sp>
          <p:nvSpPr>
            <p:cNvPr id="20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dirty="0">
                  <a:solidFill>
                    <a:srgbClr val="AABEB5"/>
                  </a:solidFill>
                  <a:cs typeface="+mn-ea"/>
                  <a:sym typeface="+mn-lt"/>
                </a:rPr>
                <a:t>02</a:t>
              </a:r>
              <a:endParaRPr lang="en-US" altLang="zh-CN" sz="4000" dirty="0">
                <a:solidFill>
                  <a:srgbClr val="AABEB5"/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12"/>
            <p:cNvGrpSpPr/>
            <p:nvPr/>
          </p:nvGrpSpPr>
          <p:grpSpPr>
            <a:xfrm>
              <a:off x="2066367" y="2897416"/>
              <a:ext cx="3962574" cy="563232"/>
              <a:chOff x="3943834" y="704409"/>
              <a:chExt cx="3962574" cy="563232"/>
            </a:xfrm>
          </p:grpSpPr>
          <p:sp>
            <p:nvSpPr>
              <p:cNvPr id="22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AABEB5"/>
                    </a:solidFill>
                    <a:cs typeface="+mn-ea"/>
                    <a:sym typeface="+mn-lt"/>
                  </a:rPr>
                  <a:t>算法流程</a:t>
                </a:r>
                <a:endParaRPr lang="zh-CN" altLang="en-US" sz="1600" b="1" dirty="0">
                  <a:solidFill>
                    <a:srgbClr val="AABEB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AABEB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Group 15"/>
          <p:cNvGrpSpPr/>
          <p:nvPr/>
        </p:nvGrpSpPr>
        <p:grpSpPr>
          <a:xfrm>
            <a:off x="4076986" y="3333789"/>
            <a:ext cx="3322969" cy="530915"/>
            <a:chOff x="1598315" y="4154489"/>
            <a:chExt cx="4430626" cy="707886"/>
          </a:xfrm>
        </p:grpSpPr>
        <p:sp>
          <p:nvSpPr>
            <p:cNvPr id="16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dirty="0">
                  <a:solidFill>
                    <a:srgbClr val="BCBFA4"/>
                  </a:solidFill>
                  <a:cs typeface="+mn-ea"/>
                  <a:sym typeface="+mn-lt"/>
                </a:rPr>
                <a:t>03</a:t>
              </a:r>
              <a:endParaRPr lang="en-US" altLang="zh-CN" sz="4000" dirty="0">
                <a:solidFill>
                  <a:srgbClr val="BCBFA4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2066367" y="4265568"/>
              <a:ext cx="3962574" cy="563232"/>
              <a:chOff x="3943834" y="704409"/>
              <a:chExt cx="3962574" cy="563232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BCBFA4"/>
                    </a:solidFill>
                    <a:cs typeface="+mn-ea"/>
                    <a:sym typeface="+mn-lt"/>
                  </a:rPr>
                  <a:t>代码复现论文思想</a:t>
                </a:r>
                <a:endParaRPr lang="zh-CN" altLang="en-US" sz="1600" b="1" dirty="0">
                  <a:solidFill>
                    <a:srgbClr val="BCBFA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BCBFA4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347998" y="2571457"/>
            <a:ext cx="4176464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78495"/>
                </a:solidFill>
                <a:cs typeface="+mn-ea"/>
                <a:sym typeface="+mn-lt"/>
              </a:rPr>
              <a:t>基本概念</a:t>
            </a:r>
            <a:endParaRPr lang="en-GB" altLang="zh-CN" sz="4400" dirty="0">
              <a:solidFill>
                <a:srgbClr val="778495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779912" y="112462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AABEB5"/>
                </a:solidFill>
                <a:cs typeface="+mn-ea"/>
                <a:sym typeface="+mn-lt"/>
              </a:rPr>
              <a:t>01</a:t>
            </a:r>
            <a:endParaRPr lang="en-GB" altLang="zh-CN" sz="8000" dirty="0">
              <a:solidFill>
                <a:srgbClr val="AABEB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9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358667"/>
            <a:ext cx="3240360" cy="2717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63" y="1862460"/>
            <a:ext cx="4017859" cy="336933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802005" y="1604010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63" y="1989460"/>
            <a:ext cx="4017859" cy="33693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64515" y="1610995"/>
            <a:ext cx="783717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量子启发进化算法(QEA)，它基于量子计算的概念和原理，如量子比特和态的叠加。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与其他进化算法一样，QEA也以个体的表示、评价函数和种群动态为特征。然而，QEA不使用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二进制、数字或符号表示，而是使用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Q-bit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，定义为最小的信息单位，作为概率表示，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Q-bit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个体作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Q-bits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字符串。引入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Q-gate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作为变异算子，驱动个体走向更好的解决方案。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3"/>
            </p:custDataLst>
          </p:nvPr>
        </p:nvGraphicFramePr>
        <p:xfrm>
          <a:off x="971550" y="3246755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24"/>
                <a:gridCol w="1599724"/>
                <a:gridCol w="1599723"/>
                <a:gridCol w="1599724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PSO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QEA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信息载体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坐标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染色体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Q-bit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变异算法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个体最佳、惯性、全局最佳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交叉、变异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Q-gate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such as the NOT gate,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controlled NOT gate, rotation gate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36" y="-1231667"/>
            <a:ext cx="3240360" cy="2717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63" y="1989460"/>
            <a:ext cx="4017859" cy="336933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96010" y="1767205"/>
            <a:ext cx="7374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存储在双态量子计算机中的最小信息单位称为quantum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 or qubit。A qubit may be in the “1” state,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the “0” state,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in any superposition of the two. The state of a qubit can be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represented as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clrChange>
              <a:clrFrom>
                <a:srgbClr val="CDDEC2">
                  <a:alpha val="100000"/>
                </a:srgbClr>
              </a:clrFrom>
              <a:clrTo>
                <a:srgbClr val="CDDEC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7765" y="2339340"/>
            <a:ext cx="1592580" cy="464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229360" y="2969260"/>
                <a:ext cx="5628640" cy="101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1200" dirty="0"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1200" dirty="0">
                    <a:sym typeface="+mn-ea"/>
                  </a:rPr>
                  <a:t> are called “qubit”(</a:t>
                </a:r>
                <a:r>
                  <a:rPr lang="zh-CN" altLang="en-US" sz="1200" dirty="0">
                    <a:sym typeface="+mn-ea"/>
                  </a:rPr>
                  <a:t>量子比特</a:t>
                </a:r>
                <a:r>
                  <a:rPr lang="en-CA" sz="1200" dirty="0">
                    <a:sym typeface="+mn-ea"/>
                  </a:rPr>
                  <a:t>).</a:t>
                </a:r>
                <a:r>
                  <a:rPr lang="en-US" altLang="en-CA" sz="1200" dirty="0">
                    <a:sym typeface="+mn-ea"/>
                  </a:rPr>
                  <a:t>  </a:t>
                </a:r>
                <a:r>
                  <a:rPr lang="zh-CN" altLang="en-US" sz="1200" dirty="0">
                    <a:sym typeface="+mn-ea"/>
                  </a:rPr>
                  <a:t>这样</a:t>
                </a:r>
                <a:r>
                  <a:rPr lang="en-US" altLang="zh-CN" sz="1200" dirty="0">
                    <a:sym typeface="+mn-ea"/>
                  </a:rPr>
                  <a:t>m</a:t>
                </a:r>
                <a:r>
                  <a:rPr lang="zh-CN" altLang="en-US" sz="1200" dirty="0">
                    <a:sym typeface="+mn-ea"/>
                  </a:rPr>
                  <a:t>个</a:t>
                </a:r>
                <a:r>
                  <a:rPr lang="en-US" altLang="zh-CN" sz="1200" dirty="0">
                    <a:sym typeface="+mn-ea"/>
                  </a:rPr>
                  <a:t>qubit</a:t>
                </a:r>
                <a:r>
                  <a:rPr lang="zh-CN" altLang="en-US" sz="1200" dirty="0">
                    <a:sym typeface="+mn-ea"/>
                  </a:rPr>
                  <a:t>就可以表示</a:t>
                </a:r>
                <a:r>
                  <a:rPr lang="en-US" altLang="zh-CN" sz="1200" dirty="0">
                    <a:sym typeface="+mn-ea"/>
                  </a:rPr>
                  <a:t>2</a:t>
                </a:r>
                <a:r>
                  <a:rPr lang="en-US" altLang="zh-CN" sz="1200" baseline="30000" dirty="0">
                    <a:solidFill>
                      <a:schemeClr val="tx1"/>
                    </a:solidFill>
                    <a:uFillTx/>
                    <a:sym typeface="+mn-ea"/>
                  </a:rPr>
                  <a:t>m</a:t>
                </a:r>
                <a:r>
                  <a:rPr lang="zh-CN" altLang="en-US" sz="1200" dirty="0">
                    <a:sym typeface="+mn-ea"/>
                  </a:rPr>
                  <a:t>种状态</a:t>
                </a:r>
                <a:endParaRPr lang="en-CA" sz="1200" dirty="0">
                  <a:sym typeface="+mn-ea"/>
                </a:endParaRPr>
              </a:p>
              <a:p>
                <a:pPr algn="l"/>
                <a:endParaRPr lang="en-CA" sz="1200" dirty="0">
                  <a:sym typeface="+mn-ea"/>
                </a:endParaRPr>
              </a:p>
              <a:p>
                <a:pPr algn="l"/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α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β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是指定相应状态的概率振幅的复数。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|α|</a:t>
                </a:r>
                <a:r>
                  <a:rPr lang="en-US" altLang="zh-CN" sz="12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表示的是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Q-bit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取状态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的概率，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|β|</a:t>
                </a:r>
                <a:r>
                  <a:rPr lang="en-US" altLang="zh-CN" sz="12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表示的是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Q-bit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取状态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的概率。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2969260"/>
                <a:ext cx="5628640" cy="1014730"/>
              </a:xfrm>
              <a:prstGeom prst="rect">
                <a:avLst/>
              </a:prstGeom>
              <a:blipFill rotWithShape="1">
                <a:blip r:embed="rId4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4590415" y="3431540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>
            <a:clrChange>
              <a:clrFrom>
                <a:srgbClr val="CDDEC2">
                  <a:alpha val="100000"/>
                </a:srgbClr>
              </a:clrFrom>
              <a:clrTo>
                <a:srgbClr val="CDDEC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9510" y="4083685"/>
            <a:ext cx="1744980" cy="40386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3775" y="-20955"/>
            <a:ext cx="5586095" cy="162877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779520" y="4803775"/>
            <a:ext cx="5294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https://www.bilibili.com/video/BV1oq4y1j7iZ?share_source=copy_web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曲线连接符 52"/>
          <p:cNvCxnSpPr>
            <a:stCxn id="50" idx="3"/>
          </p:cNvCxnSpPr>
          <p:nvPr/>
        </p:nvCxnSpPr>
        <p:spPr>
          <a:xfrm flipH="1">
            <a:off x="8244205" y="793750"/>
            <a:ext cx="875665" cy="4081780"/>
          </a:xfrm>
          <a:prstGeom prst="curvedConnector4">
            <a:avLst>
              <a:gd name="adj1" fmla="val -27194"/>
              <a:gd name="adj2" fmla="val 599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25" y="4270375"/>
            <a:ext cx="17297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36" y="-1231667"/>
            <a:ext cx="3240360" cy="2717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63" y="1989460"/>
            <a:ext cx="4017859" cy="3369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75740" y="1995805"/>
                <a:ext cx="3578225" cy="1999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indent="0" algn="l">
                  <a:buNone/>
                </a:pPr>
                <a:r>
                  <a:rPr lang="en-US" sz="1200" dirty="0">
                    <a:solidFill>
                      <a:srgbClr val="FFFFFF"/>
                    </a:solidFill>
                    <a:sym typeface="+mn-ea"/>
                  </a:rPr>
                  <a:t>Properties of qubits</a:t>
                </a:r>
                <a:endParaRPr lang="en-CA" sz="1200" dirty="0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CA" sz="1600" dirty="0">
                    <a:sym typeface="+mn-ea"/>
                  </a:rPr>
                  <a:t>The qubits are normalized (</a:t>
                </a:r>
                <a:r>
                  <a:rPr lang="zh-CN" altLang="en-US" sz="1600" dirty="0">
                    <a:sym typeface="+mn-ea"/>
                  </a:rPr>
                  <a:t>归一的</a:t>
                </a:r>
                <a:r>
                  <a:rPr lang="en-CA" sz="1600" dirty="0">
                    <a:sym typeface="+mn-ea"/>
                  </a:rPr>
                  <a:t>),</a:t>
                </a:r>
                <a:endParaRPr lang="en-CA" sz="16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1600" b="0" i="1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CA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CA" sz="1600" dirty="0"/>
              </a:p>
              <a:p>
                <a:pPr marL="0" indent="0" algn="l">
                  <a:buNone/>
                </a:pPr>
                <a:r>
                  <a:rPr lang="en-CA" sz="1600" dirty="0">
                    <a:sym typeface="+mn-ea"/>
                  </a:rPr>
                  <a:t>The qubits are orthogonal (</a:t>
                </a:r>
                <a:r>
                  <a:rPr lang="zh-CN" altLang="en-US" sz="1600" dirty="0">
                    <a:sym typeface="+mn-ea"/>
                  </a:rPr>
                  <a:t>正交的</a:t>
                </a:r>
                <a:r>
                  <a:rPr lang="en-CA" sz="1600" dirty="0">
                    <a:sym typeface="+mn-ea"/>
                  </a:rPr>
                  <a:t>),</a:t>
                </a:r>
                <a:endParaRPr lang="en-CA" sz="16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600" b="0" dirty="0"/>
              </a:p>
              <a:p>
                <a:endPara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1995805"/>
                <a:ext cx="3578225" cy="1999615"/>
              </a:xfrm>
              <a:prstGeom prst="rect">
                <a:avLst/>
              </a:prstGeom>
              <a:blipFill rotWithShape="1">
                <a:blip r:embed="rId3"/>
                <a:stretch>
                  <a:fillRect r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5560" y="51435"/>
            <a:ext cx="2095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的一些特性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36" y="-1231667"/>
            <a:ext cx="3240360" cy="271733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63" y="1989460"/>
            <a:ext cx="4017859" cy="3369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785" y="1347470"/>
            <a:ext cx="6162040" cy="3103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5900" y="13906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叠加态</a:t>
            </a:r>
            <a:endParaRPr lang="zh-CN" altLang="en-US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79520" y="4875530"/>
            <a:ext cx="5294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https://www.bilibili.com/video/BV1oq4y1j7iZ?share_source=copy_web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36" y="-1231667"/>
            <a:ext cx="3240360" cy="271733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63" y="1989460"/>
            <a:ext cx="4017859" cy="336933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clrChange>
              <a:clrFrom>
                <a:srgbClr val="CDDEC2">
                  <a:alpha val="100000"/>
                </a:srgbClr>
              </a:clrFrom>
              <a:clrTo>
                <a:srgbClr val="CDDEC2">
                  <a:alpha val="100000"/>
                  <a:alpha val="0"/>
                </a:srgbClr>
              </a:clrTo>
            </a:clrChange>
          </a:blip>
          <a:srcRect b="27111"/>
          <a:stretch>
            <a:fillRect/>
          </a:stretch>
        </p:blipFill>
        <p:spPr>
          <a:xfrm>
            <a:off x="374015" y="843280"/>
            <a:ext cx="4678680" cy="333248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clrChange>
              <a:clrFrom>
                <a:srgbClr val="CDDEC2">
                  <a:alpha val="100000"/>
                </a:srgbClr>
              </a:clrFrom>
              <a:clrTo>
                <a:srgbClr val="CDDEC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5" y="868680"/>
            <a:ext cx="4091305" cy="340614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267335"/>
            <a:ext cx="155448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" y="3678555"/>
            <a:ext cx="1263015" cy="1804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080" y="770890"/>
            <a:ext cx="1972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Q-bit individual =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652135" y="411480"/>
          <a:ext cx="333756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90"/>
                <a:gridCol w="834390"/>
                <a:gridCol w="834390"/>
                <a:gridCol w="834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q-bit 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q-bit 2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q-bit 3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2"/>
                          </a:solidFill>
                        </a:rPr>
                        <a:t>|0&gt;</a:t>
                      </a:r>
                      <a:endParaRPr lang="en-US" altLang="zh-CN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2"/>
                          </a:solidFill>
                          <a:sym typeface="+mn-ea"/>
                        </a:rPr>
                        <a:t>|1&gt;</a:t>
                      </a:r>
                      <a:endParaRPr lang="en-US" altLang="zh-CN" sz="140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7195" y="819150"/>
            <a:ext cx="289560" cy="327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7195" y="1203325"/>
            <a:ext cx="289560" cy="327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675" y="819150"/>
            <a:ext cx="289560" cy="3276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435" y="1188085"/>
            <a:ext cx="304800" cy="342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5175" y="1188085"/>
            <a:ext cx="327660" cy="3505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clrChange>
              <a:clrFrom>
                <a:srgbClr val="F7F8FB">
                  <a:alpha val="100000"/>
                </a:srgbClr>
              </a:clrFrom>
              <a:clrTo>
                <a:srgbClr val="F7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895" y="773430"/>
            <a:ext cx="236220" cy="4191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clrChange>
              <a:clrFrom>
                <a:srgbClr val="CDDEC2">
                  <a:alpha val="100000"/>
                </a:srgbClr>
              </a:clrFrom>
              <a:clrTo>
                <a:srgbClr val="CDDEC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60" y="411480"/>
            <a:ext cx="4091305" cy="34061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6865" y="2067560"/>
            <a:ext cx="350520" cy="2895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356100" y="2067560"/>
            <a:ext cx="295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1707515"/>
            <a:ext cx="3931920" cy="1028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222750" y="2813685"/>
            <a:ext cx="3653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当我们要求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|000&gt;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状态的概率的时候，计算的步骤是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7630" y="3678555"/>
            <a:ext cx="6156960" cy="9677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584450" y="4680585"/>
            <a:ext cx="3221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=| 1/4 + 0 + 0 + 0 + 0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+ 0 + 0 + 0|</a:t>
            </a:r>
            <a:r>
              <a:rPr lang="en-US" altLang="zh-CN" sz="12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=1/16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20172d-b93c-447f-be7d-ac0b2c1d5324}"/>
</p:tagLst>
</file>

<file path=ppt/tags/tag2.xml><?xml version="1.0" encoding="utf-8"?>
<p:tagLst xmlns:p="http://schemas.openxmlformats.org/presentationml/2006/main">
  <p:tag name="KSO_WM_UNIT_TABLE_BEAUTIFY" val="smartTable{77d2f175-d0a5-4250-8012-8eadba9dc8ed}"/>
  <p:tag name="TABLE_ENDDRAG_ORIGIN_RECT" val="262*90"/>
  <p:tag name="TABLE_ENDDRAG_RECT" val="447*43*262*90"/>
</p:tagLst>
</file>

<file path=ppt/tags/tag3.xml><?xml version="1.0" encoding="utf-8"?>
<p:tagLst xmlns:p="http://schemas.openxmlformats.org/presentationml/2006/main">
  <p:tag name="ISPRING_PRESENTATION_TITLE" val="第一PPT模板网-WWW.1PPT.COM"/>
  <p:tag name="ISPRING_SCORM_RATE_SLIDES" val="0"/>
  <p:tag name="ISPRING_SCORM_RATE_QUIZZES" val="0"/>
  <p:tag name="ISPRING_SCORM_PASSING_SCORE" val="0.000000"/>
  <p:tag name="ISPRING_ULTRA_SCORM_COURSE_ID" val="EBD8ECE8-BC2C-4908-B053-E0389CFBFF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E:\ppt\第三批02\124427"/>
  <p:tag name="ISPRING_FIRST_PUBLISH" val="1"/>
  <p:tag name="COMMONDATA" val="eyJoZGlkIjoiZmJkMzQ0MTljMTJkYjY4NTUyZDRkZjZhYWU1NDk3MDYifQ==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ABEB5"/>
      </a:accent1>
      <a:accent2>
        <a:srgbClr val="BCBFA4"/>
      </a:accent2>
      <a:accent3>
        <a:srgbClr val="AABEB5"/>
      </a:accent3>
      <a:accent4>
        <a:srgbClr val="BCBFA4"/>
      </a:accent4>
      <a:accent5>
        <a:srgbClr val="AABEB5"/>
      </a:accent5>
      <a:accent6>
        <a:srgbClr val="BCBFA4"/>
      </a:accent6>
      <a:hlink>
        <a:srgbClr val="AABEB5"/>
      </a:hlink>
      <a:folHlink>
        <a:srgbClr val="BCBFA4"/>
      </a:folHlink>
    </a:clrScheme>
    <a:fontScheme name="hsx23gl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全屏显示(16:9)</PresentationFormat>
  <Paragraphs>145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印品黑体</vt:lpstr>
      <vt:lpstr>黑体</vt:lpstr>
      <vt:lpstr>仓耳天群行楷 W01</vt:lpstr>
      <vt:lpstr>U.S. 101</vt:lpstr>
      <vt:lpstr>ESRI AMFM Electric</vt:lpstr>
      <vt:lpstr>Roboto</vt:lpstr>
      <vt:lpstr>Open Sans Light</vt:lpstr>
      <vt:lpstr>Yu Gothic UI Light</vt:lpstr>
      <vt:lpstr>Arial Unicode MS</vt:lpstr>
      <vt:lpstr>Arial</vt:lpstr>
      <vt:lpstr>Cambria Math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多肉植物</dc:title>
  <dc:creator>第一PPT</dc:creator>
  <cp:keywords>www.1ppt.com</cp:keywords>
  <dc:description>www.1ppt.com</dc:description>
  <cp:lastModifiedBy>陈帅军</cp:lastModifiedBy>
  <cp:revision>223</cp:revision>
  <dcterms:created xsi:type="dcterms:W3CDTF">2015-12-11T17:46:00Z</dcterms:created>
  <dcterms:modified xsi:type="dcterms:W3CDTF">2022-07-04T09:39:13Z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53C3BB3549F743C082F17DF589E3A737</vt:lpwstr>
  </property>
  <property fmtid="{D5CDD505-2E9C-101B-9397-08002B2CF9AE}" pid="3" name="KSOProductBuildVer">
    <vt:lpwstr>2052-11.1.0.11830</vt:lpwstr>
  </property>
</Properties>
</file>