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21" r:id="rId2"/>
    <p:sldId id="531" r:id="rId3"/>
    <p:sldId id="503" r:id="rId4"/>
    <p:sldId id="488" r:id="rId5"/>
    <p:sldId id="532" r:id="rId6"/>
    <p:sldId id="508" r:id="rId7"/>
    <p:sldId id="509" r:id="rId8"/>
    <p:sldId id="524" r:id="rId9"/>
    <p:sldId id="523" r:id="rId10"/>
    <p:sldId id="507" r:id="rId11"/>
    <p:sldId id="510" r:id="rId12"/>
    <p:sldId id="511" r:id="rId13"/>
    <p:sldId id="512" r:id="rId14"/>
    <p:sldId id="513" r:id="rId15"/>
    <p:sldId id="528" r:id="rId16"/>
    <p:sldId id="525" r:id="rId17"/>
    <p:sldId id="526" r:id="rId18"/>
    <p:sldId id="529" r:id="rId19"/>
    <p:sldId id="527" r:id="rId20"/>
    <p:sldId id="516" r:id="rId21"/>
    <p:sldId id="517" r:id="rId22"/>
    <p:sldId id="518" r:id="rId23"/>
    <p:sldId id="530" r:id="rId24"/>
    <p:sldId id="514" r:id="rId25"/>
    <p:sldId id="519" r:id="rId26"/>
    <p:sldId id="520" r:id="rId27"/>
    <p:sldId id="515" r:id="rId28"/>
    <p:sldId id="521" r:id="rId29"/>
    <p:sldId id="52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16C-4131-8A5B-C892A33E7293}"/>
              </c:ext>
            </c:extLst>
          </c:dPt>
          <c:dPt>
            <c:idx val="1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16C-4131-8A5B-C892A33E7293}"/>
              </c:ext>
            </c:extLst>
          </c:dPt>
          <c:dPt>
            <c:idx val="2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6C-4131-8A5B-C892A33E7293}"/>
              </c:ext>
            </c:extLst>
          </c:dPt>
          <c:dPt>
            <c:idx val="3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6C-4131-8A5B-C892A33E7293}"/>
              </c:ext>
            </c:extLst>
          </c:dPt>
          <c:cat>
            <c:strRef>
              <c:f>Sheet1!$A$2:$A$5</c:f>
              <c:strCache>
                <c:ptCount val="4"/>
                <c:pt idx="0">
                  <c:v>事件</c:v>
                </c:pt>
                <c:pt idx="1">
                  <c:v>绘制</c:v>
                </c:pt>
                <c:pt idx="2">
                  <c:v>测量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10</c:v>
                </c:pt>
                <c:pt idx="2">
                  <c:v>15</c:v>
                </c:pt>
                <c:pt idx="3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4B-4668-8637-236689F37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4F548-4803-4280-818C-4707F6C43803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AB060-5CD7-4293-96A6-9F2D6FE55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2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2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zh-CN" altLang="en-US" baseline="0"/>
              <a:t>回收池不断使被移除去的</a:t>
            </a:r>
            <a:r>
              <a:rPr lang="en-US" altLang="zh-CN" baseline="0"/>
              <a:t>View </a:t>
            </a:r>
            <a:r>
              <a:rPr lang="zh-CN" altLang="en-US" baseline="0"/>
              <a:t>复用到界面中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适配器     将每一个</a:t>
            </a:r>
            <a:r>
              <a:rPr lang="en-US" altLang="zh-CN" baseline="0"/>
              <a:t>Item</a:t>
            </a:r>
            <a:r>
              <a:rPr lang="zh-CN" altLang="en-US" baseline="0"/>
              <a:t>的构建嫁给</a:t>
            </a:r>
            <a:r>
              <a:rPr lang="en-US" altLang="zh-CN" baseline="0"/>
              <a:t>Adapter</a:t>
            </a:r>
          </a:p>
          <a:p>
            <a:pPr marL="342900" indent="-342900">
              <a:buAutoNum type="arabicPlain"/>
            </a:pPr>
            <a:r>
              <a:rPr lang="zh-CN" altLang="en-US" baseline="0"/>
              <a:t>两者角色使</a:t>
            </a:r>
            <a:r>
              <a:rPr lang="en-US" altLang="zh-CN" baseline="0"/>
              <a:t>RecyclerView</a:t>
            </a:r>
            <a:r>
              <a:rPr lang="zh-CN" altLang="en-US" baseline="0"/>
              <a:t>有强大的功能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此时就像一个指挥者</a:t>
            </a:r>
            <a:endParaRPr lang="en-US" altLang="zh-CN" baseline="0"/>
          </a:p>
        </p:txBody>
      </p:sp>
    </p:spTree>
    <p:extLst>
      <p:ext uri="{BB962C8B-B14F-4D97-AF65-F5344CB8AC3E}">
        <p14:creationId xmlns:p14="http://schemas.microsoft.com/office/powerpoint/2010/main" val="133895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8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5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lain"/>
            </a:pPr>
            <a:r>
              <a:rPr lang="en-US" altLang="zh-CN" baseline="0"/>
              <a:t>RecyclerView </a:t>
            </a:r>
            <a:r>
              <a:rPr lang="zh-CN" altLang="en-US" baseline="0"/>
              <a:t>一般作为列表控件 存在于界面中。他的很</a:t>
            </a:r>
            <a:r>
              <a:rPr lang="zh-CN" altLang="en-US" sz="160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诸多优异的性能   </a:t>
            </a:r>
            <a:r>
              <a:rPr lang="zh-CN" altLang="en-US" baseline="0"/>
              <a:t>比如  加载大量数据不发生卡顿，展示任意的界面需求和动画</a:t>
            </a:r>
            <a:endParaRPr lang="en-US" altLang="zh-CN" baseline="0"/>
          </a:p>
          <a:p>
            <a:pPr marL="342900" indent="-342900">
              <a:buAutoNum type="arabicPlain"/>
            </a:pPr>
            <a:r>
              <a:rPr lang="zh-CN" altLang="en-US" baseline="0"/>
              <a:t>那他是怎么做到的呢， 这一切都脱不开 这两个角色 一个是 回收池  一个是  适配器。</a:t>
            </a:r>
            <a:endParaRPr lang="en-US" altLang="zh-CN" baseline="0"/>
          </a:p>
          <a:p>
            <a:pPr marL="342900" indent="-342900">
              <a:buAutoNum type="arabicPlain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0D3A88-F2DC-48B2-B876-5807AAEC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A0B4C8-D651-4730-AD63-053F4F04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C068CFE-828D-4753-8215-214D4D0A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93ADF2F-ECF2-43AC-9237-D418D484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14597C5-04F9-47B8-A279-89C27F87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75158B1-A6AC-48F4-9D0D-DAC57806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7A2B866-C891-4B6A-81C2-2B84DA1A5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BBB511-718E-48CA-97CD-EF49723B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0CC7-ECDF-4630-8FD7-634B1B01A782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A51BDA8-4A2E-4759-AB52-DE020191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F8A0B5E-3EDB-405A-B49E-8CBA0D9F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8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5462" y="201430"/>
            <a:ext cx="380961" cy="571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375499" y="233157"/>
            <a:ext cx="5715039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80062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75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80961" y="1000081"/>
            <a:ext cx="5615577" cy="428616"/>
          </a:xfrm>
        </p:spPr>
        <p:txBody>
          <a:bodyPr anchor="ctr" anchorCtr="0"/>
          <a:lstStyle>
            <a:lvl1pPr marL="0" indent="0">
              <a:buNone/>
              <a:defRPr sz="3199" b="1"/>
            </a:lvl1pPr>
            <a:lvl2pPr marL="609916" indent="0">
              <a:buNone/>
              <a:defRPr sz="2667" b="1"/>
            </a:lvl2pPr>
            <a:lvl3pPr marL="1219160" indent="0">
              <a:buNone/>
              <a:defRPr sz="2400" b="1"/>
            </a:lvl3pPr>
            <a:lvl4pPr marL="1829077" indent="0">
              <a:buNone/>
              <a:defRPr sz="2135" b="1"/>
            </a:lvl4pPr>
            <a:lvl5pPr marL="2438657" indent="0">
              <a:buNone/>
              <a:defRPr sz="2135" b="1"/>
            </a:lvl5pPr>
            <a:lvl6pPr marL="3047901" indent="0">
              <a:buNone/>
              <a:defRPr sz="2135" b="1"/>
            </a:lvl6pPr>
            <a:lvl7pPr marL="3657817" indent="0">
              <a:buNone/>
              <a:defRPr sz="2135" b="1"/>
            </a:lvl7pPr>
            <a:lvl8pPr marL="4267061" indent="0">
              <a:buNone/>
              <a:defRPr sz="2135" b="1"/>
            </a:lvl8pPr>
            <a:lvl9pPr marL="4876978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380961" y="1571570"/>
            <a:ext cx="5615577" cy="455442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191273" y="1000081"/>
            <a:ext cx="5619810" cy="5143397"/>
          </a:xfrm>
        </p:spPr>
        <p:txBody>
          <a:bodyPr anchor="t" anchorCtr="0">
            <a:normAutofit/>
          </a:bodyPr>
          <a:lstStyle>
            <a:lvl1pPr marL="0" marR="0" indent="0" algn="l" defTabSz="644865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91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907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6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90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81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061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97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2939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3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8EF3C4D-4203-404F-A46A-062EA6A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2F371EF-67C0-41A5-84AF-C9F18C14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C82F9B-714F-494F-84CA-DB784EF0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0CC7-ECDF-4630-8FD7-634B1B01A782}" type="datetimeFigureOut">
              <a:rPr lang="zh-CN" altLang="en-US" smtClean="0"/>
              <a:t>2020/7/13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3ADBD1B-8CED-45BC-968D-F20ABB68C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6B30F8B-DED6-41B2-8277-0F5284CB9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DD25-C859-452E-A9B4-8A216F01F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3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60" r:id="rId3"/>
    <p:sldLayoutId id="2147483662" r:id="rId4"/>
    <p:sldLayoutId id="2147483663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468" y="-3428815"/>
            <a:ext cx="3786104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辅标题</a:t>
            </a:r>
            <a:r>
              <a:rPr lang="zh-CN" altLang="en-US" sz="2400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  <a:sym typeface="Wingdings" panose="05000000000000000000"/>
              </a:rPr>
              <a:t>：（课程标题）</a:t>
            </a:r>
            <a:endParaRPr lang="zh-CN" altLang="en-US" sz="2400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r>
              <a:rPr lang="zh-CN" altLang="en-US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思源黑体 CN Medium  字号</a:t>
            </a:r>
            <a:r>
              <a:rPr lang="en-US" altLang="zh-CN" sz="1865" dirty="0">
                <a:solidFill>
                  <a:srgbClr val="0070C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66</a:t>
            </a:r>
          </a:p>
          <a:p>
            <a:endParaRPr lang="zh-CN" altLang="en-US" sz="1865" dirty="0">
              <a:solidFill>
                <a:srgbClr val="0070C0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0223" y="1780317"/>
            <a:ext cx="9591170" cy="1544738"/>
            <a:chOff x="3669048" y="3178489"/>
            <a:chExt cx="15856066" cy="2940843"/>
          </a:xfrm>
        </p:grpSpPr>
        <p:sp>
          <p:nvSpPr>
            <p:cNvPr id="30" name="TextBox 29"/>
            <p:cNvSpPr txBox="1"/>
            <p:nvPr/>
          </p:nvSpPr>
          <p:spPr>
            <a:xfrm>
              <a:off x="6007337" y="3178489"/>
              <a:ext cx="12284165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4234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</a:rPr>
                <a:t>事件冲突再也不能阻止你</a:t>
              </a: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3669048" y="4920232"/>
              <a:ext cx="15856066" cy="119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带你手写</a:t>
              </a:r>
              <a:r>
                <a:rPr lang="en-US" altLang="zh-CN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Android9.0 </a:t>
              </a:r>
              <a:r>
                <a:rPr lang="zh-CN" altLang="en-US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的</a:t>
              </a:r>
              <a:r>
                <a:rPr lang="en-US" altLang="zh-CN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Google</a:t>
              </a:r>
              <a:r>
                <a:rPr lang="zh-CN" altLang="en-US" sz="3493" dirty="0">
                  <a:solidFill>
                    <a:srgbClr val="4D4D4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Noto Sans CJK SC Medium" charset="-122"/>
                </a:rPr>
                <a:t>事件分发架构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0A5640-D803-4FDE-8F87-FFDBEB31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事件分发回顾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4AFA63-BF16-4E14-91BD-6AE3D33AB8C0}"/>
              </a:ext>
            </a:extLst>
          </p:cNvPr>
          <p:cNvSpPr/>
          <p:nvPr/>
        </p:nvSpPr>
        <p:spPr>
          <a:xfrm>
            <a:off x="1730830" y="1197428"/>
            <a:ext cx="8273122" cy="1458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038523C0-B7A6-42D7-A84D-59B81019090E}"/>
              </a:ext>
            </a:extLst>
          </p:cNvPr>
          <p:cNvGrpSpPr/>
          <p:nvPr/>
        </p:nvGrpSpPr>
        <p:grpSpPr>
          <a:xfrm>
            <a:off x="321145" y="815736"/>
            <a:ext cx="11291169" cy="1666206"/>
            <a:chOff x="425913" y="815736"/>
            <a:chExt cx="11291169" cy="166620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xmlns="" id="{2AC3768F-F62D-4CC6-B554-88AAA17716DF}"/>
                </a:ext>
              </a:extLst>
            </p:cNvPr>
            <p:cNvCxnSpPr/>
            <p:nvPr/>
          </p:nvCxnSpPr>
          <p:spPr>
            <a:xfrm>
              <a:off x="2928257" y="815736"/>
              <a:ext cx="0" cy="762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53CB1B3B-00F9-4110-A779-73AC0161585C}"/>
                </a:ext>
              </a:extLst>
            </p:cNvPr>
            <p:cNvSpPr/>
            <p:nvPr/>
          </p:nvSpPr>
          <p:spPr>
            <a:xfrm>
              <a:off x="1940365" y="1643741"/>
              <a:ext cx="1975784" cy="566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dispatchTouchEvent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xmlns="" id="{68784AC9-A539-4E06-9490-C6423C1CCF1E}"/>
                </a:ext>
              </a:extLst>
            </p:cNvPr>
            <p:cNvSpPr/>
            <p:nvPr/>
          </p:nvSpPr>
          <p:spPr>
            <a:xfrm>
              <a:off x="6969525" y="1349503"/>
              <a:ext cx="2881989" cy="113243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onTouchEvent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xmlns="" id="{DEC990F0-4FDD-4030-B562-6D57A3466EED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3916149" y="1915723"/>
              <a:ext cx="3053376" cy="1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xmlns="" id="{A7E66C1D-F43F-4FBF-A48B-4F9D18D1AD8D}"/>
                </a:ext>
              </a:extLst>
            </p:cNvPr>
            <p:cNvCxnSpPr>
              <a:cxnSpLocks/>
            </p:cNvCxnSpPr>
            <p:nvPr/>
          </p:nvCxnSpPr>
          <p:spPr>
            <a:xfrm>
              <a:off x="9794428" y="1926769"/>
              <a:ext cx="1498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标题 1">
              <a:extLst>
                <a:ext uri="{FF2B5EF4-FFF2-40B4-BE49-F238E27FC236}">
                  <a16:creationId xmlns:a16="http://schemas.microsoft.com/office/drawing/2014/main" xmlns="" id="{52D53B7C-CF05-469A-B19C-1FA3F2570F67}"/>
                </a:ext>
              </a:extLst>
            </p:cNvPr>
            <p:cNvSpPr txBox="1">
              <a:spLocks/>
            </p:cNvSpPr>
            <p:nvPr/>
          </p:nvSpPr>
          <p:spPr>
            <a:xfrm>
              <a:off x="10218937" y="1436750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sz="2000" dirty="0"/>
                <a:t>消费</a:t>
              </a:r>
            </a:p>
          </p:txBody>
        </p:sp>
        <p:sp>
          <p:nvSpPr>
            <p:cNvPr id="17" name="标题 1">
              <a:extLst>
                <a:ext uri="{FF2B5EF4-FFF2-40B4-BE49-F238E27FC236}">
                  <a16:creationId xmlns:a16="http://schemas.microsoft.com/office/drawing/2014/main" xmlns="" id="{3DFB3FA9-8046-4BE1-B530-A1DD6FF86BB1}"/>
                </a:ext>
              </a:extLst>
            </p:cNvPr>
            <p:cNvSpPr txBox="1">
              <a:spLocks/>
            </p:cNvSpPr>
            <p:nvPr/>
          </p:nvSpPr>
          <p:spPr>
            <a:xfrm>
              <a:off x="425913" y="1643741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sz="2000" dirty="0">
                  <a:solidFill>
                    <a:schemeClr val="tx2"/>
                  </a:solidFill>
                </a:rPr>
                <a:t>Activity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84F77C7-1451-49C0-8F5C-319928CDE97B}"/>
              </a:ext>
            </a:extLst>
          </p:cNvPr>
          <p:cNvSpPr/>
          <p:nvPr/>
        </p:nvSpPr>
        <p:spPr>
          <a:xfrm>
            <a:off x="1752599" y="3015341"/>
            <a:ext cx="8273122" cy="1458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40397C34-0261-4C2D-8979-CE47EC63E6F5}"/>
              </a:ext>
            </a:extLst>
          </p:cNvPr>
          <p:cNvGrpSpPr/>
          <p:nvPr/>
        </p:nvGrpSpPr>
        <p:grpSpPr>
          <a:xfrm>
            <a:off x="342914" y="2633649"/>
            <a:ext cx="11291169" cy="1677253"/>
            <a:chOff x="425913" y="815736"/>
            <a:chExt cx="11291169" cy="1677253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8810AD11-348D-4F4A-84D4-B24DD6C89726}"/>
                </a:ext>
              </a:extLst>
            </p:cNvPr>
            <p:cNvCxnSpPr/>
            <p:nvPr/>
          </p:nvCxnSpPr>
          <p:spPr>
            <a:xfrm>
              <a:off x="2928257" y="815736"/>
              <a:ext cx="0" cy="762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640F8567-243D-4777-903A-344CB131FA81}"/>
                </a:ext>
              </a:extLst>
            </p:cNvPr>
            <p:cNvSpPr/>
            <p:nvPr/>
          </p:nvSpPr>
          <p:spPr>
            <a:xfrm>
              <a:off x="1940365" y="1643741"/>
              <a:ext cx="1975784" cy="566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dispatchTouchEvent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菱形 23">
              <a:extLst>
                <a:ext uri="{FF2B5EF4-FFF2-40B4-BE49-F238E27FC236}">
                  <a16:creationId xmlns:a16="http://schemas.microsoft.com/office/drawing/2014/main" xmlns="" id="{E7A45A34-6BD1-4497-89C7-6C2A695C4D35}"/>
                </a:ext>
              </a:extLst>
            </p:cNvPr>
            <p:cNvSpPr/>
            <p:nvPr/>
          </p:nvSpPr>
          <p:spPr>
            <a:xfrm>
              <a:off x="6912439" y="1360550"/>
              <a:ext cx="2881989" cy="113243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onTouchEvent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6658A376-21DD-4D1C-8313-6FEF4E1CE879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3916149" y="1926770"/>
              <a:ext cx="2996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039402FF-15E9-4400-9C24-02AEA68594DB}"/>
                </a:ext>
              </a:extLst>
            </p:cNvPr>
            <p:cNvCxnSpPr>
              <a:cxnSpLocks/>
            </p:cNvCxnSpPr>
            <p:nvPr/>
          </p:nvCxnSpPr>
          <p:spPr>
            <a:xfrm>
              <a:off x="9794428" y="1926769"/>
              <a:ext cx="1498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标题 1">
              <a:extLst>
                <a:ext uri="{FF2B5EF4-FFF2-40B4-BE49-F238E27FC236}">
                  <a16:creationId xmlns:a16="http://schemas.microsoft.com/office/drawing/2014/main" xmlns="" id="{5858830A-674C-4282-B0D2-D6F6BDA783A4}"/>
                </a:ext>
              </a:extLst>
            </p:cNvPr>
            <p:cNvSpPr txBox="1">
              <a:spLocks/>
            </p:cNvSpPr>
            <p:nvPr/>
          </p:nvSpPr>
          <p:spPr>
            <a:xfrm>
              <a:off x="10218937" y="1436750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sz="2000" dirty="0"/>
                <a:t>消费</a:t>
              </a:r>
            </a:p>
          </p:txBody>
        </p:sp>
        <p:sp>
          <p:nvSpPr>
            <p:cNvPr id="28" name="标题 1">
              <a:extLst>
                <a:ext uri="{FF2B5EF4-FFF2-40B4-BE49-F238E27FC236}">
                  <a16:creationId xmlns:a16="http://schemas.microsoft.com/office/drawing/2014/main" xmlns="" id="{E7955E4A-843C-4872-BF22-0E7D320E19ED}"/>
                </a:ext>
              </a:extLst>
            </p:cNvPr>
            <p:cNvSpPr txBox="1">
              <a:spLocks/>
            </p:cNvSpPr>
            <p:nvPr/>
          </p:nvSpPr>
          <p:spPr>
            <a:xfrm>
              <a:off x="425913" y="1643741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sz="2000" dirty="0" err="1">
                  <a:solidFill>
                    <a:schemeClr val="tx2"/>
                  </a:solidFill>
                </a:rPr>
                <a:t>ViewGroup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5EDAB482-914E-43EC-89D5-1A396BD702D8}"/>
              </a:ext>
            </a:extLst>
          </p:cNvPr>
          <p:cNvSpPr/>
          <p:nvPr/>
        </p:nvSpPr>
        <p:spPr>
          <a:xfrm>
            <a:off x="1698171" y="5007425"/>
            <a:ext cx="8273122" cy="1458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C7F85153-BAB1-4EE4-8578-4094463BC8EC}"/>
              </a:ext>
            </a:extLst>
          </p:cNvPr>
          <p:cNvGrpSpPr/>
          <p:nvPr/>
        </p:nvGrpSpPr>
        <p:grpSpPr>
          <a:xfrm>
            <a:off x="288486" y="4625733"/>
            <a:ext cx="11291169" cy="1677253"/>
            <a:chOff x="425913" y="815736"/>
            <a:chExt cx="11291169" cy="1677253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ECE362F8-A4D3-4357-9D19-C00BA8F28A79}"/>
                </a:ext>
              </a:extLst>
            </p:cNvPr>
            <p:cNvCxnSpPr/>
            <p:nvPr/>
          </p:nvCxnSpPr>
          <p:spPr>
            <a:xfrm>
              <a:off x="2928257" y="815736"/>
              <a:ext cx="0" cy="762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F98838EA-D9AB-4E0D-955C-1592D807EA16}"/>
                </a:ext>
              </a:extLst>
            </p:cNvPr>
            <p:cNvSpPr/>
            <p:nvPr/>
          </p:nvSpPr>
          <p:spPr>
            <a:xfrm>
              <a:off x="1940365" y="1643741"/>
              <a:ext cx="1975784" cy="5660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dispatchTouchEvent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xmlns="" id="{B858601A-5D12-4E2A-A002-703E063B6868}"/>
                </a:ext>
              </a:extLst>
            </p:cNvPr>
            <p:cNvSpPr/>
            <p:nvPr/>
          </p:nvSpPr>
          <p:spPr>
            <a:xfrm>
              <a:off x="6912439" y="1360550"/>
              <a:ext cx="2881989" cy="113243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onTouchEvent</a:t>
              </a:r>
              <a:endParaRPr lang="zh-CN" altLang="en-US" sz="14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xmlns="" id="{DF4486BE-1C12-46A3-86E9-DA93B335A3D3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3916149" y="1926770"/>
              <a:ext cx="2996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59CB7158-BCB0-41BA-8850-5A6C1F051D7E}"/>
                </a:ext>
              </a:extLst>
            </p:cNvPr>
            <p:cNvCxnSpPr>
              <a:cxnSpLocks/>
            </p:cNvCxnSpPr>
            <p:nvPr/>
          </p:nvCxnSpPr>
          <p:spPr>
            <a:xfrm>
              <a:off x="9794428" y="1926769"/>
              <a:ext cx="1498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标题 1">
              <a:extLst>
                <a:ext uri="{FF2B5EF4-FFF2-40B4-BE49-F238E27FC236}">
                  <a16:creationId xmlns:a16="http://schemas.microsoft.com/office/drawing/2014/main" xmlns="" id="{3819F5A2-9B11-4F2D-9828-E74F5CFC656E}"/>
                </a:ext>
              </a:extLst>
            </p:cNvPr>
            <p:cNvSpPr txBox="1">
              <a:spLocks/>
            </p:cNvSpPr>
            <p:nvPr/>
          </p:nvSpPr>
          <p:spPr>
            <a:xfrm>
              <a:off x="10218937" y="1436750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sz="2000" dirty="0"/>
                <a:t>消费</a:t>
              </a:r>
            </a:p>
          </p:txBody>
        </p:sp>
        <p:sp>
          <p:nvSpPr>
            <p:cNvPr id="37" name="标题 1">
              <a:extLst>
                <a:ext uri="{FF2B5EF4-FFF2-40B4-BE49-F238E27FC236}">
                  <a16:creationId xmlns:a16="http://schemas.microsoft.com/office/drawing/2014/main" xmlns="" id="{595418CB-1913-41DF-88F5-A366EC185AC6}"/>
                </a:ext>
              </a:extLst>
            </p:cNvPr>
            <p:cNvSpPr txBox="1">
              <a:spLocks/>
            </p:cNvSpPr>
            <p:nvPr/>
          </p:nvSpPr>
          <p:spPr>
            <a:xfrm>
              <a:off x="425913" y="1643741"/>
              <a:ext cx="149814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sz="2000" dirty="0">
                  <a:solidFill>
                    <a:schemeClr val="tx2"/>
                  </a:solidFill>
                </a:rPr>
                <a:t>View</a:t>
              </a:r>
              <a:endParaRPr lang="zh-CN" altLang="en-US" sz="2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99411FCF-0A3A-4EE4-A580-3276B101565C}"/>
              </a:ext>
            </a:extLst>
          </p:cNvPr>
          <p:cNvCxnSpPr>
            <a:cxnSpLocks/>
          </p:cNvCxnSpPr>
          <p:nvPr/>
        </p:nvCxnSpPr>
        <p:spPr>
          <a:xfrm flipV="1">
            <a:off x="8244572" y="4342541"/>
            <a:ext cx="0" cy="82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328317F5-256E-4B95-A4BC-9028CB4CA356}"/>
              </a:ext>
            </a:extLst>
          </p:cNvPr>
          <p:cNvSpPr/>
          <p:nvPr/>
        </p:nvSpPr>
        <p:spPr>
          <a:xfrm>
            <a:off x="10020259" y="1436750"/>
            <a:ext cx="1959478" cy="65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DCDAA429-C507-4982-9E1F-468CDC532024}"/>
              </a:ext>
            </a:extLst>
          </p:cNvPr>
          <p:cNvSpPr/>
          <p:nvPr/>
        </p:nvSpPr>
        <p:spPr>
          <a:xfrm>
            <a:off x="10042028" y="3282069"/>
            <a:ext cx="1959478" cy="65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35D10019-A671-4758-A380-878233DA441B}"/>
              </a:ext>
            </a:extLst>
          </p:cNvPr>
          <p:cNvSpPr/>
          <p:nvPr/>
        </p:nvSpPr>
        <p:spPr>
          <a:xfrm>
            <a:off x="9971293" y="5303770"/>
            <a:ext cx="1959478" cy="65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31E524B5-FF4B-4389-A56F-5418324127C3}"/>
              </a:ext>
            </a:extLst>
          </p:cNvPr>
          <p:cNvCxnSpPr>
            <a:cxnSpLocks/>
            <a:stCxn id="24" idx="0"/>
            <a:endCxn id="6" idx="2"/>
          </p:cNvCxnSpPr>
          <p:nvPr/>
        </p:nvCxnSpPr>
        <p:spPr>
          <a:xfrm flipV="1">
            <a:off x="8270435" y="2481942"/>
            <a:ext cx="35317" cy="69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5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9" grpId="0" animBg="1"/>
      <p:bldP spid="42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天朝故事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91" y="5361852"/>
            <a:ext cx="1496148" cy="14961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11A5487-51BA-4C5E-92C7-87A8B7CA81E0}"/>
              </a:ext>
            </a:extLst>
          </p:cNvPr>
          <p:cNvGrpSpPr/>
          <p:nvPr/>
        </p:nvGrpSpPr>
        <p:grpSpPr>
          <a:xfrm>
            <a:off x="1793682" y="1145318"/>
            <a:ext cx="8139513" cy="1677843"/>
            <a:chOff x="1793682" y="1145318"/>
            <a:chExt cx="8139513" cy="167784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3BE6B4DF-3BAF-4518-8BB5-8985081E0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682" y="1145318"/>
              <a:ext cx="1236200" cy="1677843"/>
            </a:xfrm>
            <a:prstGeom prst="rect">
              <a:avLst/>
            </a:prstGeom>
          </p:spPr>
        </p:pic>
        <p:sp>
          <p:nvSpPr>
            <p:cNvPr id="15" name="标题 5">
              <a:extLst>
                <a:ext uri="{FF2B5EF4-FFF2-40B4-BE49-F238E27FC236}">
                  <a16:creationId xmlns:a16="http://schemas.microsoft.com/office/drawing/2014/main" xmlns="" id="{5B8C909E-4768-41AE-A80E-C9D476BB2FD8}"/>
                </a:ext>
              </a:extLst>
            </p:cNvPr>
            <p:cNvSpPr txBox="1">
              <a:spLocks/>
            </p:cNvSpPr>
            <p:nvPr/>
          </p:nvSpPr>
          <p:spPr>
            <a:xfrm>
              <a:off x="4218156" y="1811586"/>
              <a:ext cx="5715039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dirty="0"/>
                <a:t>Activity</a:t>
              </a:r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B2624B8-37F1-462C-9E28-5A70934EC877}"/>
              </a:ext>
            </a:extLst>
          </p:cNvPr>
          <p:cNvGrpSpPr/>
          <p:nvPr/>
        </p:nvGrpSpPr>
        <p:grpSpPr>
          <a:xfrm>
            <a:off x="1461569" y="3635828"/>
            <a:ext cx="8351883" cy="1496148"/>
            <a:chOff x="1461569" y="3635828"/>
            <a:chExt cx="8351883" cy="149614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F954494A-4DAF-4C6C-907B-DA464E37B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569" y="3635828"/>
              <a:ext cx="1900426" cy="1496148"/>
            </a:xfrm>
            <a:prstGeom prst="rect">
              <a:avLst/>
            </a:prstGeom>
          </p:spPr>
        </p:pic>
        <p:sp>
          <p:nvSpPr>
            <p:cNvPr id="17" name="标题 5">
              <a:extLst>
                <a:ext uri="{FF2B5EF4-FFF2-40B4-BE49-F238E27FC236}">
                  <a16:creationId xmlns:a16="http://schemas.microsoft.com/office/drawing/2014/main" xmlns="" id="{73301A30-82BA-48E1-AB42-BD213C95B943}"/>
                </a:ext>
              </a:extLst>
            </p:cNvPr>
            <p:cNvSpPr txBox="1">
              <a:spLocks/>
            </p:cNvSpPr>
            <p:nvPr/>
          </p:nvSpPr>
          <p:spPr>
            <a:xfrm>
              <a:off x="4098413" y="4092612"/>
              <a:ext cx="5715039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dirty="0" err="1"/>
                <a:t>ViewGroup</a:t>
              </a:r>
              <a:endParaRPr lang="zh-CN" altLang="en-US" dirty="0"/>
            </a:p>
          </p:txBody>
        </p:sp>
      </p:grpSp>
      <p:sp>
        <p:nvSpPr>
          <p:cNvPr id="19" name="标题 5">
            <a:extLst>
              <a:ext uri="{FF2B5EF4-FFF2-40B4-BE49-F238E27FC236}">
                <a16:creationId xmlns:a16="http://schemas.microsoft.com/office/drawing/2014/main" xmlns="" id="{39AD909F-F0B0-4AF0-846A-B284005BC31C}"/>
              </a:ext>
            </a:extLst>
          </p:cNvPr>
          <p:cNvSpPr txBox="1">
            <a:spLocks/>
          </p:cNvSpPr>
          <p:nvPr/>
        </p:nvSpPr>
        <p:spPr>
          <a:xfrm>
            <a:off x="4218156" y="6082348"/>
            <a:ext cx="5715039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6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天朝故事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784" y="1033032"/>
            <a:ext cx="1667936" cy="166793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0B2624B8-37F1-462C-9E28-5A70934EC877}"/>
              </a:ext>
            </a:extLst>
          </p:cNvPr>
          <p:cNvGrpSpPr/>
          <p:nvPr/>
        </p:nvGrpSpPr>
        <p:grpSpPr>
          <a:xfrm>
            <a:off x="1200312" y="1204820"/>
            <a:ext cx="3551321" cy="1496148"/>
            <a:chOff x="1461569" y="3635828"/>
            <a:chExt cx="3551321" cy="149614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F954494A-4DAF-4C6C-907B-DA464E37B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569" y="3635828"/>
              <a:ext cx="1900426" cy="1496148"/>
            </a:xfrm>
            <a:prstGeom prst="rect">
              <a:avLst/>
            </a:prstGeom>
          </p:spPr>
        </p:pic>
        <p:sp>
          <p:nvSpPr>
            <p:cNvPr id="17" name="标题 5">
              <a:extLst>
                <a:ext uri="{FF2B5EF4-FFF2-40B4-BE49-F238E27FC236}">
                  <a16:creationId xmlns:a16="http://schemas.microsoft.com/office/drawing/2014/main" xmlns="" id="{73301A30-82BA-48E1-AB42-BD213C95B943}"/>
                </a:ext>
              </a:extLst>
            </p:cNvPr>
            <p:cNvSpPr txBox="1">
              <a:spLocks/>
            </p:cNvSpPr>
            <p:nvPr/>
          </p:nvSpPr>
          <p:spPr>
            <a:xfrm>
              <a:off x="3494275" y="4092612"/>
              <a:ext cx="1518615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en-US" altLang="zh-CN" sz="2000" dirty="0" err="1"/>
                <a:t>ViewGroup</a:t>
              </a:r>
              <a:endParaRPr lang="zh-CN" altLang="en-US" sz="2000" dirty="0"/>
            </a:p>
          </p:txBody>
        </p:sp>
      </p:grpSp>
      <p:sp>
        <p:nvSpPr>
          <p:cNvPr id="19" name="标题 5">
            <a:extLst>
              <a:ext uri="{FF2B5EF4-FFF2-40B4-BE49-F238E27FC236}">
                <a16:creationId xmlns:a16="http://schemas.microsoft.com/office/drawing/2014/main" xmlns="" id="{39AD909F-F0B0-4AF0-846A-B284005BC31C}"/>
              </a:ext>
            </a:extLst>
          </p:cNvPr>
          <p:cNvSpPr txBox="1">
            <a:spLocks/>
          </p:cNvSpPr>
          <p:nvPr/>
        </p:nvSpPr>
        <p:spPr>
          <a:xfrm>
            <a:off x="10157720" y="1661604"/>
            <a:ext cx="1667936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000" dirty="0"/>
              <a:t>View</a:t>
            </a:r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F4EA8894-7A04-4CA5-AA95-8A973C1D5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57" y="1118925"/>
            <a:ext cx="1667936" cy="1667936"/>
          </a:xfrm>
          <a:prstGeom prst="rect">
            <a:avLst/>
          </a:prstGeom>
        </p:spPr>
      </p:pic>
      <p:sp>
        <p:nvSpPr>
          <p:cNvPr id="12" name="标题 5">
            <a:extLst>
              <a:ext uri="{FF2B5EF4-FFF2-40B4-BE49-F238E27FC236}">
                <a16:creationId xmlns:a16="http://schemas.microsoft.com/office/drawing/2014/main" xmlns="" id="{0C5089A9-64EC-46E8-A3F9-EB60A158A173}"/>
              </a:ext>
            </a:extLst>
          </p:cNvPr>
          <p:cNvSpPr txBox="1">
            <a:spLocks/>
          </p:cNvSpPr>
          <p:nvPr/>
        </p:nvSpPr>
        <p:spPr>
          <a:xfrm>
            <a:off x="7120607" y="1661603"/>
            <a:ext cx="1667936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2000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24717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黄金该分给谁呢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45" y="3429000"/>
            <a:ext cx="1667936" cy="1667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954494A-4DAF-4C6C-907B-DA464E37B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69" y="1019763"/>
            <a:ext cx="1900426" cy="1496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F4EA8894-7A04-4CA5-AA95-8A973C1D5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04" y="2590797"/>
            <a:ext cx="1109150" cy="1109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F5C5D23-B577-40AC-895C-588076914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6" y="3508122"/>
            <a:ext cx="1667936" cy="16679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33BB9CF-4F3A-4AE1-AB1C-95DD001BE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38" y="3508122"/>
            <a:ext cx="1667936" cy="16679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05869363-FFFB-413A-B209-4051115E2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211" y="3485041"/>
            <a:ext cx="1667936" cy="1667936"/>
          </a:xfrm>
          <a:prstGeom prst="rect">
            <a:avLst/>
          </a:prstGeom>
        </p:spPr>
      </p:pic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xmlns="" id="{FE9B97D8-856D-4B9E-A5AF-6A8C661CE252}"/>
              </a:ext>
            </a:extLst>
          </p:cNvPr>
          <p:cNvCxnSpPr/>
          <p:nvPr/>
        </p:nvCxnSpPr>
        <p:spPr>
          <a:xfrm rot="5400000">
            <a:off x="4161507" y="2979522"/>
            <a:ext cx="1611086" cy="528842"/>
          </a:xfrm>
          <a:prstGeom prst="bentConnector3">
            <a:avLst>
              <a:gd name="adj1" fmla="val 94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xmlns="" id="{C331A9FC-E259-4C30-9437-CEAD4C7AF4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19333" y="2590800"/>
            <a:ext cx="3064539" cy="1672168"/>
          </a:xfrm>
          <a:prstGeom prst="bentConnector3">
            <a:avLst>
              <a:gd name="adj1" fmla="val 100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xmlns="" id="{3ED9ECA9-9C14-49E9-95EA-8DE522A6BF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94870" y="2679801"/>
            <a:ext cx="1458686" cy="128068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xmlns="" id="{951CDE69-5DEF-4742-9D23-9A147565D2B8}"/>
              </a:ext>
            </a:extLst>
          </p:cNvPr>
          <p:cNvCxnSpPr>
            <a:cxnSpLocks/>
          </p:cNvCxnSpPr>
          <p:nvPr/>
        </p:nvCxnSpPr>
        <p:spPr>
          <a:xfrm>
            <a:off x="5576932" y="2590798"/>
            <a:ext cx="3643268" cy="1458688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5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大臣应该定义规则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16" y="679784"/>
            <a:ext cx="1667936" cy="16679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954494A-4DAF-4C6C-907B-DA464E37B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92" y="3160536"/>
            <a:ext cx="1900426" cy="14961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F5C5D23-B577-40AC-895C-588076914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16" y="2092643"/>
            <a:ext cx="1667936" cy="16679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33BB9CF-4F3A-4AE1-AB1C-95DD001BE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16" y="3429000"/>
            <a:ext cx="1667936" cy="16679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05869363-FFFB-413A-B209-4051115E2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25" y="4841859"/>
            <a:ext cx="1667936" cy="1667936"/>
          </a:xfrm>
          <a:prstGeom prst="rect">
            <a:avLst/>
          </a:prstGeom>
        </p:spPr>
      </p:pic>
      <p:sp>
        <p:nvSpPr>
          <p:cNvPr id="17" name="标题 5">
            <a:extLst>
              <a:ext uri="{FF2B5EF4-FFF2-40B4-BE49-F238E27FC236}">
                <a16:creationId xmlns:a16="http://schemas.microsoft.com/office/drawing/2014/main" xmlns="" id="{CF6B8653-F14F-4E63-A90D-99D4574DA7A1}"/>
              </a:ext>
            </a:extLst>
          </p:cNvPr>
          <p:cNvSpPr txBox="1">
            <a:spLocks/>
          </p:cNvSpPr>
          <p:nvPr/>
        </p:nvSpPr>
        <p:spPr>
          <a:xfrm>
            <a:off x="1145503" y="2563477"/>
            <a:ext cx="2642726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2000" dirty="0"/>
              <a:t>谁家里最穷就分给谁</a:t>
            </a:r>
          </a:p>
        </p:txBody>
      </p:sp>
      <p:sp>
        <p:nvSpPr>
          <p:cNvPr id="18" name="标题 5">
            <a:extLst>
              <a:ext uri="{FF2B5EF4-FFF2-40B4-BE49-F238E27FC236}">
                <a16:creationId xmlns:a16="http://schemas.microsoft.com/office/drawing/2014/main" xmlns="" id="{BC1C9004-4822-43ED-82D3-E7133C1BE212}"/>
              </a:ext>
            </a:extLst>
          </p:cNvPr>
          <p:cNvSpPr txBox="1">
            <a:spLocks/>
          </p:cNvSpPr>
          <p:nvPr/>
        </p:nvSpPr>
        <p:spPr>
          <a:xfrm>
            <a:off x="8347651" y="2846421"/>
            <a:ext cx="2984377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</a:rPr>
              <a:t>谁</a:t>
            </a:r>
            <a:r>
              <a:rPr lang="en-US" altLang="zh-CN" sz="1800" dirty="0">
                <a:solidFill>
                  <a:schemeClr val="tx1"/>
                </a:solidFill>
              </a:rPr>
              <a:t>TM</a:t>
            </a:r>
            <a:r>
              <a:rPr lang="zh-CN" altLang="en-US" sz="1800" dirty="0">
                <a:solidFill>
                  <a:schemeClr val="tx1"/>
                </a:solidFill>
              </a:rPr>
              <a:t>敢跟我比穷，我最穷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47CD045D-6DFE-46BD-A367-F655C444FE86}"/>
              </a:ext>
            </a:extLst>
          </p:cNvPr>
          <p:cNvCxnSpPr/>
          <p:nvPr/>
        </p:nvCxnSpPr>
        <p:spPr>
          <a:xfrm flipV="1">
            <a:off x="3418114" y="3429000"/>
            <a:ext cx="3374572" cy="28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6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为什么所有的控件都需要继承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View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，以及事件在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View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中的占比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3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为什么所有控件都继承</a:t>
            </a: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View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4261" y="1854022"/>
            <a:ext cx="2632732" cy="4290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控件与事件的关系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2957" y="2283108"/>
            <a:ext cx="9632528" cy="2574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没有事件的控件 是没有灵魂的，好比模型手机 无论怎么按也没有反应，只能看看。</a:t>
            </a: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而每一个控件是事件传递的一员。切都具备处理事件传递规则的能力。意味着传递事件的代码会抽象在一个类中</a:t>
            </a:r>
            <a:endParaRPr lang="en-US" altLang="zh-CN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7B215C4-AE6F-42C7-969C-BEA1EB4AFE59}"/>
              </a:ext>
            </a:extLst>
          </p:cNvPr>
          <p:cNvSpPr txBox="1"/>
          <p:nvPr/>
        </p:nvSpPr>
        <p:spPr>
          <a:xfrm>
            <a:off x="3696993" y="6192745"/>
            <a:ext cx="5169026" cy="32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这个抽象类是</a:t>
            </a:r>
            <a:r>
              <a:rPr lang="en-US" altLang="zh-CN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  </a:t>
            </a:r>
            <a:r>
              <a:rPr lang="zh-CN" altLang="en-US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所有控件都是继承自</a:t>
            </a:r>
            <a:r>
              <a:rPr lang="en-US" altLang="zh-CN" sz="1482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1482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8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为什么所有控件都继承</a:t>
            </a: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View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xmlns="" id="{5899FFBC-36DC-40D5-856D-E69D5F207B8D}"/>
              </a:ext>
            </a:extLst>
          </p:cNvPr>
          <p:cNvGraphicFramePr/>
          <p:nvPr/>
        </p:nvGraphicFramePr>
        <p:xfrm>
          <a:off x="2032218" y="719812"/>
          <a:ext cx="8127565" cy="541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B3A4095-0674-4BCB-A993-5FAAEDC660BE}"/>
              </a:ext>
            </a:extLst>
          </p:cNvPr>
          <p:cNvSpPr txBox="1"/>
          <p:nvPr/>
        </p:nvSpPr>
        <p:spPr>
          <a:xfrm>
            <a:off x="6481293" y="3285654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事件 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60%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C3E2A46-7319-4B6A-AA17-61C98734F228}"/>
              </a:ext>
            </a:extLst>
          </p:cNvPr>
          <p:cNvSpPr txBox="1"/>
          <p:nvPr/>
        </p:nvSpPr>
        <p:spPr>
          <a:xfrm>
            <a:off x="4545865" y="4711921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绘制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10%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808A215-6330-48BB-8BAF-BABA0D7EE4C0}"/>
              </a:ext>
            </a:extLst>
          </p:cNvPr>
          <p:cNvSpPr txBox="1"/>
          <p:nvPr/>
        </p:nvSpPr>
        <p:spPr>
          <a:xfrm>
            <a:off x="4046748" y="3727685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测量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15%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0F2F502-CAC4-4ACA-AC5E-E68EA5EB1FA2}"/>
              </a:ext>
            </a:extLst>
          </p:cNvPr>
          <p:cNvSpPr txBox="1"/>
          <p:nvPr/>
        </p:nvSpPr>
        <p:spPr>
          <a:xfrm>
            <a:off x="4432042" y="2351504"/>
            <a:ext cx="2049252" cy="48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/>
              </a:rPr>
              <a:t>其他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/>
              </a:rPr>
              <a:t>25%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2AD48E-0F5C-4629-A264-1DB298908A4D}"/>
              </a:ext>
            </a:extLst>
          </p:cNvPr>
          <p:cNvSpPr txBox="1"/>
          <p:nvPr/>
        </p:nvSpPr>
        <p:spPr>
          <a:xfrm>
            <a:off x="381246" y="2812737"/>
            <a:ext cx="3814808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的源码有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27753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</a:t>
            </a:r>
            <a:endParaRPr lang="en-US" altLang="zh-CN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有图为代码的分类情况</a:t>
            </a:r>
            <a:endParaRPr lang="en-US" altLang="zh-CN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46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如果你是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Google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工程师，你怎么设计事件分发框架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18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你如何设计事件分发控件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052" y="2266848"/>
            <a:ext cx="1844705" cy="4294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假设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5423" y="2695935"/>
            <a:ext cx="9281154" cy="944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如果你现在是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Google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工程师，由你来设计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Android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最核心的事件模块，你会怎么设计</a:t>
            </a:r>
          </a:p>
        </p:txBody>
      </p:sp>
    </p:spTree>
    <p:extLst>
      <p:ext uri="{BB962C8B-B14F-4D97-AF65-F5344CB8AC3E}">
        <p14:creationId xmlns:p14="http://schemas.microsoft.com/office/powerpoint/2010/main" val="21128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为什么需要学事件分发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9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设计结果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xmlns="" id="{4D7B766A-7AAE-4314-A306-3A35CA4D3369}"/>
              </a:ext>
            </a:extLst>
          </p:cNvPr>
          <p:cNvSpPr/>
          <p:nvPr/>
        </p:nvSpPr>
        <p:spPr>
          <a:xfrm>
            <a:off x="3933905" y="1335087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xmlns="" id="{1DAEF1AD-3446-4971-825E-7E5A7B044515}"/>
              </a:ext>
            </a:extLst>
          </p:cNvPr>
          <p:cNvSpPr/>
          <p:nvPr/>
        </p:nvSpPr>
        <p:spPr>
          <a:xfrm rot="5400000">
            <a:off x="4632809" y="-704948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xmlns="" id="{A5F73DFD-F9A5-4A9C-AA84-9A3AE92E6CD6}"/>
              </a:ext>
            </a:extLst>
          </p:cNvPr>
          <p:cNvSpPr/>
          <p:nvPr/>
        </p:nvSpPr>
        <p:spPr>
          <a:xfrm>
            <a:off x="1303063" y="2344476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xmlns="" id="{F223A323-0FCF-43BA-8EBF-3AC54BF666B8}"/>
              </a:ext>
            </a:extLst>
          </p:cNvPr>
          <p:cNvSpPr/>
          <p:nvPr/>
        </p:nvSpPr>
        <p:spPr>
          <a:xfrm>
            <a:off x="6238688" y="2323377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F6804F50-1DE2-4D3A-A313-C89D997CCE2A}"/>
              </a:ext>
            </a:extLst>
          </p:cNvPr>
          <p:cNvSpPr txBox="1"/>
          <p:nvPr/>
        </p:nvSpPr>
        <p:spPr>
          <a:xfrm>
            <a:off x="8281639" y="1544220"/>
            <a:ext cx="3814808" cy="97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继承方式： 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所有控件继承</a:t>
            </a:r>
            <a:r>
              <a:rPr lang="en-US" altLang="zh-CN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</a:p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确保不论容器类和子控件都能</a:t>
            </a:r>
            <a:endParaRPr lang="en-US" altLang="zh-CN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处理事件</a:t>
            </a:r>
          </a:p>
        </p:txBody>
      </p:sp>
    </p:spTree>
    <p:extLst>
      <p:ext uri="{BB962C8B-B14F-4D97-AF65-F5344CB8AC3E}">
        <p14:creationId xmlns:p14="http://schemas.microsoft.com/office/powerpoint/2010/main" val="2955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设计结果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xmlns="" id="{3B78D86A-03C5-44B6-BE5B-9A86172A5B6B}"/>
              </a:ext>
            </a:extLst>
          </p:cNvPr>
          <p:cNvSpPr/>
          <p:nvPr/>
        </p:nvSpPr>
        <p:spPr>
          <a:xfrm>
            <a:off x="3333564" y="2372879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xmlns="" id="{895C099A-06EE-4033-BE42-F41FC4C21665}"/>
              </a:ext>
            </a:extLst>
          </p:cNvPr>
          <p:cNvSpPr/>
          <p:nvPr/>
        </p:nvSpPr>
        <p:spPr>
          <a:xfrm rot="5400000">
            <a:off x="4162392" y="329739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xmlns="" id="{7A72CD19-1F49-4356-86FB-7BCCF6E8FC28}"/>
              </a:ext>
            </a:extLst>
          </p:cNvPr>
          <p:cNvSpPr/>
          <p:nvPr/>
        </p:nvSpPr>
        <p:spPr>
          <a:xfrm>
            <a:off x="1039724" y="337605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xmlns="" id="{E7838AEF-32CF-4693-90A5-2E63093DC928}"/>
              </a:ext>
            </a:extLst>
          </p:cNvPr>
          <p:cNvSpPr/>
          <p:nvPr/>
        </p:nvSpPr>
        <p:spPr>
          <a:xfrm>
            <a:off x="5295873" y="3339050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xmlns="" id="{A20EC81C-C913-46F8-BA2A-57A5E3C98640}"/>
              </a:ext>
            </a:extLst>
          </p:cNvPr>
          <p:cNvSpPr/>
          <p:nvPr/>
        </p:nvSpPr>
        <p:spPr>
          <a:xfrm rot="5400000">
            <a:off x="6124701" y="1315520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xmlns="" id="{11F6380C-C985-4C24-B654-C5E231C8B197}"/>
              </a:ext>
            </a:extLst>
          </p:cNvPr>
          <p:cNvSpPr/>
          <p:nvPr/>
        </p:nvSpPr>
        <p:spPr>
          <a:xfrm>
            <a:off x="3122997" y="444750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xmlns="" id="{EE96C084-FC78-442C-A38F-9D0B5ADCD6E0}"/>
              </a:ext>
            </a:extLst>
          </p:cNvPr>
          <p:cNvSpPr/>
          <p:nvPr/>
        </p:nvSpPr>
        <p:spPr>
          <a:xfrm>
            <a:off x="5589065" y="443222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xmlns="" id="{C486337D-F57F-433E-BD51-315B7CE6BD84}"/>
              </a:ext>
            </a:extLst>
          </p:cNvPr>
          <p:cNvSpPr/>
          <p:nvPr/>
        </p:nvSpPr>
        <p:spPr>
          <a:xfrm>
            <a:off x="8033248" y="441864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76AF1588-1C00-41F2-A5B7-6D4F9879D0F2}"/>
              </a:ext>
            </a:extLst>
          </p:cNvPr>
          <p:cNvSpPr txBox="1"/>
          <p:nvPr/>
        </p:nvSpPr>
        <p:spPr>
          <a:xfrm>
            <a:off x="7776524" y="2556889"/>
            <a:ext cx="4132059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包含方式： 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所有容器类能加载子控件，子控件不能包含容器和子控件</a:t>
            </a:r>
          </a:p>
        </p:txBody>
      </p:sp>
    </p:spTree>
    <p:extLst>
      <p:ext uri="{BB962C8B-B14F-4D97-AF65-F5344CB8AC3E}">
        <p14:creationId xmlns:p14="http://schemas.microsoft.com/office/powerpoint/2010/main" val="20856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设计结果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xmlns="" id="{3B78D86A-03C5-44B6-BE5B-9A86172A5B6B}"/>
              </a:ext>
            </a:extLst>
          </p:cNvPr>
          <p:cNvSpPr/>
          <p:nvPr/>
        </p:nvSpPr>
        <p:spPr>
          <a:xfrm>
            <a:off x="3333564" y="2372879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xmlns="" id="{895C099A-06EE-4033-BE42-F41FC4C21665}"/>
              </a:ext>
            </a:extLst>
          </p:cNvPr>
          <p:cNvSpPr/>
          <p:nvPr/>
        </p:nvSpPr>
        <p:spPr>
          <a:xfrm rot="5400000">
            <a:off x="4162392" y="329739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xmlns="" id="{7A72CD19-1F49-4356-86FB-7BCCF6E8FC28}"/>
              </a:ext>
            </a:extLst>
          </p:cNvPr>
          <p:cNvSpPr/>
          <p:nvPr/>
        </p:nvSpPr>
        <p:spPr>
          <a:xfrm>
            <a:off x="1039724" y="337605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xmlns="" id="{E7838AEF-32CF-4693-90A5-2E63093DC928}"/>
              </a:ext>
            </a:extLst>
          </p:cNvPr>
          <p:cNvSpPr/>
          <p:nvPr/>
        </p:nvSpPr>
        <p:spPr>
          <a:xfrm>
            <a:off x="5295873" y="3339050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xmlns="" id="{A20EC81C-C913-46F8-BA2A-57A5E3C98640}"/>
              </a:ext>
            </a:extLst>
          </p:cNvPr>
          <p:cNvSpPr/>
          <p:nvPr/>
        </p:nvSpPr>
        <p:spPr>
          <a:xfrm rot="5400000">
            <a:off x="6124701" y="1315520"/>
            <a:ext cx="385294" cy="547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xmlns="" id="{11F6380C-C985-4C24-B654-C5E231C8B197}"/>
              </a:ext>
            </a:extLst>
          </p:cNvPr>
          <p:cNvSpPr/>
          <p:nvPr/>
        </p:nvSpPr>
        <p:spPr>
          <a:xfrm>
            <a:off x="3122997" y="444750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ViewGroup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xmlns="" id="{EE96C084-FC78-442C-A38F-9D0B5ADCD6E0}"/>
              </a:ext>
            </a:extLst>
          </p:cNvPr>
          <p:cNvSpPr/>
          <p:nvPr/>
        </p:nvSpPr>
        <p:spPr>
          <a:xfrm>
            <a:off x="5589065" y="4432228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xmlns="" id="{C486337D-F57F-433E-BD51-315B7CE6BD84}"/>
              </a:ext>
            </a:extLst>
          </p:cNvPr>
          <p:cNvSpPr/>
          <p:nvPr/>
        </p:nvSpPr>
        <p:spPr>
          <a:xfrm>
            <a:off x="8033248" y="4418643"/>
            <a:ext cx="2042951" cy="38529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ImageView</a:t>
            </a:r>
            <a:endParaRPr lang="zh-CN" altLang="en-US" sz="953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76AF1588-1C00-41F2-A5B7-6D4F9879D0F2}"/>
              </a:ext>
            </a:extLst>
          </p:cNvPr>
          <p:cNvSpPr txBox="1"/>
          <p:nvPr/>
        </p:nvSpPr>
        <p:spPr>
          <a:xfrm>
            <a:off x="7776524" y="2556889"/>
            <a:ext cx="4132059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包含方式： </a:t>
            </a:r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所有容器类能加载子控件，子控件不能包含容器和子控件</a:t>
            </a:r>
          </a:p>
        </p:txBody>
      </p:sp>
    </p:spTree>
    <p:extLst>
      <p:ext uri="{BB962C8B-B14F-4D97-AF65-F5344CB8AC3E}">
        <p14:creationId xmlns:p14="http://schemas.microsoft.com/office/powerpoint/2010/main" val="17467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事件回收池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9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回收池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84433C6D-F95A-4B60-AB65-C2F5D953D429}"/>
              </a:ext>
            </a:extLst>
          </p:cNvPr>
          <p:cNvGrpSpPr/>
          <p:nvPr/>
        </p:nvGrpSpPr>
        <p:grpSpPr>
          <a:xfrm>
            <a:off x="1137537" y="2236128"/>
            <a:ext cx="3434462" cy="3565957"/>
            <a:chOff x="1137537" y="2236128"/>
            <a:chExt cx="3434462" cy="356595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24217DB6-D0E4-4DBD-9A16-3DB35B21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37" y="2367623"/>
              <a:ext cx="3434462" cy="3434462"/>
            </a:xfrm>
            <a:prstGeom prst="rect">
              <a:avLst/>
            </a:prstGeom>
          </p:spPr>
        </p:pic>
        <p:sp>
          <p:nvSpPr>
            <p:cNvPr id="16" name="标题 5">
              <a:extLst>
                <a:ext uri="{FF2B5EF4-FFF2-40B4-BE49-F238E27FC236}">
                  <a16:creationId xmlns:a16="http://schemas.microsoft.com/office/drawing/2014/main" xmlns="" id="{19EC0178-C77A-4D9E-8E87-987579E286A5}"/>
                </a:ext>
              </a:extLst>
            </p:cNvPr>
            <p:cNvSpPr txBox="1">
              <a:spLocks/>
            </p:cNvSpPr>
            <p:nvPr/>
          </p:nvSpPr>
          <p:spPr>
            <a:xfrm>
              <a:off x="2030129" y="2236128"/>
              <a:ext cx="2149986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dirty="0"/>
                <a:t>回收池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AE54D6CA-D9C7-4720-9BFA-953CFD17AA20}"/>
              </a:ext>
            </a:extLst>
          </p:cNvPr>
          <p:cNvGrpSpPr/>
          <p:nvPr/>
        </p:nvGrpSpPr>
        <p:grpSpPr>
          <a:xfrm>
            <a:off x="4754325" y="2527417"/>
            <a:ext cx="3434462" cy="3565957"/>
            <a:chOff x="1137537" y="2236128"/>
            <a:chExt cx="3434462" cy="356595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xmlns="" id="{716DB7AA-7852-4E1E-A5CE-3D2054B01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37" y="2367623"/>
              <a:ext cx="3434462" cy="3434462"/>
            </a:xfrm>
            <a:prstGeom prst="rect">
              <a:avLst/>
            </a:prstGeom>
          </p:spPr>
        </p:pic>
        <p:sp>
          <p:nvSpPr>
            <p:cNvPr id="21" name="标题 5">
              <a:extLst>
                <a:ext uri="{FF2B5EF4-FFF2-40B4-BE49-F238E27FC236}">
                  <a16:creationId xmlns:a16="http://schemas.microsoft.com/office/drawing/2014/main" xmlns="" id="{43533D38-BF0E-475A-84C3-1F218E0D7784}"/>
                </a:ext>
              </a:extLst>
            </p:cNvPr>
            <p:cNvSpPr txBox="1">
              <a:spLocks/>
            </p:cNvSpPr>
            <p:nvPr/>
          </p:nvSpPr>
          <p:spPr>
            <a:xfrm>
              <a:off x="2030129" y="2236128"/>
              <a:ext cx="2149986" cy="5825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r>
                <a:rPr lang="zh-CN" altLang="en-US" sz="2000" dirty="0"/>
                <a:t>理想中的回收池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CC387B6-8152-4134-9B8E-0F059227D192}"/>
              </a:ext>
            </a:extLst>
          </p:cNvPr>
          <p:cNvGrpSpPr/>
          <p:nvPr/>
        </p:nvGrpSpPr>
        <p:grpSpPr>
          <a:xfrm>
            <a:off x="7971056" y="1328266"/>
            <a:ext cx="4220944" cy="3563460"/>
            <a:chOff x="7971056" y="1328266"/>
            <a:chExt cx="4220944" cy="3563460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xmlns="" id="{8962F670-1931-48D2-98F0-4CF19B6CB6BD}"/>
                </a:ext>
              </a:extLst>
            </p:cNvPr>
            <p:cNvSpPr/>
            <p:nvPr/>
          </p:nvSpPr>
          <p:spPr>
            <a:xfrm>
              <a:off x="7971056" y="1474000"/>
              <a:ext cx="457200" cy="26894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标题 5">
              <a:extLst>
                <a:ext uri="{FF2B5EF4-FFF2-40B4-BE49-F238E27FC236}">
                  <a16:creationId xmlns:a16="http://schemas.microsoft.com/office/drawing/2014/main" xmlns="" id="{11D287E7-B3C6-4F5C-B643-6FC2C41BD6E1}"/>
                </a:ext>
              </a:extLst>
            </p:cNvPr>
            <p:cNvSpPr txBox="1">
              <a:spLocks/>
            </p:cNvSpPr>
            <p:nvPr/>
          </p:nvSpPr>
          <p:spPr>
            <a:xfrm>
              <a:off x="8447314" y="1328266"/>
              <a:ext cx="3744686" cy="35634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回收池是一个集合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需要提供</a:t>
              </a:r>
              <a:r>
                <a:rPr lang="en-US" altLang="zh-CN" sz="2000" dirty="0"/>
                <a:t>put</a:t>
              </a:r>
              <a:r>
                <a:rPr lang="zh-CN" altLang="en-US" sz="2000" dirty="0"/>
                <a:t>（存）的方法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需要提供</a:t>
              </a:r>
              <a:r>
                <a:rPr lang="en-US" altLang="zh-CN" sz="2000" dirty="0"/>
                <a:t>get</a:t>
              </a:r>
              <a:r>
                <a:rPr lang="zh-CN" altLang="en-US" sz="2000" dirty="0"/>
                <a:t>（取）的方法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655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如何快速查考能够响应的控件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0AE1EC8-A7E5-4F37-B336-2EFBFFD02EDF}"/>
              </a:ext>
            </a:extLst>
          </p:cNvPr>
          <p:cNvSpPr/>
          <p:nvPr/>
        </p:nvSpPr>
        <p:spPr>
          <a:xfrm>
            <a:off x="1640064" y="1093159"/>
            <a:ext cx="2293840" cy="386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D60E5-D864-4B12-B0EF-1F75837C9FEA}"/>
              </a:ext>
            </a:extLst>
          </p:cNvPr>
          <p:cNvSpPr/>
          <p:nvPr/>
        </p:nvSpPr>
        <p:spPr>
          <a:xfrm>
            <a:off x="1640064" y="4955054"/>
            <a:ext cx="2302801" cy="72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0B2C78CE-1CE7-4755-A6C5-FB9F6E57E136}"/>
              </a:ext>
            </a:extLst>
          </p:cNvPr>
          <p:cNvSpPr/>
          <p:nvPr/>
        </p:nvSpPr>
        <p:spPr>
          <a:xfrm>
            <a:off x="2401690" y="4977454"/>
            <a:ext cx="680984" cy="680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6D3D9EB-DFCB-400C-98EA-87044AA55D93}"/>
              </a:ext>
            </a:extLst>
          </p:cNvPr>
          <p:cNvSpPr/>
          <p:nvPr/>
        </p:nvSpPr>
        <p:spPr>
          <a:xfrm>
            <a:off x="1962636" y="1738301"/>
            <a:ext cx="1756221" cy="187270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3A1D69C-046C-4E8F-9091-0F34CF247C4B}"/>
              </a:ext>
            </a:extLst>
          </p:cNvPr>
          <p:cNvSpPr/>
          <p:nvPr/>
        </p:nvSpPr>
        <p:spPr>
          <a:xfrm>
            <a:off x="2249365" y="1930968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28C784B-8170-4C69-BCF7-A252C73397EE}"/>
              </a:ext>
            </a:extLst>
          </p:cNvPr>
          <p:cNvSpPr/>
          <p:nvPr/>
        </p:nvSpPr>
        <p:spPr>
          <a:xfrm>
            <a:off x="2260566" y="2770987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EBD3DE3F-7F7F-4057-9ED7-5EE4DEC903DB}"/>
              </a:ext>
            </a:extLst>
          </p:cNvPr>
          <p:cNvSpPr/>
          <p:nvPr/>
        </p:nvSpPr>
        <p:spPr>
          <a:xfrm>
            <a:off x="2401691" y="2994985"/>
            <a:ext cx="128465" cy="128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B6BE317-430C-4D01-A8A9-A355265BE90D}"/>
              </a:ext>
            </a:extLst>
          </p:cNvPr>
          <p:cNvSpPr txBox="1"/>
          <p:nvPr/>
        </p:nvSpPr>
        <p:spPr>
          <a:xfrm>
            <a:off x="6796210" y="943477"/>
            <a:ext cx="413205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手机屏幕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6FC75E9-6E86-4498-8993-F6B6ABEAD6D9}"/>
              </a:ext>
            </a:extLst>
          </p:cNvPr>
          <p:cNvSpPr txBox="1"/>
          <p:nvPr/>
        </p:nvSpPr>
        <p:spPr>
          <a:xfrm>
            <a:off x="7002298" y="1725021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导电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D479CE10-14F2-4143-BEA5-4A6A77719EBB}"/>
              </a:ext>
            </a:extLst>
          </p:cNvPr>
          <p:cNvSpPr txBox="1"/>
          <p:nvPr/>
        </p:nvSpPr>
        <p:spPr>
          <a:xfrm>
            <a:off x="6885814" y="2458584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传感器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F9B8A14-9B32-4AD2-B81B-08AB67A5CCBA}"/>
              </a:ext>
            </a:extLst>
          </p:cNvPr>
          <p:cNvSpPr txBox="1"/>
          <p:nvPr/>
        </p:nvSpPr>
        <p:spPr>
          <a:xfrm>
            <a:off x="6880821" y="3187220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电路板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8A9D2DF-8457-43C9-A0E4-049E94410834}"/>
              </a:ext>
            </a:extLst>
          </p:cNvPr>
          <p:cNvSpPr txBox="1"/>
          <p:nvPr/>
        </p:nvSpPr>
        <p:spPr>
          <a:xfrm>
            <a:off x="7321859" y="2165435"/>
            <a:ext cx="1008549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53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转换成电频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AD4E5811-F611-4C92-9CBD-D496795F88FF}"/>
              </a:ext>
            </a:extLst>
          </p:cNvPr>
          <p:cNvCxnSpPr/>
          <p:nvPr/>
        </p:nvCxnSpPr>
        <p:spPr>
          <a:xfrm>
            <a:off x="7285061" y="1253370"/>
            <a:ext cx="0" cy="4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92D6A52B-9E12-4A0E-BAF2-3684CB306666}"/>
              </a:ext>
            </a:extLst>
          </p:cNvPr>
          <p:cNvCxnSpPr/>
          <p:nvPr/>
        </p:nvCxnSpPr>
        <p:spPr>
          <a:xfrm>
            <a:off x="7285061" y="1997973"/>
            <a:ext cx="0" cy="4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8DEF9506-0DD6-4A12-820F-DB8EF2F4B2E1}"/>
              </a:ext>
            </a:extLst>
          </p:cNvPr>
          <p:cNvCxnSpPr/>
          <p:nvPr/>
        </p:nvCxnSpPr>
        <p:spPr>
          <a:xfrm>
            <a:off x="7285061" y="2764888"/>
            <a:ext cx="0" cy="44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梯形 23">
            <a:extLst>
              <a:ext uri="{FF2B5EF4-FFF2-40B4-BE49-F238E27FC236}">
                <a16:creationId xmlns:a16="http://schemas.microsoft.com/office/drawing/2014/main" xmlns="" id="{54828F4D-D104-4F11-B4CD-155196795846}"/>
              </a:ext>
            </a:extLst>
          </p:cNvPr>
          <p:cNvSpPr/>
          <p:nvPr/>
        </p:nvSpPr>
        <p:spPr>
          <a:xfrm>
            <a:off x="6661806" y="3806951"/>
            <a:ext cx="1246510" cy="698904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25CE8529-FB00-4E7F-988C-066776B49ECA}"/>
              </a:ext>
            </a:extLst>
          </p:cNvPr>
          <p:cNvCxnSpPr>
            <a:cxnSpLocks/>
          </p:cNvCxnSpPr>
          <p:nvPr/>
        </p:nvCxnSpPr>
        <p:spPr>
          <a:xfrm>
            <a:off x="7258181" y="3479660"/>
            <a:ext cx="0" cy="31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73A3CF32-25BC-4F06-8786-06218950D02D}"/>
              </a:ext>
            </a:extLst>
          </p:cNvPr>
          <p:cNvCxnSpPr>
            <a:cxnSpLocks/>
          </p:cNvCxnSpPr>
          <p:nvPr/>
        </p:nvCxnSpPr>
        <p:spPr>
          <a:xfrm>
            <a:off x="7285061" y="4641069"/>
            <a:ext cx="0" cy="45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5DAAAA50-864C-42E0-A5F7-B863D0E09267}"/>
              </a:ext>
            </a:extLst>
          </p:cNvPr>
          <p:cNvSpPr/>
          <p:nvPr/>
        </p:nvSpPr>
        <p:spPr>
          <a:xfrm>
            <a:off x="9539409" y="5043294"/>
            <a:ext cx="1130020" cy="11300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Activity</a:t>
            </a:r>
            <a:endParaRPr lang="zh-CN" altLang="en-US" sz="953" dirty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8571E496-343B-4937-B148-F8F722732248}"/>
              </a:ext>
            </a:extLst>
          </p:cNvPr>
          <p:cNvSpPr txBox="1"/>
          <p:nvPr/>
        </p:nvSpPr>
        <p:spPr>
          <a:xfrm>
            <a:off x="6899768" y="4017991"/>
            <a:ext cx="100854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Linux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B7312E1A-7761-4703-B16A-B104D947F6AF}"/>
              </a:ext>
            </a:extLst>
          </p:cNvPr>
          <p:cNvSpPr txBox="1"/>
          <p:nvPr/>
        </p:nvSpPr>
        <p:spPr>
          <a:xfrm>
            <a:off x="7385095" y="4736308"/>
            <a:ext cx="1008549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53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Jni</a:t>
            </a:r>
            <a:r>
              <a:rPr lang="zh-CN" altLang="en-US" sz="953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5DAAAA50-864C-42E0-A5F7-B863D0E09267}"/>
              </a:ext>
            </a:extLst>
          </p:cNvPr>
          <p:cNvSpPr/>
          <p:nvPr/>
        </p:nvSpPr>
        <p:spPr>
          <a:xfrm>
            <a:off x="6178139" y="5165914"/>
            <a:ext cx="2160713" cy="884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 err="1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WindowManagerService</a:t>
            </a:r>
            <a:endParaRPr lang="zh-CN" altLang="en-US" sz="953" dirty="0">
              <a:solidFill>
                <a:schemeClr val="accent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73A3CF32-25BC-4F06-8786-06218950D02D}"/>
              </a:ext>
            </a:extLst>
          </p:cNvPr>
          <p:cNvCxnSpPr>
            <a:cxnSpLocks/>
          </p:cNvCxnSpPr>
          <p:nvPr/>
        </p:nvCxnSpPr>
        <p:spPr>
          <a:xfrm flipV="1">
            <a:off x="8506116" y="5608304"/>
            <a:ext cx="866029" cy="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如何快速查考能够响应的控件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0AE1EC8-A7E5-4F37-B336-2EFBFFD02EDF}"/>
              </a:ext>
            </a:extLst>
          </p:cNvPr>
          <p:cNvSpPr/>
          <p:nvPr/>
        </p:nvSpPr>
        <p:spPr>
          <a:xfrm>
            <a:off x="1640064" y="1093159"/>
            <a:ext cx="2293840" cy="3861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D60E5-D864-4B12-B0EF-1F75837C9FEA}"/>
              </a:ext>
            </a:extLst>
          </p:cNvPr>
          <p:cNvSpPr/>
          <p:nvPr/>
        </p:nvSpPr>
        <p:spPr>
          <a:xfrm>
            <a:off x="1640064" y="4955054"/>
            <a:ext cx="2302801" cy="725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0B2C78CE-1CE7-4755-A6C5-FB9F6E57E136}"/>
              </a:ext>
            </a:extLst>
          </p:cNvPr>
          <p:cNvSpPr/>
          <p:nvPr/>
        </p:nvSpPr>
        <p:spPr>
          <a:xfrm>
            <a:off x="2401690" y="4977454"/>
            <a:ext cx="680984" cy="680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6D3D9EB-DFCB-400C-98EA-87044AA55D93}"/>
              </a:ext>
            </a:extLst>
          </p:cNvPr>
          <p:cNvSpPr/>
          <p:nvPr/>
        </p:nvSpPr>
        <p:spPr>
          <a:xfrm>
            <a:off x="1962636" y="1738301"/>
            <a:ext cx="1756221" cy="187270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3A1D69C-046C-4E8F-9091-0F34CF247C4B}"/>
              </a:ext>
            </a:extLst>
          </p:cNvPr>
          <p:cNvSpPr/>
          <p:nvPr/>
        </p:nvSpPr>
        <p:spPr>
          <a:xfrm>
            <a:off x="2249365" y="1930968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28C784B-8170-4C69-BCF7-A252C73397EE}"/>
              </a:ext>
            </a:extLst>
          </p:cNvPr>
          <p:cNvSpPr/>
          <p:nvPr/>
        </p:nvSpPr>
        <p:spPr>
          <a:xfrm>
            <a:off x="2260566" y="2770987"/>
            <a:ext cx="1187241" cy="5764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53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View</a:t>
            </a:r>
            <a:endParaRPr lang="zh-CN" altLang="en-US" sz="953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EBD3DE3F-7F7F-4057-9ED7-5EE4DEC903DB}"/>
              </a:ext>
            </a:extLst>
          </p:cNvPr>
          <p:cNvSpPr/>
          <p:nvPr/>
        </p:nvSpPr>
        <p:spPr>
          <a:xfrm>
            <a:off x="2401691" y="2994985"/>
            <a:ext cx="128465" cy="128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CE025BD-1DD8-45C5-A0E0-B8891687F938}"/>
              </a:ext>
            </a:extLst>
          </p:cNvPr>
          <p:cNvSpPr/>
          <p:nvPr/>
        </p:nvSpPr>
        <p:spPr>
          <a:xfrm>
            <a:off x="5655850" y="2687020"/>
            <a:ext cx="128465" cy="1284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B6BE317-430C-4D01-A8A9-A355265BE90D}"/>
              </a:ext>
            </a:extLst>
          </p:cNvPr>
          <p:cNvSpPr txBox="1"/>
          <p:nvPr/>
        </p:nvSpPr>
        <p:spPr>
          <a:xfrm>
            <a:off x="6025624" y="2599983"/>
            <a:ext cx="4132059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</a:t>
            </a:r>
            <a:endParaRPr lang="zh-CN" altLang="en-US" sz="1905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2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事件架构的回收池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CC387B6-8152-4134-9B8E-0F059227D192}"/>
              </a:ext>
            </a:extLst>
          </p:cNvPr>
          <p:cNvGrpSpPr/>
          <p:nvPr/>
        </p:nvGrpSpPr>
        <p:grpSpPr>
          <a:xfrm>
            <a:off x="7420638" y="1340467"/>
            <a:ext cx="4849585" cy="3563460"/>
            <a:chOff x="7420638" y="1340467"/>
            <a:chExt cx="4849585" cy="3563460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xmlns="" id="{8962F670-1931-48D2-98F0-4CF19B6CB6BD}"/>
                </a:ext>
              </a:extLst>
            </p:cNvPr>
            <p:cNvSpPr/>
            <p:nvPr/>
          </p:nvSpPr>
          <p:spPr>
            <a:xfrm>
              <a:off x="7420638" y="1692736"/>
              <a:ext cx="457200" cy="26894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标题 5">
              <a:extLst>
                <a:ext uri="{FF2B5EF4-FFF2-40B4-BE49-F238E27FC236}">
                  <a16:creationId xmlns:a16="http://schemas.microsoft.com/office/drawing/2014/main" xmlns="" id="{11D287E7-B3C6-4F5C-B643-6FC2C41BD6E1}"/>
                </a:ext>
              </a:extLst>
            </p:cNvPr>
            <p:cNvSpPr txBox="1">
              <a:spLocks/>
            </p:cNvSpPr>
            <p:nvPr/>
          </p:nvSpPr>
          <p:spPr>
            <a:xfrm>
              <a:off x="7719994" y="1340467"/>
              <a:ext cx="4550229" cy="35634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j-cs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2000" dirty="0" err="1"/>
                <a:t>sRecycleBin</a:t>
              </a:r>
              <a:r>
                <a:rPr lang="zh-CN" altLang="en-US" sz="2000" dirty="0"/>
                <a:t>是一个</a:t>
              </a:r>
              <a:r>
                <a:rPr lang="en-US" altLang="zh-CN" sz="2000" dirty="0"/>
                <a:t>Target</a:t>
              </a:r>
              <a:r>
                <a:rPr lang="zh-CN" altLang="en-US" sz="2000" dirty="0"/>
                <a:t>类型</a:t>
              </a:r>
              <a:r>
                <a:rPr lang="zh-CN" altLang="en-US" sz="1600" dirty="0">
                  <a:solidFill>
                    <a:srgbClr val="FF0000"/>
                  </a:solidFill>
                </a:rPr>
                <a:t>（</a:t>
              </a:r>
              <a:r>
                <a:rPr lang="en-US" altLang="zh-CN" sz="1600" dirty="0">
                  <a:solidFill>
                    <a:srgbClr val="FF0000"/>
                  </a:solidFill>
                </a:rPr>
                <a:t>target</a:t>
              </a:r>
              <a:r>
                <a:rPr lang="zh-CN" altLang="en-US" sz="1600" dirty="0">
                  <a:solidFill>
                    <a:srgbClr val="FF0000"/>
                  </a:solidFill>
                </a:rPr>
                <a:t>是一个单向链表）</a:t>
              </a:r>
              <a:endParaRPr lang="en-US" altLang="zh-CN" sz="1600" dirty="0">
                <a:solidFill>
                  <a:srgbClr val="FF0000"/>
                </a:solidFill>
              </a:endParaRPr>
            </a:p>
            <a:p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2000" dirty="0" err="1"/>
                <a:t>sRecycleBin</a:t>
              </a:r>
              <a:r>
                <a:rPr lang="zh-CN" altLang="en-US" sz="2000" dirty="0"/>
                <a:t>必须是一个静态的变量</a:t>
              </a: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sz="2000" dirty="0"/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dirty="0"/>
                <a:t>回收池大小必须通过另外的静态变量进行控制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581AF89-FA3E-4537-A02B-2C0376E0D075}"/>
              </a:ext>
            </a:extLst>
          </p:cNvPr>
          <p:cNvGrpSpPr/>
          <p:nvPr/>
        </p:nvGrpSpPr>
        <p:grpSpPr>
          <a:xfrm>
            <a:off x="2394857" y="1230089"/>
            <a:ext cx="1828800" cy="903515"/>
            <a:chOff x="783771" y="1088571"/>
            <a:chExt cx="1828800" cy="90351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972DC81E-877F-4F86-9A7D-7A2F004FBC77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7EA7D2CE-953D-43A6-9514-52C5B901D580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B20B7A54-465E-47F8-9F17-2A47ECB91992}"/>
              </a:ext>
            </a:extLst>
          </p:cNvPr>
          <p:cNvGrpSpPr/>
          <p:nvPr/>
        </p:nvGrpSpPr>
        <p:grpSpPr>
          <a:xfrm>
            <a:off x="5074099" y="1230089"/>
            <a:ext cx="1828800" cy="903515"/>
            <a:chOff x="783771" y="1088571"/>
            <a:chExt cx="1828800" cy="90351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10C8D416-2E7C-48BD-858B-30C719E5F02B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22A23CEA-ECE5-43FA-A810-4A73EFF3258E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F45DE4FF-E208-440B-9D13-9EE2C642A4F6}"/>
              </a:ext>
            </a:extLst>
          </p:cNvPr>
          <p:cNvGrpSpPr/>
          <p:nvPr/>
        </p:nvGrpSpPr>
        <p:grpSpPr>
          <a:xfrm>
            <a:off x="5074099" y="2747633"/>
            <a:ext cx="1828800" cy="903515"/>
            <a:chOff x="783771" y="1088571"/>
            <a:chExt cx="1828800" cy="90351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632A6F7F-4593-468D-9B08-F7C853FF4AB0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B0C6B7A2-B440-4D75-9A05-44829BE4DD33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4079D9E1-C6E0-47BE-A399-6D6FC3C7416B}"/>
              </a:ext>
            </a:extLst>
          </p:cNvPr>
          <p:cNvGrpSpPr/>
          <p:nvPr/>
        </p:nvGrpSpPr>
        <p:grpSpPr>
          <a:xfrm>
            <a:off x="5074099" y="4265177"/>
            <a:ext cx="1828800" cy="903515"/>
            <a:chOff x="783771" y="1088571"/>
            <a:chExt cx="1828800" cy="90351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16D2CE5C-D726-4187-9F22-D74D05EA5CD7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69E82EBC-71C4-42EC-BC7B-3A08F62A67D9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235E26F6-4007-4877-8166-09EC5FF0B8F5}"/>
              </a:ext>
            </a:extLst>
          </p:cNvPr>
          <p:cNvGrpSpPr/>
          <p:nvPr/>
        </p:nvGrpSpPr>
        <p:grpSpPr>
          <a:xfrm>
            <a:off x="5074099" y="5767407"/>
            <a:ext cx="1828800" cy="903515"/>
            <a:chOff x="783771" y="1088571"/>
            <a:chExt cx="1828800" cy="90351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670428CB-62E6-4A30-B3F4-CFC6EA4102E4}"/>
                </a:ext>
              </a:extLst>
            </p:cNvPr>
            <p:cNvSpPr/>
            <p:nvPr/>
          </p:nvSpPr>
          <p:spPr>
            <a:xfrm>
              <a:off x="783771" y="1088571"/>
              <a:ext cx="1828800" cy="9035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Target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1AB8A76A-AD6F-42A2-B479-7B2A36B71D0D}"/>
                </a:ext>
              </a:extLst>
            </p:cNvPr>
            <p:cNvSpPr/>
            <p:nvPr/>
          </p:nvSpPr>
          <p:spPr>
            <a:xfrm>
              <a:off x="2013857" y="1687286"/>
              <a:ext cx="598714" cy="3048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2F2E501F-1324-4005-9126-12AF8565130C}"/>
              </a:ext>
            </a:extLst>
          </p:cNvPr>
          <p:cNvCxnSpPr>
            <a:stCxn id="3" idx="3"/>
          </p:cNvCxnSpPr>
          <p:nvPr/>
        </p:nvCxnSpPr>
        <p:spPr>
          <a:xfrm>
            <a:off x="4223657" y="1981204"/>
            <a:ext cx="85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431643A2-11DE-4B4F-B8A1-B276B82F1E8A}"/>
              </a:ext>
            </a:extLst>
          </p:cNvPr>
          <p:cNvCxnSpPr>
            <a:stCxn id="23" idx="2"/>
          </p:cNvCxnSpPr>
          <p:nvPr/>
        </p:nvCxnSpPr>
        <p:spPr>
          <a:xfrm>
            <a:off x="6603542" y="2133604"/>
            <a:ext cx="0" cy="6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99978579-6B1D-4E96-8E1E-AFBF3149B277}"/>
              </a:ext>
            </a:extLst>
          </p:cNvPr>
          <p:cNvCxnSpPr/>
          <p:nvPr/>
        </p:nvCxnSpPr>
        <p:spPr>
          <a:xfrm>
            <a:off x="6603542" y="3651148"/>
            <a:ext cx="0" cy="6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9AD31F6A-70A1-48CD-BE1D-7A4FF5E477F5}"/>
              </a:ext>
            </a:extLst>
          </p:cNvPr>
          <p:cNvCxnSpPr/>
          <p:nvPr/>
        </p:nvCxnSpPr>
        <p:spPr>
          <a:xfrm>
            <a:off x="6599455" y="5168692"/>
            <a:ext cx="0" cy="61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标题 5">
            <a:extLst>
              <a:ext uri="{FF2B5EF4-FFF2-40B4-BE49-F238E27FC236}">
                <a16:creationId xmlns:a16="http://schemas.microsoft.com/office/drawing/2014/main" xmlns="" id="{7DE7D2BA-D1B5-4AC8-BBFD-8C5CF61CB9F9}"/>
              </a:ext>
            </a:extLst>
          </p:cNvPr>
          <p:cNvSpPr txBox="1">
            <a:spLocks/>
          </p:cNvSpPr>
          <p:nvPr/>
        </p:nvSpPr>
        <p:spPr>
          <a:xfrm>
            <a:off x="2519988" y="726440"/>
            <a:ext cx="1703669" cy="614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000" dirty="0" err="1"/>
              <a:t>sRecycleBin</a:t>
            </a:r>
            <a:endParaRPr lang="zh-CN" altLang="en-US" sz="2000" dirty="0"/>
          </a:p>
        </p:txBody>
      </p:sp>
      <p:sp>
        <p:nvSpPr>
          <p:cNvPr id="38" name="标题 5">
            <a:extLst>
              <a:ext uri="{FF2B5EF4-FFF2-40B4-BE49-F238E27FC236}">
                <a16:creationId xmlns:a16="http://schemas.microsoft.com/office/drawing/2014/main" xmlns="" id="{E0E62673-5038-4270-ADD6-7C5FD391783B}"/>
              </a:ext>
            </a:extLst>
          </p:cNvPr>
          <p:cNvSpPr txBox="1">
            <a:spLocks/>
          </p:cNvSpPr>
          <p:nvPr/>
        </p:nvSpPr>
        <p:spPr>
          <a:xfrm>
            <a:off x="5136664" y="646688"/>
            <a:ext cx="1703669" cy="614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en-US" altLang="zh-CN" sz="2000" dirty="0" err="1"/>
              <a:t>sRecycleBin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65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-0.00787 L 0.20196 -0.00787 " pathEditMode="relative" ptsTypes="AA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00555 L -0.00092 0.21042 " pathEditMode="relative" ptsTypes="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8" grpId="0"/>
      <p:bldP spid="3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系统源码</a:t>
            </a:r>
            <a:r>
              <a:rPr lang="en-US" altLang="zh-CN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-</a:t>
            </a:r>
            <a:r>
              <a:rPr lang="zh-CN" altLang="en-US" sz="3200" dirty="0" smtClean="0">
                <a:latin typeface="思源黑体 CN Bold" panose="020B0800000000000000" pitchFamily="34" charset="-122"/>
                <a:ea typeface="思源黑体 CN Normal" panose="020B0400000000000000" pitchFamily="34" charset="-122"/>
                <a:sym typeface="+mn-ea"/>
              </a:rPr>
              <a:t>事件分发机制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51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en-US" altLang="zh-CN" sz="3600" dirty="0" err="1"/>
              <a:t>WindowManagerService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6143" y="1592593"/>
            <a:ext cx="1844705" cy="4294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定义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514" y="2021680"/>
            <a:ext cx="10200868" cy="41620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它是是一个窗口管理系统服务，它的主要功能包含如下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：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窗口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管理，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绘制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转场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动画</a:t>
            </a:r>
            <a:r>
              <a:rPr lang="en-US" altLang="zh-CN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--Activity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切换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动画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Z-ordered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的</a:t>
            </a: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维护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Activity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窗口显示前后顺序 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输入法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管理  </a:t>
            </a:r>
            <a:endParaRPr lang="en-US" altLang="zh-CN" sz="1905" dirty="0" smtClean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系统事件分发</a:t>
            </a:r>
            <a:r>
              <a:rPr lang="zh-CN" altLang="en-US" sz="1905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线程</a:t>
            </a:r>
          </a:p>
          <a:p>
            <a:pPr algn="just">
              <a:lnSpc>
                <a:spcPct val="150000"/>
              </a:lnSpc>
            </a:pPr>
            <a:r>
              <a:rPr lang="en-US" altLang="zh-CN" sz="1905" dirty="0" smtClean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 </a:t>
            </a:r>
            <a:endParaRPr lang="zh-CN" altLang="en-US" sz="1905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0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en-US" altLang="zh-CN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Android 10</a:t>
            </a:r>
            <a:r>
              <a:rPr lang="zh-CN" altLang="en-US" sz="3493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的分区存储究竟影响了什么？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99CC35C-2DE1-4941-B92C-F02BED1EBCFF}"/>
              </a:ext>
            </a:extLst>
          </p:cNvPr>
          <p:cNvSpPr txBox="1"/>
          <p:nvPr/>
        </p:nvSpPr>
        <p:spPr>
          <a:xfrm>
            <a:off x="766849" y="1257136"/>
            <a:ext cx="902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600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	</a:t>
            </a:r>
            <a:r>
              <a:rPr lang="zh-CN" altLang="en-US" sz="1600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相信</a:t>
            </a: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每一台</a:t>
            </a:r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</a:t>
            </a: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手机的外部存储根目录都是乱得一塌糊涂，这是因为在</a:t>
            </a:r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 10</a:t>
            </a: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以前，只要程序获得了</a:t>
            </a:r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READ_EXTERNAL_STORAGE</a:t>
            </a: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权限，就可以随意读取外部存储的公有目录；只要程序获得了</a:t>
            </a:r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WRITE_EXTERNAL_STORAGE</a:t>
            </a: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权限，就可以随意在外部存储的公有目录上新建文件夹或</a:t>
            </a:r>
            <a:r>
              <a:rPr lang="zh-CN" altLang="en-US" sz="1600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文件</a:t>
            </a:r>
            <a:r>
              <a:rPr lang="en-US" altLang="zh-CN" sz="1600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 </a:t>
            </a:r>
            <a:endParaRPr lang="en-US" altLang="zh-CN" sz="16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99CC35C-2DE1-4941-B92C-F02BED1EBCFF}"/>
              </a:ext>
            </a:extLst>
          </p:cNvPr>
          <p:cNvSpPr txBox="1"/>
          <p:nvPr/>
        </p:nvSpPr>
        <p:spPr>
          <a:xfrm>
            <a:off x="766849" y="3105264"/>
            <a:ext cx="902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  <a:buClr>
                <a:srgbClr val="1577BA"/>
              </a:buClr>
            </a:pPr>
            <a:r>
              <a:rPr lang="en-US" altLang="zh-CN" sz="1600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	</a:t>
            </a:r>
            <a:r>
              <a:rPr lang="zh-CN" altLang="en-US" sz="1600" dirty="0" smtClean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于是</a:t>
            </a:r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Google</a:t>
            </a: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终于开始动手了，在</a:t>
            </a:r>
            <a:r>
              <a:rPr lang="en-US" altLang="zh-CN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Android 10</a:t>
            </a:r>
            <a:r>
              <a:rPr lang="zh-CN" altLang="en-US" sz="1600" dirty="0">
                <a:solidFill>
                  <a:schemeClr val="accent5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中提出了分区存储，意在限制程序对外部存储中公有目录的为所欲为。分区存储对 内部存储私有目录 和 外部存储私有目录 都没有影响。</a:t>
            </a:r>
            <a:endParaRPr lang="en-US" altLang="zh-CN" sz="1600" dirty="0">
              <a:solidFill>
                <a:schemeClr val="accent1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648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10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493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Google</a:t>
            </a:r>
            <a:r>
              <a:rPr lang="zh-CN" altLang="en-US" sz="3493" dirty="0">
                <a:solidFill>
                  <a:srgbClr val="1577B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事件架构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1592" y="3653539"/>
            <a:ext cx="3814808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5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设计事件需要考虑什么？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3666708" y="1741636"/>
            <a:ext cx="491469" cy="4109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53"/>
          </a:p>
        </p:txBody>
      </p:sp>
      <p:sp>
        <p:nvSpPr>
          <p:cNvPr id="6" name="文本框 5"/>
          <p:cNvSpPr txBox="1"/>
          <p:nvPr/>
        </p:nvSpPr>
        <p:spPr>
          <a:xfrm>
            <a:off x="4351064" y="1816000"/>
            <a:ext cx="5700474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117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2473" y="1816000"/>
            <a:ext cx="5829065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每个界面元素都有事件。意味着事件核心处理类不能太多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22474" y="2532675"/>
            <a:ext cx="6706055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事件的传递不能丢给开发者实现，只能暴露接口回调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2472" y="3376676"/>
            <a:ext cx="7969201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每个控件都可能接受事件 和消费事件。如果发生控件消费事件，后续事件也必须由他消费</a:t>
            </a:r>
          </a:p>
        </p:txBody>
      </p:sp>
      <p:sp>
        <p:nvSpPr>
          <p:cNvPr id="14" name="矩形 13"/>
          <p:cNvSpPr/>
          <p:nvPr/>
        </p:nvSpPr>
        <p:spPr>
          <a:xfrm>
            <a:off x="4222472" y="4161463"/>
            <a:ext cx="6302842" cy="32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如何快速查找控件会消费事件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</a:rPr>
              <a:t>?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2472" y="4890624"/>
            <a:ext cx="4256530" cy="100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如何根据点击坐标查找该范围的控件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</a:rPr>
              <a:t>?</a:t>
            </a:r>
          </a:p>
          <a:p>
            <a:pPr>
              <a:buClr>
                <a:srgbClr val="1577BA"/>
              </a:buClr>
            </a:pPr>
            <a:endParaRPr lang="en-US" altLang="zh-CN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endParaRPr lang="en-US" altLang="zh-CN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  <a:p>
            <a:pPr marL="322592" indent="-322592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1482" dirty="0">
                <a:latin typeface="思源黑体 CN Medium" panose="020B0600000000000000" charset="-122"/>
                <a:ea typeface="思源黑体 CN Medium" panose="020B0600000000000000" charset="-122"/>
              </a:rPr>
              <a:t>每次发生事件是 都需要遍历每一个子元素吗</a:t>
            </a:r>
            <a:r>
              <a:rPr lang="en-US" altLang="zh-CN" sz="1482" dirty="0">
                <a:latin typeface="思源黑体 CN Medium" panose="020B0600000000000000" charset="-122"/>
                <a:ea typeface="思源黑体 CN Medium" panose="020B0600000000000000" charset="-122"/>
              </a:rPr>
              <a:t>?</a:t>
            </a:r>
            <a:endParaRPr lang="zh-CN" altLang="en-US" sz="1482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4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1475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62487" y="1633700"/>
            <a:ext cx="1467068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 smtClean="0">
                <a:solidFill>
                  <a:srgbClr val="F8F8F8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02</a:t>
            </a:r>
            <a:endParaRPr lang="zh-CN" altLang="en-US" sz="10002" dirty="0">
              <a:solidFill>
                <a:srgbClr val="F8F8F8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1126500" y="4143123"/>
            <a:ext cx="9672127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事件分发先从一个典故理解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L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链和</a:t>
            </a:r>
            <a:r>
              <a:rPr lang="en-US" altLang="zh-CN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U</a:t>
            </a:r>
            <a:r>
              <a:rPr lang="zh-CN" altLang="en-US" sz="1905" dirty="0" smtClean="0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+mn-ea"/>
              </a:rPr>
              <a:t>型链</a:t>
            </a:r>
            <a:endParaRPr lang="zh-CN" altLang="en-US" sz="1905" dirty="0">
              <a:solidFill>
                <a:srgbClr val="FF000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8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天朝故事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954494A-4DAF-4C6C-907B-DA464E37B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46" y="1959428"/>
            <a:ext cx="1900426" cy="1496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BE6B4DF-3BAF-4518-8BB5-8985081E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39" y="1777733"/>
            <a:ext cx="1236200" cy="1677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54" y="1984240"/>
            <a:ext cx="1496148" cy="1496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F14DFA2-5952-412A-B977-CE506C4E86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54" y="4147456"/>
            <a:ext cx="1496148" cy="14961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E01D93F-696B-413C-A1FB-97A384BC5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39" y="3901456"/>
            <a:ext cx="1122699" cy="16332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7D28C57-4BF7-4873-B3F3-0F31670CFD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71" y="4023709"/>
            <a:ext cx="1122699" cy="1388785"/>
          </a:xfrm>
          <a:prstGeom prst="rect">
            <a:avLst/>
          </a:prstGeom>
        </p:spPr>
      </p:pic>
      <p:sp>
        <p:nvSpPr>
          <p:cNvPr id="14" name="标题 5">
            <a:extLst>
              <a:ext uri="{FF2B5EF4-FFF2-40B4-BE49-F238E27FC236}">
                <a16:creationId xmlns:a16="http://schemas.microsoft.com/office/drawing/2014/main" xmlns="" id="{D66DCE7D-6D11-4E07-9269-891D007F4965}"/>
              </a:ext>
            </a:extLst>
          </p:cNvPr>
          <p:cNvSpPr txBox="1">
            <a:spLocks/>
          </p:cNvSpPr>
          <p:nvPr/>
        </p:nvSpPr>
        <p:spPr>
          <a:xfrm>
            <a:off x="2893139" y="938813"/>
            <a:ext cx="6825382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</a:rPr>
              <a:t>古代  </a:t>
            </a:r>
            <a:r>
              <a:rPr lang="zh-CN" altLang="en-US" sz="1800" dirty="0" smtClean="0">
                <a:solidFill>
                  <a:schemeClr val="tx1"/>
                </a:solidFill>
              </a:rPr>
              <a:t>皇帝</a:t>
            </a:r>
            <a:r>
              <a:rPr lang="zh-CN" altLang="en-US" sz="1800" dirty="0">
                <a:solidFill>
                  <a:schemeClr val="tx1"/>
                </a:solidFill>
              </a:rPr>
              <a:t>写</a:t>
            </a:r>
            <a:r>
              <a:rPr lang="zh-CN" altLang="en-US" sz="1800" dirty="0" smtClean="0">
                <a:solidFill>
                  <a:schemeClr val="tx1"/>
                </a:solidFill>
              </a:rPr>
              <a:t>了一本书，</a:t>
            </a:r>
            <a:r>
              <a:rPr lang="zh-CN" altLang="en-US" sz="1800" dirty="0">
                <a:solidFill>
                  <a:schemeClr val="tx1"/>
                </a:solidFill>
              </a:rPr>
              <a:t>只要</a:t>
            </a:r>
            <a:r>
              <a:rPr lang="zh-CN" altLang="en-US" sz="1800" dirty="0" smtClean="0">
                <a:solidFill>
                  <a:schemeClr val="tx1"/>
                </a:solidFill>
              </a:rPr>
              <a:t>找出书中的</a:t>
            </a:r>
            <a:r>
              <a:rPr lang="zh-CN" altLang="en-US" sz="1800" dirty="0">
                <a:solidFill>
                  <a:schemeClr val="tx1"/>
                </a:solidFill>
              </a:rPr>
              <a:t>问题，赏银</a:t>
            </a:r>
            <a:r>
              <a:rPr lang="en-US" altLang="zh-CN" sz="1800" dirty="0">
                <a:solidFill>
                  <a:schemeClr val="tx1"/>
                </a:solidFill>
              </a:rPr>
              <a:t>3000</a:t>
            </a:r>
            <a:r>
              <a:rPr lang="zh-CN" altLang="en-US" sz="1800" dirty="0">
                <a:solidFill>
                  <a:schemeClr val="tx1"/>
                </a:solidFill>
              </a:rPr>
              <a:t>两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50E26F41-36F3-417C-B580-7A549F034325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2893139" y="2616655"/>
            <a:ext cx="61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1815391F-0265-4710-83D6-61279BD5CD7D}"/>
              </a:ext>
            </a:extLst>
          </p:cNvPr>
          <p:cNvCxnSpPr>
            <a:cxnSpLocks/>
          </p:cNvCxnSpPr>
          <p:nvPr/>
        </p:nvCxnSpPr>
        <p:spPr>
          <a:xfrm flipV="1">
            <a:off x="5540832" y="2707502"/>
            <a:ext cx="3017922" cy="2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6684321E-5F67-4CDC-AD20-E7C5E6EFF48C}"/>
              </a:ext>
            </a:extLst>
          </p:cNvPr>
          <p:cNvCxnSpPr>
            <a:cxnSpLocks/>
          </p:cNvCxnSpPr>
          <p:nvPr/>
        </p:nvCxnSpPr>
        <p:spPr>
          <a:xfrm flipH="1">
            <a:off x="6416707" y="5026158"/>
            <a:ext cx="1979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03979A1D-5E90-472B-BCEB-5FC87F2F2837}"/>
              </a:ext>
            </a:extLst>
          </p:cNvPr>
          <p:cNvCxnSpPr>
            <a:cxnSpLocks/>
          </p:cNvCxnSpPr>
          <p:nvPr/>
        </p:nvCxnSpPr>
        <p:spPr>
          <a:xfrm flipH="1">
            <a:off x="3202189" y="5026158"/>
            <a:ext cx="72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9BD4C45D-48A2-4369-B9D8-EF99BE839B99}"/>
              </a:ext>
            </a:extLst>
          </p:cNvPr>
          <p:cNvCxnSpPr>
            <a:cxnSpLocks/>
          </p:cNvCxnSpPr>
          <p:nvPr/>
        </p:nvCxnSpPr>
        <p:spPr>
          <a:xfrm>
            <a:off x="9306828" y="3480388"/>
            <a:ext cx="10487" cy="88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0324 L -0.15221 -0.0092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0324 L -0.18958 -0.00324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473B790-BF7A-45C7-B05D-7E502205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天朝故事二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954494A-4DAF-4C6C-907B-DA464E37B4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14" y="1959428"/>
            <a:ext cx="1900426" cy="1496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BE6B4DF-3BAF-4518-8BB5-8985081E0B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32" y="1777733"/>
            <a:ext cx="1236200" cy="1677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F58483-5C93-4872-B567-EE05F70CF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922" y="1984240"/>
            <a:ext cx="1496148" cy="1496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F14DFA2-5952-412A-B977-CE506C4E86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22" y="4147456"/>
            <a:ext cx="1496148" cy="1496148"/>
          </a:xfrm>
          <a:prstGeom prst="rect">
            <a:avLst/>
          </a:prstGeom>
        </p:spPr>
      </p:pic>
      <p:sp>
        <p:nvSpPr>
          <p:cNvPr id="14" name="标题 5">
            <a:extLst>
              <a:ext uri="{FF2B5EF4-FFF2-40B4-BE49-F238E27FC236}">
                <a16:creationId xmlns:a16="http://schemas.microsoft.com/office/drawing/2014/main" xmlns="" id="{D66DCE7D-6D11-4E07-9269-891D007F4965}"/>
              </a:ext>
            </a:extLst>
          </p:cNvPr>
          <p:cNvSpPr txBox="1">
            <a:spLocks/>
          </p:cNvSpPr>
          <p:nvPr/>
        </p:nvSpPr>
        <p:spPr>
          <a:xfrm>
            <a:off x="4260621" y="1156802"/>
            <a:ext cx="6825382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1800" dirty="0">
                <a:solidFill>
                  <a:schemeClr val="tx1"/>
                </a:solidFill>
              </a:rPr>
              <a:t>古代皇帝开国大典上  赏银</a:t>
            </a:r>
            <a:r>
              <a:rPr lang="en-US" altLang="zh-CN" sz="1800" dirty="0">
                <a:solidFill>
                  <a:schemeClr val="tx1"/>
                </a:solidFill>
              </a:rPr>
              <a:t>3000</a:t>
            </a:r>
            <a:r>
              <a:rPr lang="zh-CN" altLang="en-US" sz="1800" dirty="0">
                <a:solidFill>
                  <a:schemeClr val="tx1"/>
                </a:solidFill>
              </a:rPr>
              <a:t>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46E5EEBD-0D0E-40A8-B637-6C9F2E965CB1}"/>
              </a:ext>
            </a:extLst>
          </p:cNvPr>
          <p:cNvCxnSpPr>
            <a:cxnSpLocks/>
          </p:cNvCxnSpPr>
          <p:nvPr/>
        </p:nvCxnSpPr>
        <p:spPr>
          <a:xfrm>
            <a:off x="1641279" y="2583997"/>
            <a:ext cx="61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EA3B6822-DE2F-4CD1-9ED9-60EC3844BEEB}"/>
              </a:ext>
            </a:extLst>
          </p:cNvPr>
          <p:cNvCxnSpPr>
            <a:cxnSpLocks/>
          </p:cNvCxnSpPr>
          <p:nvPr/>
        </p:nvCxnSpPr>
        <p:spPr>
          <a:xfrm>
            <a:off x="5816509" y="2823483"/>
            <a:ext cx="61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63D73958-5C93-41B8-8725-6B02203F7EAE}"/>
              </a:ext>
            </a:extLst>
          </p:cNvPr>
          <p:cNvCxnSpPr>
            <a:cxnSpLocks/>
          </p:cNvCxnSpPr>
          <p:nvPr/>
        </p:nvCxnSpPr>
        <p:spPr>
          <a:xfrm>
            <a:off x="8250256" y="3726997"/>
            <a:ext cx="0" cy="70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5">
            <a:extLst>
              <a:ext uri="{FF2B5EF4-FFF2-40B4-BE49-F238E27FC236}">
                <a16:creationId xmlns:a16="http://schemas.microsoft.com/office/drawing/2014/main" xmlns="" id="{68F095CB-67FF-4F5E-90B8-DCADEA328D58}"/>
              </a:ext>
            </a:extLst>
          </p:cNvPr>
          <p:cNvSpPr txBox="1">
            <a:spLocks/>
          </p:cNvSpPr>
          <p:nvPr/>
        </p:nvSpPr>
        <p:spPr>
          <a:xfrm>
            <a:off x="8888127" y="4827330"/>
            <a:ext cx="5715039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r>
              <a:rPr lang="zh-CN" altLang="en-US" sz="1600" dirty="0"/>
              <a:t>什么都没想收下了</a:t>
            </a:r>
            <a:r>
              <a:rPr lang="en-US" altLang="zh-CN" sz="1600" dirty="0"/>
              <a:t>3000</a:t>
            </a:r>
            <a:r>
              <a:rPr lang="zh-CN" altLang="en-US" sz="1600" dirty="0"/>
              <a:t>两黄金</a:t>
            </a:r>
          </a:p>
        </p:txBody>
      </p:sp>
    </p:spTree>
    <p:extLst>
      <p:ext uri="{BB962C8B-B14F-4D97-AF65-F5344CB8AC3E}">
        <p14:creationId xmlns:p14="http://schemas.microsoft.com/office/powerpoint/2010/main" val="40113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0324 L -0.15221 -0.0092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-0.00324 L -0.18959 -0.00324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事件分发调用次数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55" y="2220936"/>
            <a:ext cx="6809779" cy="2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/>
        </p:nvSpPr>
        <p:spPr>
          <a:xfrm>
            <a:off x="381246" y="292585"/>
            <a:ext cx="11429509" cy="582566"/>
          </a:xfrm>
          <a:prstGeom prst="rect">
            <a:avLst/>
          </a:prstGeom>
        </p:spPr>
        <p:txBody>
          <a:bodyPr vert="horz" lIns="64513" tIns="32257" rIns="64513" bIns="32257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buClr>
                <a:srgbClr val="1577BA"/>
              </a:buClr>
            </a:pPr>
            <a:r>
              <a:rPr lang="zh-CN" altLang="en-US" sz="3493" dirty="0" smtClean="0"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事件分发组成</a:t>
            </a:r>
            <a:endParaRPr lang="zh-CN" altLang="en-US" sz="3493" dirty="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9942" y="1279283"/>
            <a:ext cx="2094036" cy="34128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17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组成</a:t>
            </a:r>
            <a:endParaRPr lang="en-US" altLang="zh-CN" sz="2117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9942" y="1620572"/>
            <a:ext cx="7447681" cy="11312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分发事件的组件，也称为分发事件者，包括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Activity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View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和</a:t>
            </a:r>
            <a:r>
              <a:rPr lang="en-US" altLang="zh-CN" sz="16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ViewGroup</a:t>
            </a:r>
            <a:r>
              <a: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。它们三者的一般结构为：</a:t>
            </a:r>
            <a:endParaRPr lang="en-US" altLang="zh-CN" sz="16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2" name="AutoShape 2" descr="https://upload-images.jianshu.io/upload_images/966283-b9cb65aceea9219b.png?imageMogr2/auto-orient/strip|imageView2/2/w/885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9" y="875151"/>
            <a:ext cx="8216258" cy="58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1464</Words>
  <Application>Microsoft Office PowerPoint</Application>
  <PresentationFormat>宽屏</PresentationFormat>
  <Paragraphs>190</Paragraphs>
  <Slides>29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Noto Sans CJK SC Medium</vt:lpstr>
      <vt:lpstr>Source Han Sans CN Normal</vt:lpstr>
      <vt:lpstr>等线</vt:lpstr>
      <vt:lpstr>等线 Light</vt:lpstr>
      <vt:lpstr>仿宋</vt:lpstr>
      <vt:lpstr>思源黑体 CN Bold</vt:lpstr>
      <vt:lpstr>思源黑体 CN Heavy</vt:lpstr>
      <vt:lpstr>思源黑体 CN Medium</vt:lpstr>
      <vt:lpstr>思源黑体 CN Normal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天朝故事</vt:lpstr>
      <vt:lpstr>天朝故事二</vt:lpstr>
      <vt:lpstr>PowerPoint 演示文稿</vt:lpstr>
      <vt:lpstr>PowerPoint 演示文稿</vt:lpstr>
      <vt:lpstr>事件分发回顾</vt:lpstr>
      <vt:lpstr>天朝故事</vt:lpstr>
      <vt:lpstr>天朝故事</vt:lpstr>
      <vt:lpstr>黄金该分给谁呢</vt:lpstr>
      <vt:lpstr>大臣应该定义规则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回收池</vt:lpstr>
      <vt:lpstr>PowerPoint 演示文稿</vt:lpstr>
      <vt:lpstr>PowerPoint 演示文稿</vt:lpstr>
      <vt:lpstr>事件架构的回收池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China</cp:lastModifiedBy>
  <cp:revision>44</cp:revision>
  <dcterms:created xsi:type="dcterms:W3CDTF">2019-05-06T09:05:02Z</dcterms:created>
  <dcterms:modified xsi:type="dcterms:W3CDTF">2020-07-13T12:06:18Z</dcterms:modified>
</cp:coreProperties>
</file>