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1" r:id="rId2"/>
    <p:sldId id="534" r:id="rId3"/>
    <p:sldId id="535" r:id="rId4"/>
    <p:sldId id="536" r:id="rId5"/>
    <p:sldId id="531" r:id="rId6"/>
    <p:sldId id="503" r:id="rId7"/>
    <p:sldId id="537" r:id="rId8"/>
    <p:sldId id="538" r:id="rId9"/>
    <p:sldId id="539" r:id="rId10"/>
    <p:sldId id="488" r:id="rId11"/>
    <p:sldId id="52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8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4F548-4803-4280-818C-4707F6C43803}" type="datetimeFigureOut">
              <a:rPr lang="zh-CN" altLang="en-US" smtClean="0"/>
              <a:t>2020/7/18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AB060-5CD7-4293-96A6-9F2D6FE5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89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126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zh-CN" altLang="en-US" baseline="0"/>
              <a:t>回收池不断使被移除去的</a:t>
            </a:r>
            <a:r>
              <a:rPr lang="en-US" altLang="zh-CN" baseline="0"/>
              <a:t>View </a:t>
            </a:r>
            <a:r>
              <a:rPr lang="zh-CN" altLang="en-US" baseline="0"/>
              <a:t>复用到界面中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适配器     将每一个</a:t>
            </a:r>
            <a:r>
              <a:rPr lang="en-US" altLang="zh-CN" baseline="0"/>
              <a:t>Item</a:t>
            </a:r>
            <a:r>
              <a:rPr lang="zh-CN" altLang="en-US" baseline="0"/>
              <a:t>的构建嫁给</a:t>
            </a:r>
            <a:r>
              <a:rPr lang="en-US" altLang="zh-CN" baseline="0"/>
              <a:t>Adapter</a:t>
            </a:r>
          </a:p>
          <a:p>
            <a:pPr marL="342900" indent="-342900">
              <a:buAutoNum type="arabicPlain"/>
            </a:pPr>
            <a:r>
              <a:rPr lang="zh-CN" altLang="en-US" baseline="0"/>
              <a:t>两者角色使</a:t>
            </a:r>
            <a:r>
              <a:rPr lang="en-US" altLang="zh-CN" baseline="0"/>
              <a:t>RecyclerView</a:t>
            </a:r>
            <a:r>
              <a:rPr lang="zh-CN" altLang="en-US" baseline="0"/>
              <a:t>有强大的功能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此时就像一个指挥者</a:t>
            </a:r>
            <a:endParaRPr lang="en-US" altLang="zh-CN" baseline="0"/>
          </a:p>
        </p:txBody>
      </p:sp>
    </p:spTree>
    <p:extLst>
      <p:ext uri="{BB962C8B-B14F-4D97-AF65-F5344CB8AC3E}">
        <p14:creationId xmlns:p14="http://schemas.microsoft.com/office/powerpoint/2010/main" val="559972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32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30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00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5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zh-CN" altLang="en-US" baseline="0"/>
              <a:t>回收池不断使被移除去的</a:t>
            </a:r>
            <a:r>
              <a:rPr lang="en-US" altLang="zh-CN" baseline="0"/>
              <a:t>View </a:t>
            </a:r>
            <a:r>
              <a:rPr lang="zh-CN" altLang="en-US" baseline="0"/>
              <a:t>复用到界面中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适配器     将每一个</a:t>
            </a:r>
            <a:r>
              <a:rPr lang="en-US" altLang="zh-CN" baseline="0"/>
              <a:t>Item</a:t>
            </a:r>
            <a:r>
              <a:rPr lang="zh-CN" altLang="en-US" baseline="0"/>
              <a:t>的构建嫁给</a:t>
            </a:r>
            <a:r>
              <a:rPr lang="en-US" altLang="zh-CN" baseline="0"/>
              <a:t>Adapter</a:t>
            </a:r>
          </a:p>
          <a:p>
            <a:pPr marL="342900" indent="-342900">
              <a:buAutoNum type="arabicPlain"/>
            </a:pPr>
            <a:r>
              <a:rPr lang="zh-CN" altLang="en-US" baseline="0"/>
              <a:t>两者角色使</a:t>
            </a:r>
            <a:r>
              <a:rPr lang="en-US" altLang="zh-CN" baseline="0"/>
              <a:t>RecyclerView</a:t>
            </a:r>
            <a:r>
              <a:rPr lang="zh-CN" altLang="en-US" baseline="0"/>
              <a:t>有强大的功能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此时就像一个指挥者</a:t>
            </a:r>
            <a:endParaRPr lang="en-US" altLang="zh-CN" baseline="0"/>
          </a:p>
        </p:txBody>
      </p:sp>
    </p:spTree>
    <p:extLst>
      <p:ext uri="{BB962C8B-B14F-4D97-AF65-F5344CB8AC3E}">
        <p14:creationId xmlns:p14="http://schemas.microsoft.com/office/powerpoint/2010/main" val="1338953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4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E0D3A88-F2DC-48B2-B876-5807AAEC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3A0B4C8-D651-4730-AD63-053F4F04A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C068CFE-828D-4753-8215-214D4D0A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0CC7-ECDF-4630-8FD7-634B1B01A782}" type="datetimeFigureOut">
              <a:rPr lang="zh-CN" altLang="en-US" smtClean="0"/>
              <a:t>2020/7/18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93ADF2F-ECF2-43AC-9237-D418D484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14597C5-04F9-47B8-A279-89C27F87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DD25-C859-452E-A9B4-8A216F01F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775158B1-A6AC-48F4-9D0D-DAC578060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7A2B866-C891-4B6A-81C2-2B84DA1A5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2BBB511-718E-48CA-97CD-EF49723B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0CC7-ECDF-4630-8FD7-634B1B01A782}" type="datetimeFigureOut">
              <a:rPr lang="zh-CN" altLang="en-US" smtClean="0"/>
              <a:t>2020/7/18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A51BDA8-4A2E-4759-AB52-DE020191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F8A0B5E-3EDB-405A-B49E-8CBA0D9F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DD25-C859-452E-A9B4-8A216F01F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86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94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75">
                <a:solidFill>
                  <a:srgbClr val="1577BA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2020/7/18 Saturday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80961" y="1000081"/>
            <a:ext cx="5615577" cy="428616"/>
          </a:xfrm>
        </p:spPr>
        <p:txBody>
          <a:bodyPr anchor="ctr" anchorCtr="0"/>
          <a:lstStyle>
            <a:lvl1pPr marL="0" indent="0">
              <a:buNone/>
              <a:defRPr sz="3199" b="1"/>
            </a:lvl1pPr>
            <a:lvl2pPr marL="609916" indent="0">
              <a:buNone/>
              <a:defRPr sz="2667" b="1"/>
            </a:lvl2pPr>
            <a:lvl3pPr marL="1219160" indent="0">
              <a:buNone/>
              <a:defRPr sz="2400" b="1"/>
            </a:lvl3pPr>
            <a:lvl4pPr marL="1829077" indent="0">
              <a:buNone/>
              <a:defRPr sz="2135" b="1"/>
            </a:lvl4pPr>
            <a:lvl5pPr marL="2438657" indent="0">
              <a:buNone/>
              <a:defRPr sz="2135" b="1"/>
            </a:lvl5pPr>
            <a:lvl6pPr marL="3047901" indent="0">
              <a:buNone/>
              <a:defRPr sz="2135" b="1"/>
            </a:lvl6pPr>
            <a:lvl7pPr marL="3657817" indent="0">
              <a:buNone/>
              <a:defRPr sz="2135" b="1"/>
            </a:lvl7pPr>
            <a:lvl8pPr marL="4267061" indent="0">
              <a:buNone/>
              <a:defRPr sz="2135" b="1"/>
            </a:lvl8pPr>
            <a:lvl9pPr marL="4876978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380961" y="1571570"/>
            <a:ext cx="5615577" cy="4554427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6191273" y="1000081"/>
            <a:ext cx="5619810" cy="5143397"/>
          </a:xfrm>
        </p:spPr>
        <p:txBody>
          <a:bodyPr anchor="t" anchorCtr="0">
            <a:normAutofit/>
          </a:bodyPr>
          <a:lstStyle>
            <a:lvl1pPr marL="0" marR="0" indent="0" algn="l" defTabSz="644865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91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907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6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7901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81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061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97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2939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2020/7/18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83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E8EF3C4D-4203-404F-A46A-062EA6AF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2F371EF-67C0-41A5-84AF-C9F18C14E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7C82F9B-714F-494F-84CA-DB784EF0E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F0CC7-ECDF-4630-8FD7-634B1B01A782}" type="datetimeFigureOut">
              <a:rPr lang="zh-CN" altLang="en-US" smtClean="0"/>
              <a:t>2020/7/18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3ADBD1B-8CED-45BC-968D-F20ABB68C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6B30F8B-DED6-41B2-8277-0F5284CB9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5DD25-C859-452E-A9B4-8A216F01F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3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9" r:id="rId2"/>
    <p:sldLayoutId id="2147483662" r:id="rId3"/>
    <p:sldLayoutId id="2147483663" r:id="rId4"/>
    <p:sldLayoutId id="2147483664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48468" y="-3428815"/>
            <a:ext cx="3786104" cy="103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辅标题</a:t>
            </a:r>
            <a:r>
              <a:rPr lang="zh-CN" altLang="en-US" sz="2400" dirty="0">
                <a:solidFill>
                  <a:srgbClr val="0070C0"/>
                </a:solidFill>
                <a:latin typeface="思源黑体 CN Normal" panose="020B0400000000000000" charset="-122"/>
                <a:ea typeface="思源黑体 CN Normal" panose="020B0400000000000000" charset="-122"/>
                <a:sym typeface="Wingdings" panose="05000000000000000000"/>
              </a:rPr>
              <a:t>：（课程标题）</a:t>
            </a:r>
            <a:endParaRPr lang="zh-CN" altLang="en-US" sz="2400" dirty="0">
              <a:solidFill>
                <a:srgbClr val="0070C0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r>
              <a:rPr lang="zh-CN" altLang="en-US" sz="1865" dirty="0">
                <a:solidFill>
                  <a:srgbClr val="0070C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思源黑体 CN Medium  字号</a:t>
            </a:r>
            <a:r>
              <a:rPr lang="en-US" altLang="zh-CN" sz="1865" dirty="0">
                <a:solidFill>
                  <a:srgbClr val="0070C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66</a:t>
            </a:r>
          </a:p>
          <a:p>
            <a:endParaRPr lang="zh-CN" altLang="en-US" sz="1865" dirty="0">
              <a:solidFill>
                <a:srgbClr val="0070C0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29727" y="1780317"/>
            <a:ext cx="11322715" cy="2873905"/>
            <a:chOff x="2560588" y="3178489"/>
            <a:chExt cx="18718645" cy="5471286"/>
          </a:xfrm>
        </p:grpSpPr>
        <p:sp>
          <p:nvSpPr>
            <p:cNvPr id="30" name="TextBox 29"/>
            <p:cNvSpPr txBox="1"/>
            <p:nvPr/>
          </p:nvSpPr>
          <p:spPr>
            <a:xfrm>
              <a:off x="2560588" y="3178489"/>
              <a:ext cx="17826423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2400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</a:rPr>
                <a:t>IMME</a:t>
              </a:r>
              <a:r>
                <a:rPr lang="zh-CN" altLang="en-US" sz="2400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</a:rPr>
                <a:t>号被弃用， </a:t>
              </a:r>
              <a:r>
                <a:rPr lang="zh-CN" altLang="en-US" sz="2400" b="1" dirty="0" smtClean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</a:rPr>
                <a:t>唯一标识符如何做，到</a:t>
              </a:r>
              <a:r>
                <a:rPr lang="zh-CN" altLang="en-US" sz="2400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</a:rPr>
                <a:t>屏幕适配之百分比适配技术</a:t>
              </a:r>
              <a:endParaRPr lang="zh-CN" altLang="en-US" sz="2400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5423168" y="5544297"/>
              <a:ext cx="15856065" cy="3105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Noto Sans CJK SC Medium" charset="-122"/>
                </a:rPr>
                <a:t> </a:t>
              </a:r>
              <a:r>
                <a:rPr lang="en-US" altLang="zh-CN" sz="2000" dirty="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Noto Sans CJK SC Medium" charset="-122"/>
                </a:rPr>
                <a:t>1  Android</a:t>
              </a:r>
              <a:r>
                <a:rPr lang="zh-CN" altLang="en-US" sz="2000" dirty="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Noto Sans CJK SC Medium" charset="-122"/>
                </a:rPr>
                <a:t>各个版本之间如何做唯一设备</a:t>
              </a:r>
              <a:r>
                <a:rPr lang="zh-CN" altLang="en-US" sz="2000" dirty="0" smtClean="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Noto Sans CJK SC Medium" charset="-122"/>
                </a:rPr>
                <a:t>标识符</a:t>
              </a:r>
              <a:endParaRPr lang="en-US" altLang="zh-CN" sz="2000" dirty="0" smtClean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endParaRPr>
            </a:p>
            <a:p>
              <a:endParaRPr lang="zh-CN" altLang="en-US" sz="2000" dirty="0" smtClean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endParaRPr>
            </a:p>
            <a:p>
              <a:r>
                <a:rPr lang="zh-CN" altLang="en-US" sz="2000" dirty="0" smtClean="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Noto Sans CJK SC Medium" charset="-122"/>
                </a:rPr>
                <a:t> </a:t>
              </a:r>
              <a:r>
                <a:rPr lang="en-US" altLang="zh-CN" sz="2000" dirty="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Noto Sans CJK SC Medium" charset="-122"/>
                </a:rPr>
                <a:t>2  </a:t>
              </a:r>
              <a:r>
                <a:rPr lang="zh-CN" altLang="en-US" sz="2000" dirty="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Noto Sans CJK SC Medium" charset="-122"/>
                </a:rPr>
                <a:t>屏幕适配之百分比适配</a:t>
              </a:r>
              <a:r>
                <a:rPr lang="zh-CN" altLang="en-US" sz="2000" dirty="0" smtClean="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Noto Sans CJK SC Medium" charset="-122"/>
                </a:rPr>
                <a:t>技术</a:t>
              </a:r>
              <a:endParaRPr lang="en-US" altLang="zh-CN" sz="2000" dirty="0" smtClean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endParaRPr>
            </a:p>
            <a:p>
              <a:endParaRPr lang="zh-CN" altLang="en-US" sz="2000" dirty="0" smtClean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endParaRPr>
            </a:p>
            <a:p>
              <a:r>
                <a:rPr lang="en-US" altLang="zh-CN" sz="2000" dirty="0" smtClean="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Noto Sans CJK SC Medium" charset="-122"/>
                </a:rPr>
                <a:t> 3</a:t>
              </a:r>
              <a:r>
                <a:rPr lang="zh-CN" altLang="en-US" sz="2000" dirty="0" smtClean="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Noto Sans CJK SC Medium" charset="-122"/>
                </a:rPr>
                <a:t>  </a:t>
              </a:r>
              <a:r>
                <a:rPr lang="en-US" altLang="zh-CN" sz="2000" dirty="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Noto Sans CJK SC Medium" charset="-122"/>
                </a:rPr>
                <a:t>UI</a:t>
              </a:r>
              <a:r>
                <a:rPr lang="zh-CN" altLang="en-US" sz="2000" dirty="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Noto Sans CJK SC Medium" charset="-122"/>
                </a:rPr>
                <a:t>布局填充过程之</a:t>
              </a:r>
              <a:r>
                <a:rPr lang="en-US" altLang="zh-CN" sz="2000" dirty="0" err="1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Noto Sans CJK SC Medium" charset="-122"/>
                </a:rPr>
                <a:t>generateLayoutParams</a:t>
              </a:r>
              <a:r>
                <a:rPr lang="zh-CN" altLang="en-US" sz="2000" dirty="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Noto Sans CJK SC Medium" charset="-122"/>
                </a:rPr>
                <a:t>调用原理</a:t>
              </a:r>
              <a:endParaRPr lang="zh-CN" altLang="en-US" sz="200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endParaRPr>
            </a:p>
          </p:txBody>
        </p:sp>
      </p:grpSp>
      <p:sp>
        <p:nvSpPr>
          <p:cNvPr id="6" name="TextBox 53"/>
          <p:cNvSpPr txBox="1"/>
          <p:nvPr/>
        </p:nvSpPr>
        <p:spPr>
          <a:xfrm>
            <a:off x="1116193" y="3023006"/>
            <a:ext cx="162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技术点</a:t>
            </a:r>
            <a:r>
              <a:rPr lang="en-US" altLang="zh-CN" sz="2000" dirty="0" smtClean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:</a:t>
            </a:r>
            <a:endParaRPr lang="zh-CN" altLang="en-US" sz="2000" dirty="0">
              <a:solidFill>
                <a:srgbClr val="4D4D4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Noto Sans CJK SC Medium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10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493" dirty="0" smtClean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唯一</a:t>
            </a:r>
            <a:r>
              <a:rPr lang="en-US" altLang="zh-CN" sz="3493" dirty="0" smtClean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ID</a:t>
            </a:r>
            <a:r>
              <a:rPr lang="zh-CN" altLang="en-US" sz="3493" dirty="0" smtClean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实现方案</a:t>
            </a:r>
            <a:endParaRPr lang="zh-CN" altLang="en-US" sz="3493" dirty="0">
              <a:solidFill>
                <a:srgbClr val="1577B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34452" y="2938339"/>
            <a:ext cx="3814808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唯一</a:t>
            </a:r>
            <a:r>
              <a:rPr lang="en-US" altLang="zh-CN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实现方案</a:t>
            </a:r>
            <a:endParaRPr lang="zh-CN" altLang="en-US"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3666708" y="1741636"/>
            <a:ext cx="555764" cy="27402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6" name="文本框 5"/>
          <p:cNvSpPr txBox="1"/>
          <p:nvPr/>
        </p:nvSpPr>
        <p:spPr>
          <a:xfrm>
            <a:off x="4351064" y="1816000"/>
            <a:ext cx="5700474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17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22473" y="1816000"/>
            <a:ext cx="5829065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2592" indent="-322592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1482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方案</a:t>
            </a:r>
            <a:r>
              <a:rPr lang="en-US" altLang="zh-CN" sz="1482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1</a:t>
            </a:r>
            <a:r>
              <a:rPr lang="zh-CN" altLang="en-US" sz="1482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：</a:t>
            </a:r>
            <a:r>
              <a:rPr lang="en-US" altLang="zh-CN" sz="1482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UUID + </a:t>
            </a:r>
            <a:r>
              <a:rPr lang="en-US" altLang="zh-CN" sz="1482" dirty="0" err="1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SharePreference</a:t>
            </a:r>
            <a:r>
              <a:rPr lang="en-US" altLang="zh-CN" sz="1482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(</a:t>
            </a:r>
            <a:r>
              <a:rPr lang="zh-CN" altLang="en-US" sz="1482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存取</a:t>
            </a:r>
            <a:r>
              <a:rPr lang="en-US" altLang="zh-CN" sz="1482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)</a:t>
            </a:r>
            <a:endParaRPr lang="zh-CN" altLang="en-US" sz="1482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22474" y="2532675"/>
            <a:ext cx="6706055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2592" indent="-322592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1482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方案</a:t>
            </a:r>
            <a:r>
              <a:rPr lang="en-US" altLang="zh-CN" sz="1482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2</a:t>
            </a:r>
            <a:r>
              <a:rPr lang="zh-CN" altLang="en-US" sz="1482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：</a:t>
            </a:r>
            <a:r>
              <a:rPr lang="en-US" altLang="zh-CN" sz="1482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UUID + SD</a:t>
            </a:r>
            <a:r>
              <a:rPr lang="zh-CN" altLang="en-US" sz="1482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卡（存取）</a:t>
            </a:r>
            <a:endParaRPr lang="zh-CN" altLang="en-US" sz="1482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22472" y="3376676"/>
            <a:ext cx="7969201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2592" indent="-322592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1482" dirty="0">
                <a:latin typeface="思源黑体 CN Medium" panose="020B0600000000000000" charset="-122"/>
                <a:ea typeface="思源黑体 CN Medium" panose="020B0600000000000000" charset="-122"/>
              </a:rPr>
              <a:t>方案</a:t>
            </a:r>
            <a:r>
              <a:rPr lang="en-US" altLang="zh-CN" sz="1482" dirty="0">
                <a:latin typeface="思源黑体 CN Medium" panose="020B0600000000000000" charset="-122"/>
                <a:ea typeface="思源黑体 CN Medium" panose="020B0600000000000000" charset="-122"/>
              </a:rPr>
              <a:t>3</a:t>
            </a:r>
            <a:r>
              <a:rPr lang="zh-CN" altLang="en-US" sz="1482" dirty="0">
                <a:latin typeface="思源黑体 CN Medium" panose="020B0600000000000000" charset="-122"/>
                <a:ea typeface="思源黑体 CN Medium" panose="020B0600000000000000" charset="-122"/>
              </a:rPr>
              <a:t>：</a:t>
            </a:r>
            <a:r>
              <a:rPr lang="en-US" altLang="zh-CN" sz="1482" dirty="0" err="1">
                <a:latin typeface="思源黑体 CN Medium" panose="020B0600000000000000" charset="-122"/>
                <a:ea typeface="思源黑体 CN Medium" panose="020B0600000000000000" charset="-122"/>
              </a:rPr>
              <a:t>imei</a:t>
            </a:r>
            <a:r>
              <a:rPr lang="en-US" altLang="zh-CN" sz="1482" dirty="0">
                <a:latin typeface="思源黑体 CN Medium" panose="020B0600000000000000" charset="-122"/>
                <a:ea typeface="思源黑体 CN Medium" panose="020B0600000000000000" charset="-122"/>
              </a:rPr>
              <a:t> + </a:t>
            </a:r>
            <a:r>
              <a:rPr lang="en-US" altLang="zh-CN" sz="1482" dirty="0" err="1">
                <a:latin typeface="思源黑体 CN Medium" panose="020B0600000000000000" charset="-122"/>
                <a:ea typeface="思源黑体 CN Medium" panose="020B0600000000000000" charset="-122"/>
              </a:rPr>
              <a:t>android_id</a:t>
            </a:r>
            <a:r>
              <a:rPr lang="en-US" altLang="zh-CN" sz="1482" dirty="0">
                <a:latin typeface="思源黑体 CN Medium" panose="020B0600000000000000" charset="-122"/>
                <a:ea typeface="思源黑体 CN Medium" panose="020B0600000000000000" charset="-122"/>
              </a:rPr>
              <a:t> + serial + </a:t>
            </a:r>
            <a:r>
              <a:rPr lang="zh-CN" altLang="en-US" sz="1482" dirty="0">
                <a:latin typeface="思源黑体 CN Medium" panose="020B0600000000000000" charset="-122"/>
                <a:ea typeface="思源黑体 CN Medium" panose="020B0600000000000000" charset="-122"/>
              </a:rPr>
              <a:t>硬件</a:t>
            </a:r>
            <a:r>
              <a:rPr lang="en-US" altLang="zh-CN" sz="1482" dirty="0" err="1">
                <a:latin typeface="思源黑体 CN Medium" panose="020B0600000000000000" charset="-122"/>
                <a:ea typeface="思源黑体 CN Medium" panose="020B0600000000000000" charset="-122"/>
              </a:rPr>
              <a:t>uuid</a:t>
            </a:r>
            <a:r>
              <a:rPr lang="zh-CN" altLang="en-US" sz="1482" dirty="0">
                <a:latin typeface="思源黑体 CN Medium" panose="020B0600000000000000" charset="-122"/>
                <a:ea typeface="思源黑体 CN Medium" panose="020B0600000000000000" charset="-122"/>
              </a:rPr>
              <a:t>（自生成）</a:t>
            </a:r>
            <a:endParaRPr lang="zh-CN" altLang="en-US" sz="1482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22472" y="4161463"/>
            <a:ext cx="6302842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2592" indent="-322592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1482" dirty="0" smtClean="0">
                <a:latin typeface="思源黑体 CN Medium" panose="020B0600000000000000" charset="-122"/>
                <a:ea typeface="思源黑体 CN Medium" panose="020B0600000000000000" charset="-122"/>
              </a:rPr>
              <a:t>方案</a:t>
            </a:r>
            <a:r>
              <a:rPr lang="en-US" altLang="zh-CN" sz="1482" dirty="0" smtClean="0">
                <a:latin typeface="思源黑体 CN Medium" panose="020B0600000000000000" charset="-122"/>
                <a:ea typeface="思源黑体 CN Medium" panose="020B0600000000000000" charset="-122"/>
              </a:rPr>
              <a:t>4</a:t>
            </a:r>
            <a:r>
              <a:rPr lang="zh-CN" altLang="en-US" sz="1482" dirty="0" smtClean="0">
                <a:latin typeface="思源黑体 CN Medium" panose="020B0600000000000000" charset="-122"/>
                <a:ea typeface="思源黑体 CN Medium" panose="020B0600000000000000" charset="-122"/>
              </a:rPr>
              <a:t>：所有能得到的硬件信息，组成一个序列集</a:t>
            </a:r>
            <a:endParaRPr lang="zh-CN" altLang="en-US" sz="1482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43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11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 smtClean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那些硬件适合硬件标识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4261" y="1949570"/>
            <a:ext cx="1998116" cy="3335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硬件标识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4261" y="2283109"/>
            <a:ext cx="9283579" cy="30566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AndroidId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: 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如：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df176fbb152ddce,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无需权限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,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极个别设备获取不到数据或得到错误数据；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serial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：如：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LKX7N18328000931,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无需权限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,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极个别设备获取不到数据；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IMEI : 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如：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23b12e30ec8a2f17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，需要权限；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Mac: 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如：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6e:a5:....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需要权限，高版本手机获得数据均为 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02:00.....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（不可使用）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Build.BOARD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如：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BLA  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主板名称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,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无需权限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,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同型号设备相同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Build.BRAND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如：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HUAWEI  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厂商名称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,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无需权限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,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同型号设备相同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Build.HARDWARE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如：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kirin970  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硬件名称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,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无需权限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,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同型号设备相同</a:t>
            </a:r>
            <a:endParaRPr lang="en-US" altLang="zh-CN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47B215C4-AE6F-42C7-969C-BEA1EB4AFE59}"/>
              </a:ext>
            </a:extLst>
          </p:cNvPr>
          <p:cNvSpPr txBox="1"/>
          <p:nvPr/>
        </p:nvSpPr>
        <p:spPr>
          <a:xfrm>
            <a:off x="3696993" y="6192745"/>
            <a:ext cx="5169026" cy="32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82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这个抽象类是</a:t>
            </a:r>
            <a:r>
              <a:rPr lang="en-US" altLang="zh-CN" sz="1482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  </a:t>
            </a:r>
            <a:r>
              <a:rPr lang="zh-CN" altLang="en-US" sz="1482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所有控件都是继承自</a:t>
            </a:r>
            <a:r>
              <a:rPr lang="en-US" altLang="zh-CN" sz="1482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</a:t>
            </a:r>
            <a:endParaRPr lang="zh-CN" altLang="en-US" sz="1482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83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25144" y="1386691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70993" y="1725370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zh-CN" altLang="en-US" sz="10002" dirty="0">
              <a:solidFill>
                <a:srgbClr val="F8F8F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2634791" y="4388742"/>
            <a:ext cx="6836430" cy="5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175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何</a:t>
            </a:r>
            <a:r>
              <a:rPr lang="zh-CN" altLang="en-US" sz="3175" dirty="0" smtClean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为唯一</a:t>
            </a:r>
            <a:r>
              <a:rPr lang="en-US" altLang="zh-CN" sz="3175" dirty="0" smtClean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ID</a:t>
            </a:r>
            <a:r>
              <a:rPr lang="zh-CN" altLang="en-US" sz="3175" dirty="0" smtClean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设备</a:t>
            </a:r>
            <a:endParaRPr lang="zh-CN" altLang="en-US" sz="2328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39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10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493" dirty="0" smtClean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唯一</a:t>
            </a:r>
            <a:r>
              <a:rPr lang="en-US" altLang="zh-CN" sz="3493" dirty="0" smtClean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ID</a:t>
            </a:r>
            <a:endParaRPr lang="zh-CN" altLang="en-US" sz="3493" dirty="0">
              <a:solidFill>
                <a:srgbClr val="1577B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2912" y="3575675"/>
            <a:ext cx="3814808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唯一</a:t>
            </a:r>
            <a:r>
              <a:rPr lang="en-US" altLang="zh-CN" sz="1905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905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的重要性</a:t>
            </a:r>
            <a:endParaRPr lang="zh-CN" altLang="en-US"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3666708" y="1741636"/>
            <a:ext cx="491469" cy="41098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6" name="文本框 5"/>
          <p:cNvSpPr txBox="1"/>
          <p:nvPr/>
        </p:nvSpPr>
        <p:spPr>
          <a:xfrm>
            <a:off x="4351064" y="1816000"/>
            <a:ext cx="5700474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17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22473" y="1816000"/>
            <a:ext cx="5829065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2592" indent="-322592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1482" dirty="0" smtClean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后台做大数据统计，为每个用户勾勒画像，需要唯一设备</a:t>
            </a:r>
            <a:endParaRPr lang="zh-CN" altLang="en-US" sz="1482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22472" y="3175999"/>
            <a:ext cx="6706055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2592" indent="-322592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1482" dirty="0" smtClean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防止多设备重复登录，如</a:t>
            </a:r>
            <a:r>
              <a:rPr lang="en-US" altLang="zh-CN" sz="1482" dirty="0" smtClean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QQ</a:t>
            </a:r>
            <a:r>
              <a:rPr lang="zh-CN" altLang="en-US" sz="1482" dirty="0" smtClean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，微信</a:t>
            </a:r>
            <a:endParaRPr lang="zh-CN" altLang="en-US" sz="1482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22472" y="4146031"/>
            <a:ext cx="7969201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2592" indent="-322592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1482" dirty="0" smtClean="0">
                <a:latin typeface="思源黑体 CN Medium" panose="020B0600000000000000" charset="-122"/>
                <a:ea typeface="思源黑体 CN Medium" panose="020B0600000000000000" charset="-122"/>
              </a:rPr>
              <a:t>某些付费功能，用户会通过卸载，重装  来达到一直免费使用</a:t>
            </a:r>
            <a:endParaRPr lang="zh-CN" altLang="en-US" sz="1482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22472" y="5395954"/>
            <a:ext cx="6302842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2592" indent="-322592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1482" dirty="0" smtClean="0">
                <a:latin typeface="思源黑体 CN Medium" panose="020B0600000000000000" charset="-122"/>
                <a:ea typeface="思源黑体 CN Medium" panose="020B0600000000000000" charset="-122"/>
              </a:rPr>
              <a:t>在安全领域  格外重要，纪录那些设备登录过</a:t>
            </a:r>
            <a:endParaRPr lang="zh-CN" altLang="en-US" sz="1482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88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11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en-US" altLang="zh-CN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Android</a:t>
            </a: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唯一设备</a:t>
            </a:r>
            <a:r>
              <a:rPr lang="en-US" altLang="zh-CN" sz="3493" dirty="0" smtClean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ID</a:t>
            </a:r>
            <a:r>
              <a:rPr lang="zh-CN" altLang="en-US" sz="3493" dirty="0" smtClean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现状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599CC35C-2DE1-4941-B92C-F02BED1EBCFF}"/>
              </a:ext>
            </a:extLst>
          </p:cNvPr>
          <p:cNvSpPr txBox="1"/>
          <p:nvPr/>
        </p:nvSpPr>
        <p:spPr>
          <a:xfrm>
            <a:off x="977149" y="1585692"/>
            <a:ext cx="9024856" cy="4854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设备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ID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，简单来说就是一串符号（或者数字），映射现实中硬件设备。如果这些符号和设备是一一对应的，可称之为“</a:t>
            </a:r>
            <a:r>
              <a:rPr lang="zh-CN" altLang="en-US" sz="16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唯一设备</a:t>
            </a:r>
            <a:r>
              <a:rPr lang="en-US" altLang="zh-CN" sz="16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ID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Unique Device Identifier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）”</a:t>
            </a:r>
          </a:p>
          <a:p>
            <a:pPr>
              <a:lnSpc>
                <a:spcPct val="150000"/>
              </a:lnSpc>
              <a:buClr>
                <a:srgbClr val="1577BA"/>
              </a:buClr>
            </a:pPr>
            <a:endParaRPr lang="zh-CN" altLang="en-US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不幸的是，对于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Android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平台而言，没有稳定的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API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可以让开发者获取到这样的设备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ID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。</a:t>
            </a:r>
          </a:p>
          <a:p>
            <a:pPr>
              <a:lnSpc>
                <a:spcPct val="150000"/>
              </a:lnSpc>
              <a:buClr>
                <a:srgbClr val="1577BA"/>
              </a:buClr>
            </a:pPr>
            <a:endParaRPr lang="zh-CN" altLang="en-US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开发者通常会遇到这样的困境：随着项目的演进， 越来越多的地方需要用到设备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ID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；然而随着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Android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版本的升级，</a:t>
            </a:r>
            <a:r>
              <a:rPr lang="zh-CN" altLang="en-US" sz="16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获取设备</a:t>
            </a:r>
            <a:r>
              <a:rPr lang="en-US" altLang="zh-CN" sz="16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ID</a:t>
            </a:r>
            <a:r>
              <a:rPr lang="zh-CN" altLang="en-US" sz="16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却越来越难了。</a:t>
            </a:r>
          </a:p>
          <a:p>
            <a:pPr>
              <a:lnSpc>
                <a:spcPct val="150000"/>
              </a:lnSpc>
              <a:buClr>
                <a:srgbClr val="1577BA"/>
              </a:buClr>
            </a:pPr>
            <a:endParaRPr lang="zh-CN" altLang="en-US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加上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Android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平台碎片化的问题，获取设备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ID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之路，可以说是步履维艰。</a:t>
            </a:r>
          </a:p>
          <a:p>
            <a:pPr>
              <a:lnSpc>
                <a:spcPct val="150000"/>
              </a:lnSpc>
              <a:buClr>
                <a:srgbClr val="1577BA"/>
              </a:buClr>
            </a:pPr>
            <a:endParaRPr lang="zh-CN" altLang="en-US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获取设备标识的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API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屈指可数，</a:t>
            </a:r>
            <a:r>
              <a:rPr lang="zh-CN" altLang="en-US" sz="16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而且都或多或少有一些问题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。</a:t>
            </a:r>
          </a:p>
          <a:p>
            <a:pPr>
              <a:lnSpc>
                <a:spcPct val="150000"/>
              </a:lnSpc>
              <a:buClr>
                <a:srgbClr val="1577BA"/>
              </a:buClr>
            </a:pPr>
            <a:endParaRPr lang="zh-CN" altLang="en-US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55025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633700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02</a:t>
            </a:r>
            <a:endParaRPr lang="zh-CN" altLang="en-US" sz="10002" dirty="0">
              <a:solidFill>
                <a:srgbClr val="F8F8F8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126500" y="4143123"/>
            <a:ext cx="9672127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唯一</a:t>
            </a:r>
            <a:r>
              <a:rPr lang="en-US" altLang="zh-CN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ID</a:t>
            </a:r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实现方式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895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en-US" altLang="zh-CN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IMEI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599CC35C-2DE1-4941-B92C-F02BED1EBCFF}"/>
              </a:ext>
            </a:extLst>
          </p:cNvPr>
          <p:cNvSpPr txBox="1"/>
          <p:nvPr/>
        </p:nvSpPr>
        <p:spPr>
          <a:xfrm>
            <a:off x="766849" y="1257136"/>
            <a:ext cx="9024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IMEI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本该最理想的设备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ID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，具备唯一性，恢复出厂设置不会变化（真正的设备相关），可通过拨打*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#06# 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查询手机的</a:t>
            </a:r>
            <a:r>
              <a:rPr lang="en-US" altLang="zh-CN" sz="1600" dirty="0" err="1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imei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码</a:t>
            </a:r>
            <a:r>
              <a:rPr lang="zh-CN" altLang="en-US" sz="1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。</a:t>
            </a:r>
            <a:endParaRPr lang="zh-CN" altLang="en-US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endParaRPr lang="zh-CN" altLang="en-US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     在</a:t>
            </a:r>
            <a:r>
              <a:rPr lang="en-US" altLang="zh-CN" sz="1600" dirty="0" smtClean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Android 9.0</a:t>
            </a:r>
            <a:r>
              <a:rPr lang="zh-CN" altLang="en-US" sz="1600" dirty="0" smtClean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以后彻底</a:t>
            </a:r>
            <a:r>
              <a:rPr lang="zh-CN" altLang="en-US" sz="16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禁止第三方应用获取设备的</a:t>
            </a:r>
            <a:r>
              <a:rPr lang="en-US" altLang="zh-CN" sz="16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IMEI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（即使申请了 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READ_PHONE_STATE 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权限）。所以，如果是新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APP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，不建议用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IMEI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作为设备标识；</a:t>
            </a:r>
          </a:p>
          <a:p>
            <a:pPr>
              <a:lnSpc>
                <a:spcPct val="150000"/>
              </a:lnSpc>
              <a:buClr>
                <a:srgbClr val="1577BA"/>
              </a:buClr>
            </a:pPr>
            <a:endParaRPr lang="zh-CN" altLang="en-US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如果已经用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IMEI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作为标识，要赶紧做兼容工作了，尤其是做新设备标识和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IMEI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的映射。</a:t>
            </a:r>
            <a:endParaRPr lang="en-US" altLang="zh-CN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6480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设备序列号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599CC35C-2DE1-4941-B92C-F02BED1EBCFF}"/>
              </a:ext>
            </a:extLst>
          </p:cNvPr>
          <p:cNvSpPr txBox="1"/>
          <p:nvPr/>
        </p:nvSpPr>
        <p:spPr>
          <a:xfrm>
            <a:off x="766849" y="1257136"/>
            <a:ext cx="9024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IMEI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本该最理想的设备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ID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，具备唯一性，恢复出厂设置不会变化（真正的设备相关），可通过拨打*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#06# 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查询手机的</a:t>
            </a:r>
            <a:r>
              <a:rPr lang="en-US" altLang="zh-CN" sz="1600" dirty="0" err="1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imei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码</a:t>
            </a:r>
            <a:r>
              <a:rPr lang="zh-CN" altLang="en-US" sz="1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。</a:t>
            </a:r>
            <a:endParaRPr lang="zh-CN" altLang="en-US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endParaRPr lang="zh-CN" altLang="en-US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     在</a:t>
            </a:r>
            <a:r>
              <a:rPr lang="en-US" altLang="zh-CN" sz="1600" dirty="0" smtClean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Android 9.0</a:t>
            </a:r>
            <a:r>
              <a:rPr lang="zh-CN" altLang="en-US" sz="1600" dirty="0" smtClean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以后彻底</a:t>
            </a:r>
            <a:r>
              <a:rPr lang="zh-CN" altLang="en-US" sz="16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禁止第三方应用获取设备的</a:t>
            </a:r>
            <a:r>
              <a:rPr lang="en-US" altLang="zh-CN" sz="16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IMEI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（即使申请了 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READ_PHONE_STATE 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权限）。所以，如果是新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APP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，不建议用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IMEI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作为设备标识；</a:t>
            </a:r>
          </a:p>
          <a:p>
            <a:pPr>
              <a:lnSpc>
                <a:spcPct val="150000"/>
              </a:lnSpc>
              <a:buClr>
                <a:srgbClr val="1577BA"/>
              </a:buClr>
            </a:pPr>
            <a:endParaRPr lang="zh-CN" altLang="en-US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如果已经用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IMEI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作为标识，要赶紧做兼容工作了，尤其是做新设备标识和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IMEI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的映射。</a:t>
            </a:r>
            <a:endParaRPr lang="en-US" altLang="zh-CN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72006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en-US" altLang="zh-CN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MAC</a:t>
            </a: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地址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599CC35C-2DE1-4941-B92C-F02BED1EBCFF}"/>
              </a:ext>
            </a:extLst>
          </p:cNvPr>
          <p:cNvSpPr txBox="1"/>
          <p:nvPr/>
        </p:nvSpPr>
        <p:spPr>
          <a:xfrm>
            <a:off x="766849" y="1257136"/>
            <a:ext cx="9024856" cy="374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大多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android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设备都有</a:t>
            </a:r>
            <a:r>
              <a:rPr lang="en-US" altLang="zh-CN" sz="1600" dirty="0" err="1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wifi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模块，因此，</a:t>
            </a:r>
            <a:r>
              <a:rPr lang="en-US" altLang="zh-CN" sz="1600" dirty="0" err="1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wifi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模块的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MAC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地址就可以作为设备标识。基于隐私考虑，官方不建议获取</a:t>
            </a:r>
          </a:p>
          <a:p>
            <a:pPr>
              <a:lnSpc>
                <a:spcPct val="150000"/>
              </a:lnSpc>
              <a:buClr>
                <a:srgbClr val="1577BA"/>
              </a:buClr>
            </a:pPr>
            <a:endParaRPr lang="zh-CN" altLang="en-US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获取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MAC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地址也是越来越困难了，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Android 6.0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以后通过 </a:t>
            </a:r>
            <a:r>
              <a:rPr lang="en-US" altLang="zh-CN" sz="1600" dirty="0" err="1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WifiManager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获取到的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mac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将是固定的：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02:00:00:00:00:00 </a:t>
            </a:r>
          </a:p>
          <a:p>
            <a:pPr>
              <a:lnSpc>
                <a:spcPct val="150000"/>
              </a:lnSpc>
              <a:buClr>
                <a:srgbClr val="1577BA"/>
              </a:buClr>
            </a:pPr>
            <a:endParaRPr lang="en-US" altLang="zh-CN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7.0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之后读取 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/sys/class/net/wlan0/address 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也获取不到了（小米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6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）。</a:t>
            </a:r>
          </a:p>
          <a:p>
            <a:pPr>
              <a:lnSpc>
                <a:spcPct val="150000"/>
              </a:lnSpc>
              <a:buClr>
                <a:srgbClr val="1577BA"/>
              </a:buClr>
            </a:pPr>
            <a:endParaRPr lang="zh-CN" altLang="en-US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en-US" altLang="zh-CN" sz="1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10.0</a:t>
            </a:r>
            <a:r>
              <a:rPr lang="zh-CN" altLang="en-US" sz="1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后的地址也放弃了，不能读取</a:t>
            </a:r>
            <a:r>
              <a:rPr lang="en-US" altLang="zh-CN" sz="1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mac</a:t>
            </a:r>
            <a:r>
              <a:rPr lang="zh-CN" altLang="en-US" sz="16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地址</a:t>
            </a:r>
            <a:endParaRPr lang="zh-CN" altLang="en-US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  <a:buClr>
                <a:srgbClr val="1577BA"/>
              </a:buClr>
            </a:pPr>
            <a:endParaRPr lang="zh-CN" altLang="en-US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3810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633700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03</a:t>
            </a:r>
            <a:endParaRPr lang="zh-CN" altLang="en-US" sz="10002" dirty="0">
              <a:solidFill>
                <a:srgbClr val="F8F8F8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126500" y="4143123"/>
            <a:ext cx="9672127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解决方案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2898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1130</Words>
  <Application>Microsoft Office PowerPoint</Application>
  <PresentationFormat>宽屏</PresentationFormat>
  <Paragraphs>87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Noto Sans CJK SC Medium</vt:lpstr>
      <vt:lpstr>Source Han Sans CN Normal</vt:lpstr>
      <vt:lpstr>等线</vt:lpstr>
      <vt:lpstr>等线 Light</vt:lpstr>
      <vt:lpstr>仿宋</vt:lpstr>
      <vt:lpstr>黑体</vt:lpstr>
      <vt:lpstr>思源黑体 CN Bold</vt:lpstr>
      <vt:lpstr>思源黑体 CN Heavy</vt:lpstr>
      <vt:lpstr>思源黑体 CN Medium</vt:lpstr>
      <vt:lpstr>思源黑体 CN Normal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China</cp:lastModifiedBy>
  <cp:revision>62</cp:revision>
  <dcterms:created xsi:type="dcterms:W3CDTF">2019-05-06T09:05:02Z</dcterms:created>
  <dcterms:modified xsi:type="dcterms:W3CDTF">2020-07-18T12:19:25Z</dcterms:modified>
</cp:coreProperties>
</file>