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21" r:id="rId2"/>
    <p:sldId id="531" r:id="rId3"/>
    <p:sldId id="503" r:id="rId4"/>
    <p:sldId id="532" r:id="rId5"/>
    <p:sldId id="533" r:id="rId6"/>
    <p:sldId id="534" r:id="rId7"/>
    <p:sldId id="508" r:id="rId8"/>
    <p:sldId id="535" r:id="rId9"/>
    <p:sldId id="528" r:id="rId10"/>
    <p:sldId id="525" r:id="rId11"/>
    <p:sldId id="536" r:id="rId12"/>
    <p:sldId id="526" r:id="rId13"/>
    <p:sldId id="529" r:id="rId14"/>
    <p:sldId id="527" r:id="rId15"/>
    <p:sldId id="516" r:id="rId16"/>
    <p:sldId id="517" r:id="rId17"/>
    <p:sldId id="518" r:id="rId18"/>
    <p:sldId id="530" r:id="rId19"/>
    <p:sldId id="514" r:id="rId20"/>
    <p:sldId id="519" r:id="rId21"/>
    <p:sldId id="520" r:id="rId22"/>
    <p:sldId id="515" r:id="rId23"/>
    <p:sldId id="521" r:id="rId24"/>
    <p:sldId id="52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4660"/>
  </p:normalViewPr>
  <p:slideViewPr>
    <p:cSldViewPr snapToGrid="0">
      <p:cViewPr varScale="1">
        <p:scale>
          <a:sx n="89" d="100"/>
          <a:sy n="89" d="100"/>
        </p:scale>
        <p:origin x="36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16C-4131-8A5B-C892A33E7293}"/>
              </c:ext>
            </c:extLst>
          </c:dPt>
          <c:dPt>
            <c:idx val="1"/>
            <c:bubble3D val="0"/>
            <c:spPr>
              <a:solidFill>
                <a:schemeClr val="accent5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16C-4131-8A5B-C892A33E7293}"/>
              </c:ext>
            </c:extLst>
          </c:dPt>
          <c:dPt>
            <c:idx val="2"/>
            <c:bubble3D val="0"/>
            <c:spPr>
              <a:solidFill>
                <a:schemeClr val="accent5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16C-4131-8A5B-C892A33E7293}"/>
              </c:ext>
            </c:extLst>
          </c:dPt>
          <c:dPt>
            <c:idx val="3"/>
            <c:bubble3D val="0"/>
            <c:spPr>
              <a:solidFill>
                <a:schemeClr val="accent5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16C-4131-8A5B-C892A33E7293}"/>
              </c:ext>
            </c:extLst>
          </c:dPt>
          <c:cat>
            <c:strRef>
              <c:f>Sheet1!$A$2:$A$5</c:f>
              <c:strCache>
                <c:ptCount val="4"/>
                <c:pt idx="0">
                  <c:v>事件</c:v>
                </c:pt>
                <c:pt idx="1">
                  <c:v>绘制</c:v>
                </c:pt>
                <c:pt idx="2">
                  <c:v>测量</c:v>
                </c:pt>
                <c:pt idx="3">
                  <c:v>其他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10</c:v>
                </c:pt>
                <c:pt idx="2">
                  <c:v>15</c:v>
                </c:pt>
                <c:pt idx="3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14B-4668-8637-236689F37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4F548-4803-4280-818C-4707F6C43803}" type="datetimeFigureOut">
              <a:rPr lang="zh-CN" altLang="en-US" smtClean="0"/>
              <a:t>2020/7/20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AB060-5CD7-4293-96A6-9F2D6FE5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9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126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8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50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2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30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43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48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50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53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71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0D3A88-F2DC-48B2-B876-5807AAEC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3A0B4C8-D651-4730-AD63-053F4F04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C068CFE-828D-4753-8215-214D4D0A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0CC7-ECDF-4630-8FD7-634B1B01A782}" type="datetimeFigureOut">
              <a:rPr lang="zh-CN" altLang="en-US" smtClean="0"/>
              <a:t>2020/7/20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93ADF2F-ECF2-43AC-9237-D418D484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14597C5-04F9-47B8-A279-89C27F87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DD25-C859-452E-A9B4-8A216F01F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75158B1-A6AC-48F4-9D0D-DAC578060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7A2B866-C891-4B6A-81C2-2B84DA1A5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2BBB511-718E-48CA-97CD-EF49723B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0CC7-ECDF-4630-8FD7-634B1B01A782}" type="datetimeFigureOut">
              <a:rPr lang="zh-CN" altLang="en-US" smtClean="0"/>
              <a:t>2020/7/20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A51BDA8-4A2E-4759-AB52-DE020191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F8A0B5E-3EDB-405A-B49E-8CBA0D9F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DD25-C859-452E-A9B4-8A216F01F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86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5462" y="201430"/>
            <a:ext cx="380961" cy="5714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75499" y="233157"/>
            <a:ext cx="5715039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80062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94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75">
                <a:solidFill>
                  <a:srgbClr val="1577B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2020/7/20 Monday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80961" y="1000081"/>
            <a:ext cx="5615577" cy="428616"/>
          </a:xfrm>
        </p:spPr>
        <p:txBody>
          <a:bodyPr anchor="ctr" anchorCtr="0"/>
          <a:lstStyle>
            <a:lvl1pPr marL="0" indent="0">
              <a:buNone/>
              <a:defRPr sz="3199" b="1"/>
            </a:lvl1pPr>
            <a:lvl2pPr marL="609916" indent="0">
              <a:buNone/>
              <a:defRPr sz="2667" b="1"/>
            </a:lvl2pPr>
            <a:lvl3pPr marL="1219160" indent="0">
              <a:buNone/>
              <a:defRPr sz="2400" b="1"/>
            </a:lvl3pPr>
            <a:lvl4pPr marL="1829077" indent="0">
              <a:buNone/>
              <a:defRPr sz="2135" b="1"/>
            </a:lvl4pPr>
            <a:lvl5pPr marL="2438657" indent="0">
              <a:buNone/>
              <a:defRPr sz="2135" b="1"/>
            </a:lvl5pPr>
            <a:lvl6pPr marL="3047901" indent="0">
              <a:buNone/>
              <a:defRPr sz="2135" b="1"/>
            </a:lvl6pPr>
            <a:lvl7pPr marL="3657817" indent="0">
              <a:buNone/>
              <a:defRPr sz="2135" b="1"/>
            </a:lvl7pPr>
            <a:lvl8pPr marL="4267061" indent="0">
              <a:buNone/>
              <a:defRPr sz="2135" b="1"/>
            </a:lvl8pPr>
            <a:lvl9pPr marL="4876978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380961" y="1571570"/>
            <a:ext cx="5615577" cy="4554427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191273" y="1000081"/>
            <a:ext cx="5619810" cy="5143397"/>
          </a:xfrm>
        </p:spPr>
        <p:txBody>
          <a:bodyPr anchor="t" anchorCtr="0">
            <a:normAutofit/>
          </a:bodyPr>
          <a:lstStyle>
            <a:lvl1pPr marL="0" marR="0" indent="0" algn="l" defTabSz="644865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91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907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6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7901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81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061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97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2939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2020/7/20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83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8EF3C4D-4203-404F-A46A-062EA6AF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2F371EF-67C0-41A5-84AF-C9F18C14E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7C82F9B-714F-494F-84CA-DB784EF0E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F0CC7-ECDF-4630-8FD7-634B1B01A782}" type="datetimeFigureOut">
              <a:rPr lang="zh-CN" altLang="en-US" smtClean="0"/>
              <a:t>2020/7/20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3ADBD1B-8CED-45BC-968D-F20ABB68C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6B30F8B-DED6-41B2-8277-0F5284CB9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DD25-C859-452E-A9B4-8A216F01F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3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9" r:id="rId2"/>
    <p:sldLayoutId id="2147483660" r:id="rId3"/>
    <p:sldLayoutId id="2147483662" r:id="rId4"/>
    <p:sldLayoutId id="2147483663" r:id="rId5"/>
    <p:sldLayoutId id="214748366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48468" y="-3428815"/>
            <a:ext cx="3786104" cy="103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辅标题</a:t>
            </a:r>
            <a:r>
              <a:rPr lang="zh-CN" altLang="en-US" sz="2400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  <a:sym typeface="Wingdings" panose="05000000000000000000"/>
              </a:rPr>
              <a:t>：（课程标题）</a:t>
            </a:r>
            <a:endParaRPr lang="zh-CN" altLang="en-US" sz="2400" dirty="0">
              <a:solidFill>
                <a:srgbClr val="0070C0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r>
              <a:rPr lang="zh-CN" altLang="en-US" sz="1865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思源黑体 CN Medium  字号</a:t>
            </a:r>
            <a:r>
              <a:rPr lang="en-US" altLang="zh-CN" sz="1865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66</a:t>
            </a:r>
          </a:p>
          <a:p>
            <a:endParaRPr lang="zh-CN" altLang="en-US" sz="1865" dirty="0">
              <a:solidFill>
                <a:srgbClr val="0070C0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44947" y="1298190"/>
            <a:ext cx="9591170" cy="1612797"/>
            <a:chOff x="3669048" y="3048920"/>
            <a:chExt cx="15856066" cy="3070412"/>
          </a:xfrm>
        </p:grpSpPr>
        <p:sp>
          <p:nvSpPr>
            <p:cNvPr id="30" name="TextBox 29"/>
            <p:cNvSpPr txBox="1"/>
            <p:nvPr/>
          </p:nvSpPr>
          <p:spPr>
            <a:xfrm>
              <a:off x="5736376" y="3048920"/>
              <a:ext cx="12284165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4234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</a:rPr>
                <a:t>属性动画原理</a:t>
              </a:r>
              <a:r>
                <a:rPr lang="zh-CN" altLang="en-US" sz="4234" b="1" dirty="0" smtClean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</a:rPr>
                <a:t>详解</a:t>
              </a:r>
              <a:endParaRPr lang="zh-CN" altLang="en-US" sz="4234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3669048" y="4920232"/>
              <a:ext cx="15856066" cy="1199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493" dirty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带你手写系统属性动画框架</a:t>
              </a:r>
              <a:endParaRPr lang="zh-CN" altLang="en-US" sz="3493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endParaRPr>
            </a:p>
          </p:txBody>
        </p:sp>
      </p:grpSp>
      <p:sp>
        <p:nvSpPr>
          <p:cNvPr id="8" name="TextBox 53"/>
          <p:cNvSpPr txBox="1"/>
          <p:nvPr/>
        </p:nvSpPr>
        <p:spPr>
          <a:xfrm>
            <a:off x="3352985" y="3621549"/>
            <a:ext cx="95911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altLang="zh-CN" sz="2000" dirty="0" smtClean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 </a:t>
            </a:r>
            <a:r>
              <a:rPr lang="en-US" altLang="zh-CN" sz="2000" dirty="0" err="1" smtClean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ObjectAnimator</a:t>
            </a:r>
            <a:r>
              <a:rPr lang="zh-CN" altLang="en-US" sz="200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与</a:t>
            </a:r>
            <a:r>
              <a:rPr lang="en-US" altLang="zh-CN" sz="2000" dirty="0" err="1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ValueAnimator</a:t>
            </a:r>
            <a:r>
              <a:rPr lang="zh-CN" altLang="en-US" sz="200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源码</a:t>
            </a:r>
            <a:r>
              <a:rPr lang="zh-CN" altLang="en-US" sz="2000" dirty="0" smtClean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讲解</a:t>
            </a:r>
            <a:endParaRPr lang="en-US" altLang="zh-CN" sz="2000" dirty="0" smtClean="0">
              <a:solidFill>
                <a:srgbClr val="4D4D4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Noto Sans CJK SC Medium" charset="-122"/>
            </a:endParaRPr>
          </a:p>
          <a:p>
            <a:pPr marL="457200" indent="-457200">
              <a:buAutoNum type="arabicPlain"/>
            </a:pPr>
            <a:endParaRPr lang="zh-CN" altLang="en-US" sz="2000" dirty="0">
              <a:solidFill>
                <a:srgbClr val="4D4D4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Noto Sans CJK SC Medium" charset="-122"/>
            </a:endParaRPr>
          </a:p>
          <a:p>
            <a:r>
              <a:rPr lang="en-US" altLang="zh-CN" sz="2000" dirty="0" smtClean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2    Android</a:t>
            </a:r>
            <a:r>
              <a:rPr lang="zh-CN" altLang="en-US" sz="200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属性动画</a:t>
            </a:r>
            <a:r>
              <a:rPr lang="en-US" altLang="zh-CN" sz="200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:</a:t>
            </a:r>
            <a:r>
              <a:rPr lang="zh-CN" altLang="en-US" sz="200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插值器与估值</a:t>
            </a:r>
            <a:r>
              <a:rPr lang="zh-CN" altLang="en-US" sz="2000" dirty="0" smtClean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器</a:t>
            </a:r>
            <a:endParaRPr lang="en-US" altLang="zh-CN" sz="2000" dirty="0" smtClean="0">
              <a:solidFill>
                <a:srgbClr val="4D4D4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Noto Sans CJK SC Medium" charset="-122"/>
            </a:endParaRPr>
          </a:p>
          <a:p>
            <a:endParaRPr lang="zh-CN" altLang="en-US" sz="2000" dirty="0">
              <a:solidFill>
                <a:srgbClr val="4D4D4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Noto Sans CJK SC Medium" charset="-122"/>
            </a:endParaRPr>
          </a:p>
          <a:p>
            <a:r>
              <a:rPr lang="en-US" altLang="zh-CN" sz="2000" dirty="0" smtClean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3    </a:t>
            </a:r>
            <a:r>
              <a:rPr lang="zh-CN" altLang="en-US" sz="2000" dirty="0" smtClean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手</a:t>
            </a:r>
            <a:r>
              <a:rPr lang="zh-CN" altLang="en-US" sz="200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撸属性动画框架 ，彻底厘清属性动画为什么这样写</a:t>
            </a:r>
            <a:endParaRPr lang="zh-CN" altLang="en-US" sz="2000" dirty="0">
              <a:solidFill>
                <a:srgbClr val="4D4D4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Noto Sans CJK SC Medium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插值器（</a:t>
            </a:r>
            <a:r>
              <a:rPr lang="en-US" altLang="zh-CN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Interpolator</a:t>
            </a: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）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4261" y="1854022"/>
            <a:ext cx="5271884" cy="4290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作用：设置 属性值 从初始值过渡到结束值 的变化规律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2957" y="2283108"/>
            <a:ext cx="9632528" cy="2574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如匀速、加速 </a:t>
            </a:r>
            <a:r>
              <a:rPr lang="en-US" altLang="zh-CN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&amp; 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减速 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等等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zh-CN" altLang="en-US" sz="1905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即确定了 动画效果变化的模式，如匀速变化、加速变化 等等</a:t>
            </a:r>
            <a:endParaRPr lang="en-US" altLang="zh-CN" sz="1905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83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估值器（</a:t>
            </a:r>
            <a:r>
              <a:rPr lang="en-US" altLang="zh-CN" sz="3493" dirty="0" err="1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TypeEvaluator</a:t>
            </a: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）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4260" y="1854022"/>
            <a:ext cx="5742939" cy="4290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作用：设置 属性值 从初始值过渡到结束值 的变化具体数值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2957" y="2283108"/>
            <a:ext cx="9632528" cy="2574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插值器（</a:t>
            </a:r>
            <a:r>
              <a:rPr lang="en-US" altLang="zh-CN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Interpolator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）决定 值 的变化规律（匀速、加速</a:t>
            </a:r>
            <a:r>
              <a:rPr lang="en-US" altLang="zh-CN" sz="1905" dirty="0" err="1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blabla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），即决定的是变化趋势；而接下来的具体变化数值则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交给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zh-CN" altLang="en-US" sz="1905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而估值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器属性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动画特有的属性</a:t>
            </a:r>
            <a:endParaRPr lang="en-US" altLang="zh-CN" sz="1905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08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为什么所有控件都继承</a:t>
            </a:r>
            <a:r>
              <a:rPr lang="en-US" altLang="zh-CN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View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xmlns="" id="{5899FFBC-36DC-40D5-856D-E69D5F207B8D}"/>
              </a:ext>
            </a:extLst>
          </p:cNvPr>
          <p:cNvGraphicFramePr/>
          <p:nvPr/>
        </p:nvGraphicFramePr>
        <p:xfrm>
          <a:off x="2032218" y="719812"/>
          <a:ext cx="8127565" cy="541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B3A4095-0674-4BCB-A993-5FAAEDC660BE}"/>
              </a:ext>
            </a:extLst>
          </p:cNvPr>
          <p:cNvSpPr txBox="1"/>
          <p:nvPr/>
        </p:nvSpPr>
        <p:spPr>
          <a:xfrm>
            <a:off x="6481293" y="3285654"/>
            <a:ext cx="2049252" cy="485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/>
              </a:rPr>
              <a:t>事件 </a:t>
            </a:r>
            <a:r>
              <a:rPr lang="en-US" altLang="zh-CN" sz="1905" dirty="0">
                <a:latin typeface="思源黑体 CN Normal" panose="020B0400000000000000" pitchFamily="34" charset="-122"/>
                <a:ea typeface="思源黑体 CN Normal" panose="020B0400000000000000"/>
              </a:rPr>
              <a:t>60%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C3E2A46-7319-4B6A-AA17-61C98734F228}"/>
              </a:ext>
            </a:extLst>
          </p:cNvPr>
          <p:cNvSpPr txBox="1"/>
          <p:nvPr/>
        </p:nvSpPr>
        <p:spPr>
          <a:xfrm>
            <a:off x="4545865" y="4711921"/>
            <a:ext cx="2049252" cy="485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/>
              </a:rPr>
              <a:t>绘制</a:t>
            </a:r>
            <a:r>
              <a:rPr lang="en-US" altLang="zh-CN" sz="1905" dirty="0">
                <a:latin typeface="思源黑体 CN Normal" panose="020B0400000000000000" pitchFamily="34" charset="-122"/>
                <a:ea typeface="思源黑体 CN Normal" panose="020B0400000000000000"/>
              </a:rPr>
              <a:t>10%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808A215-6330-48BB-8BAF-BABA0D7EE4C0}"/>
              </a:ext>
            </a:extLst>
          </p:cNvPr>
          <p:cNvSpPr txBox="1"/>
          <p:nvPr/>
        </p:nvSpPr>
        <p:spPr>
          <a:xfrm>
            <a:off x="4046748" y="3727685"/>
            <a:ext cx="2049252" cy="485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/>
              </a:rPr>
              <a:t>测量</a:t>
            </a:r>
            <a:r>
              <a:rPr lang="en-US" altLang="zh-CN" sz="1905" dirty="0">
                <a:latin typeface="思源黑体 CN Normal" panose="020B0400000000000000" pitchFamily="34" charset="-122"/>
                <a:ea typeface="思源黑体 CN Normal" panose="020B0400000000000000"/>
              </a:rPr>
              <a:t>15%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30F2F502-CAC4-4ACA-AC5E-E68EA5EB1FA2}"/>
              </a:ext>
            </a:extLst>
          </p:cNvPr>
          <p:cNvSpPr txBox="1"/>
          <p:nvPr/>
        </p:nvSpPr>
        <p:spPr>
          <a:xfrm>
            <a:off x="4432042" y="2351504"/>
            <a:ext cx="2049252" cy="485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/>
              </a:rPr>
              <a:t>其他</a:t>
            </a:r>
            <a:r>
              <a:rPr lang="en-US" altLang="zh-CN" sz="1905" dirty="0">
                <a:latin typeface="思源黑体 CN Normal" panose="020B0400000000000000" pitchFamily="34" charset="-122"/>
                <a:ea typeface="思源黑体 CN Normal" panose="020B0400000000000000"/>
              </a:rPr>
              <a:t>25%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D2AD48E-0F5C-4629-A264-1DB298908A4D}"/>
              </a:ext>
            </a:extLst>
          </p:cNvPr>
          <p:cNvSpPr txBox="1"/>
          <p:nvPr/>
        </p:nvSpPr>
        <p:spPr>
          <a:xfrm>
            <a:off x="381246" y="2812737"/>
            <a:ext cx="3814808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的源码有</a:t>
            </a:r>
            <a:r>
              <a:rPr lang="en-US" altLang="zh-CN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27753</a:t>
            </a: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</a:t>
            </a:r>
            <a:endParaRPr lang="en-US" altLang="zh-CN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有图为代码的分类情况</a:t>
            </a:r>
            <a:endParaRPr lang="en-US" altLang="zh-CN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46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02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如果你是</a:t>
            </a:r>
            <a:r>
              <a:rPr lang="en-US" altLang="zh-CN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Google</a:t>
            </a:r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工程师，你怎么设计事件分发框架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618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你如何设计事件分发控件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7052" y="2266848"/>
            <a:ext cx="1844705" cy="42942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17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假设</a:t>
            </a:r>
            <a:endParaRPr lang="en-US" altLang="zh-CN" sz="2117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55423" y="2695935"/>
            <a:ext cx="9281154" cy="9440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如果你现在是</a:t>
            </a:r>
            <a:r>
              <a:rPr lang="en-US" altLang="zh-CN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Google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工程师，由你来设计</a:t>
            </a:r>
            <a:r>
              <a:rPr lang="en-US" altLang="zh-CN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Android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最核心的事件模块，你会怎么设计</a:t>
            </a:r>
          </a:p>
        </p:txBody>
      </p:sp>
    </p:spTree>
    <p:extLst>
      <p:ext uri="{BB962C8B-B14F-4D97-AF65-F5344CB8AC3E}">
        <p14:creationId xmlns:p14="http://schemas.microsoft.com/office/powerpoint/2010/main" val="211285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设计结果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xmlns="" id="{4D7B766A-7AAE-4314-A306-3A35CA4D3369}"/>
              </a:ext>
            </a:extLst>
          </p:cNvPr>
          <p:cNvSpPr/>
          <p:nvPr/>
        </p:nvSpPr>
        <p:spPr>
          <a:xfrm>
            <a:off x="3933905" y="1335087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xmlns="" id="{1DAEF1AD-3446-4971-825E-7E5A7B044515}"/>
              </a:ext>
            </a:extLst>
          </p:cNvPr>
          <p:cNvSpPr/>
          <p:nvPr/>
        </p:nvSpPr>
        <p:spPr>
          <a:xfrm rot="5400000">
            <a:off x="4632809" y="-704948"/>
            <a:ext cx="385294" cy="5474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xmlns="" id="{A5F73DFD-F9A5-4A9C-AA84-9A3AE92E6CD6}"/>
              </a:ext>
            </a:extLst>
          </p:cNvPr>
          <p:cNvSpPr/>
          <p:nvPr/>
        </p:nvSpPr>
        <p:spPr>
          <a:xfrm>
            <a:off x="1303063" y="2344476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ImageView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立方体 19">
            <a:extLst>
              <a:ext uri="{FF2B5EF4-FFF2-40B4-BE49-F238E27FC236}">
                <a16:creationId xmlns:a16="http://schemas.microsoft.com/office/drawing/2014/main" xmlns="" id="{F223A323-0FCF-43BA-8EBF-3AC54BF666B8}"/>
              </a:ext>
            </a:extLst>
          </p:cNvPr>
          <p:cNvSpPr/>
          <p:nvPr/>
        </p:nvSpPr>
        <p:spPr>
          <a:xfrm>
            <a:off x="6238688" y="2323377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ViewGroup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F6804F50-1DE2-4D3A-A313-C89D997CCE2A}"/>
              </a:ext>
            </a:extLst>
          </p:cNvPr>
          <p:cNvSpPr txBox="1"/>
          <p:nvPr/>
        </p:nvSpPr>
        <p:spPr>
          <a:xfrm>
            <a:off x="8281639" y="1544220"/>
            <a:ext cx="3814808" cy="97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继承方式： </a:t>
            </a: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所有控件继承</a:t>
            </a:r>
            <a:r>
              <a:rPr lang="en-US" altLang="zh-CN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</a:p>
          <a:p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确保不论容器类和子控件都能</a:t>
            </a:r>
            <a:endParaRPr lang="en-US" altLang="zh-CN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处理事件</a:t>
            </a:r>
          </a:p>
        </p:txBody>
      </p:sp>
    </p:spTree>
    <p:extLst>
      <p:ext uri="{BB962C8B-B14F-4D97-AF65-F5344CB8AC3E}">
        <p14:creationId xmlns:p14="http://schemas.microsoft.com/office/powerpoint/2010/main" val="29559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设计结果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2" name="立方体 21">
            <a:extLst>
              <a:ext uri="{FF2B5EF4-FFF2-40B4-BE49-F238E27FC236}">
                <a16:creationId xmlns:a16="http://schemas.microsoft.com/office/drawing/2014/main" xmlns="" id="{3B78D86A-03C5-44B6-BE5B-9A86172A5B6B}"/>
              </a:ext>
            </a:extLst>
          </p:cNvPr>
          <p:cNvSpPr/>
          <p:nvPr/>
        </p:nvSpPr>
        <p:spPr>
          <a:xfrm>
            <a:off x="3333564" y="2372879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ViewGroup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xmlns="" id="{895C099A-06EE-4033-BE42-F41FC4C21665}"/>
              </a:ext>
            </a:extLst>
          </p:cNvPr>
          <p:cNvSpPr/>
          <p:nvPr/>
        </p:nvSpPr>
        <p:spPr>
          <a:xfrm rot="5400000">
            <a:off x="4162392" y="329739"/>
            <a:ext cx="385294" cy="5474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xmlns="" id="{7A72CD19-1F49-4356-86FB-7BCCF6E8FC28}"/>
              </a:ext>
            </a:extLst>
          </p:cNvPr>
          <p:cNvSpPr/>
          <p:nvPr/>
        </p:nvSpPr>
        <p:spPr>
          <a:xfrm>
            <a:off x="1039724" y="3376058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ImageView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xmlns="" id="{E7838AEF-32CF-4693-90A5-2E63093DC928}"/>
              </a:ext>
            </a:extLst>
          </p:cNvPr>
          <p:cNvSpPr/>
          <p:nvPr/>
        </p:nvSpPr>
        <p:spPr>
          <a:xfrm>
            <a:off x="5295873" y="3339050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ViewGroup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xmlns="" id="{A20EC81C-C913-46F8-BA2A-57A5E3C98640}"/>
              </a:ext>
            </a:extLst>
          </p:cNvPr>
          <p:cNvSpPr/>
          <p:nvPr/>
        </p:nvSpPr>
        <p:spPr>
          <a:xfrm rot="5400000">
            <a:off x="6124701" y="1315520"/>
            <a:ext cx="385294" cy="5474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27" name="立方体 26">
            <a:extLst>
              <a:ext uri="{FF2B5EF4-FFF2-40B4-BE49-F238E27FC236}">
                <a16:creationId xmlns:a16="http://schemas.microsoft.com/office/drawing/2014/main" xmlns="" id="{11F6380C-C985-4C24-B654-C5E231C8B197}"/>
              </a:ext>
            </a:extLst>
          </p:cNvPr>
          <p:cNvSpPr/>
          <p:nvPr/>
        </p:nvSpPr>
        <p:spPr>
          <a:xfrm>
            <a:off x="3122997" y="4447503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ViewGroup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立方体 27">
            <a:extLst>
              <a:ext uri="{FF2B5EF4-FFF2-40B4-BE49-F238E27FC236}">
                <a16:creationId xmlns:a16="http://schemas.microsoft.com/office/drawing/2014/main" xmlns="" id="{EE96C084-FC78-442C-A38F-9D0B5ADCD6E0}"/>
              </a:ext>
            </a:extLst>
          </p:cNvPr>
          <p:cNvSpPr/>
          <p:nvPr/>
        </p:nvSpPr>
        <p:spPr>
          <a:xfrm>
            <a:off x="5589065" y="4432228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xmlns="" id="{C486337D-F57F-433E-BD51-315B7CE6BD84}"/>
              </a:ext>
            </a:extLst>
          </p:cNvPr>
          <p:cNvSpPr/>
          <p:nvPr/>
        </p:nvSpPr>
        <p:spPr>
          <a:xfrm>
            <a:off x="8033248" y="4418643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ImageView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76AF1588-1C00-41F2-A5B7-6D4F9879D0F2}"/>
              </a:ext>
            </a:extLst>
          </p:cNvPr>
          <p:cNvSpPr txBox="1"/>
          <p:nvPr/>
        </p:nvSpPr>
        <p:spPr>
          <a:xfrm>
            <a:off x="7776524" y="2556889"/>
            <a:ext cx="4132059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包含方式： </a:t>
            </a: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所有容器类能加载子控件，子控件不能包含容器和子控件</a:t>
            </a:r>
          </a:p>
        </p:txBody>
      </p:sp>
    </p:spTree>
    <p:extLst>
      <p:ext uri="{BB962C8B-B14F-4D97-AF65-F5344CB8AC3E}">
        <p14:creationId xmlns:p14="http://schemas.microsoft.com/office/powerpoint/2010/main" val="208566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设计结果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2" name="立方体 21">
            <a:extLst>
              <a:ext uri="{FF2B5EF4-FFF2-40B4-BE49-F238E27FC236}">
                <a16:creationId xmlns:a16="http://schemas.microsoft.com/office/drawing/2014/main" xmlns="" id="{3B78D86A-03C5-44B6-BE5B-9A86172A5B6B}"/>
              </a:ext>
            </a:extLst>
          </p:cNvPr>
          <p:cNvSpPr/>
          <p:nvPr/>
        </p:nvSpPr>
        <p:spPr>
          <a:xfrm>
            <a:off x="3333564" y="2372879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ViewGroup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xmlns="" id="{895C099A-06EE-4033-BE42-F41FC4C21665}"/>
              </a:ext>
            </a:extLst>
          </p:cNvPr>
          <p:cNvSpPr/>
          <p:nvPr/>
        </p:nvSpPr>
        <p:spPr>
          <a:xfrm rot="5400000">
            <a:off x="4162392" y="329739"/>
            <a:ext cx="385294" cy="5474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xmlns="" id="{7A72CD19-1F49-4356-86FB-7BCCF6E8FC28}"/>
              </a:ext>
            </a:extLst>
          </p:cNvPr>
          <p:cNvSpPr/>
          <p:nvPr/>
        </p:nvSpPr>
        <p:spPr>
          <a:xfrm>
            <a:off x="1039724" y="3376058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ImageView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xmlns="" id="{E7838AEF-32CF-4693-90A5-2E63093DC928}"/>
              </a:ext>
            </a:extLst>
          </p:cNvPr>
          <p:cNvSpPr/>
          <p:nvPr/>
        </p:nvSpPr>
        <p:spPr>
          <a:xfrm>
            <a:off x="5295873" y="3339050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ViewGroup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xmlns="" id="{A20EC81C-C913-46F8-BA2A-57A5E3C98640}"/>
              </a:ext>
            </a:extLst>
          </p:cNvPr>
          <p:cNvSpPr/>
          <p:nvPr/>
        </p:nvSpPr>
        <p:spPr>
          <a:xfrm rot="5400000">
            <a:off x="6124701" y="1315520"/>
            <a:ext cx="385294" cy="5474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27" name="立方体 26">
            <a:extLst>
              <a:ext uri="{FF2B5EF4-FFF2-40B4-BE49-F238E27FC236}">
                <a16:creationId xmlns:a16="http://schemas.microsoft.com/office/drawing/2014/main" xmlns="" id="{11F6380C-C985-4C24-B654-C5E231C8B197}"/>
              </a:ext>
            </a:extLst>
          </p:cNvPr>
          <p:cNvSpPr/>
          <p:nvPr/>
        </p:nvSpPr>
        <p:spPr>
          <a:xfrm>
            <a:off x="3122997" y="4447503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ViewGroup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立方体 27">
            <a:extLst>
              <a:ext uri="{FF2B5EF4-FFF2-40B4-BE49-F238E27FC236}">
                <a16:creationId xmlns:a16="http://schemas.microsoft.com/office/drawing/2014/main" xmlns="" id="{EE96C084-FC78-442C-A38F-9D0B5ADCD6E0}"/>
              </a:ext>
            </a:extLst>
          </p:cNvPr>
          <p:cNvSpPr/>
          <p:nvPr/>
        </p:nvSpPr>
        <p:spPr>
          <a:xfrm>
            <a:off x="5589065" y="4432228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xmlns="" id="{C486337D-F57F-433E-BD51-315B7CE6BD84}"/>
              </a:ext>
            </a:extLst>
          </p:cNvPr>
          <p:cNvSpPr/>
          <p:nvPr/>
        </p:nvSpPr>
        <p:spPr>
          <a:xfrm>
            <a:off x="8033248" y="4418643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ImageView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76AF1588-1C00-41F2-A5B7-6D4F9879D0F2}"/>
              </a:ext>
            </a:extLst>
          </p:cNvPr>
          <p:cNvSpPr txBox="1"/>
          <p:nvPr/>
        </p:nvSpPr>
        <p:spPr>
          <a:xfrm>
            <a:off x="7776524" y="2556889"/>
            <a:ext cx="4132059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包含方式： </a:t>
            </a: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所有容器类能加载子控件，子控件不能包含容器和子控件</a:t>
            </a:r>
          </a:p>
        </p:txBody>
      </p:sp>
    </p:spTree>
    <p:extLst>
      <p:ext uri="{BB962C8B-B14F-4D97-AF65-F5344CB8AC3E}">
        <p14:creationId xmlns:p14="http://schemas.microsoft.com/office/powerpoint/2010/main" val="174677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02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latin typeface="思源黑体 CN Bold" panose="020B0800000000000000" pitchFamily="34" charset="-122"/>
                <a:ea typeface="思源黑体 CN Normal" panose="020B0400000000000000" pitchFamily="34" charset="-122"/>
                <a:sym typeface="+mn-ea"/>
              </a:rPr>
              <a:t>事件回收池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496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4473B790-BF7A-45C7-B05D-7E50220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回收池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84433C6D-F95A-4B60-AB65-C2F5D953D429}"/>
              </a:ext>
            </a:extLst>
          </p:cNvPr>
          <p:cNvGrpSpPr/>
          <p:nvPr/>
        </p:nvGrpSpPr>
        <p:grpSpPr>
          <a:xfrm>
            <a:off x="1137537" y="2236128"/>
            <a:ext cx="3434462" cy="3565957"/>
            <a:chOff x="1137537" y="2236128"/>
            <a:chExt cx="3434462" cy="356595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24217DB6-D0E4-4DBD-9A16-3DB35B21D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537" y="2367623"/>
              <a:ext cx="3434462" cy="3434462"/>
            </a:xfrm>
            <a:prstGeom prst="rect">
              <a:avLst/>
            </a:prstGeom>
          </p:spPr>
        </p:pic>
        <p:sp>
          <p:nvSpPr>
            <p:cNvPr id="16" name="标题 5">
              <a:extLst>
                <a:ext uri="{FF2B5EF4-FFF2-40B4-BE49-F238E27FC236}">
                  <a16:creationId xmlns:a16="http://schemas.microsoft.com/office/drawing/2014/main" xmlns="" id="{19EC0178-C77A-4D9E-8E87-987579E286A5}"/>
                </a:ext>
              </a:extLst>
            </p:cNvPr>
            <p:cNvSpPr txBox="1">
              <a:spLocks/>
            </p:cNvSpPr>
            <p:nvPr/>
          </p:nvSpPr>
          <p:spPr>
            <a:xfrm>
              <a:off x="2030129" y="2236128"/>
              <a:ext cx="2149986" cy="5825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r>
                <a:rPr lang="zh-CN" altLang="en-US" dirty="0"/>
                <a:t>回收池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E54D6CA-D9C7-4720-9BFA-953CFD17AA20}"/>
              </a:ext>
            </a:extLst>
          </p:cNvPr>
          <p:cNvGrpSpPr/>
          <p:nvPr/>
        </p:nvGrpSpPr>
        <p:grpSpPr>
          <a:xfrm>
            <a:off x="4754325" y="2527417"/>
            <a:ext cx="3434462" cy="3565957"/>
            <a:chOff x="1137537" y="2236128"/>
            <a:chExt cx="3434462" cy="3565957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xmlns="" id="{716DB7AA-7852-4E1E-A5CE-3D2054B01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537" y="2367623"/>
              <a:ext cx="3434462" cy="3434462"/>
            </a:xfrm>
            <a:prstGeom prst="rect">
              <a:avLst/>
            </a:prstGeom>
          </p:spPr>
        </p:pic>
        <p:sp>
          <p:nvSpPr>
            <p:cNvPr id="21" name="标题 5">
              <a:extLst>
                <a:ext uri="{FF2B5EF4-FFF2-40B4-BE49-F238E27FC236}">
                  <a16:creationId xmlns:a16="http://schemas.microsoft.com/office/drawing/2014/main" xmlns="" id="{43533D38-BF0E-475A-84C3-1F218E0D7784}"/>
                </a:ext>
              </a:extLst>
            </p:cNvPr>
            <p:cNvSpPr txBox="1">
              <a:spLocks/>
            </p:cNvSpPr>
            <p:nvPr/>
          </p:nvSpPr>
          <p:spPr>
            <a:xfrm>
              <a:off x="2030129" y="2236128"/>
              <a:ext cx="2149986" cy="5825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r>
                <a:rPr lang="zh-CN" altLang="en-US" sz="2000" dirty="0"/>
                <a:t>理想中的回收池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9CC387B6-8152-4134-9B8E-0F059227D192}"/>
              </a:ext>
            </a:extLst>
          </p:cNvPr>
          <p:cNvGrpSpPr/>
          <p:nvPr/>
        </p:nvGrpSpPr>
        <p:grpSpPr>
          <a:xfrm>
            <a:off x="7971056" y="1328266"/>
            <a:ext cx="4220944" cy="3563460"/>
            <a:chOff x="7971056" y="1328266"/>
            <a:chExt cx="4220944" cy="3563460"/>
          </a:xfrm>
        </p:grpSpPr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xmlns="" id="{8962F670-1931-48D2-98F0-4CF19B6CB6BD}"/>
                </a:ext>
              </a:extLst>
            </p:cNvPr>
            <p:cNvSpPr/>
            <p:nvPr/>
          </p:nvSpPr>
          <p:spPr>
            <a:xfrm>
              <a:off x="7971056" y="1474000"/>
              <a:ext cx="457200" cy="26894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标题 5">
              <a:extLst>
                <a:ext uri="{FF2B5EF4-FFF2-40B4-BE49-F238E27FC236}">
                  <a16:creationId xmlns:a16="http://schemas.microsoft.com/office/drawing/2014/main" xmlns="" id="{11D287E7-B3C6-4F5C-B643-6FC2C41BD6E1}"/>
                </a:ext>
              </a:extLst>
            </p:cNvPr>
            <p:cNvSpPr txBox="1">
              <a:spLocks/>
            </p:cNvSpPr>
            <p:nvPr/>
          </p:nvSpPr>
          <p:spPr>
            <a:xfrm>
              <a:off x="8447314" y="1328266"/>
              <a:ext cx="3744686" cy="35634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2000" dirty="0"/>
                <a:t>回收池是一个集合</a:t>
              </a: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2000" dirty="0"/>
                <a:t>需要提供</a:t>
              </a:r>
              <a:r>
                <a:rPr lang="en-US" altLang="zh-CN" sz="2000" dirty="0"/>
                <a:t>put</a:t>
              </a:r>
              <a:r>
                <a:rPr lang="zh-CN" altLang="en-US" sz="2000" dirty="0"/>
                <a:t>（存）的方法</a:t>
              </a: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2000" dirty="0"/>
                <a:t>需要提供</a:t>
              </a:r>
              <a:r>
                <a:rPr lang="en-US" altLang="zh-CN" sz="2000" dirty="0"/>
                <a:t>get</a:t>
              </a:r>
              <a:r>
                <a:rPr lang="zh-CN" altLang="en-US" sz="2000" dirty="0"/>
                <a:t>（取）的方法</a:t>
              </a: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655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01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为什么需要</a:t>
            </a:r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学属性动画源码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89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如何快速查考能够响应的控件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0AE1EC8-A7E5-4F37-B336-2EFBFFD02EDF}"/>
              </a:ext>
            </a:extLst>
          </p:cNvPr>
          <p:cNvSpPr/>
          <p:nvPr/>
        </p:nvSpPr>
        <p:spPr>
          <a:xfrm>
            <a:off x="1640064" y="1093159"/>
            <a:ext cx="2293840" cy="3861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D3D60E5-D864-4B12-B0EF-1F75837C9FEA}"/>
              </a:ext>
            </a:extLst>
          </p:cNvPr>
          <p:cNvSpPr/>
          <p:nvPr/>
        </p:nvSpPr>
        <p:spPr>
          <a:xfrm>
            <a:off x="1640064" y="4955054"/>
            <a:ext cx="2302801" cy="725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0B2C78CE-1CE7-4755-A6C5-FB9F6E57E136}"/>
              </a:ext>
            </a:extLst>
          </p:cNvPr>
          <p:cNvSpPr/>
          <p:nvPr/>
        </p:nvSpPr>
        <p:spPr>
          <a:xfrm>
            <a:off x="2401690" y="4977454"/>
            <a:ext cx="680984" cy="6809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6D3D9EB-DFCB-400C-98EA-87044AA55D93}"/>
              </a:ext>
            </a:extLst>
          </p:cNvPr>
          <p:cNvSpPr/>
          <p:nvPr/>
        </p:nvSpPr>
        <p:spPr>
          <a:xfrm>
            <a:off x="1962636" y="1738301"/>
            <a:ext cx="1756221" cy="187270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3A1D69C-046C-4E8F-9091-0F34CF247C4B}"/>
              </a:ext>
            </a:extLst>
          </p:cNvPr>
          <p:cNvSpPr/>
          <p:nvPr/>
        </p:nvSpPr>
        <p:spPr>
          <a:xfrm>
            <a:off x="2249365" y="1930968"/>
            <a:ext cx="1187241" cy="5764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endParaRPr lang="zh-CN" altLang="en-US" sz="953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28C784B-8170-4C69-BCF7-A252C73397EE}"/>
              </a:ext>
            </a:extLst>
          </p:cNvPr>
          <p:cNvSpPr/>
          <p:nvPr/>
        </p:nvSpPr>
        <p:spPr>
          <a:xfrm>
            <a:off x="2260566" y="2770987"/>
            <a:ext cx="1187241" cy="5764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endParaRPr lang="zh-CN" altLang="en-US" sz="953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EBD3DE3F-7F7F-4057-9ED7-5EE4DEC903DB}"/>
              </a:ext>
            </a:extLst>
          </p:cNvPr>
          <p:cNvSpPr/>
          <p:nvPr/>
        </p:nvSpPr>
        <p:spPr>
          <a:xfrm>
            <a:off x="2401691" y="2994985"/>
            <a:ext cx="128465" cy="1284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B6BE317-430C-4D01-A8A9-A355265BE90D}"/>
              </a:ext>
            </a:extLst>
          </p:cNvPr>
          <p:cNvSpPr txBox="1"/>
          <p:nvPr/>
        </p:nvSpPr>
        <p:spPr>
          <a:xfrm>
            <a:off x="6796210" y="943477"/>
            <a:ext cx="4132059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手机屏幕</a:t>
            </a:r>
            <a:endParaRPr lang="zh-CN" altLang="en-US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F6FC75E9-6E86-4498-8993-F6B6ABEAD6D9}"/>
              </a:ext>
            </a:extLst>
          </p:cNvPr>
          <p:cNvSpPr txBox="1"/>
          <p:nvPr/>
        </p:nvSpPr>
        <p:spPr>
          <a:xfrm>
            <a:off x="7002298" y="1725021"/>
            <a:ext cx="1008549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导电</a:t>
            </a:r>
            <a:endParaRPr lang="zh-CN" altLang="en-US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D479CE10-14F2-4143-BEA5-4A6A77719EBB}"/>
              </a:ext>
            </a:extLst>
          </p:cNvPr>
          <p:cNvSpPr txBox="1"/>
          <p:nvPr/>
        </p:nvSpPr>
        <p:spPr>
          <a:xfrm>
            <a:off x="6885814" y="2458584"/>
            <a:ext cx="1008549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传感器</a:t>
            </a:r>
            <a:endParaRPr lang="zh-CN" altLang="en-US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F9B8A14-9B32-4AD2-B81B-08AB67A5CCBA}"/>
              </a:ext>
            </a:extLst>
          </p:cNvPr>
          <p:cNvSpPr txBox="1"/>
          <p:nvPr/>
        </p:nvSpPr>
        <p:spPr>
          <a:xfrm>
            <a:off x="6880821" y="3187220"/>
            <a:ext cx="1008549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电路板</a:t>
            </a:r>
            <a:endParaRPr lang="zh-CN" altLang="en-US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28A9D2DF-8457-43C9-A0E4-049E94410834}"/>
              </a:ext>
            </a:extLst>
          </p:cNvPr>
          <p:cNvSpPr txBox="1"/>
          <p:nvPr/>
        </p:nvSpPr>
        <p:spPr>
          <a:xfrm>
            <a:off x="7321859" y="2165435"/>
            <a:ext cx="1008549" cy="23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3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转换成电频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xmlns="" id="{AD4E5811-F611-4C92-9CBD-D496795F88FF}"/>
              </a:ext>
            </a:extLst>
          </p:cNvPr>
          <p:cNvCxnSpPr/>
          <p:nvPr/>
        </p:nvCxnSpPr>
        <p:spPr>
          <a:xfrm>
            <a:off x="7285061" y="1253370"/>
            <a:ext cx="0" cy="44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92D6A52B-9E12-4A0E-BAF2-3684CB306666}"/>
              </a:ext>
            </a:extLst>
          </p:cNvPr>
          <p:cNvCxnSpPr/>
          <p:nvPr/>
        </p:nvCxnSpPr>
        <p:spPr>
          <a:xfrm>
            <a:off x="7285061" y="1997973"/>
            <a:ext cx="0" cy="44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xmlns="" id="{8DEF9506-0DD6-4A12-820F-DB8EF2F4B2E1}"/>
              </a:ext>
            </a:extLst>
          </p:cNvPr>
          <p:cNvCxnSpPr/>
          <p:nvPr/>
        </p:nvCxnSpPr>
        <p:spPr>
          <a:xfrm>
            <a:off x="7285061" y="2764888"/>
            <a:ext cx="0" cy="44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梯形 23">
            <a:extLst>
              <a:ext uri="{FF2B5EF4-FFF2-40B4-BE49-F238E27FC236}">
                <a16:creationId xmlns:a16="http://schemas.microsoft.com/office/drawing/2014/main" xmlns="" id="{54828F4D-D104-4F11-B4CD-155196795846}"/>
              </a:ext>
            </a:extLst>
          </p:cNvPr>
          <p:cNvSpPr/>
          <p:nvPr/>
        </p:nvSpPr>
        <p:spPr>
          <a:xfrm>
            <a:off x="6661806" y="3806951"/>
            <a:ext cx="1246510" cy="698904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25CE8529-FB00-4E7F-988C-066776B49ECA}"/>
              </a:ext>
            </a:extLst>
          </p:cNvPr>
          <p:cNvCxnSpPr>
            <a:cxnSpLocks/>
          </p:cNvCxnSpPr>
          <p:nvPr/>
        </p:nvCxnSpPr>
        <p:spPr>
          <a:xfrm>
            <a:off x="7258181" y="3479660"/>
            <a:ext cx="0" cy="31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xmlns="" id="{73A3CF32-25BC-4F06-8786-06218950D02D}"/>
              </a:ext>
            </a:extLst>
          </p:cNvPr>
          <p:cNvCxnSpPr>
            <a:cxnSpLocks/>
          </p:cNvCxnSpPr>
          <p:nvPr/>
        </p:nvCxnSpPr>
        <p:spPr>
          <a:xfrm>
            <a:off x="7285061" y="4641069"/>
            <a:ext cx="0" cy="45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5DAAAA50-864C-42E0-A5F7-B863D0E09267}"/>
              </a:ext>
            </a:extLst>
          </p:cNvPr>
          <p:cNvSpPr/>
          <p:nvPr/>
        </p:nvSpPr>
        <p:spPr>
          <a:xfrm>
            <a:off x="9539409" y="5043294"/>
            <a:ext cx="1130020" cy="113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Activity</a:t>
            </a:r>
            <a:endParaRPr lang="zh-CN" altLang="en-US" sz="953" dirty="0">
              <a:solidFill>
                <a:schemeClr val="accent5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8571E496-343B-4937-B148-F8F722732248}"/>
              </a:ext>
            </a:extLst>
          </p:cNvPr>
          <p:cNvSpPr txBox="1"/>
          <p:nvPr/>
        </p:nvSpPr>
        <p:spPr>
          <a:xfrm>
            <a:off x="6899768" y="4017991"/>
            <a:ext cx="1008549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Linux</a:t>
            </a:r>
            <a:endParaRPr lang="zh-CN" altLang="en-US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B7312E1A-7761-4703-B16A-B104D947F6AF}"/>
              </a:ext>
            </a:extLst>
          </p:cNvPr>
          <p:cNvSpPr txBox="1"/>
          <p:nvPr/>
        </p:nvSpPr>
        <p:spPr>
          <a:xfrm>
            <a:off x="7385095" y="4736308"/>
            <a:ext cx="1008549" cy="23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53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Jni</a:t>
            </a:r>
            <a:r>
              <a:rPr lang="zh-CN" altLang="en-US" sz="953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5DAAAA50-864C-42E0-A5F7-B863D0E09267}"/>
              </a:ext>
            </a:extLst>
          </p:cNvPr>
          <p:cNvSpPr/>
          <p:nvPr/>
        </p:nvSpPr>
        <p:spPr>
          <a:xfrm>
            <a:off x="6178139" y="5165914"/>
            <a:ext cx="2160713" cy="8847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 smtClean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WindowManagerService</a:t>
            </a:r>
            <a:endParaRPr lang="zh-CN" altLang="en-US" sz="953" dirty="0">
              <a:solidFill>
                <a:schemeClr val="accent5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xmlns="" id="{73A3CF32-25BC-4F06-8786-06218950D02D}"/>
              </a:ext>
            </a:extLst>
          </p:cNvPr>
          <p:cNvCxnSpPr>
            <a:cxnSpLocks/>
          </p:cNvCxnSpPr>
          <p:nvPr/>
        </p:nvCxnSpPr>
        <p:spPr>
          <a:xfrm flipV="1">
            <a:off x="8506116" y="5608304"/>
            <a:ext cx="866029" cy="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1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1" grpId="0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如何快速查考能够响应的控件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0AE1EC8-A7E5-4F37-B336-2EFBFFD02EDF}"/>
              </a:ext>
            </a:extLst>
          </p:cNvPr>
          <p:cNvSpPr/>
          <p:nvPr/>
        </p:nvSpPr>
        <p:spPr>
          <a:xfrm>
            <a:off x="1640064" y="1093159"/>
            <a:ext cx="2293840" cy="3861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D3D60E5-D864-4B12-B0EF-1F75837C9FEA}"/>
              </a:ext>
            </a:extLst>
          </p:cNvPr>
          <p:cNvSpPr/>
          <p:nvPr/>
        </p:nvSpPr>
        <p:spPr>
          <a:xfrm>
            <a:off x="1640064" y="4955054"/>
            <a:ext cx="2302801" cy="725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0B2C78CE-1CE7-4755-A6C5-FB9F6E57E136}"/>
              </a:ext>
            </a:extLst>
          </p:cNvPr>
          <p:cNvSpPr/>
          <p:nvPr/>
        </p:nvSpPr>
        <p:spPr>
          <a:xfrm>
            <a:off x="2401690" y="4977454"/>
            <a:ext cx="680984" cy="6809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6D3D9EB-DFCB-400C-98EA-87044AA55D93}"/>
              </a:ext>
            </a:extLst>
          </p:cNvPr>
          <p:cNvSpPr/>
          <p:nvPr/>
        </p:nvSpPr>
        <p:spPr>
          <a:xfrm>
            <a:off x="1962636" y="1738301"/>
            <a:ext cx="1756221" cy="187270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3A1D69C-046C-4E8F-9091-0F34CF247C4B}"/>
              </a:ext>
            </a:extLst>
          </p:cNvPr>
          <p:cNvSpPr/>
          <p:nvPr/>
        </p:nvSpPr>
        <p:spPr>
          <a:xfrm>
            <a:off x="2249365" y="1930968"/>
            <a:ext cx="1187241" cy="5764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endParaRPr lang="zh-CN" altLang="en-US" sz="953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28C784B-8170-4C69-BCF7-A252C73397EE}"/>
              </a:ext>
            </a:extLst>
          </p:cNvPr>
          <p:cNvSpPr/>
          <p:nvPr/>
        </p:nvSpPr>
        <p:spPr>
          <a:xfrm>
            <a:off x="2260566" y="2770987"/>
            <a:ext cx="1187241" cy="5764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endParaRPr lang="zh-CN" altLang="en-US" sz="953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EBD3DE3F-7F7F-4057-9ED7-5EE4DEC903DB}"/>
              </a:ext>
            </a:extLst>
          </p:cNvPr>
          <p:cNvSpPr/>
          <p:nvPr/>
        </p:nvSpPr>
        <p:spPr>
          <a:xfrm>
            <a:off x="2401691" y="2994985"/>
            <a:ext cx="128465" cy="1284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2CE025BD-1DD8-45C5-A0E0-B8891687F938}"/>
              </a:ext>
            </a:extLst>
          </p:cNvPr>
          <p:cNvSpPr/>
          <p:nvPr/>
        </p:nvSpPr>
        <p:spPr>
          <a:xfrm>
            <a:off x="5655850" y="2687020"/>
            <a:ext cx="128465" cy="1284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B6BE317-430C-4D01-A8A9-A355265BE90D}"/>
              </a:ext>
            </a:extLst>
          </p:cNvPr>
          <p:cNvSpPr txBox="1"/>
          <p:nvPr/>
        </p:nvSpPr>
        <p:spPr>
          <a:xfrm>
            <a:off x="6025624" y="2599983"/>
            <a:ext cx="4132059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点击</a:t>
            </a:r>
            <a:endParaRPr lang="zh-CN" altLang="en-US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28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4473B790-BF7A-45C7-B05D-7E50220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事件架构的回收池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9CC387B6-8152-4134-9B8E-0F059227D192}"/>
              </a:ext>
            </a:extLst>
          </p:cNvPr>
          <p:cNvGrpSpPr/>
          <p:nvPr/>
        </p:nvGrpSpPr>
        <p:grpSpPr>
          <a:xfrm>
            <a:off x="7420638" y="1340467"/>
            <a:ext cx="4849585" cy="3563460"/>
            <a:chOff x="7420638" y="1340467"/>
            <a:chExt cx="4849585" cy="3563460"/>
          </a:xfrm>
        </p:grpSpPr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xmlns="" id="{8962F670-1931-48D2-98F0-4CF19B6CB6BD}"/>
                </a:ext>
              </a:extLst>
            </p:cNvPr>
            <p:cNvSpPr/>
            <p:nvPr/>
          </p:nvSpPr>
          <p:spPr>
            <a:xfrm>
              <a:off x="7420638" y="1692736"/>
              <a:ext cx="457200" cy="26894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标题 5">
              <a:extLst>
                <a:ext uri="{FF2B5EF4-FFF2-40B4-BE49-F238E27FC236}">
                  <a16:creationId xmlns:a16="http://schemas.microsoft.com/office/drawing/2014/main" xmlns="" id="{11D287E7-B3C6-4F5C-B643-6FC2C41BD6E1}"/>
                </a:ext>
              </a:extLst>
            </p:cNvPr>
            <p:cNvSpPr txBox="1">
              <a:spLocks/>
            </p:cNvSpPr>
            <p:nvPr/>
          </p:nvSpPr>
          <p:spPr>
            <a:xfrm>
              <a:off x="7719994" y="1340467"/>
              <a:ext cx="4550229" cy="35634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sz="2000" dirty="0" err="1"/>
                <a:t>sRecycleBin</a:t>
              </a:r>
              <a:r>
                <a:rPr lang="zh-CN" altLang="en-US" sz="2000" dirty="0"/>
                <a:t>是一个</a:t>
              </a:r>
              <a:r>
                <a:rPr lang="en-US" altLang="zh-CN" sz="2000" dirty="0"/>
                <a:t>Target</a:t>
              </a:r>
              <a:r>
                <a:rPr lang="zh-CN" altLang="en-US" sz="2000" dirty="0"/>
                <a:t>类型</a:t>
              </a:r>
              <a:r>
                <a:rPr lang="zh-CN" altLang="en-US" sz="1600" dirty="0">
                  <a:solidFill>
                    <a:srgbClr val="FF0000"/>
                  </a:solidFill>
                </a:rPr>
                <a:t>（</a:t>
              </a:r>
              <a:r>
                <a:rPr lang="en-US" altLang="zh-CN" sz="1600" dirty="0">
                  <a:solidFill>
                    <a:srgbClr val="FF0000"/>
                  </a:solidFill>
                </a:rPr>
                <a:t>target</a:t>
              </a:r>
              <a:r>
                <a:rPr lang="zh-CN" altLang="en-US" sz="1600" dirty="0">
                  <a:solidFill>
                    <a:srgbClr val="FF0000"/>
                  </a:solidFill>
                </a:rPr>
                <a:t>是一个单向链表）</a:t>
              </a:r>
              <a:endParaRPr lang="en-US" altLang="zh-CN" sz="1600" dirty="0">
                <a:solidFill>
                  <a:srgbClr val="FF0000"/>
                </a:solidFill>
              </a:endParaRPr>
            </a:p>
            <a:p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sz="2000" dirty="0" err="1"/>
                <a:t>sRecycleBin</a:t>
              </a:r>
              <a:r>
                <a:rPr lang="zh-CN" altLang="en-US" sz="2000" dirty="0"/>
                <a:t>必须是一个静态的变量</a:t>
              </a: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2000" dirty="0"/>
                <a:t>回收池大小必须通过另外的静态变量进行控制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4581AF89-FA3E-4537-A02B-2C0376E0D075}"/>
              </a:ext>
            </a:extLst>
          </p:cNvPr>
          <p:cNvGrpSpPr/>
          <p:nvPr/>
        </p:nvGrpSpPr>
        <p:grpSpPr>
          <a:xfrm>
            <a:off x="2394857" y="1230089"/>
            <a:ext cx="1828800" cy="903515"/>
            <a:chOff x="783771" y="1088571"/>
            <a:chExt cx="1828800" cy="90351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972DC81E-877F-4F86-9A7D-7A2F004FBC77}"/>
                </a:ext>
              </a:extLst>
            </p:cNvPr>
            <p:cNvSpPr/>
            <p:nvPr/>
          </p:nvSpPr>
          <p:spPr>
            <a:xfrm>
              <a:off x="783771" y="1088571"/>
              <a:ext cx="1828800" cy="903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Target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7EA7D2CE-953D-43A6-9514-52C5B901D580}"/>
                </a:ext>
              </a:extLst>
            </p:cNvPr>
            <p:cNvSpPr/>
            <p:nvPr/>
          </p:nvSpPr>
          <p:spPr>
            <a:xfrm>
              <a:off x="2013857" y="1687286"/>
              <a:ext cx="598714" cy="30480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next</a:t>
              </a:r>
              <a:endPara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B20B7A54-465E-47F8-9F17-2A47ECB91992}"/>
              </a:ext>
            </a:extLst>
          </p:cNvPr>
          <p:cNvGrpSpPr/>
          <p:nvPr/>
        </p:nvGrpSpPr>
        <p:grpSpPr>
          <a:xfrm>
            <a:off x="5074099" y="1230089"/>
            <a:ext cx="1828800" cy="903515"/>
            <a:chOff x="783771" y="1088571"/>
            <a:chExt cx="1828800" cy="90351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10C8D416-2E7C-48BD-858B-30C719E5F02B}"/>
                </a:ext>
              </a:extLst>
            </p:cNvPr>
            <p:cNvSpPr/>
            <p:nvPr/>
          </p:nvSpPr>
          <p:spPr>
            <a:xfrm>
              <a:off x="783771" y="1088571"/>
              <a:ext cx="1828800" cy="903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Target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22A23CEA-ECE5-43FA-A810-4A73EFF3258E}"/>
                </a:ext>
              </a:extLst>
            </p:cNvPr>
            <p:cNvSpPr/>
            <p:nvPr/>
          </p:nvSpPr>
          <p:spPr>
            <a:xfrm>
              <a:off x="2013857" y="1687286"/>
              <a:ext cx="598714" cy="30480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next</a:t>
              </a:r>
              <a:endPara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F45DE4FF-E208-440B-9D13-9EE2C642A4F6}"/>
              </a:ext>
            </a:extLst>
          </p:cNvPr>
          <p:cNvGrpSpPr/>
          <p:nvPr/>
        </p:nvGrpSpPr>
        <p:grpSpPr>
          <a:xfrm>
            <a:off x="5074099" y="2747633"/>
            <a:ext cx="1828800" cy="903515"/>
            <a:chOff x="783771" y="1088571"/>
            <a:chExt cx="1828800" cy="90351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632A6F7F-4593-468D-9B08-F7C853FF4AB0}"/>
                </a:ext>
              </a:extLst>
            </p:cNvPr>
            <p:cNvSpPr/>
            <p:nvPr/>
          </p:nvSpPr>
          <p:spPr>
            <a:xfrm>
              <a:off x="783771" y="1088571"/>
              <a:ext cx="1828800" cy="903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Target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B0C6B7A2-B440-4D75-9A05-44829BE4DD33}"/>
                </a:ext>
              </a:extLst>
            </p:cNvPr>
            <p:cNvSpPr/>
            <p:nvPr/>
          </p:nvSpPr>
          <p:spPr>
            <a:xfrm>
              <a:off x="2013857" y="1687286"/>
              <a:ext cx="598714" cy="30480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next</a:t>
              </a:r>
              <a:endPara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4079D9E1-C6E0-47BE-A399-6D6FC3C7416B}"/>
              </a:ext>
            </a:extLst>
          </p:cNvPr>
          <p:cNvGrpSpPr/>
          <p:nvPr/>
        </p:nvGrpSpPr>
        <p:grpSpPr>
          <a:xfrm>
            <a:off x="5074099" y="4265177"/>
            <a:ext cx="1828800" cy="903515"/>
            <a:chOff x="783771" y="1088571"/>
            <a:chExt cx="1828800" cy="90351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16D2CE5C-D726-4187-9F22-D74D05EA5CD7}"/>
                </a:ext>
              </a:extLst>
            </p:cNvPr>
            <p:cNvSpPr/>
            <p:nvPr/>
          </p:nvSpPr>
          <p:spPr>
            <a:xfrm>
              <a:off x="783771" y="1088571"/>
              <a:ext cx="1828800" cy="903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Target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69E82EBC-71C4-42EC-BC7B-3A08F62A67D9}"/>
                </a:ext>
              </a:extLst>
            </p:cNvPr>
            <p:cNvSpPr/>
            <p:nvPr/>
          </p:nvSpPr>
          <p:spPr>
            <a:xfrm>
              <a:off x="2013857" y="1687286"/>
              <a:ext cx="598714" cy="30480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next</a:t>
              </a:r>
              <a:endPara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235E26F6-4007-4877-8166-09EC5FF0B8F5}"/>
              </a:ext>
            </a:extLst>
          </p:cNvPr>
          <p:cNvGrpSpPr/>
          <p:nvPr/>
        </p:nvGrpSpPr>
        <p:grpSpPr>
          <a:xfrm>
            <a:off x="5074099" y="5767407"/>
            <a:ext cx="1828800" cy="903515"/>
            <a:chOff x="783771" y="1088571"/>
            <a:chExt cx="1828800" cy="90351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670428CB-62E6-4A30-B3F4-CFC6EA4102E4}"/>
                </a:ext>
              </a:extLst>
            </p:cNvPr>
            <p:cNvSpPr/>
            <p:nvPr/>
          </p:nvSpPr>
          <p:spPr>
            <a:xfrm>
              <a:off x="783771" y="1088571"/>
              <a:ext cx="1828800" cy="903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Target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1AB8A76A-AD6F-42A2-B479-7B2A36B71D0D}"/>
                </a:ext>
              </a:extLst>
            </p:cNvPr>
            <p:cNvSpPr/>
            <p:nvPr/>
          </p:nvSpPr>
          <p:spPr>
            <a:xfrm>
              <a:off x="2013857" y="1687286"/>
              <a:ext cx="598714" cy="30480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next</a:t>
              </a:r>
              <a:endPara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2F2E501F-1324-4005-9126-12AF8565130C}"/>
              </a:ext>
            </a:extLst>
          </p:cNvPr>
          <p:cNvCxnSpPr>
            <a:stCxn id="3" idx="3"/>
          </p:cNvCxnSpPr>
          <p:nvPr/>
        </p:nvCxnSpPr>
        <p:spPr>
          <a:xfrm>
            <a:off x="4223657" y="1981204"/>
            <a:ext cx="850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xmlns="" id="{431643A2-11DE-4B4F-B8A1-B276B82F1E8A}"/>
              </a:ext>
            </a:extLst>
          </p:cNvPr>
          <p:cNvCxnSpPr>
            <a:stCxn id="23" idx="2"/>
          </p:cNvCxnSpPr>
          <p:nvPr/>
        </p:nvCxnSpPr>
        <p:spPr>
          <a:xfrm>
            <a:off x="6603542" y="2133604"/>
            <a:ext cx="0" cy="61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xmlns="" id="{99978579-6B1D-4E96-8E1E-AFBF3149B277}"/>
              </a:ext>
            </a:extLst>
          </p:cNvPr>
          <p:cNvCxnSpPr/>
          <p:nvPr/>
        </p:nvCxnSpPr>
        <p:spPr>
          <a:xfrm>
            <a:off x="6603542" y="3651148"/>
            <a:ext cx="0" cy="61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xmlns="" id="{9AD31F6A-70A1-48CD-BE1D-7A4FF5E477F5}"/>
              </a:ext>
            </a:extLst>
          </p:cNvPr>
          <p:cNvCxnSpPr/>
          <p:nvPr/>
        </p:nvCxnSpPr>
        <p:spPr>
          <a:xfrm>
            <a:off x="6599455" y="5168692"/>
            <a:ext cx="0" cy="61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标题 5">
            <a:extLst>
              <a:ext uri="{FF2B5EF4-FFF2-40B4-BE49-F238E27FC236}">
                <a16:creationId xmlns:a16="http://schemas.microsoft.com/office/drawing/2014/main" xmlns="" id="{7DE7D2BA-D1B5-4AC8-BBFD-8C5CF61CB9F9}"/>
              </a:ext>
            </a:extLst>
          </p:cNvPr>
          <p:cNvSpPr txBox="1">
            <a:spLocks/>
          </p:cNvSpPr>
          <p:nvPr/>
        </p:nvSpPr>
        <p:spPr>
          <a:xfrm>
            <a:off x="2519988" y="726440"/>
            <a:ext cx="1703669" cy="614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en-US" altLang="zh-CN" sz="2000" dirty="0" err="1"/>
              <a:t>sRecycleBin</a:t>
            </a:r>
            <a:endParaRPr lang="zh-CN" altLang="en-US" sz="2000" dirty="0"/>
          </a:p>
        </p:txBody>
      </p:sp>
      <p:sp>
        <p:nvSpPr>
          <p:cNvPr id="38" name="标题 5">
            <a:extLst>
              <a:ext uri="{FF2B5EF4-FFF2-40B4-BE49-F238E27FC236}">
                <a16:creationId xmlns:a16="http://schemas.microsoft.com/office/drawing/2014/main" xmlns="" id="{E0E62673-5038-4270-ADD6-7C5FD391783B}"/>
              </a:ext>
            </a:extLst>
          </p:cNvPr>
          <p:cNvSpPr txBox="1">
            <a:spLocks/>
          </p:cNvSpPr>
          <p:nvPr/>
        </p:nvSpPr>
        <p:spPr>
          <a:xfrm>
            <a:off x="5136664" y="646688"/>
            <a:ext cx="1703669" cy="614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en-US" altLang="zh-CN" sz="2000" dirty="0" err="1"/>
              <a:t>sRecycleBin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65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2 -0.00787 L 0.20196 -0.00787 " pathEditMode="relative" ptsTypes="AA">
                                      <p:cBhvr>
                                        <p:cTn id="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0.00555 L -0.00092 0.21042 " pathEditMode="relative" ptsTypes="AA">
                                      <p:cBhvr>
                                        <p:cTn id="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8" grpId="0"/>
      <p:bldP spid="3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02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latin typeface="思源黑体 CN Bold" panose="020B0800000000000000" pitchFamily="34" charset="-122"/>
                <a:ea typeface="思源黑体 CN Normal" panose="020B0400000000000000" pitchFamily="34" charset="-122"/>
                <a:sym typeface="+mn-ea"/>
              </a:rPr>
              <a:t>系统源码</a:t>
            </a:r>
            <a:r>
              <a:rPr lang="en-US" altLang="zh-CN" sz="3200" dirty="0" smtClean="0">
                <a:latin typeface="思源黑体 CN Bold" panose="020B0800000000000000" pitchFamily="34" charset="-122"/>
                <a:ea typeface="思源黑体 CN Normal" panose="020B0400000000000000" pitchFamily="34" charset="-122"/>
                <a:sym typeface="+mn-ea"/>
              </a:rPr>
              <a:t>-</a:t>
            </a:r>
            <a:r>
              <a:rPr lang="zh-CN" altLang="en-US" sz="3200" dirty="0" smtClean="0">
                <a:latin typeface="思源黑体 CN Bold" panose="020B0800000000000000" pitchFamily="34" charset="-122"/>
                <a:ea typeface="思源黑体 CN Normal" panose="020B0400000000000000" pitchFamily="34" charset="-122"/>
                <a:sym typeface="+mn-ea"/>
              </a:rPr>
              <a:t>事件分发机制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511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en-US" altLang="zh-CN" sz="3600" dirty="0" err="1"/>
              <a:t>WindowManagerService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6143" y="1592593"/>
            <a:ext cx="1844705" cy="42942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17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定义</a:t>
            </a:r>
            <a:endParaRPr lang="en-US" altLang="zh-CN" sz="2117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514" y="2021680"/>
            <a:ext cx="10200868" cy="41620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它是是一个窗口管理系统服务，它的主要功能包含如下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：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窗口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管理，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绘制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转场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动画</a:t>
            </a:r>
            <a:r>
              <a:rPr lang="en-US" altLang="zh-CN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--Activity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切换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动画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Z-ordered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的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维护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Activity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窗口显示前后顺序 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输入法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管理  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系统事件分发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线程</a:t>
            </a:r>
          </a:p>
          <a:p>
            <a:pPr algn="just">
              <a:lnSpc>
                <a:spcPct val="150000"/>
              </a:lnSpc>
            </a:pP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endParaRPr lang="zh-CN" altLang="en-US" sz="1905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208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属性动画</a:t>
            </a:r>
            <a:r>
              <a:rPr lang="zh-CN" altLang="en-US" sz="3493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源码</a:t>
            </a:r>
            <a:r>
              <a:rPr lang="zh-CN" altLang="en-US" sz="3493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的</a:t>
            </a: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思考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99CC35C-2DE1-4941-B92C-F02BED1EBCFF}"/>
              </a:ext>
            </a:extLst>
          </p:cNvPr>
          <p:cNvSpPr txBox="1"/>
          <p:nvPr/>
        </p:nvSpPr>
        <p:spPr>
          <a:xfrm>
            <a:off x="1241302" y="1481423"/>
            <a:ext cx="9024856" cy="404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905" dirty="0" smtClean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属性动画基本涵盖所有的</a:t>
            </a:r>
            <a:r>
              <a:rPr lang="en-US" altLang="zh-CN" sz="1905" dirty="0" smtClean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APP</a:t>
            </a:r>
            <a:r>
              <a:rPr lang="zh-CN" altLang="en-US" sz="1905" dirty="0" smtClean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，特别是自定义控件，又含有动画效果，此时就需要用到属性动画了。对属性动画不熟悉，很难做好自定义控件。对属性源码不熟悉，很难解决动画中的各种问题</a:t>
            </a:r>
            <a:endParaRPr lang="en-US" altLang="zh-CN" sz="1905" dirty="0" smtClean="0">
              <a:solidFill>
                <a:schemeClr val="accent5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endParaRPr lang="en-US" altLang="zh-CN" sz="1905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905" dirty="0" smtClean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 学习</a:t>
            </a:r>
            <a:r>
              <a:rPr lang="en-US" altLang="zh-CN" sz="1905" dirty="0" smtClean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Android</a:t>
            </a:r>
            <a:r>
              <a:rPr lang="zh-CN" altLang="en-US" sz="1905" dirty="0" smtClean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属性动画的五大理由</a:t>
            </a:r>
            <a:endParaRPr lang="en-US" altLang="zh-CN" sz="1905" dirty="0" smtClean="0">
              <a:solidFill>
                <a:schemeClr val="accent5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en-US" altLang="zh-CN" sz="1905" dirty="0" smtClean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1 </a:t>
            </a:r>
            <a:r>
              <a:rPr lang="zh-CN" altLang="en-US" sz="1905" dirty="0" smtClean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： 面试容易考</a:t>
            </a:r>
            <a:endParaRPr lang="en-US" altLang="zh-CN" sz="1905" dirty="0" smtClean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en-US" altLang="zh-CN" sz="1905" dirty="0" smtClean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2</a:t>
            </a:r>
            <a:r>
              <a:rPr lang="zh-CN" altLang="en-US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：  开发自定义控件容易用到</a:t>
            </a:r>
            <a:endParaRPr lang="en-US" altLang="zh-CN" sz="1905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en-US" altLang="zh-CN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3</a:t>
            </a:r>
            <a:r>
              <a:rPr lang="zh-CN" altLang="en-US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：  </a:t>
            </a:r>
            <a:r>
              <a:rPr lang="zh-CN" altLang="en-US" sz="1905" dirty="0" smtClean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排出动画问题</a:t>
            </a:r>
            <a:r>
              <a:rPr lang="zh-CN" altLang="en-US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比较</a:t>
            </a:r>
            <a:r>
              <a:rPr lang="zh-CN" altLang="en-US" sz="1905" dirty="0" smtClean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复杂时，需要知道属性动画源码层</a:t>
            </a:r>
            <a:endParaRPr lang="en-US" altLang="zh-CN" sz="1905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en-US" altLang="zh-CN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4</a:t>
            </a:r>
            <a:r>
              <a:rPr lang="zh-CN" altLang="en-US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：  </a:t>
            </a:r>
            <a:r>
              <a:rPr lang="zh-CN" altLang="en-US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熟悉属性动画源码有助于</a:t>
            </a:r>
            <a:r>
              <a:rPr lang="zh-CN" altLang="en-US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理解</a:t>
            </a:r>
            <a:r>
              <a:rPr lang="en-US" altLang="zh-CN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Android</a:t>
            </a:r>
            <a:r>
              <a:rPr lang="zh-CN" altLang="en-US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系统</a:t>
            </a:r>
            <a:endParaRPr lang="en-US" altLang="zh-CN" sz="1905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6480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02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如何学习源码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85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4473B790-BF7A-45C7-B05D-7E50220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如何学好源码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382992" y="2009954"/>
            <a:ext cx="4734465" cy="3413292"/>
            <a:chOff x="3486509" y="2087591"/>
            <a:chExt cx="4734465" cy="341329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6509" y="2087591"/>
              <a:ext cx="4066131" cy="2562045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599CC35C-2DE1-4941-B92C-F02BED1EBCFF}"/>
                </a:ext>
              </a:extLst>
            </p:cNvPr>
            <p:cNvSpPr txBox="1"/>
            <p:nvPr/>
          </p:nvSpPr>
          <p:spPr>
            <a:xfrm>
              <a:off x="4112299" y="4968814"/>
              <a:ext cx="4108675" cy="53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bg1"/>
                  </a:solidFill>
                </a:defRPr>
              </a:lvl1pPr>
            </a:lstStyle>
            <a:p>
              <a:pPr>
                <a:lnSpc>
                  <a:spcPct val="150000"/>
                </a:lnSpc>
                <a:buClr>
                  <a:srgbClr val="1577BA"/>
                </a:buClr>
              </a:pPr>
              <a:r>
                <a:rPr lang="zh-CN" altLang="en-US" sz="1905" dirty="0" smtClean="0">
                  <a:solidFill>
                    <a:schemeClr val="accent5"/>
                  </a:solidFill>
                  <a:latin typeface="思源黑体 CN Normal" panose="020B0400000000000000" pitchFamily="34" charset="-122"/>
                  <a:ea typeface="思源黑体 CN Normal" panose="020B0400000000000000"/>
                </a:rPr>
                <a:t>直接拿起属性动画的源码开始撸</a:t>
              </a:r>
              <a:endParaRPr lang="en-US" altLang="zh-CN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842329" y="1806545"/>
            <a:ext cx="5591311" cy="3616701"/>
            <a:chOff x="4112299" y="2087591"/>
            <a:chExt cx="4108675" cy="3378206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552" y="2087591"/>
              <a:ext cx="2562045" cy="2562045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599CC35C-2DE1-4941-B92C-F02BED1EBCFF}"/>
                </a:ext>
              </a:extLst>
            </p:cNvPr>
            <p:cNvSpPr txBox="1"/>
            <p:nvPr/>
          </p:nvSpPr>
          <p:spPr>
            <a:xfrm>
              <a:off x="4112299" y="4968814"/>
              <a:ext cx="4108675" cy="496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bg1"/>
                  </a:solidFill>
                </a:defRPr>
              </a:lvl1pPr>
            </a:lstStyle>
            <a:p>
              <a:pPr>
                <a:lnSpc>
                  <a:spcPct val="150000"/>
                </a:lnSpc>
                <a:buClr>
                  <a:srgbClr val="1577BA"/>
                </a:buClr>
              </a:pPr>
              <a:r>
                <a:rPr lang="zh-CN" altLang="en-US" sz="1905" dirty="0" smtClean="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/>
                </a:rPr>
                <a:t>理解清楚为什么这样</a:t>
              </a:r>
              <a:r>
                <a:rPr lang="zh-CN" altLang="en-US" sz="1905" dirty="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/>
                </a:rPr>
                <a:t>设计</a:t>
              </a:r>
              <a:r>
                <a:rPr lang="zh-CN" altLang="en-US" sz="1905" dirty="0" smtClean="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/>
                </a:rPr>
                <a:t>，这样做的好处在哪里</a:t>
              </a:r>
              <a:endParaRPr lang="en-US" altLang="zh-CN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77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4473B790-BF7A-45C7-B05D-7E50220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使用属性动画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9CC387B6-8152-4134-9B8E-0F059227D192}"/>
              </a:ext>
            </a:extLst>
          </p:cNvPr>
          <p:cNvGrpSpPr/>
          <p:nvPr/>
        </p:nvGrpSpPr>
        <p:grpSpPr>
          <a:xfrm>
            <a:off x="3860875" y="1673653"/>
            <a:ext cx="4267125" cy="3836909"/>
            <a:chOff x="7924875" y="1054817"/>
            <a:chExt cx="4267125" cy="3836909"/>
          </a:xfrm>
        </p:grpSpPr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xmlns="" id="{8962F670-1931-48D2-98F0-4CF19B6CB6BD}"/>
                </a:ext>
              </a:extLst>
            </p:cNvPr>
            <p:cNvSpPr/>
            <p:nvPr/>
          </p:nvSpPr>
          <p:spPr>
            <a:xfrm>
              <a:off x="7924875" y="1054817"/>
              <a:ext cx="221599" cy="383690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标题 5">
              <a:extLst>
                <a:ext uri="{FF2B5EF4-FFF2-40B4-BE49-F238E27FC236}">
                  <a16:creationId xmlns:a16="http://schemas.microsoft.com/office/drawing/2014/main" xmlns="" id="{11D287E7-B3C6-4F5C-B643-6FC2C41BD6E1}"/>
                </a:ext>
              </a:extLst>
            </p:cNvPr>
            <p:cNvSpPr txBox="1">
              <a:spLocks/>
            </p:cNvSpPr>
            <p:nvPr/>
          </p:nvSpPr>
          <p:spPr>
            <a:xfrm>
              <a:off x="8447314" y="1328266"/>
              <a:ext cx="3744686" cy="35634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2000" dirty="0"/>
                <a:t>创建 </a:t>
              </a:r>
              <a:r>
                <a:rPr lang="en-US" altLang="zh-CN" sz="2000" dirty="0" err="1"/>
                <a:t>ObjectAnimator</a:t>
              </a: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2000" dirty="0"/>
                <a:t>设置 </a:t>
              </a:r>
              <a:r>
                <a:rPr lang="en-US" altLang="zh-CN" sz="2000" dirty="0"/>
                <a:t>Interpolator (</a:t>
              </a:r>
              <a:r>
                <a:rPr lang="zh-CN" altLang="en-US" sz="2000" dirty="0"/>
                <a:t>插值器</a:t>
              </a:r>
              <a:r>
                <a:rPr lang="en-US" altLang="zh-CN" sz="2000" dirty="0"/>
                <a:t>)</a:t>
              </a: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2000" dirty="0"/>
                <a:t>设置 </a:t>
              </a:r>
              <a:r>
                <a:rPr lang="en-US" altLang="zh-CN" sz="2000" dirty="0"/>
                <a:t>Evaluator</a:t>
              </a:r>
              <a:r>
                <a:rPr lang="zh-CN" altLang="en-US" sz="2000" dirty="0"/>
                <a:t>（估值器</a:t>
              </a:r>
              <a:r>
                <a:rPr lang="zh-CN" altLang="en-US" sz="2000" dirty="0" smtClean="0"/>
                <a:t>）</a:t>
              </a:r>
              <a:endParaRPr lang="en-US" altLang="zh-CN" sz="2000" dirty="0" smtClean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 smtClean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2000" dirty="0"/>
                <a:t>设置动画时</a:t>
              </a:r>
              <a:r>
                <a:rPr lang="zh-CN" altLang="en-US" sz="2000" dirty="0" smtClean="0"/>
                <a:t>长</a:t>
              </a:r>
              <a:endParaRPr lang="en-US" altLang="zh-CN" sz="2000" dirty="0" smtClean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 smtClean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2000" dirty="0"/>
                <a:t>开启动画</a:t>
              </a: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zh-CN" altLang="en-US" sz="2000" dirty="0"/>
            </a:p>
          </p:txBody>
        </p:sp>
      </p:grpSp>
      <p:sp>
        <p:nvSpPr>
          <p:cNvPr id="12" name="标题 5">
            <a:extLst>
              <a:ext uri="{FF2B5EF4-FFF2-40B4-BE49-F238E27FC236}">
                <a16:creationId xmlns:a16="http://schemas.microsoft.com/office/drawing/2014/main" xmlns="" id="{11D287E7-B3C6-4F5C-B643-6FC2C41BD6E1}"/>
              </a:ext>
            </a:extLst>
          </p:cNvPr>
          <p:cNvSpPr txBox="1">
            <a:spLocks/>
          </p:cNvSpPr>
          <p:nvPr/>
        </p:nvSpPr>
        <p:spPr>
          <a:xfrm>
            <a:off x="2937823" y="3398982"/>
            <a:ext cx="756723" cy="490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zh-CN" altLang="en-US" sz="2000" dirty="0" smtClean="0"/>
              <a:t>使用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96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4473B790-BF7A-45C7-B05D-7E50220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属性动画框架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604983" y="3223494"/>
            <a:ext cx="1434828" cy="692726"/>
          </a:xfrm>
          <a:prstGeom prst="roundRect">
            <a:avLst>
              <a:gd name="adj" fmla="val 6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AI</a:t>
            </a:r>
            <a:r>
              <a:rPr lang="zh-CN" altLang="en-US" dirty="0" smtClean="0"/>
              <a:t>预测赛跑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75499" y="2675567"/>
            <a:ext cx="674255" cy="446325"/>
            <a:chOff x="192197" y="1585675"/>
            <a:chExt cx="674255" cy="446325"/>
          </a:xfrm>
        </p:grpSpPr>
        <p:sp>
          <p:nvSpPr>
            <p:cNvPr id="3" name="椭圆 2"/>
            <p:cNvSpPr/>
            <p:nvPr/>
          </p:nvSpPr>
          <p:spPr>
            <a:xfrm>
              <a:off x="381543" y="1884218"/>
              <a:ext cx="147782" cy="1477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92197" y="1585675"/>
              <a:ext cx="674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</a:rPr>
                <a:t>起点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702683" y="2675567"/>
            <a:ext cx="674255" cy="446325"/>
            <a:chOff x="192197" y="1585675"/>
            <a:chExt cx="674255" cy="446325"/>
          </a:xfrm>
        </p:grpSpPr>
        <p:sp>
          <p:nvSpPr>
            <p:cNvPr id="21" name="椭圆 20"/>
            <p:cNvSpPr/>
            <p:nvPr/>
          </p:nvSpPr>
          <p:spPr>
            <a:xfrm>
              <a:off x="381543" y="1884218"/>
              <a:ext cx="147782" cy="1477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2197" y="1585675"/>
              <a:ext cx="674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accent1"/>
                  </a:solidFill>
                </a:rPr>
                <a:t>终点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5" name="直接连接符 14"/>
          <p:cNvCxnSpPr>
            <a:stCxn id="3" idx="6"/>
          </p:cNvCxnSpPr>
          <p:nvPr/>
        </p:nvCxnSpPr>
        <p:spPr>
          <a:xfrm>
            <a:off x="712627" y="3048001"/>
            <a:ext cx="1179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32163" y="2744841"/>
            <a:ext cx="67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</a:rPr>
              <a:t>100m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2306528" y="1732792"/>
            <a:ext cx="198246" cy="39198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759457" y="1607424"/>
            <a:ext cx="1224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</a:rPr>
              <a:t>准备阶段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30" name="左大括号 29"/>
          <p:cNvSpPr/>
          <p:nvPr/>
        </p:nvSpPr>
        <p:spPr>
          <a:xfrm>
            <a:off x="4068109" y="339186"/>
            <a:ext cx="182455" cy="3005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4533072" y="402845"/>
            <a:ext cx="674255" cy="446325"/>
            <a:chOff x="192197" y="1585675"/>
            <a:chExt cx="674255" cy="446325"/>
          </a:xfrm>
        </p:grpSpPr>
        <p:sp>
          <p:nvSpPr>
            <p:cNvPr id="40" name="椭圆 39"/>
            <p:cNvSpPr/>
            <p:nvPr/>
          </p:nvSpPr>
          <p:spPr>
            <a:xfrm>
              <a:off x="381543" y="1884218"/>
              <a:ext cx="147782" cy="1477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92197" y="1585675"/>
              <a:ext cx="674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accent1"/>
                  </a:solidFill>
                </a:rPr>
                <a:t>0m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860256" y="402845"/>
            <a:ext cx="674255" cy="446325"/>
            <a:chOff x="192197" y="1585675"/>
            <a:chExt cx="674255" cy="446325"/>
          </a:xfrm>
        </p:grpSpPr>
        <p:sp>
          <p:nvSpPr>
            <p:cNvPr id="43" name="椭圆 42"/>
            <p:cNvSpPr/>
            <p:nvPr/>
          </p:nvSpPr>
          <p:spPr>
            <a:xfrm>
              <a:off x="381543" y="1884218"/>
              <a:ext cx="147782" cy="1477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92197" y="1585675"/>
              <a:ext cx="674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accent1"/>
                  </a:solidFill>
                </a:rPr>
                <a:t>25m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45" name="直接连接符 44"/>
          <p:cNvCxnSpPr>
            <a:stCxn id="40" idx="6"/>
          </p:cNvCxnSpPr>
          <p:nvPr/>
        </p:nvCxnSpPr>
        <p:spPr>
          <a:xfrm>
            <a:off x="4870200" y="775279"/>
            <a:ext cx="1179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207327" y="423345"/>
            <a:ext cx="67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</a:rPr>
              <a:t>10s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554398" y="1286467"/>
            <a:ext cx="674255" cy="446325"/>
            <a:chOff x="192197" y="1585675"/>
            <a:chExt cx="674255" cy="446325"/>
          </a:xfrm>
        </p:grpSpPr>
        <p:sp>
          <p:nvSpPr>
            <p:cNvPr id="48" name="椭圆 47"/>
            <p:cNvSpPr/>
            <p:nvPr/>
          </p:nvSpPr>
          <p:spPr>
            <a:xfrm>
              <a:off x="381543" y="1884218"/>
              <a:ext cx="147782" cy="1477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92197" y="1585675"/>
              <a:ext cx="674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accent1"/>
                  </a:solidFill>
                </a:rPr>
                <a:t>25m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881582" y="1286467"/>
            <a:ext cx="674255" cy="446325"/>
            <a:chOff x="192197" y="1585675"/>
            <a:chExt cx="674255" cy="446325"/>
          </a:xfrm>
        </p:grpSpPr>
        <p:sp>
          <p:nvSpPr>
            <p:cNvPr id="51" name="椭圆 50"/>
            <p:cNvSpPr/>
            <p:nvPr/>
          </p:nvSpPr>
          <p:spPr>
            <a:xfrm>
              <a:off x="381543" y="1884218"/>
              <a:ext cx="147782" cy="1477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92197" y="1585675"/>
              <a:ext cx="674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accent1"/>
                  </a:solidFill>
                </a:rPr>
                <a:t>50m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53" name="直接连接符 52"/>
          <p:cNvCxnSpPr>
            <a:stCxn id="48" idx="6"/>
          </p:cNvCxnSpPr>
          <p:nvPr/>
        </p:nvCxnSpPr>
        <p:spPr>
          <a:xfrm>
            <a:off x="4891526" y="1658901"/>
            <a:ext cx="1179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228653" y="1306967"/>
            <a:ext cx="67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</a:rPr>
              <a:t>8s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566366" y="2170089"/>
            <a:ext cx="674255" cy="446325"/>
            <a:chOff x="192197" y="1585675"/>
            <a:chExt cx="674255" cy="446325"/>
          </a:xfrm>
        </p:grpSpPr>
        <p:sp>
          <p:nvSpPr>
            <p:cNvPr id="64" name="椭圆 63"/>
            <p:cNvSpPr/>
            <p:nvPr/>
          </p:nvSpPr>
          <p:spPr>
            <a:xfrm>
              <a:off x="381543" y="1884218"/>
              <a:ext cx="147782" cy="1477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92197" y="1585675"/>
              <a:ext cx="674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accent1"/>
                  </a:solidFill>
                </a:rPr>
                <a:t>50m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893550" y="2170089"/>
            <a:ext cx="674255" cy="446325"/>
            <a:chOff x="192197" y="1585675"/>
            <a:chExt cx="674255" cy="446325"/>
          </a:xfrm>
        </p:grpSpPr>
        <p:sp>
          <p:nvSpPr>
            <p:cNvPr id="67" name="椭圆 66"/>
            <p:cNvSpPr/>
            <p:nvPr/>
          </p:nvSpPr>
          <p:spPr>
            <a:xfrm>
              <a:off x="381543" y="1884218"/>
              <a:ext cx="147782" cy="1477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92197" y="1585675"/>
              <a:ext cx="674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accent1"/>
                  </a:solidFill>
                </a:rPr>
                <a:t>75m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69" name="直接连接符 68"/>
          <p:cNvCxnSpPr>
            <a:stCxn id="64" idx="6"/>
          </p:cNvCxnSpPr>
          <p:nvPr/>
        </p:nvCxnSpPr>
        <p:spPr>
          <a:xfrm>
            <a:off x="4903494" y="2542523"/>
            <a:ext cx="1179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240621" y="2190589"/>
            <a:ext cx="67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</a:rPr>
              <a:t>6s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4533072" y="2898729"/>
            <a:ext cx="674255" cy="446325"/>
            <a:chOff x="192197" y="1585675"/>
            <a:chExt cx="674255" cy="446325"/>
          </a:xfrm>
        </p:grpSpPr>
        <p:sp>
          <p:nvSpPr>
            <p:cNvPr id="72" name="椭圆 71"/>
            <p:cNvSpPr/>
            <p:nvPr/>
          </p:nvSpPr>
          <p:spPr>
            <a:xfrm>
              <a:off x="381543" y="1884218"/>
              <a:ext cx="147782" cy="1477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92197" y="1585675"/>
              <a:ext cx="674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accent1"/>
                  </a:solidFill>
                </a:rPr>
                <a:t>75m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860256" y="2898729"/>
            <a:ext cx="674255" cy="446325"/>
            <a:chOff x="192197" y="1585675"/>
            <a:chExt cx="674255" cy="446325"/>
          </a:xfrm>
        </p:grpSpPr>
        <p:sp>
          <p:nvSpPr>
            <p:cNvPr id="75" name="椭圆 74"/>
            <p:cNvSpPr/>
            <p:nvPr/>
          </p:nvSpPr>
          <p:spPr>
            <a:xfrm>
              <a:off x="381543" y="1884218"/>
              <a:ext cx="147782" cy="1477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92197" y="1585675"/>
              <a:ext cx="674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accent1"/>
                  </a:solidFill>
                </a:rPr>
                <a:t>100m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77" name="直接连接符 76"/>
          <p:cNvCxnSpPr>
            <a:stCxn id="72" idx="6"/>
          </p:cNvCxnSpPr>
          <p:nvPr/>
        </p:nvCxnSpPr>
        <p:spPr>
          <a:xfrm>
            <a:off x="4870200" y="3271163"/>
            <a:ext cx="1179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5247511" y="2915717"/>
            <a:ext cx="67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</a:rPr>
              <a:t>5s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536906" y="5452599"/>
            <a:ext cx="1224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</a:rPr>
              <a:t>开始比赛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81" name="左大括号 80"/>
          <p:cNvSpPr/>
          <p:nvPr/>
        </p:nvSpPr>
        <p:spPr>
          <a:xfrm>
            <a:off x="3774893" y="4984865"/>
            <a:ext cx="111857" cy="13355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782009" y="4094691"/>
            <a:ext cx="645749" cy="6457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教练</a:t>
            </a:r>
          </a:p>
        </p:txBody>
      </p:sp>
      <p:cxnSp>
        <p:nvCxnSpPr>
          <p:cNvPr id="82" name="肘形连接符 81"/>
          <p:cNvCxnSpPr>
            <a:stCxn id="24" idx="6"/>
            <a:endCxn id="84" idx="0"/>
          </p:cNvCxnSpPr>
          <p:nvPr/>
        </p:nvCxnSpPr>
        <p:spPr>
          <a:xfrm>
            <a:off x="3427758" y="4417566"/>
            <a:ext cx="983644" cy="902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4350742" y="4389729"/>
            <a:ext cx="362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</a:rPr>
              <a:t>每隔一段时间问你跑到哪里了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3919311" y="5319748"/>
            <a:ext cx="984182" cy="24014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得到时间</a:t>
            </a:r>
            <a:endParaRPr lang="zh-CN" altLang="en-US" sz="1200" dirty="0"/>
          </a:p>
        </p:txBody>
      </p:sp>
      <p:cxnSp>
        <p:nvCxnSpPr>
          <p:cNvPr id="87" name="肘形连接符 86"/>
          <p:cNvCxnSpPr>
            <a:endCxn id="43" idx="6"/>
          </p:cNvCxnSpPr>
          <p:nvPr/>
        </p:nvCxnSpPr>
        <p:spPr>
          <a:xfrm rot="5400000" flipH="1" flipV="1">
            <a:off x="3260240" y="2502676"/>
            <a:ext cx="4664541" cy="1209748"/>
          </a:xfrm>
          <a:prstGeom prst="bentConnector4">
            <a:avLst>
              <a:gd name="adj1" fmla="val -97"/>
              <a:gd name="adj2" fmla="val 2853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8562644" y="3329836"/>
            <a:ext cx="362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</a:rPr>
              <a:t>自己懒得计算，直接同</a:t>
            </a:r>
            <a:r>
              <a:rPr lang="en-US" altLang="zh-CN" sz="1400" dirty="0" smtClean="0">
                <a:solidFill>
                  <a:schemeClr val="accent1"/>
                </a:solidFill>
              </a:rPr>
              <a:t>AI</a:t>
            </a:r>
            <a:r>
              <a:rPr lang="zh-CN" altLang="en-US" sz="1400" dirty="0" smtClean="0">
                <a:solidFill>
                  <a:schemeClr val="accent1"/>
                </a:solidFill>
              </a:rPr>
              <a:t>来告诉我</a:t>
            </a:r>
            <a:endParaRPr lang="en-US" altLang="zh-CN" sz="1400" dirty="0" smtClean="0">
              <a:solidFill>
                <a:schemeClr val="accent1"/>
              </a:solidFill>
            </a:endParaRPr>
          </a:p>
          <a:p>
            <a:r>
              <a:rPr lang="zh-CN" altLang="en-US" sz="1400" dirty="0" smtClean="0">
                <a:solidFill>
                  <a:schemeClr val="accent1"/>
                </a:solidFill>
              </a:rPr>
              <a:t>此时我应该在哪里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4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  <p:bldP spid="19" grpId="0" animBg="1"/>
      <p:bldP spid="28" grpId="0"/>
      <p:bldP spid="30" grpId="0" animBg="1"/>
      <p:bldP spid="46" grpId="0"/>
      <p:bldP spid="54" grpId="0"/>
      <p:bldP spid="70" grpId="0"/>
      <p:bldP spid="78" grpId="0"/>
      <p:bldP spid="80" grpId="0"/>
      <p:bldP spid="81" grpId="0" animBg="1"/>
      <p:bldP spid="24" grpId="0" animBg="1"/>
      <p:bldP spid="83" grpId="0"/>
      <p:bldP spid="84" grpId="0" animBg="1"/>
      <p:bldP spid="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4473B790-BF7A-45C7-B05D-7E50220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属性动画框架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604983" y="3223494"/>
            <a:ext cx="1434828" cy="692726"/>
          </a:xfrm>
          <a:prstGeom prst="roundRect">
            <a:avLst>
              <a:gd name="adj" fmla="val 6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AI</a:t>
            </a:r>
            <a:r>
              <a:rPr lang="zh-CN" altLang="en-US" dirty="0" smtClean="0"/>
              <a:t>预测赛跑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75499" y="2675567"/>
            <a:ext cx="674255" cy="446325"/>
            <a:chOff x="192197" y="1585675"/>
            <a:chExt cx="674255" cy="446325"/>
          </a:xfrm>
        </p:grpSpPr>
        <p:sp>
          <p:nvSpPr>
            <p:cNvPr id="3" name="椭圆 2"/>
            <p:cNvSpPr/>
            <p:nvPr/>
          </p:nvSpPr>
          <p:spPr>
            <a:xfrm>
              <a:off x="381543" y="1884218"/>
              <a:ext cx="147782" cy="1477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92197" y="1585675"/>
              <a:ext cx="674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</a:rPr>
                <a:t>起点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702683" y="2675567"/>
            <a:ext cx="674255" cy="446325"/>
            <a:chOff x="192197" y="1585675"/>
            <a:chExt cx="674255" cy="446325"/>
          </a:xfrm>
        </p:grpSpPr>
        <p:sp>
          <p:nvSpPr>
            <p:cNvPr id="21" name="椭圆 20"/>
            <p:cNvSpPr/>
            <p:nvPr/>
          </p:nvSpPr>
          <p:spPr>
            <a:xfrm>
              <a:off x="381543" y="1884218"/>
              <a:ext cx="147782" cy="1477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2197" y="1585675"/>
              <a:ext cx="674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accent1"/>
                  </a:solidFill>
                </a:rPr>
                <a:t>终点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5" name="直接连接符 14"/>
          <p:cNvCxnSpPr>
            <a:stCxn id="3" idx="6"/>
          </p:cNvCxnSpPr>
          <p:nvPr/>
        </p:nvCxnSpPr>
        <p:spPr>
          <a:xfrm>
            <a:off x="712627" y="3048001"/>
            <a:ext cx="1179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32163" y="2744841"/>
            <a:ext cx="67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</a:rPr>
              <a:t>100m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2306528" y="1732792"/>
            <a:ext cx="198246" cy="39198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/>
          <p:cNvSpPr/>
          <p:nvPr/>
        </p:nvSpPr>
        <p:spPr>
          <a:xfrm>
            <a:off x="6184921" y="329744"/>
            <a:ext cx="182455" cy="3005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6649884" y="393403"/>
            <a:ext cx="674255" cy="446325"/>
            <a:chOff x="192197" y="1585675"/>
            <a:chExt cx="674255" cy="446325"/>
          </a:xfrm>
        </p:grpSpPr>
        <p:sp>
          <p:nvSpPr>
            <p:cNvPr id="40" name="椭圆 39"/>
            <p:cNvSpPr/>
            <p:nvPr/>
          </p:nvSpPr>
          <p:spPr>
            <a:xfrm>
              <a:off x="381543" y="1884218"/>
              <a:ext cx="147782" cy="1477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92197" y="1585675"/>
              <a:ext cx="674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accent1"/>
                  </a:solidFill>
                </a:rPr>
                <a:t>0m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977068" y="393403"/>
            <a:ext cx="674255" cy="446325"/>
            <a:chOff x="192197" y="1585675"/>
            <a:chExt cx="674255" cy="446325"/>
          </a:xfrm>
        </p:grpSpPr>
        <p:sp>
          <p:nvSpPr>
            <p:cNvPr id="43" name="椭圆 42"/>
            <p:cNvSpPr/>
            <p:nvPr/>
          </p:nvSpPr>
          <p:spPr>
            <a:xfrm>
              <a:off x="381543" y="1884218"/>
              <a:ext cx="147782" cy="1477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92197" y="1585675"/>
              <a:ext cx="674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accent1"/>
                  </a:solidFill>
                </a:rPr>
                <a:t>25m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45" name="直接连接符 44"/>
          <p:cNvCxnSpPr>
            <a:stCxn id="40" idx="6"/>
          </p:cNvCxnSpPr>
          <p:nvPr/>
        </p:nvCxnSpPr>
        <p:spPr>
          <a:xfrm>
            <a:off x="6987012" y="765837"/>
            <a:ext cx="1179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324139" y="413903"/>
            <a:ext cx="67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</a:rPr>
              <a:t>10s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671210" y="1277025"/>
            <a:ext cx="674255" cy="446325"/>
            <a:chOff x="192197" y="1585675"/>
            <a:chExt cx="674255" cy="446325"/>
          </a:xfrm>
        </p:grpSpPr>
        <p:sp>
          <p:nvSpPr>
            <p:cNvPr id="48" name="椭圆 47"/>
            <p:cNvSpPr/>
            <p:nvPr/>
          </p:nvSpPr>
          <p:spPr>
            <a:xfrm>
              <a:off x="381543" y="1884218"/>
              <a:ext cx="147782" cy="1477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92197" y="1585675"/>
              <a:ext cx="674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accent1"/>
                  </a:solidFill>
                </a:rPr>
                <a:t>25m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998394" y="1277025"/>
            <a:ext cx="674255" cy="446325"/>
            <a:chOff x="192197" y="1585675"/>
            <a:chExt cx="674255" cy="446325"/>
          </a:xfrm>
        </p:grpSpPr>
        <p:sp>
          <p:nvSpPr>
            <p:cNvPr id="51" name="椭圆 50"/>
            <p:cNvSpPr/>
            <p:nvPr/>
          </p:nvSpPr>
          <p:spPr>
            <a:xfrm>
              <a:off x="381543" y="1884218"/>
              <a:ext cx="147782" cy="1477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92197" y="1585675"/>
              <a:ext cx="674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accent1"/>
                  </a:solidFill>
                </a:rPr>
                <a:t>50m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53" name="直接连接符 52"/>
          <p:cNvCxnSpPr>
            <a:stCxn id="48" idx="6"/>
          </p:cNvCxnSpPr>
          <p:nvPr/>
        </p:nvCxnSpPr>
        <p:spPr>
          <a:xfrm>
            <a:off x="7008338" y="1649459"/>
            <a:ext cx="1179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7345465" y="1297525"/>
            <a:ext cx="67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</a:rPr>
              <a:t>8s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683178" y="2160647"/>
            <a:ext cx="674255" cy="446325"/>
            <a:chOff x="192197" y="1585675"/>
            <a:chExt cx="674255" cy="446325"/>
          </a:xfrm>
        </p:grpSpPr>
        <p:sp>
          <p:nvSpPr>
            <p:cNvPr id="64" name="椭圆 63"/>
            <p:cNvSpPr/>
            <p:nvPr/>
          </p:nvSpPr>
          <p:spPr>
            <a:xfrm>
              <a:off x="381543" y="1884218"/>
              <a:ext cx="147782" cy="1477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92197" y="1585675"/>
              <a:ext cx="674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accent1"/>
                  </a:solidFill>
                </a:rPr>
                <a:t>50m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010362" y="2160647"/>
            <a:ext cx="674255" cy="446325"/>
            <a:chOff x="192197" y="1585675"/>
            <a:chExt cx="674255" cy="446325"/>
          </a:xfrm>
        </p:grpSpPr>
        <p:sp>
          <p:nvSpPr>
            <p:cNvPr id="67" name="椭圆 66"/>
            <p:cNvSpPr/>
            <p:nvPr/>
          </p:nvSpPr>
          <p:spPr>
            <a:xfrm>
              <a:off x="381543" y="1884218"/>
              <a:ext cx="147782" cy="1477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92197" y="1585675"/>
              <a:ext cx="674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accent1"/>
                  </a:solidFill>
                </a:rPr>
                <a:t>75m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69" name="直接连接符 68"/>
          <p:cNvCxnSpPr>
            <a:stCxn id="64" idx="6"/>
          </p:cNvCxnSpPr>
          <p:nvPr/>
        </p:nvCxnSpPr>
        <p:spPr>
          <a:xfrm>
            <a:off x="7020306" y="2533081"/>
            <a:ext cx="1179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357433" y="2181147"/>
            <a:ext cx="67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</a:rPr>
              <a:t>6s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6649884" y="2889287"/>
            <a:ext cx="674255" cy="446325"/>
            <a:chOff x="192197" y="1585675"/>
            <a:chExt cx="674255" cy="446325"/>
          </a:xfrm>
        </p:grpSpPr>
        <p:sp>
          <p:nvSpPr>
            <p:cNvPr id="72" name="椭圆 71"/>
            <p:cNvSpPr/>
            <p:nvPr/>
          </p:nvSpPr>
          <p:spPr>
            <a:xfrm>
              <a:off x="381543" y="1884218"/>
              <a:ext cx="147782" cy="1477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92197" y="1585675"/>
              <a:ext cx="674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accent1"/>
                  </a:solidFill>
                </a:rPr>
                <a:t>75m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977068" y="2889287"/>
            <a:ext cx="674255" cy="446325"/>
            <a:chOff x="192197" y="1585675"/>
            <a:chExt cx="674255" cy="446325"/>
          </a:xfrm>
        </p:grpSpPr>
        <p:sp>
          <p:nvSpPr>
            <p:cNvPr id="75" name="椭圆 74"/>
            <p:cNvSpPr/>
            <p:nvPr/>
          </p:nvSpPr>
          <p:spPr>
            <a:xfrm>
              <a:off x="381543" y="1884218"/>
              <a:ext cx="147782" cy="1477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92197" y="1585675"/>
              <a:ext cx="674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accent1"/>
                  </a:solidFill>
                </a:rPr>
                <a:t>100m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77" name="直接连接符 76"/>
          <p:cNvCxnSpPr>
            <a:stCxn id="72" idx="6"/>
          </p:cNvCxnSpPr>
          <p:nvPr/>
        </p:nvCxnSpPr>
        <p:spPr>
          <a:xfrm>
            <a:off x="6987012" y="3261721"/>
            <a:ext cx="1179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364323" y="2906275"/>
            <a:ext cx="67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</a:rPr>
              <a:t>5s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573745" y="5498764"/>
            <a:ext cx="1460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</a:rPr>
              <a:t>开始执行动画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1" name="左大括号 80"/>
          <p:cNvSpPr/>
          <p:nvPr/>
        </p:nvSpPr>
        <p:spPr>
          <a:xfrm>
            <a:off x="3774893" y="4984865"/>
            <a:ext cx="111857" cy="13355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782009" y="4094691"/>
            <a:ext cx="912536" cy="6028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VLYNC</a:t>
            </a:r>
            <a:endParaRPr lang="zh-CN" altLang="en-US" sz="1000" dirty="0"/>
          </a:p>
        </p:txBody>
      </p:sp>
      <p:cxnSp>
        <p:nvCxnSpPr>
          <p:cNvPr id="82" name="肘形连接符 81"/>
          <p:cNvCxnSpPr>
            <a:stCxn id="24" idx="6"/>
            <a:endCxn id="84" idx="0"/>
          </p:cNvCxnSpPr>
          <p:nvPr/>
        </p:nvCxnSpPr>
        <p:spPr>
          <a:xfrm>
            <a:off x="3694545" y="4396099"/>
            <a:ext cx="716857" cy="923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4350742" y="4389729"/>
            <a:ext cx="362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</a:rPr>
              <a:t>16ms</a:t>
            </a:r>
            <a:r>
              <a:rPr lang="zh-CN" altLang="en-US" sz="1400" dirty="0" smtClean="0">
                <a:solidFill>
                  <a:schemeClr val="accent1"/>
                </a:solidFill>
              </a:rPr>
              <a:t>调用一次</a:t>
            </a:r>
            <a:endParaRPr lang="en-US" altLang="zh-CN" sz="1400" dirty="0" smtClean="0">
              <a:solidFill>
                <a:schemeClr val="accent1"/>
              </a:solidFill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3919311" y="5319748"/>
            <a:ext cx="984182" cy="24014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得到时间</a:t>
            </a:r>
            <a:endParaRPr lang="zh-CN" altLang="en-US" sz="1200" dirty="0"/>
          </a:p>
        </p:txBody>
      </p:sp>
      <p:cxnSp>
        <p:nvCxnSpPr>
          <p:cNvPr id="87" name="肘形连接符 86"/>
          <p:cNvCxnSpPr>
            <a:endCxn id="43" idx="6"/>
          </p:cNvCxnSpPr>
          <p:nvPr/>
        </p:nvCxnSpPr>
        <p:spPr>
          <a:xfrm rot="5400000" flipH="1" flipV="1">
            <a:off x="5377052" y="2493234"/>
            <a:ext cx="4664541" cy="1209748"/>
          </a:xfrm>
          <a:prstGeom prst="bentConnector4">
            <a:avLst>
              <a:gd name="adj1" fmla="val -97"/>
              <a:gd name="adj2" fmla="val 2853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8562644" y="3329836"/>
            <a:ext cx="362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</a:rPr>
              <a:t>自己懒得计算，直接同</a:t>
            </a:r>
            <a:r>
              <a:rPr lang="en-US" altLang="zh-CN" sz="1400" dirty="0" smtClean="0">
                <a:solidFill>
                  <a:schemeClr val="accent1"/>
                </a:solidFill>
              </a:rPr>
              <a:t>AI</a:t>
            </a:r>
            <a:r>
              <a:rPr lang="zh-CN" altLang="en-US" sz="1400" dirty="0" smtClean="0">
                <a:solidFill>
                  <a:schemeClr val="accent1"/>
                </a:solidFill>
              </a:rPr>
              <a:t>来告诉我</a:t>
            </a:r>
            <a:endParaRPr lang="en-US" altLang="zh-CN" sz="1400" dirty="0" smtClean="0">
              <a:solidFill>
                <a:schemeClr val="accent1"/>
              </a:solidFill>
            </a:endParaRPr>
          </a:p>
          <a:p>
            <a:r>
              <a:rPr lang="zh-CN" altLang="en-US" sz="1400" dirty="0" smtClean="0">
                <a:solidFill>
                  <a:schemeClr val="accent1"/>
                </a:solidFill>
              </a:rPr>
              <a:t>此时我应该在哪里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282228" y="1301543"/>
            <a:ext cx="2550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</a:rPr>
              <a:t>FloatPropertyValuesHolder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796" y="1294819"/>
            <a:ext cx="2550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</a:rPr>
              <a:t>KeyframeSet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547190" y="1698765"/>
            <a:ext cx="198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1"/>
                </a:solidFill>
              </a:rPr>
              <a:t>存储每一片段信息集合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511543" y="1698765"/>
            <a:ext cx="198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1"/>
                </a:solidFill>
              </a:rPr>
              <a:t>传递时间值，做</a:t>
            </a:r>
            <a:r>
              <a:rPr lang="en-US" altLang="zh-CN" sz="1200" dirty="0" smtClean="0">
                <a:solidFill>
                  <a:schemeClr val="accent1"/>
                </a:solidFill>
              </a:rPr>
              <a:t>AI</a:t>
            </a:r>
            <a:r>
              <a:rPr lang="zh-CN" altLang="en-US" sz="1200" dirty="0" smtClean="0">
                <a:solidFill>
                  <a:schemeClr val="accent1"/>
                </a:solidFill>
              </a:rPr>
              <a:t>预测</a:t>
            </a:r>
            <a:endParaRPr lang="en-US" altLang="zh-CN" sz="1200" dirty="0" smtClean="0">
              <a:solidFill>
                <a:schemeClr val="accent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198634" y="1815189"/>
            <a:ext cx="419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485362" y="502083"/>
            <a:ext cx="3184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</a:rPr>
              <a:t>Keyframe</a:t>
            </a:r>
            <a:r>
              <a:rPr lang="en-US" altLang="zh-CN" sz="1400" dirty="0" smtClean="0">
                <a:solidFill>
                  <a:srgbClr val="FF0000"/>
                </a:solidFill>
              </a:rPr>
              <a:t>   </a:t>
            </a:r>
            <a:r>
              <a:rPr lang="zh-CN" altLang="en-US" sz="1400" dirty="0" smtClean="0">
                <a:solidFill>
                  <a:srgbClr val="FF0000"/>
                </a:solidFill>
              </a:rPr>
              <a:t>存储每一片段的信息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07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03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什么是插值器，什么事估值器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432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1433</Words>
  <Application>Microsoft Office PowerPoint</Application>
  <PresentationFormat>宽屏</PresentationFormat>
  <Paragraphs>224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Noto Sans CJK SC Medium</vt:lpstr>
      <vt:lpstr>Source Han Sans CN Normal</vt:lpstr>
      <vt:lpstr>等线</vt:lpstr>
      <vt:lpstr>等线 Light</vt:lpstr>
      <vt:lpstr>仿宋</vt:lpstr>
      <vt:lpstr>思源黑体 CN Bold</vt:lpstr>
      <vt:lpstr>思源黑体 CN Heavy</vt:lpstr>
      <vt:lpstr>思源黑体 CN Medium</vt:lpstr>
      <vt:lpstr>思源黑体 CN Normal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如何学好源码</vt:lpstr>
      <vt:lpstr>使用属性动画</vt:lpstr>
      <vt:lpstr>属性动画框架</vt:lpstr>
      <vt:lpstr>属性动画框架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回收池</vt:lpstr>
      <vt:lpstr>PowerPoint 演示文稿</vt:lpstr>
      <vt:lpstr>PowerPoint 演示文稿</vt:lpstr>
      <vt:lpstr>事件架构的回收池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China</cp:lastModifiedBy>
  <cp:revision>59</cp:revision>
  <dcterms:created xsi:type="dcterms:W3CDTF">2019-05-06T09:05:02Z</dcterms:created>
  <dcterms:modified xsi:type="dcterms:W3CDTF">2020-07-20T12:37:53Z</dcterms:modified>
</cp:coreProperties>
</file>