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1" r:id="rId2"/>
    <p:sldId id="531" r:id="rId3"/>
    <p:sldId id="503" r:id="rId4"/>
    <p:sldId id="532" r:id="rId5"/>
    <p:sldId id="533" r:id="rId6"/>
    <p:sldId id="534" r:id="rId7"/>
    <p:sldId id="537" r:id="rId8"/>
    <p:sldId id="541" r:id="rId9"/>
    <p:sldId id="539" r:id="rId10"/>
    <p:sldId id="540" r:id="rId11"/>
    <p:sldId id="538" r:id="rId12"/>
    <p:sldId id="542" r:id="rId13"/>
    <p:sldId id="543" r:id="rId14"/>
    <p:sldId id="544" r:id="rId15"/>
    <p:sldId id="54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4F548-4803-4280-818C-4707F6C43803}" type="datetimeFigureOut">
              <a:rPr lang="zh-CN" altLang="en-US" smtClean="0"/>
              <a:t>2020/7/23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AB060-5CD7-4293-96A6-9F2D6FE5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9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26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30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31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12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0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22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2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84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4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E0D3A88-F2DC-48B2-B876-5807AAEC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3A0B4C8-D651-4730-AD63-053F4F04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C068CFE-828D-4753-8215-214D4D0A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0CC7-ECDF-4630-8FD7-634B1B01A782}" type="datetimeFigureOut">
              <a:rPr lang="zh-CN" altLang="en-US" smtClean="0"/>
              <a:t>2020/7/23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93ADF2F-ECF2-43AC-9237-D418D484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14597C5-04F9-47B8-A279-89C27F87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DD25-C859-452E-A9B4-8A216F01F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75158B1-A6AC-48F4-9D0D-DAC578060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7A2B866-C891-4B6A-81C2-2B84DA1A5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2BBB511-718E-48CA-97CD-EF49723B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0CC7-ECDF-4630-8FD7-634B1B01A782}" type="datetimeFigureOut">
              <a:rPr lang="zh-CN" altLang="en-US" smtClean="0"/>
              <a:t>2020/7/23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A51BDA8-4A2E-4759-AB52-DE020191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F8A0B5E-3EDB-405A-B49E-8CBA0D9F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DD25-C859-452E-A9B4-8A216F01F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86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5462" y="201430"/>
            <a:ext cx="380961" cy="5714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75499" y="233157"/>
            <a:ext cx="5715039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80062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94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75">
                <a:solidFill>
                  <a:srgbClr val="1577B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2020/7/23 Thursday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80961" y="1000081"/>
            <a:ext cx="5615577" cy="428616"/>
          </a:xfrm>
        </p:spPr>
        <p:txBody>
          <a:bodyPr anchor="ctr" anchorCtr="0"/>
          <a:lstStyle>
            <a:lvl1pPr marL="0" indent="0">
              <a:buNone/>
              <a:defRPr sz="3199" b="1"/>
            </a:lvl1pPr>
            <a:lvl2pPr marL="609916" indent="0">
              <a:buNone/>
              <a:defRPr sz="2667" b="1"/>
            </a:lvl2pPr>
            <a:lvl3pPr marL="1219160" indent="0">
              <a:buNone/>
              <a:defRPr sz="2400" b="1"/>
            </a:lvl3pPr>
            <a:lvl4pPr marL="1829077" indent="0">
              <a:buNone/>
              <a:defRPr sz="2135" b="1"/>
            </a:lvl4pPr>
            <a:lvl5pPr marL="2438657" indent="0">
              <a:buNone/>
              <a:defRPr sz="2135" b="1"/>
            </a:lvl5pPr>
            <a:lvl6pPr marL="3047901" indent="0">
              <a:buNone/>
              <a:defRPr sz="2135" b="1"/>
            </a:lvl6pPr>
            <a:lvl7pPr marL="3657817" indent="0">
              <a:buNone/>
              <a:defRPr sz="2135" b="1"/>
            </a:lvl7pPr>
            <a:lvl8pPr marL="4267061" indent="0">
              <a:buNone/>
              <a:defRPr sz="2135" b="1"/>
            </a:lvl8pPr>
            <a:lvl9pPr marL="4876978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380961" y="1571570"/>
            <a:ext cx="5615577" cy="4554427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191273" y="1000081"/>
            <a:ext cx="5619810" cy="5143397"/>
          </a:xfrm>
        </p:spPr>
        <p:txBody>
          <a:bodyPr anchor="t" anchorCtr="0">
            <a:normAutofit/>
          </a:bodyPr>
          <a:lstStyle>
            <a:lvl1pPr marL="0" marR="0" indent="0" algn="l" defTabSz="644865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91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907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6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7901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81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061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97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2939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2020/7/23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8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8EF3C4D-4203-404F-A46A-062EA6AF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2F371EF-67C0-41A5-84AF-C9F18C14E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7C82F9B-714F-494F-84CA-DB784EF0E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F0CC7-ECDF-4630-8FD7-634B1B01A782}" type="datetimeFigureOut">
              <a:rPr lang="zh-CN" altLang="en-US" smtClean="0"/>
              <a:t>2020/7/23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3ADBD1B-8CED-45BC-968D-F20ABB68C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6B30F8B-DED6-41B2-8277-0F5284CB9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DD25-C859-452E-A9B4-8A216F01F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3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9" r:id="rId2"/>
    <p:sldLayoutId id="2147483660" r:id="rId3"/>
    <p:sldLayoutId id="2147483662" r:id="rId4"/>
    <p:sldLayoutId id="2147483663" r:id="rId5"/>
    <p:sldLayoutId id="214748366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ev.mi.com/console/doc/detail?pId=129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oppomobile.com/wiki/doc#id=1015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vivo.com.cn/documentCenter/doc/10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48468" y="-3428815"/>
            <a:ext cx="3786104" cy="103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辅标题</a:t>
            </a:r>
            <a:r>
              <a:rPr lang="zh-CN" altLang="en-US" sz="2400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  <a:sym typeface="Wingdings" panose="05000000000000000000"/>
              </a:rPr>
              <a:t>：（课程标题）</a:t>
            </a:r>
            <a:endParaRPr lang="zh-CN" altLang="en-US" sz="2400" dirty="0">
              <a:solidFill>
                <a:srgbClr val="0070C0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r>
              <a:rPr lang="zh-CN" altLang="en-US" sz="1865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思源黑体 CN Medium  字号</a:t>
            </a:r>
            <a:r>
              <a:rPr lang="en-US" altLang="zh-CN" sz="1865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66</a:t>
            </a:r>
          </a:p>
          <a:p>
            <a:endParaRPr lang="zh-CN" altLang="en-US" sz="1865" dirty="0">
              <a:solidFill>
                <a:srgbClr val="0070C0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15150" y="1298190"/>
            <a:ext cx="9591170" cy="1655930"/>
            <a:chOff x="3950426" y="3048920"/>
            <a:chExt cx="15856065" cy="3152528"/>
          </a:xfrm>
        </p:grpSpPr>
        <p:sp>
          <p:nvSpPr>
            <p:cNvPr id="30" name="TextBox 29"/>
            <p:cNvSpPr txBox="1"/>
            <p:nvPr/>
          </p:nvSpPr>
          <p:spPr>
            <a:xfrm>
              <a:off x="5736376" y="3048920"/>
              <a:ext cx="12284165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4234" b="1" dirty="0" smtClean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</a:rPr>
                <a:t>刘海屏适配方案</a:t>
              </a:r>
              <a:endParaRPr lang="zh-CN" altLang="en-US" sz="4234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3950426" y="5002348"/>
              <a:ext cx="15856065" cy="1199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493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各大厂商屏幕适配指南之刘海屏适配</a:t>
              </a:r>
              <a:endParaRPr lang="zh-CN" altLang="en-US" sz="3493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endParaRPr>
            </a:p>
          </p:txBody>
        </p:sp>
      </p:grpSp>
      <p:sp>
        <p:nvSpPr>
          <p:cNvPr id="8" name="TextBox 53"/>
          <p:cNvSpPr txBox="1"/>
          <p:nvPr/>
        </p:nvSpPr>
        <p:spPr>
          <a:xfrm>
            <a:off x="3352985" y="3621549"/>
            <a:ext cx="95911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zh-CN" altLang="en-US" sz="200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 </a:t>
            </a:r>
            <a:r>
              <a:rPr lang="zh-CN" altLang="en-US" sz="2000" dirty="0" smtClean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小米</a:t>
            </a:r>
            <a:r>
              <a:rPr lang="zh-CN" altLang="en-US" sz="200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， </a:t>
            </a:r>
            <a:r>
              <a:rPr lang="en-US" altLang="zh-CN" sz="200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Vivo</a:t>
            </a:r>
            <a:r>
              <a:rPr lang="zh-CN" altLang="en-US" sz="200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，华为，</a:t>
            </a:r>
            <a:r>
              <a:rPr lang="en-US" altLang="zh-CN" sz="2000" dirty="0" err="1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oppo</a:t>
            </a:r>
            <a:r>
              <a:rPr lang="zh-CN" altLang="en-US" sz="200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官方适配</a:t>
            </a:r>
            <a:r>
              <a:rPr lang="zh-CN" altLang="en-US" sz="2000" dirty="0" smtClean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指导</a:t>
            </a:r>
            <a:endParaRPr lang="en-US" altLang="zh-CN" sz="2000" dirty="0" smtClean="0">
              <a:solidFill>
                <a:srgbClr val="4D4D4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Noto Sans CJK SC Medium" charset="-122"/>
            </a:endParaRPr>
          </a:p>
          <a:p>
            <a:pPr marL="457200" indent="-457200">
              <a:buAutoNum type="arabicPlain"/>
            </a:pPr>
            <a:endParaRPr lang="en-US" altLang="zh-CN" sz="2000" dirty="0" smtClean="0">
              <a:solidFill>
                <a:srgbClr val="4D4D4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Noto Sans CJK SC Medium" charset="-122"/>
            </a:endParaRPr>
          </a:p>
          <a:p>
            <a:pPr marL="457200" indent="-457200">
              <a:buAutoNum type="arabicPlain"/>
            </a:pPr>
            <a:r>
              <a:rPr lang="zh-CN" altLang="en-US" sz="2000" dirty="0" smtClean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如何</a:t>
            </a:r>
            <a:r>
              <a:rPr lang="zh-CN" altLang="en-US" sz="200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获取手机厂商的</a:t>
            </a:r>
            <a:r>
              <a:rPr lang="en-US" altLang="zh-CN" sz="200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Android</a:t>
            </a:r>
            <a:r>
              <a:rPr lang="zh-CN" altLang="en-US" sz="200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系统</a:t>
            </a:r>
            <a:r>
              <a:rPr lang="zh-CN" altLang="en-US" sz="2000" dirty="0" smtClean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属性</a:t>
            </a:r>
            <a:endParaRPr lang="en-US" altLang="zh-CN" sz="2000" dirty="0" smtClean="0">
              <a:solidFill>
                <a:srgbClr val="4D4D4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Noto Sans CJK SC Medium" charset="-122"/>
            </a:endParaRPr>
          </a:p>
          <a:p>
            <a:pPr marL="457200" indent="-457200">
              <a:buAutoNum type="arabicPlain"/>
            </a:pPr>
            <a:endParaRPr lang="zh-CN" altLang="en-US" sz="2000" dirty="0">
              <a:solidFill>
                <a:srgbClr val="4D4D4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Noto Sans CJK SC Medium" charset="-122"/>
            </a:endParaRPr>
          </a:p>
          <a:p>
            <a:pPr marL="457200" indent="-457200">
              <a:buAutoNum type="arabicPlain"/>
            </a:pPr>
            <a:r>
              <a:rPr lang="zh-CN" altLang="en-US" sz="200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 </a:t>
            </a:r>
            <a:r>
              <a:rPr lang="zh-CN" altLang="en-US" sz="2000" dirty="0" smtClean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屏幕</a:t>
            </a:r>
            <a:r>
              <a:rPr lang="zh-CN" altLang="en-US" sz="200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危险区域处置与适配</a:t>
            </a:r>
            <a:endParaRPr lang="zh-CN" altLang="en-US" sz="2000" dirty="0">
              <a:solidFill>
                <a:srgbClr val="4D4D4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Noto Sans CJK SC Medium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en-US" altLang="zh-CN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Google</a:t>
            </a: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文档对刘海屏设备的要求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4261" y="1854022"/>
            <a:ext cx="5271884" cy="4290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要求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4260" y="2283108"/>
            <a:ext cx="9701505" cy="25821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一条边缘最多只能包含一个刘海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一台设备不能有两个以上的刘海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设备的两条较长边缘上不能有刘海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在未设置特殊标志的竖屏模式下，状态栏的高度必须至少与刘海的高度持平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默认情况下，在全屏模式或横屏模式下，整个刘海区域必须显示黑边</a:t>
            </a:r>
            <a:endParaRPr lang="zh-CN" altLang="en-US" sz="1905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4260" y="5021129"/>
            <a:ext cx="7617125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ea typeface="思源黑体 CN Normal" panose="020B0400000000000000" pitchFamily="34" charset="-122"/>
              </a:rPr>
              <a:t>备注</a:t>
            </a:r>
            <a:r>
              <a:rPr lang="en-US" altLang="zh-CN" sz="1200" dirty="0" smtClean="0">
                <a:solidFill>
                  <a:srgbClr val="FF0000"/>
                </a:solidFill>
                <a:ea typeface="思源黑体 CN Normal" panose="020B0400000000000000" pitchFamily="34" charset="-122"/>
              </a:rPr>
              <a:t>: </a:t>
            </a:r>
            <a:r>
              <a:rPr lang="zh-CN" altLang="en-US" sz="1200" dirty="0" smtClean="0">
                <a:solidFill>
                  <a:srgbClr val="FF0000"/>
                </a:solidFill>
                <a:ea typeface="思源黑体 CN Normal" panose="020B0400000000000000" pitchFamily="34" charset="-122"/>
              </a:rPr>
              <a:t>必须是</a:t>
            </a:r>
            <a:r>
              <a:rPr lang="en-US" altLang="zh-CN" sz="1200" dirty="0" smtClean="0">
                <a:solidFill>
                  <a:srgbClr val="FF0000"/>
                </a:solidFill>
                <a:ea typeface="思源黑体 CN Normal" panose="020B0400000000000000" pitchFamily="34" charset="-122"/>
              </a:rPr>
              <a:t>Android9.0</a:t>
            </a:r>
            <a:r>
              <a:rPr lang="zh-CN" altLang="en-US" sz="1200" dirty="0" smtClean="0">
                <a:solidFill>
                  <a:srgbClr val="FF0000"/>
                </a:solidFill>
                <a:ea typeface="思源黑体 CN Normal" panose="020B0400000000000000" pitchFamily="34" charset="-122"/>
              </a:rPr>
              <a:t>才会有此限制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2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="" xmlns:a16="http://schemas.microsoft.com/office/drawing/2014/main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声明最大长宽比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599CC35C-2DE1-4941-B92C-F02BED1EBCFF}"/>
              </a:ext>
            </a:extLst>
          </p:cNvPr>
          <p:cNvSpPr txBox="1"/>
          <p:nvPr/>
        </p:nvSpPr>
        <p:spPr>
          <a:xfrm>
            <a:off x="363473" y="998922"/>
            <a:ext cx="9024856" cy="923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以前的普通屏长宽比为</a:t>
            </a:r>
            <a:r>
              <a:rPr lang="en-US" altLang="zh-CN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16</a:t>
            </a:r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：</a:t>
            </a:r>
            <a:r>
              <a:rPr lang="en-US" altLang="zh-CN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9</a:t>
            </a:r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，全面屏手机的屏幕长宽比增大了很多，如果不适配的话就会类似下面这样：</a:t>
            </a:r>
            <a:endParaRPr lang="en-US" altLang="zh-CN" sz="1905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3" name="AutoShape 2" descr="https://upload-images.jianshu.io/upload_images/1310103-395cc706dc083314.jpg?imageMogr2/auto-orient/strip|imageView2/2/w/17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485" y="1983278"/>
            <a:ext cx="1981053" cy="37630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99CC35C-2DE1-4941-B92C-F02BED1EBCFF}"/>
              </a:ext>
            </a:extLst>
          </p:cNvPr>
          <p:cNvSpPr txBox="1"/>
          <p:nvPr/>
        </p:nvSpPr>
        <p:spPr>
          <a:xfrm>
            <a:off x="3871549" y="5746331"/>
            <a:ext cx="262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黑色区域为未利用的</a:t>
            </a:r>
            <a:r>
              <a:rPr lang="zh-CN" altLang="en-US" sz="1600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区域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510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03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第一步检测刘海屏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5825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第一</a:t>
            </a:r>
            <a:r>
              <a:rPr lang="zh-CN" altLang="en-US" sz="3493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步判断刘海屏</a:t>
            </a:r>
            <a:r>
              <a:rPr lang="en-US" altLang="zh-CN" sz="3493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(</a:t>
            </a:r>
            <a:r>
              <a:rPr lang="zh-CN" altLang="en-US" sz="3493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小米</a:t>
            </a:r>
            <a:r>
              <a:rPr lang="en-US" altLang="zh-CN" sz="3493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)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83" y="2751827"/>
            <a:ext cx="585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SystemProperties.getInt</a:t>
            </a:r>
            <a:r>
              <a:rPr lang="en-US" altLang="zh-CN" dirty="0"/>
              <a:t>("</a:t>
            </a:r>
            <a:r>
              <a:rPr lang="en-US" altLang="zh-CN" dirty="0" err="1"/>
              <a:t>ro.miui.notch</a:t>
            </a:r>
            <a:r>
              <a:rPr lang="en-US" altLang="zh-CN" dirty="0"/>
              <a:t>", 0) == 1;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6083" y="2196861"/>
            <a:ext cx="770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系统增加了 </a:t>
            </a:r>
            <a:r>
              <a:rPr lang="en-US" altLang="zh-CN" dirty="0"/>
              <a:t>property </a:t>
            </a:r>
            <a:r>
              <a:rPr lang="en-US" altLang="zh-CN" dirty="0" err="1"/>
              <a:t>ro.miui.notch</a:t>
            </a:r>
            <a:r>
              <a:rPr lang="zh-CN" altLang="en-US" dirty="0"/>
              <a:t>，值为</a:t>
            </a:r>
            <a:r>
              <a:rPr lang="en-US" altLang="zh-CN" dirty="0"/>
              <a:t>1</a:t>
            </a:r>
            <a:r>
              <a:rPr lang="zh-CN" altLang="en-US" dirty="0"/>
              <a:t>时则是 </a:t>
            </a:r>
            <a:r>
              <a:rPr lang="en-US" altLang="zh-CN" dirty="0"/>
              <a:t>Notch </a:t>
            </a:r>
            <a:r>
              <a:rPr lang="zh-CN" altLang="en-US" dirty="0"/>
              <a:t>屏手机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87" y="1296036"/>
            <a:ext cx="711173" cy="71519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6083" y="6196642"/>
            <a:ext cx="770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小米适配文档</a:t>
            </a:r>
            <a:r>
              <a:rPr lang="en-US" altLang="zh-CN" sz="1400" dirty="0" smtClean="0"/>
              <a:t>:</a:t>
            </a:r>
            <a:r>
              <a:rPr lang="en-US" altLang="zh-CN" sz="1400" dirty="0">
                <a:hlinkClick r:id="rId4"/>
              </a:rPr>
              <a:t>https://dev.mi.com/console/doc/</a:t>
            </a:r>
            <a:r>
              <a:rPr lang="en-US" altLang="zh-CN" sz="1400" dirty="0" err="1">
                <a:hlinkClick r:id="rId4"/>
              </a:rPr>
              <a:t>detail?pId</a:t>
            </a:r>
            <a:r>
              <a:rPr lang="en-US" altLang="zh-CN" sz="1400" dirty="0">
                <a:hlinkClick r:id="rId4"/>
              </a:rPr>
              <a:t>=1293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936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第一</a:t>
            </a:r>
            <a:r>
              <a:rPr lang="zh-CN" altLang="en-US" sz="3493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步判断刘海屏</a:t>
            </a:r>
            <a:r>
              <a:rPr lang="en-US" altLang="zh-CN" sz="3493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(</a:t>
            </a:r>
            <a:r>
              <a:rPr lang="en-US" altLang="zh-CN" sz="3493" dirty="0" err="1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Oppo</a:t>
            </a:r>
            <a:r>
              <a:rPr lang="en-US" altLang="zh-CN" sz="3493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)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83" y="2751827"/>
            <a:ext cx="101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context.getPackageManager</a:t>
            </a:r>
            <a:r>
              <a:rPr lang="en-US" altLang="zh-CN" dirty="0"/>
              <a:t>().</a:t>
            </a:r>
            <a:r>
              <a:rPr lang="en-US" altLang="zh-CN" dirty="0" err="1"/>
              <a:t>hasSystemFeature</a:t>
            </a:r>
            <a:r>
              <a:rPr lang="en-US" altLang="zh-CN" dirty="0"/>
              <a:t>("</a:t>
            </a:r>
            <a:r>
              <a:rPr lang="en-US" altLang="zh-CN" dirty="0" err="1"/>
              <a:t>com.oppo.feature.screen.heteromorphism</a:t>
            </a:r>
            <a:r>
              <a:rPr lang="en-US" altLang="zh-CN" dirty="0"/>
              <a:t>");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6083" y="2196861"/>
            <a:ext cx="1037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系统增加了 </a:t>
            </a:r>
            <a:r>
              <a:rPr lang="en-US" altLang="zh-CN" dirty="0" err="1"/>
              <a:t>com.oppo.feature.screen.heteromorphism</a:t>
            </a:r>
            <a:r>
              <a:rPr lang="zh-CN" altLang="en-US" dirty="0" smtClean="0"/>
              <a:t>，</a:t>
            </a:r>
            <a:r>
              <a:rPr lang="zh-CN" altLang="en-US" dirty="0"/>
              <a:t>返回</a:t>
            </a:r>
            <a:r>
              <a:rPr lang="zh-CN" altLang="en-US" dirty="0" smtClean="0"/>
              <a:t>值是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 </a:t>
            </a:r>
            <a:r>
              <a:rPr lang="en-US" altLang="zh-CN" dirty="0"/>
              <a:t>Notch </a:t>
            </a:r>
            <a:r>
              <a:rPr lang="zh-CN" altLang="en-US" dirty="0"/>
              <a:t>屏手机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6083" y="6196642"/>
            <a:ext cx="770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oppo</a:t>
            </a:r>
            <a:r>
              <a:rPr lang="zh-CN" altLang="en-US" sz="1400" dirty="0" smtClean="0"/>
              <a:t>适配文档</a:t>
            </a:r>
            <a:r>
              <a:rPr lang="en-US" altLang="zh-CN" sz="1400" dirty="0" smtClean="0"/>
              <a:t>:</a:t>
            </a:r>
            <a:r>
              <a:rPr lang="en-US" altLang="zh-CN" sz="1400" dirty="0">
                <a:hlinkClick r:id="rId3"/>
              </a:rPr>
              <a:t>https://open.oppomobile.com/wiki/</a:t>
            </a:r>
            <a:r>
              <a:rPr lang="en-US" altLang="zh-CN" sz="1400" dirty="0" err="1">
                <a:hlinkClick r:id="rId3"/>
              </a:rPr>
              <a:t>doc#id</a:t>
            </a:r>
            <a:r>
              <a:rPr lang="en-US" altLang="zh-CN" sz="1400" dirty="0">
                <a:hlinkClick r:id="rId3"/>
              </a:rPr>
              <a:t>=10159</a:t>
            </a:r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27" y="1396815"/>
            <a:ext cx="1712438" cy="80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1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第一</a:t>
            </a:r>
            <a:r>
              <a:rPr lang="zh-CN" altLang="en-US" sz="3493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步判断刘海屏</a:t>
            </a:r>
            <a:r>
              <a:rPr lang="en-US" altLang="zh-CN" sz="3493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(</a:t>
            </a:r>
            <a:r>
              <a:rPr lang="en-US" altLang="zh-CN" sz="3493" dirty="0" err="1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ViVo</a:t>
            </a:r>
            <a:r>
              <a:rPr lang="en-US" altLang="zh-CN" sz="3493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)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83" y="2751827"/>
            <a:ext cx="101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context.getPackageManager</a:t>
            </a:r>
            <a:r>
              <a:rPr lang="en-US" altLang="zh-CN" dirty="0"/>
              <a:t>().</a:t>
            </a:r>
            <a:r>
              <a:rPr lang="en-US" altLang="zh-CN" dirty="0" err="1"/>
              <a:t>hasSystemFeature</a:t>
            </a:r>
            <a:r>
              <a:rPr lang="en-US" altLang="zh-CN" dirty="0"/>
              <a:t>("</a:t>
            </a:r>
            <a:r>
              <a:rPr lang="en-US" altLang="zh-CN" dirty="0" err="1"/>
              <a:t>com.oppo.feature.screen.heteromorphism</a:t>
            </a:r>
            <a:r>
              <a:rPr lang="en-US" altLang="zh-CN" dirty="0"/>
              <a:t>");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2347" y="2346318"/>
            <a:ext cx="1037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系统增加了 </a:t>
            </a:r>
            <a:r>
              <a:rPr lang="en-US" altLang="zh-CN" dirty="0" err="1" smtClean="0"/>
              <a:t>FtFeature</a:t>
            </a:r>
            <a:r>
              <a:rPr lang="en-US" altLang="zh-CN" dirty="0"/>
              <a:t>. </a:t>
            </a:r>
            <a:r>
              <a:rPr lang="en-US" altLang="zh-CN" dirty="0" err="1" smtClean="0"/>
              <a:t>isFeatureSupport</a:t>
            </a:r>
            <a:r>
              <a:rPr lang="zh-CN" altLang="en-US" dirty="0" smtClean="0"/>
              <a:t>（）</a:t>
            </a:r>
            <a:r>
              <a:rPr lang="zh-CN" altLang="en-US" dirty="0"/>
              <a:t>方法</a:t>
            </a:r>
            <a:r>
              <a:rPr lang="zh-CN" altLang="en-US" dirty="0" smtClean="0"/>
              <a:t>，</a:t>
            </a:r>
            <a:r>
              <a:rPr lang="zh-CN" altLang="en-US" dirty="0"/>
              <a:t>返回</a:t>
            </a:r>
            <a:r>
              <a:rPr lang="zh-CN" altLang="en-US" dirty="0" smtClean="0"/>
              <a:t>值是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 </a:t>
            </a:r>
            <a:r>
              <a:rPr lang="en-US" altLang="zh-CN" dirty="0"/>
              <a:t>Notch </a:t>
            </a:r>
            <a:r>
              <a:rPr lang="zh-CN" altLang="en-US" dirty="0"/>
              <a:t>屏</a:t>
            </a:r>
            <a:r>
              <a:rPr lang="zh-CN" altLang="en-US" dirty="0" smtClean="0"/>
              <a:t>手机</a:t>
            </a:r>
            <a:r>
              <a:rPr lang="en-US" altLang="zh-CN" dirty="0" smtClean="0"/>
              <a:t>(</a:t>
            </a:r>
            <a:r>
              <a:rPr lang="zh-CN" altLang="en-US" dirty="0" smtClean="0"/>
              <a:t>该方法为隐藏方法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6083" y="6196642"/>
            <a:ext cx="770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vivo</a:t>
            </a:r>
            <a:r>
              <a:rPr lang="zh-CN" altLang="en-US" sz="1400" dirty="0" smtClean="0"/>
              <a:t>适配文档</a:t>
            </a:r>
            <a:r>
              <a:rPr lang="en-US" altLang="zh-CN" sz="1400" dirty="0" smtClean="0"/>
              <a:t>:</a:t>
            </a:r>
            <a:r>
              <a:rPr lang="en-US" altLang="zh-CN" sz="1400" dirty="0">
                <a:hlinkClick r:id="rId3"/>
              </a:rPr>
              <a:t>https://dev.vivo.com.cn/</a:t>
            </a:r>
            <a:r>
              <a:rPr lang="en-US" altLang="zh-CN" sz="1400" dirty="0" err="1">
                <a:hlinkClick r:id="rId3"/>
              </a:rPr>
              <a:t>documentCenter</a:t>
            </a:r>
            <a:r>
              <a:rPr lang="en-US" altLang="zh-CN" sz="1400" dirty="0">
                <a:hlinkClick r:id="rId3"/>
              </a:rPr>
              <a:t>/doc/103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89" y="1309869"/>
            <a:ext cx="2066175" cy="7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01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为什么需要</a:t>
            </a:r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学刘海屏适配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89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刘海屏适配 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599CC35C-2DE1-4941-B92C-F02BED1EBCFF}"/>
              </a:ext>
            </a:extLst>
          </p:cNvPr>
          <p:cNvSpPr txBox="1"/>
          <p:nvPr/>
        </p:nvSpPr>
        <p:spPr>
          <a:xfrm>
            <a:off x="1275808" y="1515929"/>
            <a:ext cx="9024856" cy="273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905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目前手机形状层出不穷，有刘海屏，水滴屏，异形</a:t>
            </a:r>
            <a:r>
              <a:rPr lang="zh-CN" altLang="en-US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屏，圆孔屏</a:t>
            </a:r>
            <a:endParaRPr lang="en-US" altLang="zh-CN" sz="1905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905" dirty="0" smtClean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 </a:t>
            </a:r>
            <a:r>
              <a:rPr lang="zh-CN" altLang="en-US" sz="1905" dirty="0" smtClean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学习刘海屏适配的</a:t>
            </a:r>
            <a:r>
              <a:rPr lang="zh-CN" altLang="en-US" sz="1905" dirty="0" smtClean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五大理由</a:t>
            </a:r>
            <a:endParaRPr lang="en-US" altLang="zh-CN" sz="1905" dirty="0" smtClean="0">
              <a:solidFill>
                <a:schemeClr val="accent5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en-US" altLang="zh-CN" sz="1905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1 </a:t>
            </a:r>
            <a:r>
              <a:rPr lang="zh-CN" altLang="en-US" sz="1905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： </a:t>
            </a:r>
            <a:r>
              <a:rPr lang="zh-CN" altLang="en-US" sz="1905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刘海屏不做适配，</a:t>
            </a:r>
            <a:r>
              <a:rPr lang="en-US" altLang="zh-CN" sz="1905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app</a:t>
            </a:r>
            <a:r>
              <a:rPr lang="zh-CN" altLang="en-US" sz="1905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显示不全</a:t>
            </a:r>
            <a:endParaRPr lang="en-US" altLang="zh-CN" sz="1905" dirty="0" smtClean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en-US" altLang="zh-CN" sz="1905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2</a:t>
            </a:r>
            <a:r>
              <a:rPr lang="zh-CN" altLang="en-US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：  </a:t>
            </a:r>
            <a:r>
              <a:rPr lang="zh-CN" altLang="en-US" sz="1905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当按钮在显示屏内部时，用户无法进行点击</a:t>
            </a:r>
            <a:endParaRPr lang="en-US" altLang="zh-CN" sz="1905" dirty="0" smtClean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en-US" altLang="zh-CN" sz="1905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3</a:t>
            </a:r>
            <a:r>
              <a:rPr lang="zh-CN" altLang="en-US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：  </a:t>
            </a:r>
            <a:r>
              <a:rPr lang="en-US" altLang="zh-CN" sz="1905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App</a:t>
            </a:r>
            <a:r>
              <a:rPr lang="zh-CN" altLang="en-US" sz="1905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都应该对厂商改了什么，如何适配有一个了解</a:t>
            </a:r>
            <a:endParaRPr lang="en-US" altLang="zh-CN" sz="1905" dirty="0" smtClean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en-US" altLang="zh-CN" sz="1905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4</a:t>
            </a:r>
            <a:r>
              <a:rPr lang="zh-CN" altLang="en-US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：  </a:t>
            </a:r>
            <a:r>
              <a:rPr lang="zh-CN" altLang="en-US" sz="1905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一个</a:t>
            </a:r>
            <a:r>
              <a:rPr lang="en-US" altLang="zh-CN" sz="1905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App</a:t>
            </a:r>
            <a:r>
              <a:rPr lang="zh-CN" altLang="en-US" sz="1905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必备技能</a:t>
            </a:r>
            <a:endParaRPr lang="en-US" altLang="zh-CN" sz="1905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648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02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如何学习源码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85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="" xmlns:a16="http://schemas.microsoft.com/office/drawing/2014/main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如何学好源码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382992" y="2009954"/>
            <a:ext cx="4734465" cy="3413292"/>
            <a:chOff x="3486509" y="2087591"/>
            <a:chExt cx="4734465" cy="341329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6509" y="2087591"/>
              <a:ext cx="4066131" cy="2562045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599CC35C-2DE1-4941-B92C-F02BED1EBCFF}"/>
                </a:ext>
              </a:extLst>
            </p:cNvPr>
            <p:cNvSpPr txBox="1"/>
            <p:nvPr/>
          </p:nvSpPr>
          <p:spPr>
            <a:xfrm>
              <a:off x="4112299" y="4968814"/>
              <a:ext cx="4108675" cy="53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bg1"/>
                  </a:solidFill>
                </a:defRPr>
              </a:lvl1pPr>
            </a:lstStyle>
            <a:p>
              <a:pPr>
                <a:lnSpc>
                  <a:spcPct val="150000"/>
                </a:lnSpc>
                <a:buClr>
                  <a:srgbClr val="1577BA"/>
                </a:buClr>
              </a:pPr>
              <a:r>
                <a:rPr lang="zh-CN" altLang="en-US" sz="1905" dirty="0" smtClean="0">
                  <a:solidFill>
                    <a:schemeClr val="accent5"/>
                  </a:solidFill>
                  <a:latin typeface="思源黑体 CN Normal" panose="020B0400000000000000" pitchFamily="34" charset="-122"/>
                  <a:ea typeface="思源黑体 CN Normal" panose="020B0400000000000000"/>
                </a:rPr>
                <a:t>直接拿起属性动画的源码开始撸</a:t>
              </a:r>
              <a:endParaRPr lang="en-US" altLang="zh-CN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842329" y="1806545"/>
            <a:ext cx="5591311" cy="3616701"/>
            <a:chOff x="4112299" y="2087591"/>
            <a:chExt cx="4108675" cy="3378206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552" y="2087591"/>
              <a:ext cx="2562045" cy="2562045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599CC35C-2DE1-4941-B92C-F02BED1EBCFF}"/>
                </a:ext>
              </a:extLst>
            </p:cNvPr>
            <p:cNvSpPr txBox="1"/>
            <p:nvPr/>
          </p:nvSpPr>
          <p:spPr>
            <a:xfrm>
              <a:off x="4112299" y="4968814"/>
              <a:ext cx="4108675" cy="496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bg1"/>
                  </a:solidFill>
                </a:defRPr>
              </a:lvl1pPr>
            </a:lstStyle>
            <a:p>
              <a:pPr>
                <a:lnSpc>
                  <a:spcPct val="150000"/>
                </a:lnSpc>
                <a:buClr>
                  <a:srgbClr val="1577BA"/>
                </a:buClr>
              </a:pPr>
              <a:r>
                <a:rPr lang="zh-CN" altLang="en-US" sz="1905" dirty="0" smtClean="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/>
                </a:rPr>
                <a:t>理解清楚为什么这样</a:t>
              </a:r>
              <a:r>
                <a:rPr lang="zh-CN" altLang="en-US" sz="1905" dirty="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/>
                </a:rPr>
                <a:t>设计</a:t>
              </a:r>
              <a:r>
                <a:rPr lang="zh-CN" altLang="en-US" sz="1905" dirty="0" smtClean="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/>
                </a:rPr>
                <a:t>，这样做的好处在哪里</a:t>
              </a:r>
              <a:endParaRPr lang="en-US" altLang="zh-CN" sz="1905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7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="" xmlns:a16="http://schemas.microsoft.com/office/drawing/2014/main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刘海屏分类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62" y="3213135"/>
            <a:ext cx="12192000" cy="31876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599CC35C-2DE1-4941-B92C-F02BED1EBCFF}"/>
              </a:ext>
            </a:extLst>
          </p:cNvPr>
          <p:cNvSpPr txBox="1"/>
          <p:nvPr/>
        </p:nvSpPr>
        <p:spPr>
          <a:xfrm>
            <a:off x="283769" y="1629648"/>
            <a:ext cx="9024856" cy="923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这</a:t>
            </a:r>
            <a:r>
              <a:rPr lang="zh-CN" altLang="en-US" sz="1905" dirty="0" smtClean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两种</a:t>
            </a:r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屏幕都可以统称为刘海屏，不过对于右侧较小的刘海，业界一般称为水滴屏或美人尖。</a:t>
            </a:r>
            <a:endParaRPr lang="en-US" altLang="zh-CN" sz="1905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996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刘海屏造成的问题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4261" y="1854022"/>
            <a:ext cx="5271884" cy="4290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作用：设置 属性值 从初始值过渡到结束值 的变化规律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4261" y="2283109"/>
            <a:ext cx="9632528" cy="14176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适应更长的屏幕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防止内容被刘海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遮挡</a:t>
            </a:r>
            <a:endParaRPr lang="zh-CN" altLang="en-US" sz="1905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4261" y="3856563"/>
            <a:ext cx="76171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第</a:t>
            </a: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一点是所有应用都需要适配的，对应下文的声明最大</a:t>
            </a:r>
            <a:r>
              <a:rPr lang="zh-CN" altLang="en-US" sz="1200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长宽比， 刘海的高湿度是不应该计算在内的</a:t>
            </a:r>
            <a:endParaRPr lang="en-US" altLang="zh-CN" sz="1200" dirty="0" smtClean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第二</a:t>
            </a: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点，如果应用本身不需要全屏显示或使用沉浸式状态栏，是不需要适配的</a:t>
            </a:r>
            <a:r>
              <a:rPr lang="zh-CN" altLang="en-US" sz="1200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。</a:t>
            </a:r>
            <a:endParaRPr lang="en-US" altLang="zh-CN" sz="1200" dirty="0" smtClean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针对需要适配第二点的应用，需要获取刘海的位置和宽高，然后将显示内容避开即可。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3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需要适配刘海屏的页面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983" y="1896950"/>
            <a:ext cx="8116003" cy="49610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99CC35C-2DE1-4941-B92C-F02BED1EBCFF}"/>
              </a:ext>
            </a:extLst>
          </p:cNvPr>
          <p:cNvSpPr txBox="1"/>
          <p:nvPr/>
        </p:nvSpPr>
        <p:spPr>
          <a:xfrm>
            <a:off x="1028708" y="990686"/>
            <a:ext cx="9024856" cy="79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6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（</a:t>
            </a:r>
            <a:r>
              <a:rPr lang="en-US" altLang="zh-CN" sz="16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1</a:t>
            </a:r>
            <a:r>
              <a:rPr lang="zh-CN" altLang="en-US" sz="16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）对于有状态栏的页面：不会受到刘海屏特性的影响，因为刘海屏包含在状态栏中了；</a:t>
            </a: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6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（</a:t>
            </a:r>
            <a:r>
              <a:rPr lang="en-US" altLang="zh-CN" sz="16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2</a:t>
            </a:r>
            <a:r>
              <a:rPr lang="zh-CN" altLang="en-US" sz="16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）全屏显示的页面，主要适配的是：①启动页；②引导页；③阅读器，重点是阅读器</a:t>
            </a:r>
            <a:endParaRPr lang="en-US" altLang="zh-CN" sz="1600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9279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刘海屏</a:t>
            </a: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种类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69343" y="1518250"/>
            <a:ext cx="1690778" cy="3081486"/>
          </a:xfrm>
          <a:prstGeom prst="roundRect">
            <a:avLst>
              <a:gd name="adj" fmla="val 98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250269" y="4157932"/>
            <a:ext cx="328923" cy="328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同侧圆角矩形 6"/>
          <p:cNvSpPr/>
          <p:nvPr/>
        </p:nvSpPr>
        <p:spPr>
          <a:xfrm rot="10800000">
            <a:off x="1030989" y="1518250"/>
            <a:ext cx="767486" cy="207740"/>
          </a:xfrm>
          <a:prstGeom prst="round2SameRect">
            <a:avLst>
              <a:gd name="adj1" fmla="val 44118"/>
              <a:gd name="adj2" fmla="val 0"/>
            </a:avLst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479401" y="1518250"/>
            <a:ext cx="1690778" cy="3081486"/>
          </a:xfrm>
          <a:prstGeom prst="roundRect">
            <a:avLst>
              <a:gd name="adj" fmla="val 98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160327" y="4157932"/>
            <a:ext cx="328923" cy="328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同侧圆角矩形 11"/>
          <p:cNvSpPr/>
          <p:nvPr/>
        </p:nvSpPr>
        <p:spPr>
          <a:xfrm rot="10800000">
            <a:off x="3136299" y="1518249"/>
            <a:ext cx="305841" cy="207739"/>
          </a:xfrm>
          <a:prstGeom prst="round2SameRect">
            <a:avLst>
              <a:gd name="adj1" fmla="val 23355"/>
              <a:gd name="adj2" fmla="val 0"/>
            </a:avLst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389459" y="1518250"/>
            <a:ext cx="1690778" cy="3081486"/>
          </a:xfrm>
          <a:prstGeom prst="roundRect">
            <a:avLst>
              <a:gd name="adj" fmla="val 98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070385" y="4157932"/>
            <a:ext cx="328923" cy="328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299517" y="1518250"/>
            <a:ext cx="1690778" cy="3081486"/>
          </a:xfrm>
          <a:prstGeom prst="roundRect">
            <a:avLst>
              <a:gd name="adj" fmla="val 98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980443" y="4157932"/>
            <a:ext cx="328923" cy="328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492923" y="1620898"/>
            <a:ext cx="210180" cy="2101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623361" y="1620898"/>
            <a:ext cx="210180" cy="2101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8311996" y="1518249"/>
            <a:ext cx="1690778" cy="3081486"/>
          </a:xfrm>
          <a:prstGeom prst="roundRect">
            <a:avLst>
              <a:gd name="adj" fmla="val 98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992922" y="4157931"/>
            <a:ext cx="328923" cy="328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494015" y="1575758"/>
            <a:ext cx="431321" cy="1968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0339404" y="1518249"/>
            <a:ext cx="1690778" cy="3081486"/>
          </a:xfrm>
          <a:prstGeom prst="roundRect">
            <a:avLst>
              <a:gd name="adj" fmla="val 98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020330" y="4157931"/>
            <a:ext cx="328923" cy="328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0430320" y="1581617"/>
            <a:ext cx="431321" cy="1968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641" y="5089911"/>
            <a:ext cx="825026" cy="1748563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399" y="5048761"/>
            <a:ext cx="836985" cy="18092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115" y="5048760"/>
            <a:ext cx="841360" cy="180924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846" y="5048760"/>
            <a:ext cx="831568" cy="178483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5755" y="5089911"/>
            <a:ext cx="823311" cy="1743679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0939" y="5089911"/>
            <a:ext cx="835009" cy="176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1124</Words>
  <Application>Microsoft Office PowerPoint</Application>
  <PresentationFormat>宽屏</PresentationFormat>
  <Paragraphs>79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Noto Sans CJK SC Medium</vt:lpstr>
      <vt:lpstr>Source Han Sans CN Normal</vt:lpstr>
      <vt:lpstr>等线</vt:lpstr>
      <vt:lpstr>等线 Light</vt:lpstr>
      <vt:lpstr>仿宋</vt:lpstr>
      <vt:lpstr>思源黑体 CN Bold</vt:lpstr>
      <vt:lpstr>思源黑体 CN Heavy</vt:lpstr>
      <vt:lpstr>思源黑体 CN Medium</vt:lpstr>
      <vt:lpstr>思源黑体 CN Normal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如何学好源码</vt:lpstr>
      <vt:lpstr>刘海屏分类</vt:lpstr>
      <vt:lpstr>PowerPoint 演示文稿</vt:lpstr>
      <vt:lpstr>PowerPoint 演示文稿</vt:lpstr>
      <vt:lpstr>PowerPoint 演示文稿</vt:lpstr>
      <vt:lpstr>PowerPoint 演示文稿</vt:lpstr>
      <vt:lpstr>声明最大长宽比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China</cp:lastModifiedBy>
  <cp:revision>91</cp:revision>
  <dcterms:created xsi:type="dcterms:W3CDTF">2019-05-06T09:05:02Z</dcterms:created>
  <dcterms:modified xsi:type="dcterms:W3CDTF">2020-07-23T14:51:31Z</dcterms:modified>
</cp:coreProperties>
</file>