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80" r:id="rId5"/>
    <p:sldId id="465" r:id="rId6"/>
    <p:sldId id="533" r:id="rId7"/>
    <p:sldId id="566" r:id="rId8"/>
    <p:sldId id="570" r:id="rId9"/>
    <p:sldId id="572" r:id="rId10"/>
    <p:sldId id="573" r:id="rId11"/>
    <p:sldId id="571" r:id="rId12"/>
    <p:sldId id="461" r:id="rId13"/>
    <p:sldId id="280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D7A"/>
    <a:srgbClr val="33C3AB"/>
    <a:srgbClr val="364555"/>
    <a:srgbClr val="FCB030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204" y="648"/>
      </p:cViewPr>
      <p:guideLst>
        <p:guide orient="horz" pos="2106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0967" y="274630"/>
            <a:ext cx="1143027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175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834301" y="6476918"/>
            <a:ext cx="5139603" cy="285751"/>
            <a:chOff x="14309694" y="12240174"/>
            <a:chExt cx="7916467" cy="540016"/>
          </a:xfrm>
        </p:grpSpPr>
        <p:sp>
          <p:nvSpPr>
            <p:cNvPr id="13" name="文本框 12"/>
            <p:cNvSpPr txBox="1"/>
            <p:nvPr userDrawn="1"/>
          </p:nvSpPr>
          <p:spPr>
            <a:xfrm>
              <a:off x="16443027" y="12240175"/>
              <a:ext cx="2650604" cy="540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 userDrawn="1"/>
          </p:nvSpPr>
          <p:spPr>
            <a:xfrm>
              <a:off x="18944694" y="12240174"/>
              <a:ext cx="3281467" cy="540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高级开发正式课</a:t>
            </a:r>
            <a:endParaRPr lang="zh-CN" altLang="zh-CN" sz="4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ldLvl="0" animBg="1"/>
      <p:bldP spid="15" grpId="0" animBg="1"/>
      <p:bldP spid="16" grpId="0" animBg="1"/>
      <p:bldP spid="17" grpId="0" animBg="1"/>
      <p:bldP spid="62" grpId="1"/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 txBox="1"/>
          <p:nvPr/>
        </p:nvSpPr>
        <p:spPr>
          <a:xfrm>
            <a:off x="188783" y="218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  <a:endParaRPr lang="zh-CN" altLang="en-US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LYING IMPRESSION FID FEIZHAO    qq:1964271550"/>
          <p:cNvSpPr txBox="1"/>
          <p:nvPr/>
        </p:nvSpPr>
        <p:spPr>
          <a:xfrm>
            <a:off x="4281170" y="4910455"/>
            <a:ext cx="3456305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叮当老师微信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叮当老师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QQ:1979846055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FLYING IMPRESSION FID FEIZHAO    qq:1964271550"/>
          <p:cNvSpPr txBox="1"/>
          <p:nvPr/>
        </p:nvSpPr>
        <p:spPr>
          <a:xfrm>
            <a:off x="488950" y="6250940"/>
            <a:ext cx="9619615" cy="29146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Zee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321163715</a:t>
            </a:r>
            <a:endParaRPr lang="zh-CN" altLang="en-US" sz="1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叮当老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07" y="2707329"/>
            <a:ext cx="5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0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892" y="3722779"/>
            <a:ext cx="4644156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60" y="2153285"/>
            <a:ext cx="2336800" cy="23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1842770" y="2760980"/>
            <a:ext cx="9227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矢量图形打造不规则自定义控件手写中国地图</a:t>
            </a:r>
            <a:endParaRPr lang="zh-CN" altLang="en-US" sz="32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  <a:endParaRPr lang="zh-CN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9729012" y="0"/>
            <a:ext cx="2462989" cy="1750423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302144" y="0"/>
            <a:ext cx="2462989" cy="1750423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877973" y="0"/>
            <a:ext cx="2433493" cy="1750423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26863" y="0"/>
            <a:ext cx="2462989" cy="1750423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0"/>
            <a:ext cx="2462989" cy="1750423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LYING IMPRESSION FID FEIZHAO    qq:1964271550"/>
          <p:cNvSpPr>
            <a:spLocks noChangeArrowheads="1"/>
          </p:cNvSpPr>
          <p:nvPr/>
        </p:nvSpPr>
        <p:spPr bwMode="auto">
          <a:xfrm>
            <a:off x="5350155" y="336602"/>
            <a:ext cx="149169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LYING IMPRESSION FID FEIZHAO    qq:1964271550"/>
          <p:cNvSpPr/>
          <p:nvPr/>
        </p:nvSpPr>
        <p:spPr bwMode="auto">
          <a:xfrm>
            <a:off x="0" y="6728342"/>
            <a:ext cx="2289256" cy="12965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LYING IMPRESSION FID FEIZHAO    qq:1964271550"/>
          <p:cNvSpPr/>
          <p:nvPr/>
        </p:nvSpPr>
        <p:spPr bwMode="auto">
          <a:xfrm>
            <a:off x="2470201" y="6728342"/>
            <a:ext cx="2289256" cy="12965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LYING IMPRESSION FID FEIZHAO    qq:1964271550"/>
          <p:cNvSpPr/>
          <p:nvPr/>
        </p:nvSpPr>
        <p:spPr bwMode="auto">
          <a:xfrm>
            <a:off x="4965079" y="6728342"/>
            <a:ext cx="2261840" cy="12965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LYING IMPRESSION FID FEIZHAO    qq:1964271550"/>
          <p:cNvSpPr/>
          <p:nvPr/>
        </p:nvSpPr>
        <p:spPr bwMode="auto">
          <a:xfrm>
            <a:off x="7432540" y="6728342"/>
            <a:ext cx="2289256" cy="12965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LYING IMPRESSION FID FEIZHAO    qq:1964271550"/>
          <p:cNvSpPr/>
          <p:nvPr/>
        </p:nvSpPr>
        <p:spPr bwMode="auto">
          <a:xfrm>
            <a:off x="9902744" y="6728342"/>
            <a:ext cx="2289256" cy="12965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2" name="FLYING IMPRESSION FID FEIZHAO    qq:1964271550"/>
          <p:cNvGrpSpPr/>
          <p:nvPr>
            <p:custDataLst>
              <p:tags r:id="rId1"/>
            </p:custDataLst>
          </p:nvPr>
        </p:nvGrpSpPr>
        <p:grpSpPr>
          <a:xfrm>
            <a:off x="2374208" y="2676872"/>
            <a:ext cx="4742815" cy="678574"/>
            <a:chOff x="1878908" y="2616819"/>
            <a:chExt cx="4742815" cy="678574"/>
          </a:xfrm>
        </p:grpSpPr>
        <p:sp>
          <p:nvSpPr>
            <p:cNvPr id="26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2616819"/>
              <a:ext cx="678574" cy="678574"/>
            </a:xfrm>
            <a:prstGeom prst="roundRect">
              <a:avLst/>
            </a:prstGeom>
            <a:solidFill>
              <a:srgbClr val="EB5F56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LYING IMPRESSION FID FEIZHAO    qq:1964271550"/>
            <p:cNvSpPr txBox="1"/>
            <p:nvPr/>
          </p:nvSpPr>
          <p:spPr>
            <a:xfrm>
              <a:off x="2633288" y="2724134"/>
              <a:ext cx="398843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</a:t>
              </a:r>
              <a:r>
                <a:rPr lang="en-US" altLang="zh-CN"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SVG</a:t>
              </a:r>
              <a:r>
                <a:rPr lang="zh-CN" altLang="en-US"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  <a:r>
                <a:rPr lang="zh-CN" altLang="en-US"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4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FLYING IMPRESSION FID FEIZHAO    qq:1964271550"/>
          <p:cNvGrpSpPr/>
          <p:nvPr>
            <p:custDataLst>
              <p:tags r:id="rId2"/>
            </p:custDataLst>
          </p:nvPr>
        </p:nvGrpSpPr>
        <p:grpSpPr>
          <a:xfrm>
            <a:off x="2374208" y="4580532"/>
            <a:ext cx="7044690" cy="678574"/>
            <a:chOff x="1878908" y="4239809"/>
            <a:chExt cx="7044690" cy="678574"/>
          </a:xfrm>
        </p:grpSpPr>
        <p:sp>
          <p:nvSpPr>
            <p:cNvPr id="35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4239809"/>
              <a:ext cx="678574" cy="678574"/>
            </a:xfrm>
            <a:prstGeom prst="roundRect">
              <a:avLst/>
            </a:prstGeom>
            <a:solidFill>
              <a:srgbClr val="364555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LYING IMPRESSION FID FEIZHAO    qq:1964271550"/>
            <p:cNvSpPr txBox="1"/>
            <p:nvPr/>
          </p:nvSpPr>
          <p:spPr>
            <a:xfrm>
              <a:off x="2633288" y="4330614"/>
              <a:ext cx="62903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dirty="0">
                  <a:solidFill>
                    <a:srgbClr val="364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dirty="0">
                  <a:solidFill>
                    <a:srgbClr val="364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SVG</a:t>
              </a:r>
              <a:r>
                <a:rPr lang="zh-CN" altLang="en-US" sz="2400" dirty="0">
                  <a:solidFill>
                    <a:srgbClr val="364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打造中国地图</a:t>
              </a:r>
              <a:endParaRPr lang="zh-CN" altLang="en-US" sz="24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FLYING IMPRESSION FID FEIZHAO    qq:1964271550"/>
          <p:cNvGrpSpPr/>
          <p:nvPr>
            <p:custDataLst>
              <p:tags r:id="rId3"/>
            </p:custDataLst>
          </p:nvPr>
        </p:nvGrpSpPr>
        <p:grpSpPr>
          <a:xfrm>
            <a:off x="2373995" y="3620482"/>
            <a:ext cx="7044690" cy="678574"/>
            <a:chOff x="7196185" y="2616819"/>
            <a:chExt cx="7044690" cy="678574"/>
          </a:xfrm>
        </p:grpSpPr>
        <p:sp>
          <p:nvSpPr>
            <p:cNvPr id="44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2616819"/>
              <a:ext cx="678574" cy="678574"/>
            </a:xfrm>
            <a:prstGeom prst="roundRect">
              <a:avLst/>
            </a:prstGeom>
            <a:solidFill>
              <a:srgbClr val="FCB03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LYING IMPRESSION FID FEIZHAO    qq:1964271550"/>
            <p:cNvSpPr txBox="1"/>
            <p:nvPr/>
          </p:nvSpPr>
          <p:spPr>
            <a:xfrm>
              <a:off x="7950565" y="2724134"/>
              <a:ext cx="62903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SVG</a:t>
              </a:r>
              <a:r>
                <a:rPr lang="zh-CN" altLang="en-US"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中的作用</a:t>
              </a:r>
              <a:endParaRPr lang="zh-CN" altLang="en-US" sz="2400" dirty="0">
                <a:solidFill>
                  <a:srgbClr val="FC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9" grpId="0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990386" y="261476"/>
            <a:ext cx="2230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图形是什么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311910" y="1070610"/>
            <a:ext cx="229616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75105" y="1137285"/>
            <a:ext cx="1819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什么是</a:t>
            </a:r>
            <a:r>
              <a:rPr lang="en-US" altLang="zh-CN" b="1">
                <a:solidFill>
                  <a:schemeClr val="bg1"/>
                </a:solidFill>
              </a:rPr>
              <a:t>SVG</a:t>
            </a:r>
            <a:r>
              <a:rPr lang="zh-CN" altLang="en-US" b="1">
                <a:solidFill>
                  <a:schemeClr val="bg1"/>
                </a:solidFill>
              </a:rPr>
              <a:t>图形</a:t>
            </a:r>
            <a:r>
              <a:rPr lang="en-US" altLang="zh-CN" b="1">
                <a:solidFill>
                  <a:schemeClr val="bg1"/>
                </a:solidFill>
              </a:rPr>
              <a:t>?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1190" y="1766570"/>
            <a:ext cx="840930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1" latinLnBrk="0" hangingPunct="1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SVG是一种图像文件格式，它的英文全称为Scalable Vector Graphics，意思为可缩放的矢量图形。它是基于XML（Extensible Markup Language），由World Wide Web Consortium（W3C）联盟进行开发的。严格来说应该是一种开放标准的矢量图形语言，可让你设计激动人心的、高分辨率的Web图形页面。用户可以直接用代码来描绘图像，可以用任何文字处理工具打开SVG图像，通过改变部分代码来使图像具有交互功能，并可以随时插入到HTML中通过浏览器来观看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7420" y="3703955"/>
            <a:ext cx="72694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371600" lvl="2" indent="-457200" algn="l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cs typeface="Source Han Sans CN Normal" charset="-122"/>
                <a:sym typeface="+mn-ea"/>
              </a:rPr>
              <a:t>指可伸缩矢量图形 (Scalable Vector Graphics)</a:t>
            </a:r>
            <a:endParaRPr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cs typeface="Source Han Sans CN Normal" charset="-122"/>
            </a:endParaRPr>
          </a:p>
          <a:p>
            <a:pPr marL="1371600" lvl="2" indent="-457200" algn="l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  <a:cs typeface="Source Han Sans CN Normal" charset="-122"/>
                <a:sym typeface="+mn-ea"/>
              </a:rPr>
              <a:t>用来定义用于网络的基于矢量的图形</a:t>
            </a:r>
            <a:endParaRPr lang="zh-CN" altLang="en-US">
              <a:latin typeface="思源黑体 CN Normal" panose="020B0400000000000000" charset="-122"/>
              <a:ea typeface="思源黑体 CN Normal" panose="020B0400000000000000" charset="-122"/>
              <a:cs typeface="Source Han Sans CN Normal" charset="-122"/>
            </a:endParaRPr>
          </a:p>
          <a:p>
            <a:pPr marL="1371600" lvl="2" indent="-457200" algn="l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  <a:cs typeface="Source Han Sans CN Normal" charset="-122"/>
                <a:sym typeface="+mn-ea"/>
              </a:rPr>
              <a:t>使用 XML 格式定义图形</a:t>
            </a:r>
            <a:endParaRPr lang="zh-CN" altLang="en-US">
              <a:latin typeface="思源黑体 CN Normal" panose="020B0400000000000000" charset="-122"/>
              <a:ea typeface="思源黑体 CN Normal" panose="020B0400000000000000" charset="-122"/>
              <a:cs typeface="Source Han Sans CN Normal" charset="-122"/>
            </a:endParaRPr>
          </a:p>
          <a:p>
            <a:pPr marL="1371600" lvl="2" indent="-457200" algn="l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  <a:cs typeface="Source Han Sans CN Normal" charset="-122"/>
                <a:sym typeface="+mn-ea"/>
              </a:rPr>
              <a:t>图像在放大或改变尺寸的情况下其图形质量不会有所损失</a:t>
            </a:r>
            <a:endParaRPr lang="zh-CN" altLang="en-US">
              <a:latin typeface="思源黑体 CN Normal" panose="020B0400000000000000" charset="-122"/>
              <a:ea typeface="思源黑体 CN Normal" panose="020B0400000000000000" charset="-122"/>
              <a:cs typeface="Source Han Sans CN Normal" charset="-122"/>
            </a:endParaRPr>
          </a:p>
          <a:p>
            <a:pPr marL="1371600" lvl="2" indent="-457200" algn="l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  <a:cs typeface="Source Han Sans CN Normal" charset="-122"/>
                <a:sym typeface="+mn-ea"/>
              </a:rPr>
              <a:t>是万维网联盟的标准</a:t>
            </a:r>
            <a:endParaRPr lang="zh-CN" altLang="en-US">
              <a:latin typeface="思源黑体 CN Normal" panose="020B0400000000000000" charset="-122"/>
              <a:ea typeface="思源黑体 CN Normal" panose="020B0400000000000000" charset="-122"/>
              <a:cs typeface="Source Han Sans CN Normal" charset="-122"/>
            </a:endParaRPr>
          </a:p>
          <a:p>
            <a:pPr marL="1371600" lvl="2" indent="-457200" algn="l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  <a:cs typeface="Source Han Sans CN Normal" charset="-122"/>
                <a:sym typeface="+mn-ea"/>
              </a:rPr>
              <a:t>与诸如 DOM 和 XSL 之类的 W3C 标准是一个整体</a:t>
            </a:r>
            <a:endParaRPr lang="zh-CN" altLang="en-US">
              <a:latin typeface="思源黑体 CN Normal" panose="020B0400000000000000" charset="-122"/>
              <a:ea typeface="思源黑体 CN Normal" panose="020B0400000000000000" charset="-122"/>
              <a:cs typeface="Source Han Sans CN Normal" charset="-122"/>
            </a:endParaRPr>
          </a:p>
          <a:p>
            <a:pPr marL="285750" indent="-285750" algn="l">
              <a:buClr>
                <a:srgbClr val="00B0F0"/>
              </a:buClr>
              <a:buFont typeface="Wingdings" panose="05000000000000000000" charset="0"/>
              <a:buChar char="u"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3580368" y="261476"/>
            <a:ext cx="50501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中到底能帮我们做什么呢？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854835" y="2063750"/>
            <a:ext cx="7503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1、App图标: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SDK23后，APP的图标都是由SVG来表示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55470" y="3015615"/>
            <a:ext cx="7223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2、自定义控件:不规则的控件，复杂的交互，子控件重叠判断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55470" y="4037965"/>
            <a:ext cx="7755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3、复杂动画:如根据用户滑动动态显示动画，路径动画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3580368" y="261476"/>
            <a:ext cx="50501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中到底能帮我们做什么呢？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345055" y="1286510"/>
            <a:ext cx="2720975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36190" y="1353185"/>
            <a:ext cx="2251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b="1">
                <a:solidFill>
                  <a:schemeClr val="bg1"/>
                </a:solidFill>
              </a:rPr>
              <a:t>实现结构复杂的图形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3" name="图片 2" descr="多边形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75790" y="2239010"/>
            <a:ext cx="3843020" cy="3837940"/>
          </a:xfrm>
          <a:prstGeom prst="rect">
            <a:avLst/>
          </a:prstGeom>
        </p:spPr>
      </p:pic>
      <p:pic>
        <p:nvPicPr>
          <p:cNvPr id="5" name="图片 4" descr="N63S~%(H]01~FHHX0QX)EO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00" y="2239010"/>
            <a:ext cx="2434590" cy="383730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604125" y="1286510"/>
            <a:ext cx="155067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23835" y="1353185"/>
            <a:ext cx="1024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SVG</a:t>
            </a:r>
            <a:r>
              <a:rPr lang="zh-CN" altLang="en-US" b="1">
                <a:solidFill>
                  <a:schemeClr val="bg1"/>
                </a:solidFill>
              </a:rPr>
              <a:t>动画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863386" y="261476"/>
            <a:ext cx="2484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图形展示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576070"/>
            <a:ext cx="7543800" cy="3705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5498386" y="261476"/>
            <a:ext cx="1214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65" y="1102995"/>
            <a:ext cx="9215755" cy="5257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3580368" y="261476"/>
            <a:ext cx="50501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中到底能帮我们做什么呢？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67230" y="2180590"/>
            <a:ext cx="7384415" cy="53784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p>
            <a:pPr marL="571500" indent="-571500" algn="l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解析中国地图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SVG(DOM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0880" y="3171190"/>
            <a:ext cx="7384415" cy="53784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p>
            <a:pPr marL="571500" indent="-571500" algn="l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SVG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图形适配（因为解析之后获取到的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SVG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和我们控件的大于不一定一致）</a:t>
            </a:r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8980" y="4152265"/>
            <a:ext cx="7384415" cy="53784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p>
            <a:pPr marL="571500" indent="-571500" algn="l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识别触摸区域（点击不同的省份改变当前点击省份的颜色）</a:t>
            </a:r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REFSHAPE" val="420132596"/>
  <p:tag name="KSO_WM_UNIT_PLACING_PICTURE_USER_VIEWPORT" val="{&quot;height&quot;:10440,&quot;width&quot;:10455}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WPS 演示</Application>
  <PresentationFormat>宽屏</PresentationFormat>
  <Paragraphs>76</Paragraphs>
  <Slides>11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黑体</vt:lpstr>
      <vt:lpstr>思源黑体 CN Bold</vt:lpstr>
      <vt:lpstr>思源黑体 CN Normal</vt:lpstr>
      <vt:lpstr>方正姚体</vt:lpstr>
      <vt:lpstr>Calibri</vt:lpstr>
      <vt:lpstr>Arial Unicode MS</vt:lpstr>
      <vt:lpstr>Calibri Light</vt:lpstr>
      <vt:lpstr>Times New Roman</vt:lpstr>
      <vt:lpstr>Wingdings</vt:lpstr>
      <vt:lpstr>Source Han Sans CN Normal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Administrator</cp:lastModifiedBy>
  <cp:revision>1136</cp:revision>
  <dcterms:created xsi:type="dcterms:W3CDTF">2016-12-28T11:29:00Z</dcterms:created>
  <dcterms:modified xsi:type="dcterms:W3CDTF">2020-07-25T15:15:00Z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