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513" r:id="rId3"/>
    <p:sldId id="487" r:id="rId4"/>
    <p:sldId id="488" r:id="rId5"/>
    <p:sldId id="489" r:id="rId6"/>
    <p:sldId id="543" r:id="rId7"/>
    <p:sldId id="529" r:id="rId8"/>
    <p:sldId id="530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  <p:cmAuthor id="2" name="China" initials="C" lastIdx="1" clrIdx="1">
    <p:extLst>
      <p:ext uri="{19B8F6BF-5375-455C-9EA6-DF929625EA0E}">
        <p15:presenceInfo xmlns:p15="http://schemas.microsoft.com/office/powerpoint/2012/main" userId="fdcacdb0f7f9a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18" y="72"/>
      </p:cViewPr>
      <p:guideLst>
        <p:guide orient="horz" pos="2141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9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4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7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9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8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17" indent="-457017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17" lvl="0" indent="-457017" algn="l" defTabSz="1218824" rtl="0" eaLnBrk="1" latinLnBrk="0" hangingPunct="1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65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高级开发试听课</a:t>
            </a: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468" y="-3428815"/>
            <a:ext cx="378610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辅标题</a:t>
            </a:r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  <a:sym typeface="Wingdings" panose="05000000000000000000"/>
              </a:rPr>
              <a:t>：（课程标题）</a:t>
            </a:r>
            <a:endParaRPr lang="zh-CN" altLang="en-US" sz="2400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r>
              <a:rPr lang="zh-CN" altLang="en-US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思源黑体 CN Medium  字号</a:t>
            </a:r>
            <a:r>
              <a:rPr lang="en-US" altLang="zh-CN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66</a:t>
            </a:r>
          </a:p>
          <a:p>
            <a:endParaRPr lang="zh-CN" altLang="en-US" sz="1865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4946" y="513186"/>
            <a:ext cx="10155657" cy="1478965"/>
            <a:chOff x="3669046" y="1554444"/>
            <a:chExt cx="16789273" cy="2815626"/>
          </a:xfrm>
        </p:grpSpPr>
        <p:sp>
          <p:nvSpPr>
            <p:cNvPr id="30" name="TextBox 29"/>
            <p:cNvSpPr txBox="1"/>
            <p:nvPr/>
          </p:nvSpPr>
          <p:spPr>
            <a:xfrm>
              <a:off x="5454999" y="1554444"/>
              <a:ext cx="12284165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4234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PMS</a:t>
              </a:r>
              <a:r>
                <a:rPr lang="zh-CN" altLang="en-US" sz="4234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服务启动原理详解</a:t>
              </a:r>
              <a:endParaRPr lang="en-US" altLang="zh-CN" sz="4234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3669046" y="3139597"/>
              <a:ext cx="16789273" cy="123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/>
                <a:t>从</a:t>
              </a:r>
              <a:r>
                <a:rPr lang="zh-CN" altLang="en-US" sz="3600" dirty="0"/>
                <a:t>开机到</a:t>
              </a:r>
              <a:r>
                <a:rPr lang="en-US" altLang="zh-CN" sz="3600" dirty="0"/>
                <a:t>APP</a:t>
              </a:r>
              <a:r>
                <a:rPr lang="zh-CN" altLang="en-US" sz="3600" dirty="0"/>
                <a:t>启动</a:t>
              </a:r>
              <a:r>
                <a:rPr lang="en-US" altLang="zh-CN" sz="3600" dirty="0"/>
                <a:t>PMS</a:t>
              </a:r>
              <a:r>
                <a:rPr lang="zh-CN" altLang="en-US" sz="3600" dirty="0"/>
                <a:t>服务处理机制与流程</a:t>
              </a:r>
              <a:endParaRPr lang="zh-CN" altLang="en-US" sz="3493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</p:txBody>
        </p:sp>
      </p:grpSp>
      <p:sp>
        <p:nvSpPr>
          <p:cNvPr id="8" name="TextBox 53"/>
          <p:cNvSpPr txBox="1"/>
          <p:nvPr/>
        </p:nvSpPr>
        <p:spPr>
          <a:xfrm>
            <a:off x="3163204" y="2178454"/>
            <a:ext cx="959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      </a:t>
            </a:r>
            <a:r>
              <a:rPr lang="en-US" altLang="zh-CN" sz="2000" dirty="0"/>
              <a:t>1 </a:t>
            </a:r>
            <a:r>
              <a:rPr lang="en-US" altLang="zh-CN" sz="2000" dirty="0" err="1"/>
              <a:t>Apk</a:t>
            </a:r>
            <a:r>
              <a:rPr lang="zh-CN" altLang="en-US" sz="2000" dirty="0"/>
              <a:t>安装是怎么进行的，</a:t>
            </a:r>
            <a:r>
              <a:rPr lang="en-US" altLang="zh-CN" sz="2000" dirty="0"/>
              <a:t>PMS</a:t>
            </a:r>
            <a:r>
              <a:rPr lang="zh-CN" altLang="en-US" sz="2000" dirty="0"/>
              <a:t>如何分析</a:t>
            </a:r>
            <a:r>
              <a:rPr lang="en-US" altLang="zh-CN" sz="2000" dirty="0"/>
              <a:t>APK</a:t>
            </a:r>
            <a:r>
              <a:rPr lang="zh-CN" altLang="en-US" sz="2000" dirty="0"/>
              <a:t>压缩文件</a:t>
            </a:r>
            <a:br>
              <a:rPr lang="zh-CN" altLang="en-US" sz="2000" dirty="0"/>
            </a:br>
            <a:r>
              <a:rPr lang="zh-CN" altLang="en-US" sz="2000" dirty="0"/>
              <a:t>      </a:t>
            </a:r>
            <a:r>
              <a:rPr lang="en-US" altLang="zh-CN" sz="2000" dirty="0" smtClean="0"/>
              <a:t>2</a:t>
            </a:r>
            <a:r>
              <a:rPr lang="en-US" altLang="zh-CN" sz="2000" dirty="0"/>
              <a:t> </a:t>
            </a:r>
            <a:r>
              <a:rPr lang="zh-CN" altLang="en-US" sz="2000" dirty="0"/>
              <a:t>开机时</a:t>
            </a:r>
            <a:r>
              <a:rPr lang="en-US" altLang="zh-CN" sz="2000" dirty="0"/>
              <a:t>PMS</a:t>
            </a:r>
            <a:r>
              <a:rPr lang="zh-CN" altLang="en-US" sz="2000" dirty="0"/>
              <a:t>做了什么，</a:t>
            </a:r>
            <a:r>
              <a:rPr lang="en-US" altLang="zh-CN" sz="2000" dirty="0"/>
              <a:t>data/app</a:t>
            </a:r>
            <a:r>
              <a:rPr lang="zh-CN" altLang="en-US" sz="2000" dirty="0"/>
              <a:t>目录下的扫描与分析</a:t>
            </a:r>
            <a:br>
              <a:rPr lang="zh-CN" altLang="en-US" sz="2000" dirty="0"/>
            </a:br>
            <a:r>
              <a:rPr lang="zh-CN" altLang="en-US" sz="2000" dirty="0"/>
              <a:t>      </a:t>
            </a:r>
            <a:r>
              <a:rPr lang="en-US" altLang="zh-CN" sz="2000" dirty="0" smtClean="0"/>
              <a:t>3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PakageParse</a:t>
            </a:r>
            <a:r>
              <a:rPr lang="zh-CN" altLang="en-US" sz="2000" dirty="0"/>
              <a:t>类源码解读</a:t>
            </a:r>
            <a:br>
              <a:rPr lang="zh-CN" altLang="en-US" sz="2000" dirty="0"/>
            </a:br>
            <a:r>
              <a:rPr lang="zh-CN" altLang="en-US" sz="2000" dirty="0"/>
              <a:t>      </a:t>
            </a:r>
            <a:r>
              <a:rPr lang="en-US" altLang="zh-CN" sz="2000" dirty="0" smtClean="0"/>
              <a:t>4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AndroidManifest</a:t>
            </a:r>
            <a:r>
              <a:rPr lang="en-US" altLang="zh-CN" sz="2000" dirty="0"/>
              <a:t> </a:t>
            </a:r>
            <a:r>
              <a:rPr lang="zh-CN" altLang="en-US" sz="2000" dirty="0"/>
              <a:t>为什么要按照</a:t>
            </a:r>
            <a:r>
              <a:rPr lang="en-US" altLang="zh-CN" sz="2000" dirty="0"/>
              <a:t>google</a:t>
            </a:r>
            <a:r>
              <a:rPr lang="zh-CN" altLang="en-US" sz="2000" dirty="0"/>
              <a:t>设计的写，</a:t>
            </a:r>
            <a:r>
              <a:rPr lang="en-US" altLang="zh-CN" sz="2000" dirty="0"/>
              <a:t>PMS</a:t>
            </a:r>
            <a:r>
              <a:rPr lang="zh-CN" altLang="en-US" sz="2000" dirty="0"/>
              <a:t>告诉你真相</a:t>
            </a:r>
            <a:br>
              <a:rPr lang="zh-CN" altLang="en-US" sz="2000" dirty="0"/>
            </a:br>
            <a:r>
              <a:rPr lang="zh-CN" altLang="en-US" sz="2000" dirty="0"/>
              <a:t>      </a:t>
            </a:r>
            <a:r>
              <a:rPr lang="en-US" altLang="zh-CN" sz="2000" dirty="0"/>
              <a:t>5 AMS</a:t>
            </a:r>
            <a:r>
              <a:rPr lang="zh-CN" altLang="en-US" sz="2000" dirty="0"/>
              <a:t>与</a:t>
            </a:r>
            <a:r>
              <a:rPr lang="en-US" altLang="zh-CN" sz="2000" dirty="0"/>
              <a:t>PMS</a:t>
            </a:r>
            <a:r>
              <a:rPr lang="zh-CN" altLang="en-US" sz="2000" dirty="0"/>
              <a:t>交互过程解析</a:t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      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r>
              <a:rPr lang="zh-CN" altLang="en-US" sz="2000" dirty="0">
                <a:solidFill>
                  <a:srgbClr val="FF0000"/>
                </a:solidFill>
              </a:rPr>
              <a:t>项目应用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手写可下载的广播组件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1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dirty="0" smtClean="0"/>
              <a:t>什么是</a:t>
            </a:r>
            <a:r>
              <a:rPr lang="en-US" altLang="zh-CN" dirty="0" err="1" smtClean="0"/>
              <a:t>klass</a:t>
            </a:r>
            <a:endParaRPr 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" y="918838"/>
            <a:ext cx="10682600" cy="67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4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如果是你的话你如何设计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</a:t>
            </a:r>
            <a:endParaRPr lang="zh-CN" dirty="0" smtClean="0"/>
          </a:p>
        </p:txBody>
      </p:sp>
      <p:pic>
        <p:nvPicPr>
          <p:cNvPr id="4" name="图片 3" descr="3D小人【三元素 为设计而生 3png.com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44" y="1486222"/>
            <a:ext cx="4999183" cy="315011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606348" y="4682765"/>
            <a:ext cx="1142950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75" kern="120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</a:rPr>
              <a:t>面对磁盘上一大堆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apk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文件，你该如何管理</a:t>
            </a:r>
            <a:endParaRPr 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79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 err="1" smtClean="0"/>
              <a:t>Apk</a:t>
            </a:r>
            <a:r>
              <a:rPr lang="zh-CN" altLang="en-US" sz="3493" dirty="0" smtClean="0"/>
              <a:t>文件管理</a:t>
            </a:r>
            <a:endParaRPr lang="zh-CN" altLang="en-US" sz="3493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3" y="4327232"/>
            <a:ext cx="1674755" cy="12103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03" y="4327231"/>
            <a:ext cx="1674755" cy="12103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803" y="4331088"/>
            <a:ext cx="1674755" cy="121036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403" y="4327231"/>
            <a:ext cx="1674755" cy="12103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0" y="4327230"/>
            <a:ext cx="1674755" cy="12103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6" y="401582"/>
            <a:ext cx="1686634" cy="2990894"/>
          </a:xfrm>
          <a:prstGeom prst="rect">
            <a:avLst/>
          </a:prstGeom>
        </p:spPr>
      </p:pic>
      <p:sp>
        <p:nvSpPr>
          <p:cNvPr id="13" name="右大括号 12"/>
          <p:cNvSpPr/>
          <p:nvPr/>
        </p:nvSpPr>
        <p:spPr>
          <a:xfrm rot="16200000">
            <a:off x="5452919" y="-1637762"/>
            <a:ext cx="388189" cy="10999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 smtClean="0"/>
              <a:t>PMS</a:t>
            </a:r>
            <a:r>
              <a:rPr lang="zh-CN" altLang="en-US" sz="3493" dirty="0" smtClean="0"/>
              <a:t>应用而生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02390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905" dirty="0"/>
              <a:t>在</a:t>
            </a:r>
            <a:r>
              <a:rPr lang="en-US" altLang="zh-CN" sz="1905" dirty="0"/>
              <a:t>C</a:t>
            </a:r>
            <a:r>
              <a:rPr lang="zh-CN" altLang="en-US" sz="1905" dirty="0"/>
              <a:t>语言中使用内存直接通过指针方式访问内存的某个数据</a:t>
            </a:r>
            <a:r>
              <a:rPr lang="en-US" altLang="zh-CN" sz="1905" dirty="0"/>
              <a:t>,</a:t>
            </a:r>
            <a:r>
              <a:rPr lang="zh-CN" altLang="en-US" sz="1905" dirty="0"/>
              <a:t>指针的作用就是指向了这段数据所在的</a:t>
            </a:r>
            <a:r>
              <a:rPr lang="en-US" altLang="zh-CN" sz="1905" dirty="0"/>
              <a:t>buffer</a:t>
            </a:r>
            <a:r>
              <a:rPr lang="zh-CN" altLang="en-US" sz="1905" dirty="0">
                <a:solidFill>
                  <a:srgbClr val="1577BA"/>
                </a:solidFill>
              </a:rPr>
              <a:t>起始地方</a:t>
            </a:r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而对于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对象来说</a:t>
            </a:r>
            <a:r>
              <a:rPr lang="en-US" altLang="zh-CN" sz="1905" dirty="0"/>
              <a:t>, </a:t>
            </a:r>
            <a:r>
              <a:rPr lang="zh-CN" altLang="en-US" sz="1905" dirty="0"/>
              <a:t>虽然经过了</a:t>
            </a:r>
            <a:r>
              <a:rPr lang="en-US" altLang="zh-CN" sz="1905" dirty="0" err="1"/>
              <a:t>jvm</a:t>
            </a:r>
            <a:r>
              <a:rPr lang="zh-CN" altLang="en-US" sz="1905" dirty="0"/>
              <a:t>的一层屏蔽</a:t>
            </a:r>
            <a:r>
              <a:rPr lang="en-US" altLang="zh-CN" sz="1905" dirty="0"/>
              <a:t>, </a:t>
            </a:r>
            <a:r>
              <a:rPr lang="zh-CN" altLang="en-US" sz="1905" dirty="0"/>
              <a:t>把指针这个概念给隐去了</a:t>
            </a:r>
            <a:r>
              <a:rPr lang="en-US" altLang="zh-CN" sz="1905" dirty="0"/>
              <a:t>, 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但对象</a:t>
            </a:r>
            <a:r>
              <a:rPr lang="zh-CN" altLang="en-US" sz="1905" dirty="0">
                <a:solidFill>
                  <a:srgbClr val="1577BA"/>
                </a:solidFill>
              </a:rPr>
              <a:t>终归是要存在内存</a:t>
            </a:r>
            <a:r>
              <a:rPr lang="zh-CN" altLang="en-US" sz="1905" dirty="0"/>
              <a:t>当中的</a:t>
            </a:r>
            <a:r>
              <a:rPr lang="en-US" altLang="zh-CN" sz="1905" dirty="0"/>
              <a:t>. </a:t>
            </a:r>
            <a:r>
              <a:rPr lang="zh-CN" altLang="en-US" sz="1905" dirty="0"/>
              <a:t>我们知道</a:t>
            </a:r>
            <a:r>
              <a:rPr lang="en-US" altLang="zh-CN" sz="1905" dirty="0"/>
              <a:t>java</a:t>
            </a:r>
            <a:r>
              <a:rPr lang="zh-CN" altLang="en-US" sz="1905" dirty="0"/>
              <a:t>有</a:t>
            </a:r>
            <a:r>
              <a:rPr lang="zh-CN" altLang="en-US" sz="1905" dirty="0">
                <a:solidFill>
                  <a:srgbClr val="1577BA"/>
                </a:solidFill>
              </a:rPr>
              <a:t>各种各样的</a:t>
            </a:r>
            <a:r>
              <a:rPr lang="en-US" altLang="zh-CN" sz="1905" dirty="0">
                <a:solidFill>
                  <a:srgbClr val="1577BA"/>
                </a:solidFill>
              </a:rPr>
              <a:t>class</a:t>
            </a:r>
            <a:r>
              <a:rPr lang="en-US" altLang="zh-CN" sz="1905" dirty="0"/>
              <a:t>, </a:t>
            </a:r>
            <a:r>
              <a:rPr lang="zh-CN" altLang="en-US" sz="1905" dirty="0"/>
              <a:t>在内存中分配对象时</a:t>
            </a:r>
            <a:r>
              <a:rPr lang="en-US" altLang="zh-CN" sz="1905" dirty="0"/>
              <a:t>, class</a:t>
            </a:r>
            <a:r>
              <a:rPr lang="zh-CN" altLang="en-US" sz="1905" dirty="0"/>
              <a:t>就是对应要分配的</a:t>
            </a:r>
            <a:r>
              <a:rPr lang="zh-CN" altLang="en-US" sz="1905" dirty="0">
                <a:solidFill>
                  <a:srgbClr val="1577BA"/>
                </a:solidFill>
              </a:rPr>
              <a:t>对象模板</a:t>
            </a:r>
            <a:r>
              <a:rPr lang="en-US" altLang="zh-CN" sz="1905" dirty="0"/>
              <a:t>, </a:t>
            </a:r>
            <a:r>
              <a:rPr lang="zh-CN" altLang="en-US" sz="1905" dirty="0"/>
              <a:t>对象占多大空间</a:t>
            </a:r>
            <a:r>
              <a:rPr lang="en-US" altLang="zh-CN" sz="1905" dirty="0"/>
              <a:t>, </a:t>
            </a:r>
            <a:r>
              <a:rPr lang="zh-CN" altLang="en-US" sz="1905" dirty="0"/>
              <a:t>每个字段在此空间内的偏移值</a:t>
            </a:r>
            <a:r>
              <a:rPr lang="en-US" altLang="zh-CN" sz="1905" dirty="0"/>
              <a:t>, </a:t>
            </a:r>
            <a:r>
              <a:rPr lang="zh-CN" altLang="en-US" sz="1905" dirty="0"/>
              <a:t>等等信息</a:t>
            </a:r>
            <a:r>
              <a:rPr lang="en-US" altLang="zh-CN" sz="1905" dirty="0"/>
              <a:t>, </a:t>
            </a:r>
            <a:r>
              <a:rPr lang="zh-CN" altLang="en-US" sz="1905" dirty="0"/>
              <a:t>都由</a:t>
            </a:r>
            <a:r>
              <a:rPr lang="en-US" altLang="zh-CN" sz="1905" dirty="0"/>
              <a:t>class</a:t>
            </a:r>
            <a:r>
              <a:rPr lang="zh-CN" altLang="en-US" sz="1905" dirty="0"/>
              <a:t>的定义提供</a:t>
            </a:r>
            <a:r>
              <a:rPr lang="en-US" altLang="zh-CN" sz="1905" dirty="0"/>
              <a:t>. </a:t>
            </a:r>
            <a:r>
              <a:rPr lang="zh-CN" altLang="en-US" sz="1905" dirty="0"/>
              <a:t>对于</a:t>
            </a:r>
            <a:r>
              <a:rPr lang="en-US" altLang="zh-CN" sz="1905" dirty="0">
                <a:solidFill>
                  <a:srgbClr val="1577BA"/>
                </a:solidFill>
              </a:rPr>
              <a:t>GC</a:t>
            </a:r>
            <a:r>
              <a:rPr lang="zh-CN" altLang="en-US" sz="1905" dirty="0">
                <a:solidFill>
                  <a:srgbClr val="1577BA"/>
                </a:solidFill>
              </a:rPr>
              <a:t>来说</a:t>
            </a:r>
            <a:r>
              <a:rPr lang="en-US" altLang="zh-CN" sz="1905" dirty="0"/>
              <a:t>, </a:t>
            </a:r>
            <a:r>
              <a:rPr lang="zh-CN" altLang="en-US" sz="1905" dirty="0"/>
              <a:t>必须知道对象占多大空间</a:t>
            </a:r>
            <a:r>
              <a:rPr lang="en-US" altLang="zh-CN" sz="1905" dirty="0"/>
              <a:t>, </a:t>
            </a:r>
            <a:r>
              <a:rPr lang="zh-CN" altLang="en-US" sz="1905" dirty="0"/>
              <a:t>才好在回收时把相应的内存释放</a:t>
            </a:r>
            <a:r>
              <a:rPr lang="en-US" altLang="zh-CN" sz="1905" dirty="0"/>
              <a:t>, </a:t>
            </a:r>
            <a:r>
              <a:rPr lang="zh-CN" altLang="en-US" sz="1905" dirty="0"/>
              <a:t>不然就没办法准确的管理</a:t>
            </a:r>
            <a:r>
              <a:rPr lang="zh-CN" altLang="en-US" sz="1905" dirty="0" smtClean="0"/>
              <a:t>了</a:t>
            </a:r>
            <a:r>
              <a:rPr lang="en-US" altLang="zh-CN" sz="1905" dirty="0" smtClean="0"/>
              <a:t> </a:t>
            </a:r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28684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327" y="184"/>
            <a:ext cx="2289133" cy="23511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396" y="184"/>
            <a:ext cx="2289133" cy="23511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139" y="184"/>
            <a:ext cx="2261719" cy="23511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469" y="184"/>
            <a:ext cx="2289133" cy="23511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540" y="184"/>
            <a:ext cx="2289133" cy="23511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97" y="2707368"/>
            <a:ext cx="5433355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1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983" y="3722764"/>
            <a:ext cx="464390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888" y="2153354"/>
            <a:ext cx="2336675" cy="2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27" y="43034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18929" y="2094564"/>
            <a:ext cx="5953289" cy="1457451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7600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247</Words>
  <Application>Microsoft Office PowerPoint</Application>
  <PresentationFormat>宽屏</PresentationFormat>
  <Paragraphs>27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Noto Sans CJK SC Medium</vt:lpstr>
      <vt:lpstr>黑体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什么是klass</vt:lpstr>
      <vt:lpstr>思考:如果是你的话你如何设计Android系统</vt:lpstr>
      <vt:lpstr>Apk文件管理</vt:lpstr>
      <vt:lpstr>PMS应用而生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China</cp:lastModifiedBy>
  <cp:revision>957</cp:revision>
  <dcterms:created xsi:type="dcterms:W3CDTF">2016-12-28T11:29:00Z</dcterms:created>
  <dcterms:modified xsi:type="dcterms:W3CDTF">2020-08-24T12:26:57Z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