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media/image10.jpg" ContentType="image/pn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1" r:id="rId2"/>
    <p:sldId id="669" r:id="rId3"/>
    <p:sldId id="725" r:id="rId4"/>
    <p:sldId id="671" r:id="rId5"/>
    <p:sldId id="736" r:id="rId6"/>
    <p:sldId id="753" r:id="rId7"/>
    <p:sldId id="710" r:id="rId8"/>
    <p:sldId id="758" r:id="rId9"/>
    <p:sldId id="759" r:id="rId10"/>
    <p:sldId id="739" r:id="rId11"/>
    <p:sldId id="760" r:id="rId12"/>
    <p:sldId id="724" r:id="rId1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669"/>
            <p14:sldId id="725"/>
            <p14:sldId id="671"/>
            <p14:sldId id="736"/>
            <p14:sldId id="753"/>
            <p14:sldId id="710"/>
            <p14:sldId id="758"/>
            <p14:sldId id="759"/>
            <p14:sldId id="739"/>
            <p14:sldId id="760"/>
            <p14:sldId id="7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96"/>
    <a:srgbClr val="4D4D4D"/>
    <a:srgbClr val="297FD5"/>
    <a:srgbClr val="7F8FA9"/>
    <a:srgbClr val="000000"/>
    <a:srgbClr val="1577BA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96" autoAdjust="0"/>
  </p:normalViewPr>
  <p:slideViewPr>
    <p:cSldViewPr>
      <p:cViewPr varScale="1">
        <p:scale>
          <a:sx n="62" d="100"/>
          <a:sy n="62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  <p:extLst>
      <p:ext uri="{BB962C8B-B14F-4D97-AF65-F5344CB8AC3E}">
        <p14:creationId xmlns:p14="http://schemas.microsoft.com/office/powerpoint/2010/main" val="78722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9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4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243525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xmlns="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4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82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4037037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575305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3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116401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20317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5693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9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33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753959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056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175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79694" y="9135175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810248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75041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868035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9313101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0453402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028643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984688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924690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5269491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287978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1970650"/>
            <a:ext cx="23039388" cy="9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5794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4" r:id="rId17"/>
    <p:sldLayoutId id="2147483675" r:id="rId18"/>
    <p:sldLayoutId id="2147483676" r:id="rId19"/>
    <p:sldLayoutId id="2147483677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4980305"/>
            <a:chOff x="5266365" y="4481724"/>
            <a:chExt cx="13633330" cy="4980305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移动互联网高级开发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460865" y="6385171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正式课</a:t>
              </a:r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8815698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用代码码出自己牛逼的人生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39803" y="1465187"/>
            <a:ext cx="10453405" cy="1729988"/>
            <a:chOff x="7039803" y="1465187"/>
            <a:chExt cx="10453405" cy="17299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5C12BDFC-3B32-44E8-B922-9E5F28858A76}"/>
                </a:ext>
              </a:extLst>
            </p:cNvPr>
            <p:cNvGrpSpPr/>
            <p:nvPr/>
          </p:nvGrpSpPr>
          <p:grpSpPr>
            <a:xfrm>
              <a:off x="7039803" y="1715925"/>
              <a:ext cx="4845398" cy="1276993"/>
              <a:chOff x="5624694" y="1705372"/>
              <a:chExt cx="4845398" cy="127699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7CFD3F3B-22A9-43D9-92D9-0F4143BD8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94" y="1705372"/>
                <a:ext cx="3800574" cy="1276993"/>
              </a:xfrm>
              <a:prstGeom prst="rect">
                <a:avLst/>
              </a:prstGeom>
            </p:spPr>
          </p:pic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xmlns="" id="{14A66B0D-B6B1-4CA2-A936-35E77C56E115}"/>
                  </a:ext>
                </a:extLst>
              </p:cNvPr>
              <p:cNvSpPr/>
              <p:nvPr/>
            </p:nvSpPr>
            <p:spPr>
              <a:xfrm>
                <a:off x="9930092" y="2073868"/>
                <a:ext cx="540000" cy="540000"/>
              </a:xfrm>
              <a:prstGeom prst="plus">
                <a:avLst>
                  <a:gd name="adj" fmla="val 42882"/>
                </a:avLst>
              </a:prstGeom>
              <a:solidFill>
                <a:srgbClr val="157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577B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8" name="图片 17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90025" y="1465187"/>
              <a:ext cx="1729988" cy="172998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779694" y="1610361"/>
              <a:ext cx="4713514" cy="127699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码牛学院</a:t>
              </a:r>
              <a:endParaRPr lang="en-US" altLang="zh-CN" sz="36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代码成就人生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57842" y="445915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5073" y="3976774"/>
            <a:ext cx="349029" cy="1744785"/>
          </a:xfrm>
          <a:prstGeom prst="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22809" y="4012818"/>
            <a:ext cx="386160" cy="1778533"/>
          </a:xfrm>
          <a:prstGeom prst="roundRect">
            <a:avLst/>
          </a:prstGeom>
          <a:noFill/>
        </p:spPr>
        <p:txBody>
          <a:bodyPr wrap="none" lIns="172795" tIns="86398" rIns="172795" bIns="86398" rtlCol="0" anchor="ctr">
            <a:spAutoFit/>
          </a:bodyPr>
          <a:lstStyle/>
          <a:p>
            <a:pPr algn="ctr"/>
            <a:endParaRPr lang="zh-CN" altLang="en-US" sz="10204" b="1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205"/>
            <a:ext cx="6412" cy="150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959" numCol="1" anchor="ctr" anchorCtr="0" compatLnSpc="1">
            <a:prstTxWarp prst="textNoShape">
              <a:avLst/>
            </a:prstTxWarp>
            <a:spAutoFit/>
          </a:bodyPr>
          <a:lstStyle/>
          <a:p>
            <a:pPr defTabSz="172794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9" dirty="0"/>
              <a:t> </a:t>
            </a:r>
            <a:endParaRPr lang="zh-CN" altLang="zh-CN" sz="189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760" y="507446"/>
            <a:ext cx="21599654" cy="1100967"/>
          </a:xfrm>
        </p:spPr>
        <p:txBody>
          <a:bodyPr/>
          <a:lstStyle/>
          <a:p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18" name="文本框 10">
            <a:extLst>
              <a:ext uri="{FF2B5EF4-FFF2-40B4-BE49-F238E27FC236}">
                <a16:creationId xmlns=""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1799694" y="6825809"/>
            <a:ext cx="17707501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3200" dirty="0" smtClean="0">
                <a:solidFill>
                  <a:schemeClr val="bg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Bitmap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提供的方法进行压缩，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android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中也只有这唯一一种压缩方式</a:t>
            </a:r>
            <a:endParaRPr lang="en-US" altLang="zh-CN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en-US" altLang="zh-CN" sz="32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en-US" altLang="zh-CN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34694" y="2422284"/>
            <a:ext cx="15075000" cy="3108979"/>
            <a:chOff x="1484694" y="1692790"/>
            <a:chExt cx="15075000" cy="3108979"/>
          </a:xfrm>
        </p:grpSpPr>
        <p:sp>
          <p:nvSpPr>
            <p:cNvPr id="7" name="圆角矩形 6"/>
            <p:cNvSpPr/>
            <p:nvPr/>
          </p:nvSpPr>
          <p:spPr>
            <a:xfrm>
              <a:off x="1484694" y="1692790"/>
              <a:ext cx="15075000" cy="3108979"/>
            </a:xfrm>
            <a:prstGeom prst="roundRect">
              <a:avLst>
                <a:gd name="adj" fmla="val 34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74694" y="2403819"/>
              <a:ext cx="13446245" cy="1662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401" dirty="0" err="1" smtClean="0">
                  <a:solidFill>
                    <a:schemeClr val="bg1"/>
                  </a:solidFill>
                </a:rPr>
                <a:t>ByteArrayOutputStream</a:t>
              </a:r>
              <a:r>
                <a:rPr kumimoji="1" lang="en-US" altLang="zh-CN" sz="340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401" dirty="0" err="1">
                  <a:solidFill>
                    <a:schemeClr val="bg1"/>
                  </a:solidFill>
                </a:rPr>
                <a:t>baos</a:t>
              </a:r>
              <a:r>
                <a:rPr kumimoji="1" lang="en-US" altLang="zh-CN" sz="3401" dirty="0">
                  <a:solidFill>
                    <a:schemeClr val="bg1"/>
                  </a:solidFill>
                </a:rPr>
                <a:t> = new </a:t>
              </a:r>
              <a:r>
                <a:rPr kumimoji="1" lang="en-US" altLang="zh-CN" sz="3401" dirty="0" err="1">
                  <a:solidFill>
                    <a:schemeClr val="bg1"/>
                  </a:solidFill>
                </a:rPr>
                <a:t>ByteArrayOutputStream</a:t>
              </a:r>
              <a:r>
                <a:rPr kumimoji="1" lang="en-US" altLang="zh-CN" sz="3401" dirty="0" smtClean="0">
                  <a:solidFill>
                    <a:schemeClr val="bg1"/>
                  </a:solidFill>
                </a:rPr>
                <a:t>();</a:t>
              </a:r>
            </a:p>
            <a:p>
              <a:endParaRPr kumimoji="1" lang="en-US" altLang="zh-CN" sz="3401" dirty="0">
                <a:solidFill>
                  <a:schemeClr val="bg1"/>
                </a:solidFill>
              </a:endParaRPr>
            </a:p>
            <a:p>
              <a:r>
                <a:rPr kumimoji="1" lang="en-US" altLang="zh-CN" sz="3401" dirty="0" err="1" smtClean="0">
                  <a:solidFill>
                    <a:schemeClr val="bg1"/>
                  </a:solidFill>
                </a:rPr>
                <a:t>bmp.compress</a:t>
              </a:r>
              <a:r>
                <a:rPr kumimoji="1" lang="en-US" altLang="zh-CN" sz="3401" dirty="0" smtClean="0">
                  <a:solidFill>
                    <a:schemeClr val="bg1"/>
                  </a:solidFill>
                </a:rPr>
                <a:t>(Bitmap.CompressFormat.JPEG</a:t>
              </a:r>
              <a:r>
                <a:rPr kumimoji="1" lang="en-US" altLang="zh-CN" sz="3401" dirty="0">
                  <a:solidFill>
                    <a:schemeClr val="bg1"/>
                  </a:solidFill>
                </a:rPr>
                <a:t>,  10, </a:t>
              </a:r>
              <a:r>
                <a:rPr kumimoji="1" lang="en-US" altLang="zh-CN" sz="3401" dirty="0" err="1">
                  <a:solidFill>
                    <a:schemeClr val="bg1"/>
                  </a:solidFill>
                </a:rPr>
                <a:t>baos</a:t>
              </a:r>
              <a:r>
                <a:rPr kumimoji="1" lang="en-US" altLang="zh-CN" sz="3401" dirty="0">
                  <a:solidFill>
                    <a:schemeClr val="bg1"/>
                  </a:solidFill>
                </a:rPr>
                <a:t>);</a:t>
              </a:r>
              <a:endParaRPr kumimoji="1" lang="en-US" altLang="zh-CN" sz="340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0">
            <a:extLst>
              <a:ext uri="{FF2B5EF4-FFF2-40B4-BE49-F238E27FC236}">
                <a16:creationId xmlns=""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5714694" y="12060175"/>
            <a:ext cx="17707501" cy="58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谈到</a:t>
            </a:r>
            <a:r>
              <a:rPr lang="en-US" altLang="zh-CN" sz="2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Bitmap </a:t>
            </a:r>
            <a:r>
              <a:rPr lang="zh-CN" altLang="en-US" sz="2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他是用来做显示图像的，主要是</a:t>
            </a:r>
            <a:r>
              <a:rPr lang="en-US" altLang="zh-CN" sz="2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2D</a:t>
            </a:r>
            <a:r>
              <a:rPr lang="zh-CN" altLang="en-US" sz="2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</a:t>
            </a:r>
            <a:endParaRPr lang="en-US" altLang="zh-CN" sz="2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8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169694" y="3400721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399694" y="8174450"/>
            <a:ext cx="129195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Android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的</a:t>
            </a:r>
            <a:r>
              <a:rPr lang="en-US" altLang="zh-CN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2D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图像处理引擎是什么</a:t>
            </a:r>
            <a:endParaRPr lang="en-US" altLang="zh-CN" sz="6000" dirty="0" smtClean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10844694" y="11565175"/>
            <a:ext cx="12919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----------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坐上老司机的车，带你稳稳的走上秋明山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8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8382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5218661" y="3960176"/>
            <a:ext cx="16696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移动互联网高级开发</a:t>
            </a:r>
            <a:endParaRPr lang="zh-CN" altLang="zh-CN" sz="8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4967202" y="5881392"/>
            <a:ext cx="4286286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694" y="3150175"/>
            <a:ext cx="3525506" cy="35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62418" y="6216472"/>
            <a:ext cx="3086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2000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</a:t>
            </a:r>
            <a:r>
              <a:rPr lang="zh-CN" altLang="en-US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0333" y="6023751"/>
            <a:ext cx="3567420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</a:t>
            </a:r>
            <a:r>
              <a:rPr lang="en-US" altLang="zh-CN" sz="2000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River</a:t>
            </a:r>
            <a:r>
              <a:rPr lang="zh-CN" altLang="en-US" sz="2000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</a:t>
            </a:r>
            <a:r>
              <a:rPr lang="en-US" altLang="zh-CN" sz="200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Android开发入门与实战第二版》</a:t>
            </a:r>
            <a:r>
              <a:rPr lang="en-US" altLang="zh-CN" sz="2000" dirty="0" err="1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作者之一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25809" y="6118917"/>
            <a:ext cx="3207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同城项目负责人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0" y="2336787"/>
            <a:ext cx="3032852" cy="3057961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956014" y="8240294"/>
            <a:ext cx="18177344" cy="432619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170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7" y="2307536"/>
            <a:ext cx="2876669" cy="30192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33" y="2349001"/>
            <a:ext cx="3072761" cy="30335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638217" y="6184461"/>
            <a:ext cx="3279556" cy="135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2079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科技大学计算机相关专业硕士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，腾讯架构师</a:t>
            </a:r>
            <a:r>
              <a:rPr lang="en-US" altLang="zh-CN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218" y="2367700"/>
            <a:ext cx="2804339" cy="29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09587" y="377033"/>
            <a:ext cx="10799787" cy="1100907"/>
          </a:xfrm>
        </p:spPr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8493580" y="6124299"/>
            <a:ext cx="3279556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前三星研发高级工程师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731" y="2367699"/>
            <a:ext cx="2951347" cy="295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4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18713348" y="11766895"/>
            <a:ext cx="4326038" cy="119310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370" y="11766895"/>
            <a:ext cx="4326038" cy="119310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575" y="11766895"/>
            <a:ext cx="4274230" cy="119310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7971" y="11766895"/>
            <a:ext cx="4326038" cy="119310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2" y="11766895"/>
            <a:ext cx="4326038" cy="119310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344567" y="3414902"/>
            <a:ext cx="27375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 图片压缩优化</a:t>
            </a:r>
            <a:r>
              <a:rPr lang="en-US" altLang="zh-CN" sz="6600" dirty="0"/>
              <a:t>-</a:t>
            </a:r>
            <a:r>
              <a:rPr lang="zh-CN" altLang="en-US" sz="6600" dirty="0"/>
              <a:t>哈夫曼实现</a:t>
            </a:r>
            <a:r>
              <a:rPr lang="en-US" altLang="zh-CN" sz="6600" dirty="0"/>
              <a:t>Bitmap</a:t>
            </a:r>
            <a:r>
              <a:rPr lang="zh-CN" altLang="en-US" sz="6600" dirty="0"/>
              <a:t>高效压缩</a:t>
            </a:r>
            <a:endParaRPr lang="zh-CN" altLang="en-US"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8713503" y="11094053"/>
            <a:ext cx="3962295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29155" y="444747"/>
            <a:ext cx="4839786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46308" y="5175175"/>
            <a:ext cx="10996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：哈夫曼压缩算法原理详解 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：深入理解</a:t>
            </a:r>
            <a:r>
              <a:rPr lang="en-US" altLang="zh-CN" sz="2800" dirty="0"/>
              <a:t>bitmap</a:t>
            </a:r>
            <a:r>
              <a:rPr lang="zh-CN" altLang="en-US" sz="2800" dirty="0"/>
              <a:t>，看</a:t>
            </a:r>
            <a:r>
              <a:rPr lang="en-US" altLang="zh-CN" sz="2800" dirty="0"/>
              <a:t>bitmap</a:t>
            </a:r>
            <a:r>
              <a:rPr lang="zh-CN" altLang="en-US" sz="2800" dirty="0"/>
              <a:t>本质 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Skia</a:t>
            </a:r>
            <a:r>
              <a:rPr lang="zh-CN" altLang="en-US" sz="2800" dirty="0"/>
              <a:t>引擎详解，引擎层看</a:t>
            </a:r>
            <a:r>
              <a:rPr lang="en-US" altLang="zh-CN" sz="2800" dirty="0"/>
              <a:t>Android</a:t>
            </a:r>
            <a:r>
              <a:rPr lang="zh-CN" altLang="en-US" sz="2800" dirty="0"/>
              <a:t>手机架构</a:t>
            </a:r>
            <a:endParaRPr lang="zh-CN" altLang="en-US" sz="2646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8529" y="11766547"/>
            <a:ext cx="4326038" cy="119310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1267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0"/>
      <p:bldP spid="64" grpId="0"/>
      <p:bldP spid="51" grpId="0"/>
      <p:bldP spid="2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:a16="http://schemas.microsoft.com/office/drawing/2014/main" xmlns="" id="{71FBCDB7-A784-49F6-982C-0E657C261630}"/>
              </a:ext>
            </a:extLst>
          </p:cNvPr>
          <p:cNvGrpSpPr/>
          <p:nvPr/>
        </p:nvGrpSpPr>
        <p:grpSpPr>
          <a:xfrm>
            <a:off x="1271967" y="1718902"/>
            <a:ext cx="20495454" cy="1221380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:a16="http://schemas.microsoft.com/office/drawing/2014/main" xmlns="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课程安排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B1845E35-C357-4BA9-84E6-45B55275665A}"/>
              </a:ext>
            </a:extLst>
          </p:cNvPr>
          <p:cNvGrpSpPr/>
          <p:nvPr/>
        </p:nvGrpSpPr>
        <p:grpSpPr>
          <a:xfrm>
            <a:off x="599006" y="3735175"/>
            <a:ext cx="21841373" cy="5449620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:a16="http://schemas.microsoft.com/office/drawing/2014/main" xmlns="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:a16="http://schemas.microsoft.com/office/drawing/2014/main" xmlns="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:a16="http://schemas.microsoft.com/office/drawing/2014/main" xmlns="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:a16="http://schemas.microsoft.com/office/drawing/2014/main" xmlns="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:a16="http://schemas.microsoft.com/office/drawing/2014/main" xmlns="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479223" y="7323049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1219200"/>
                <a:r>
                  <a:rPr lang="zh-CN" altLang="en-US" sz="3200" b="1" dirty="0" smtClean="0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鲁班压缩</a:t>
                </a:r>
                <a:endParaRPr lang="zh-CN" altLang="en-US" sz="3200" b="1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794F2E0C-1545-45C7-BDDC-08B2B73C56A0}"/>
                </a:ext>
              </a:extLst>
            </p:cNvPr>
            <p:cNvGrpSpPr/>
            <p:nvPr/>
          </p:nvGrpSpPr>
          <p:grpSpPr>
            <a:xfrm>
              <a:off x="6087815" y="5093240"/>
              <a:ext cx="5217722" cy="5449620"/>
              <a:chOff x="6087815" y="5093240"/>
              <a:chExt cx="5217722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:a16="http://schemas.microsoft.com/office/drawing/2014/main" xmlns="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:a16="http://schemas.microsoft.com/office/drawing/2014/main" xmlns="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:a16="http://schemas.microsoft.com/office/drawing/2014/main" xmlns="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:a16="http://schemas.microsoft.com/office/drawing/2014/main" xmlns="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:a16="http://schemas.microsoft.com/office/drawing/2014/main" xmlns="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087815" y="7323049"/>
                <a:ext cx="521772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图像处理引擎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:a16="http://schemas.microsoft.com/office/drawing/2014/main" xmlns="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:a16="http://schemas.microsoft.com/office/drawing/2014/main" xmlns="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:a16="http://schemas.microsoft.com/office/drawing/2014/main" xmlns="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:a16="http://schemas.microsoft.com/office/drawing/2014/main" xmlns="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:a16="http://schemas.microsoft.com/office/drawing/2014/main" xmlns="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432689" y="732944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哈夫曼压缩原理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:a16="http://schemas.microsoft.com/office/drawing/2014/main" xmlns="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:a16="http://schemas.microsoft.com/office/drawing/2014/main" xmlns="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:a16="http://schemas.microsoft.com/office/drawing/2014/main" xmlns="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:a16="http://schemas.microsoft.com/office/drawing/2014/main" xmlns="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:a16="http://schemas.microsoft.com/office/drawing/2014/main" xmlns="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7392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手写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jpeg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图形处理引擎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A_矩形 60"/>
          <p:cNvSpPr/>
          <p:nvPr>
            <p:custDataLst>
              <p:tags r:id="rId1"/>
            </p:custDataLst>
          </p:nvPr>
        </p:nvSpPr>
        <p:spPr>
          <a:xfrm>
            <a:off x="1401282" y="7628489"/>
            <a:ext cx="4095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20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介绍鲁班压缩库</a:t>
            </a:r>
            <a:endParaRPr lang="en-US" altLang="zh-CN" sz="2000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20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如何使用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isľíḑè">
            <a:extLst>
              <a:ext uri="{FF2B5EF4-FFF2-40B4-BE49-F238E27FC236}">
                <a16:creationId xmlns:a16="http://schemas.microsoft.com/office/drawing/2014/main" xmlns="" id="{D4AEDC30-1F36-4598-8C8B-8F5AC9E4CFFF}"/>
              </a:ext>
            </a:extLst>
          </p:cNvPr>
          <p:cNvSpPr txBox="1"/>
          <p:nvPr/>
        </p:nvSpPr>
        <p:spPr>
          <a:xfrm>
            <a:off x="7357988" y="7702162"/>
            <a:ext cx="5217722" cy="7214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303866">
              <a:lnSpc>
                <a:spcPct val="150000"/>
              </a:lnSpc>
            </a:pPr>
            <a:r>
              <a:rPr lang="en-US" altLang="zh-CN" sz="3200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Skia</a:t>
            </a:r>
            <a:endParaRPr lang="en-US" altLang="zh-CN" sz="3200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2303866">
              <a:lnSpc>
                <a:spcPct val="150000"/>
              </a:lnSpc>
            </a:pPr>
            <a:r>
              <a:rPr lang="en-US" altLang="zh-CN" sz="32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jpeg</a:t>
            </a:r>
            <a:endParaRPr lang="en-US" altLang="zh-CN" sz="3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isľíḑè">
            <a:extLst>
              <a:ext uri="{FF2B5EF4-FFF2-40B4-BE49-F238E27FC236}">
                <a16:creationId xmlns:a16="http://schemas.microsoft.com/office/drawing/2014/main" xmlns="" id="{D4AEDC30-1F36-4598-8C8B-8F5AC9E4CFFF}"/>
              </a:ext>
            </a:extLst>
          </p:cNvPr>
          <p:cNvSpPr txBox="1"/>
          <p:nvPr/>
        </p:nvSpPr>
        <p:spPr>
          <a:xfrm>
            <a:off x="12976318" y="7100295"/>
            <a:ext cx="5217722" cy="17640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303866">
              <a:lnSpc>
                <a:spcPct val="150000"/>
              </a:lnSpc>
            </a:pPr>
            <a:r>
              <a:rPr lang="zh-CN" altLang="en-US" sz="32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变长编码</a:t>
            </a:r>
            <a:endParaRPr lang="en-US" altLang="zh-CN" sz="3200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2303866">
              <a:lnSpc>
                <a:spcPct val="150000"/>
              </a:lnSpc>
            </a:pPr>
            <a:r>
              <a:rPr lang="zh-CN" altLang="en-US" sz="3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定</a:t>
            </a:r>
            <a:r>
              <a:rPr lang="zh-CN" altLang="en-US" sz="32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长编码</a:t>
            </a:r>
            <a:endParaRPr lang="en-US" altLang="zh-CN" sz="3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isľíḑè">
            <a:extLst>
              <a:ext uri="{FF2B5EF4-FFF2-40B4-BE49-F238E27FC236}">
                <a16:creationId xmlns:a16="http://schemas.microsoft.com/office/drawing/2014/main" xmlns="" id="{D4AEDC30-1F36-4598-8C8B-8F5AC9E4CFFF}"/>
              </a:ext>
            </a:extLst>
          </p:cNvPr>
          <p:cNvSpPr txBox="1"/>
          <p:nvPr/>
        </p:nvSpPr>
        <p:spPr>
          <a:xfrm>
            <a:off x="18719694" y="7624022"/>
            <a:ext cx="5217722" cy="7214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303866">
              <a:lnSpc>
                <a:spcPct val="150000"/>
              </a:lnSpc>
            </a:pPr>
            <a:endParaRPr lang="en-US" altLang="zh-CN" sz="3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0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什么是鲁班压缩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4" y="1890175"/>
            <a:ext cx="14221587" cy="8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 smtClean="0"/>
              <a:t>鲁班压缩</a:t>
            </a:r>
            <a:endParaRPr lang="zh-CN" altLang="en-US" b="1" u="sng" dirty="0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07807AF-B76F-46E4-B72F-1032A91DD7F2}"/>
              </a:ext>
            </a:extLst>
          </p:cNvPr>
          <p:cNvGrpSpPr/>
          <p:nvPr/>
        </p:nvGrpSpPr>
        <p:grpSpPr>
          <a:xfrm>
            <a:off x="2429695" y="2763116"/>
            <a:ext cx="18179999" cy="7434118"/>
            <a:chOff x="2339695" y="2713929"/>
            <a:chExt cx="18179999" cy="7434118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F7FD57A8-EBC2-4D34-9382-4700749070E5}"/>
                </a:ext>
              </a:extLst>
            </p:cNvPr>
            <p:cNvSpPr/>
            <p:nvPr/>
          </p:nvSpPr>
          <p:spPr>
            <a:xfrm>
              <a:off x="2339695" y="2713929"/>
              <a:ext cx="18179999" cy="743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0" dist="50800" dir="5400000" sx="101000" sy="101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10">
              <a:extLst>
                <a:ext uri="{FF2B5EF4-FFF2-40B4-BE49-F238E27FC236}">
                  <a16:creationId xmlns="" xmlns:a16="http://schemas.microsoft.com/office/drawing/2014/main" id="{B93D995B-8464-41E5-80F3-05607ECF1D1F}"/>
                </a:ext>
              </a:extLst>
            </p:cNvPr>
            <p:cNvSpPr txBox="1"/>
            <p:nvPr/>
          </p:nvSpPr>
          <p:spPr>
            <a:xfrm>
              <a:off x="2575944" y="3468414"/>
              <a:ext cx="17707501" cy="45243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解决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卡顿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定义大多数卡顿是由于</a:t>
              </a: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解决进程通信效率不够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就业场景分布广。码牛学院有很多学院中就职于全国各大公司。从事音视频相关产品开发</a:t>
              </a: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优化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IO</a:t>
              </a:r>
              <a:r>
                <a:rPr lang="zh-CN" altLang="en-US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存储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就随着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5G 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落地，音视频在互联网 中的比重越来越高，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5G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宽带的提速，必然加速整个音视频领域的应用，未来音视频人才缺口达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万，音视频高端领域严重短缺</a:t>
              </a:r>
              <a:endPara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6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 txBox="1">
            <a:spLocks/>
          </p:cNvSpPr>
          <p:nvPr/>
        </p:nvSpPr>
        <p:spPr>
          <a:xfrm>
            <a:off x="723751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279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endParaRPr lang="zh-CN" altLang="en-US" b="1" u="sng" dirty="0"/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507807AF-B76F-46E4-B72F-1032A91DD7F2}"/>
              </a:ext>
            </a:extLst>
          </p:cNvPr>
          <p:cNvGrpSpPr/>
          <p:nvPr/>
        </p:nvGrpSpPr>
        <p:grpSpPr>
          <a:xfrm>
            <a:off x="2433538" y="2763116"/>
            <a:ext cx="18179999" cy="7434118"/>
            <a:chOff x="2339695" y="2713929"/>
            <a:chExt cx="18179999" cy="7434118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F7FD57A8-EBC2-4D34-9382-4700749070E5}"/>
                </a:ext>
              </a:extLst>
            </p:cNvPr>
            <p:cNvSpPr/>
            <p:nvPr/>
          </p:nvSpPr>
          <p:spPr>
            <a:xfrm>
              <a:off x="2339695" y="2713929"/>
              <a:ext cx="18179999" cy="743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0" dist="50800" dir="5400000" sx="101000" sy="101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10">
              <a:extLst>
                <a:ext uri="{FF2B5EF4-FFF2-40B4-BE49-F238E27FC236}">
                  <a16:creationId xmlns="" xmlns:a16="http://schemas.microsoft.com/office/drawing/2014/main" id="{B93D995B-8464-41E5-80F3-05607ECF1D1F}"/>
                </a:ext>
              </a:extLst>
            </p:cNvPr>
            <p:cNvSpPr txBox="1"/>
            <p:nvPr/>
          </p:nvSpPr>
          <p:spPr>
            <a:xfrm>
              <a:off x="2575944" y="3468414"/>
              <a:ext cx="17707501" cy="45243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3200" dirty="0" smtClean="0">
                  <a:solidFill>
                    <a:schemeClr val="bg2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鲁班压缩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是一种非常高效的压缩方式，利用开源的</a:t>
              </a:r>
              <a:r>
                <a:rPr lang="en-US" altLang="zh-CN" sz="3200" dirty="0" err="1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libjpeg-trubo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作为压缩库，通过调用底层的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代码实现压缩。压缩算法采用哈夫曼压缩。哈夫曼本身具备多种优异的特性，压缩程度高，还原真实。 </a:t>
              </a: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 smtClean="0"/>
              <a:t>哈夫曼算法</a:t>
            </a:r>
            <a:endParaRPr lang="zh-CN" altLang="en-US" b="1" u="sng" dirty="0"/>
          </a:p>
        </p:txBody>
      </p:sp>
      <p:sp>
        <p:nvSpPr>
          <p:cNvPr id="36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 txBox="1">
            <a:spLocks/>
          </p:cNvSpPr>
          <p:nvPr/>
        </p:nvSpPr>
        <p:spPr>
          <a:xfrm>
            <a:off x="723751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279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endParaRPr lang="zh-CN" altLang="en-US" b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94" y="2880175"/>
            <a:ext cx="13931137" cy="919485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769694" y="10710175"/>
            <a:ext cx="3600000" cy="4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7FD57A8-EBC2-4D34-9382-4700749070E5}"/>
              </a:ext>
            </a:extLst>
          </p:cNvPr>
          <p:cNvSpPr/>
          <p:nvPr/>
        </p:nvSpPr>
        <p:spPr>
          <a:xfrm>
            <a:off x="1619694" y="2655175"/>
            <a:ext cx="4139999" cy="4599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0">
            <a:extLst>
              <a:ext uri="{FF2B5EF4-FFF2-40B4-BE49-F238E27FC236}">
                <a16:creationId xmlns=""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2159694" y="3015175"/>
            <a:ext cx="3044907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800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哈夫曼算法</a:t>
            </a:r>
            <a:r>
              <a:rPr lang="zh-CN" altLang="en-US" sz="28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是一种变长编码的算法，广泛用于数据进行对压缩。</a:t>
            </a: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en-US" altLang="zh-CN" sz="28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en-US" altLang="zh-CN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5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压缩有几种方式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4" y="1890175"/>
            <a:ext cx="14221587" cy="8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7898</TotalTime>
  <Words>398</Words>
  <Application>Microsoft Office PowerPoint</Application>
  <PresentationFormat>自定义</PresentationFormat>
  <Paragraphs>64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Calibri</vt:lpstr>
      <vt:lpstr>Calibri Light</vt:lpstr>
      <vt:lpstr>Noto Sans CJK SC Medium</vt:lpstr>
      <vt:lpstr>Source Han Sans CN Normal</vt:lpstr>
      <vt:lpstr>等线</vt:lpstr>
      <vt:lpstr>等线 Light</vt:lpstr>
      <vt:lpstr>方正姚体</vt:lpstr>
      <vt:lpstr>黑体</vt:lpstr>
      <vt:lpstr>思源黑体 CN Bold</vt:lpstr>
      <vt:lpstr>思源黑体 CN Medium</vt:lpstr>
      <vt:lpstr>思源黑体 CN Normal</vt:lpstr>
      <vt:lpstr>宋体</vt:lpstr>
      <vt:lpstr>微软雅黑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讲师介绍</vt:lpstr>
      <vt:lpstr>PowerPoint 演示文稿</vt:lpstr>
      <vt:lpstr>PowerPoint 演示文稿</vt:lpstr>
      <vt:lpstr>什么是鲁班压缩</vt:lpstr>
      <vt:lpstr>鲁班压缩</vt:lpstr>
      <vt:lpstr>哈夫曼算法</vt:lpstr>
      <vt:lpstr>Android压缩有几种方式</vt:lpstr>
      <vt:lpstr>压缩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Windows 用户</cp:lastModifiedBy>
  <cp:revision>1985</cp:revision>
  <dcterms:created xsi:type="dcterms:W3CDTF">2014-06-24T08:28:00Z</dcterms:created>
  <dcterms:modified xsi:type="dcterms:W3CDTF">2020-09-17T14:29:32Z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