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28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3AB"/>
    <a:srgbClr val="364555"/>
    <a:srgbClr val="FCB030"/>
    <a:srgbClr val="EB5F56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08" y="-108"/>
      </p:cViewPr>
      <p:guideLst>
        <p:guide orient="horz" pos="2159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高级开发试听课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8091805" y="311213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ldLvl="0" animBg="1"/>
      <p:bldP spid="15" grpId="0" animBg="1"/>
      <p:bldP spid="16" grpId="0" animBg="1"/>
      <p:bldP spid="17" grpId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如何减少时间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2447925" y="2065020"/>
            <a:ext cx="7284085" cy="521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/>
              <a:t>一：</a:t>
            </a:r>
            <a:r>
              <a:rPr lang="en-US" altLang="zh-CN" sz="2000" dirty="0"/>
              <a:t>CPU</a:t>
            </a:r>
            <a:r>
              <a:rPr lang="zh-CN" altLang="en-US" sz="2000" dirty="0"/>
              <a:t>减少</a:t>
            </a:r>
            <a:r>
              <a:rPr lang="en-US" altLang="zh-CN" sz="2000" dirty="0"/>
              <a:t>XML</a:t>
            </a:r>
            <a:r>
              <a:rPr lang="zh-CN" altLang="en-US" sz="2000" dirty="0"/>
              <a:t>转换成对象时间</a:t>
            </a:r>
            <a:endParaRPr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47925" y="3286125"/>
            <a:ext cx="7283450" cy="509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/>
              <a:t>二：</a:t>
            </a:r>
            <a:r>
              <a:rPr lang="en-US" altLang="zh-CN" sz="2000" dirty="0"/>
              <a:t>GPU</a:t>
            </a:r>
            <a:r>
              <a:rPr lang="zh-CN" altLang="en-US" sz="2000" dirty="0"/>
              <a:t>减少重复绘制（</a:t>
            </a:r>
            <a:r>
              <a:rPr lang="en-US" altLang="zh-CN" sz="2000" dirty="0"/>
              <a:t>GPU</a:t>
            </a:r>
            <a:r>
              <a:rPr lang="zh-CN" altLang="en-US" sz="2000" dirty="0"/>
              <a:t>傻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什么是过度绘制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875790" y="1558290"/>
            <a:ext cx="8181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  GPU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的绘制过程是根据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传递的指令来的，它很傻，让画什么就画什么，</a:t>
            </a:r>
            <a:r>
              <a:rPr lang="en-US" altLang="zh-CN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16ms</a:t>
            </a:r>
            <a:r>
              <a:rPr lang="zh-CN" altLang="en-US" sz="20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就画一次。造成有些图像被其他图像覆盖，底下以及面上的图像都要绘制，造成没有必要的浪费。</a:t>
            </a:r>
            <a:endParaRPr lang="en-US" altLang="zh-CN" sz="20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1579245" y="3182620"/>
            <a:ext cx="97231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过度绘制的几种情况：</a:t>
            </a:r>
            <a:endParaRPr lang="en-US" altLang="zh-CN" sz="20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>
              <a:buClr>
                <a:srgbClr val="1577BA"/>
              </a:buClr>
            </a:pPr>
            <a:r>
              <a:rPr lang="zh-CN" altLang="en-US" sz="20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     </a:t>
            </a:r>
            <a:endParaRPr lang="en-US" altLang="zh-CN" sz="20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>
              <a:buClr>
                <a:srgbClr val="1577BA"/>
              </a:buClr>
            </a:pPr>
            <a:r>
              <a:rPr lang="zh-CN" altLang="en-US" sz="20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     </a:t>
            </a:r>
            <a:r>
              <a:rPr lang="en-US" altLang="zh-CN" sz="20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1: </a:t>
            </a:r>
            <a:r>
              <a:rPr lang="zh-CN" altLang="en-US" sz="20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布局层级太深，  用户看不到的区域也</a:t>
            </a:r>
            <a:r>
              <a:rPr lang="zh-CN" altLang="en-US" sz="20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会被绘制</a:t>
            </a:r>
            <a:endParaRPr lang="en-US" altLang="zh-CN" sz="200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>
              <a:buClr>
                <a:srgbClr val="1577BA"/>
              </a:buClr>
            </a:pPr>
            <a:r>
              <a:rPr lang="en-US" altLang="zh-CN" sz="20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     2: </a:t>
            </a:r>
            <a:r>
              <a:rPr lang="zh-CN" altLang="en-US" sz="20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自定义控件中，</a:t>
            </a:r>
            <a:r>
              <a:rPr lang="en-US" altLang="zh-CN" sz="20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onDraw</a:t>
            </a:r>
            <a:r>
              <a:rPr lang="zh-CN" altLang="en-US" sz="20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方法做了过多的绘制</a:t>
            </a:r>
            <a:endParaRPr lang="en-US" altLang="zh-CN" sz="200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>
              <a:buClr>
                <a:srgbClr val="1577BA"/>
              </a:buClr>
            </a:pPr>
            <a:endParaRPr lang="en-US" altLang="zh-CN" sz="20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过度绘制查看工具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25166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1292860"/>
            <a:ext cx="3124835" cy="4272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245" y="1292860"/>
            <a:ext cx="3548380" cy="403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625" y="1292860"/>
            <a:ext cx="3596640" cy="2650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1725930" y="1191260"/>
            <a:ext cx="8292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性能优化看上去非常的高大上，但其实就是“细节决定成败”的概念。需要对原理性的东西了解清楚，每一步都有什么不一样，针对每个步骤进行细致化的优化。性能优化是一种思想，而不是一套具体的操作方法。</a:t>
            </a:r>
            <a:endParaRPr lang="zh-CN" altLang="en-US" sz="20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5930" y="2749550"/>
            <a:ext cx="69697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布局中的背景是否有必要</a:t>
            </a:r>
            <a:endParaRPr lang="en-US" altLang="zh-CN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2</a:t>
            </a:r>
            <a:r>
              <a:rPr lang="zh-CN" altLang="en-US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：</a:t>
            </a:r>
            <a:r>
              <a:rPr lang="zh-CN" altLang="en-US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自定义</a:t>
            </a:r>
            <a:r>
              <a:rPr lang="en-US" altLang="zh-CN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View</a:t>
            </a:r>
            <a:r>
              <a:rPr lang="zh-CN" altLang="en-US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是否进行了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裁剪</a:t>
            </a:r>
            <a:endParaRPr lang="en-US" altLang="zh-CN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布局是否够扁</a:t>
            </a:r>
            <a:r>
              <a:rPr lang="zh-CN" altLang="en-US" sz="18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平</a:t>
            </a:r>
            <a:r>
              <a:rPr lang="zh-CN" altLang="en-US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化</a:t>
            </a:r>
            <a:r>
              <a:rPr lang="en-US" altLang="zh-CN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(</a:t>
            </a:r>
            <a:r>
              <a:rPr lang="zh-CN" altLang="en-US" sz="180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是否可以删除多余布</a:t>
            </a:r>
            <a:r>
              <a:rPr lang="zh-CN" altLang="en-US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局</a:t>
            </a:r>
            <a:r>
              <a:rPr lang="en-US" altLang="zh-CN" sz="1800" smtClean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)</a:t>
            </a:r>
            <a:endParaRPr lang="en-US" altLang="zh-CN" sz="1800" smtClean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endParaRPr lang="en-US" altLang="zh-CN" sz="1800" smtClean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附加：</a:t>
            </a: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：在当前页面是否有非常耗内存的代码存在？</a:t>
            </a: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webview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通过单开进程方式</a:t>
            </a: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  <a:sym typeface="+mn-ea"/>
              </a:rPr>
              <a:t>：关于图片的计算是否需要动用代码？</a:t>
            </a: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ea typeface="思源黑体 CN Medium" panose="020B0600000000000000" pitchFamily="34" charset="-122"/>
                <a:sym typeface="+mn-ea"/>
              </a:rPr>
              <a:t>思考：优化是否只有走代码这一条路？从哪些方面来考虑优化问题？</a:t>
            </a:r>
            <a:endParaRPr lang="zh-CN" altLang="en-US" sz="1800" dirty="0">
              <a:solidFill>
                <a:srgbClr val="FF0000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644775" y="2404110"/>
            <a:ext cx="742696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r>
              <a:rPr sz="28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之UI优化</a:t>
            </a:r>
            <a:endParaRPr sz="28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卡顿问题的本质分析</a:t>
            </a:r>
            <a:endParaRPr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过渡绘制原理分析</a:t>
            </a:r>
            <a:endParaRPr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绘制优化总结以及如何带入到日常代码中</a:t>
            </a:r>
            <a:endParaRPr lang="zh-CN" altLang="en-US"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内存抖动为什么会对</a:t>
            </a:r>
            <a:r>
              <a:rPr lang="en-US" altLang="zh-CN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1200" b="1" dirty="0" smtClean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产生卡顿</a:t>
            </a:r>
            <a:endParaRPr lang="zh-CN" altLang="en-US" sz="1200" b="1" dirty="0" smtClean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960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CPU/GPU</a:t>
            </a:r>
            <a:endParaRPr lang="en-US" alt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9455" y="1736090"/>
            <a:ext cx="8212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indent="0"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的任务繁多，做逻辑计算外，还要做内存管理、显示操作，因此 在实际运算的时候性能会大打折扣，在没有 </a:t>
            </a: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GPU 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的时代，不能显示复 杂的图形，其运算速度远跟不上今天复杂三维游戏的要求。即使 </a:t>
            </a: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 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的工作频率超过 </a:t>
            </a: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2GHz 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或更高，对它绘制图形提高也不大。这时 </a:t>
            </a:r>
            <a:r>
              <a:rPr lang="en-US" altLang="zh-CN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GPU </a:t>
            </a:r>
            <a:r>
              <a:rPr lang="zh-CN" altLang="en-US" sz="18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的设计就出来了 </a:t>
            </a:r>
            <a:endParaRPr lang="zh-CN" altLang="en-US" sz="18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endParaRPr lang="en-US" altLang="zh-CN" sz="1800" dirty="0">
              <a:solidFill>
                <a:schemeClr val="tx1"/>
              </a:solidFill>
              <a:ea typeface="思源黑体 CN Medium" panose="020B0600000000000000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90900"/>
            <a:ext cx="4984115" cy="118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960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CPU/GPU</a:t>
            </a:r>
            <a:endParaRPr lang="en-US" alt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1164590"/>
            <a:ext cx="7787640" cy="29914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63090" y="4481195"/>
            <a:ext cx="768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蓝</a:t>
            </a:r>
            <a:r>
              <a:rPr lang="zh-CN" altLang="en-US" sz="1200">
                <a:solidFill>
                  <a:schemeClr val="tx1"/>
                </a:solidFill>
                <a:ea typeface="思源黑体 CN Medium" panose="020B0600000000000000" pitchFamily="34" charset="-122"/>
              </a:rPr>
              <a:t>色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Control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为控制器，用于协调控制整个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的运行，包括取出指令、控制其他模块的运行等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;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绿色的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ALU ( Arithmetic Logic Unit )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是算术逻辑单元，用于进行数学、逻辑运算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; </a:t>
            </a:r>
            <a:endParaRPr lang="zh-CN" altLang="en-US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橙色的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Cache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和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DRAM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分别为缓存和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RAM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，用于存储信息。 </a:t>
            </a:r>
            <a:endParaRPr lang="zh-CN" altLang="en-US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的控制器较为复杂，而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ALU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数量较少。因此 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 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擅长各种复杂的逻辑运算，但不擅长数学尤其是浮点运算。 </a:t>
            </a:r>
            <a:endParaRPr lang="zh-CN" altLang="en-US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endParaRPr lang="zh-CN" altLang="en-US" sz="12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69710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布局显示到屏幕流程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5" y="1177290"/>
            <a:ext cx="9023985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69710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布局显示到屏幕流程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10" y="1638300"/>
            <a:ext cx="6344920" cy="337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12312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FPS</a:t>
            </a:r>
            <a:endParaRPr lang="en-US" alt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193800"/>
            <a:ext cx="8826500" cy="4138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卡顿原理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0" y="1274445"/>
            <a:ext cx="8227060" cy="4158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60185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主要处理两件事</a:t>
            </a:r>
            <a:endParaRPr lang="zh-CN" altLang="en-US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YING IMPRESSION FID FEIZHAO    qq:1964271550"/>
          <p:cNvSpPr txBox="1"/>
          <p:nvPr/>
        </p:nvSpPr>
        <p:spPr>
          <a:xfrm>
            <a:off x="-234" y="5935237"/>
            <a:ext cx="4809807" cy="29146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River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en-US" altLang="zh-CN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：910663994</a:t>
            </a:r>
            <a:endParaRPr lang="zh-CN" altLang="en-US" sz="1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2447925" y="2065020"/>
            <a:ext cx="7284085" cy="521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/>
              <a:t>一：将</a:t>
            </a:r>
            <a:r>
              <a:rPr lang="en-US" altLang="zh-CN" sz="2000" dirty="0"/>
              <a:t>UI</a:t>
            </a:r>
            <a:r>
              <a:rPr lang="zh-CN" altLang="en-US" sz="2000" dirty="0"/>
              <a:t>对象转换成多边形和纹理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47925" y="3286125"/>
            <a:ext cx="7283450" cy="509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/>
              <a:t>二：</a:t>
            </a:r>
            <a:r>
              <a:rPr lang="en-US" altLang="zh-CN" sz="2000" dirty="0"/>
              <a:t>CPU</a:t>
            </a:r>
            <a:r>
              <a:rPr lang="zh-CN" altLang="en-US" sz="2000" dirty="0"/>
              <a:t>传递数据到</a:t>
            </a:r>
            <a:r>
              <a:rPr lang="en-US" altLang="zh-CN" sz="2000" dirty="0"/>
              <a:t>GPU</a:t>
            </a:r>
            <a:r>
              <a:rPr lang="zh-CN" altLang="en-US" sz="2000" dirty="0"/>
              <a:t>，</a:t>
            </a:r>
            <a:r>
              <a:rPr lang="en-US" altLang="zh-CN" sz="2000" dirty="0"/>
              <a:t>GPU</a:t>
            </a:r>
            <a:r>
              <a:rPr lang="zh-CN" altLang="en-US" sz="2000" dirty="0"/>
              <a:t>进行绘制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4" grpId="0"/>
      <p:bldP spid="51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WPS 演示</Application>
  <PresentationFormat>自定义</PresentationFormat>
  <Paragraphs>129</Paragraphs>
  <Slides>14</Slides>
  <Notes>18</Notes>
  <HiddenSlides>0</HiddenSlides>
  <MMClips>6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思源黑体 CN Normal</vt:lpstr>
      <vt:lpstr>黑体</vt:lpstr>
      <vt:lpstr>方正姚体</vt:lpstr>
      <vt:lpstr>思源黑体 CN Medium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781</cp:revision>
  <dcterms:created xsi:type="dcterms:W3CDTF">2016-12-28T11:29:00Z</dcterms:created>
  <dcterms:modified xsi:type="dcterms:W3CDTF">2020-09-19T13:37:28Z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