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9" r:id="rId3"/>
    <p:sldId id="500" r:id="rId5"/>
    <p:sldId id="501" r:id="rId6"/>
    <p:sldId id="534" r:id="rId7"/>
    <p:sldId id="537" r:id="rId8"/>
    <p:sldId id="535" r:id="rId9"/>
    <p:sldId id="536" r:id="rId10"/>
    <p:sldId id="280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030"/>
    <a:srgbClr val="EB5F56"/>
    <a:srgbClr val="364555"/>
    <a:srgbClr val="F36D7A"/>
    <a:srgbClr val="33C3AB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159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028190" y="2703830"/>
            <a:ext cx="9037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性能优化UI优化之</a:t>
            </a:r>
            <a:r>
              <a:rPr 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ViewPager+</a:t>
            </a:r>
            <a:r>
              <a:rPr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Fragment优化</a:t>
            </a:r>
            <a:endParaRPr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729012" y="0"/>
            <a:ext cx="2462989" cy="1750423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302144" y="0"/>
            <a:ext cx="2462989" cy="1750423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877973" y="0"/>
            <a:ext cx="2433493" cy="1750423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26863" y="0"/>
            <a:ext cx="2462989" cy="1750423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0"/>
            <a:ext cx="2462989" cy="1750423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5350155" y="336602"/>
            <a:ext cx="14916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LYING IMPRESSION FID FEIZHAO    qq:1964271550"/>
          <p:cNvSpPr/>
          <p:nvPr/>
        </p:nvSpPr>
        <p:spPr bwMode="auto">
          <a:xfrm>
            <a:off x="0" y="6728342"/>
            <a:ext cx="2289256" cy="12965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2470201" y="6728342"/>
            <a:ext cx="2289256" cy="12965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4965079" y="6728342"/>
            <a:ext cx="2261840" cy="12965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7432540" y="6728342"/>
            <a:ext cx="2289256" cy="12965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9902744" y="6728342"/>
            <a:ext cx="2289256" cy="12965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2374208" y="2448272"/>
            <a:ext cx="4584065" cy="678574"/>
            <a:chOff x="1878908" y="2616819"/>
            <a:chExt cx="4584065" cy="678574"/>
          </a:xfrm>
        </p:grpSpPr>
        <p:sp>
          <p:nvSpPr>
            <p:cNvPr id="3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LYING IMPRESSION FID FEIZHAO    qq:1964271550"/>
            <p:cNvSpPr txBox="1"/>
            <p:nvPr/>
          </p:nvSpPr>
          <p:spPr>
            <a:xfrm>
              <a:off x="2633288" y="2724134"/>
              <a:ext cx="38296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B5F56"/>
                  </a:solidFill>
                  <a:latin typeface="+mj-ea"/>
                  <a:ea typeface="+mj-ea"/>
                  <a:cs typeface="+mj-ea"/>
                </a:rPr>
                <a:t>ViewPager</a:t>
              </a:r>
              <a:r>
                <a:rPr lang="zh-CN" altLang="en-US" sz="2400" dirty="0">
                  <a:solidFill>
                    <a:srgbClr val="EB5F56"/>
                  </a:solidFill>
                  <a:latin typeface="+mj-ea"/>
                  <a:ea typeface="+mj-ea"/>
                  <a:cs typeface="+mj-ea"/>
                </a:rPr>
                <a:t>源码解析</a:t>
              </a:r>
              <a:endParaRPr lang="zh-CN" altLang="en-US" sz="2400" dirty="0">
                <a:solidFill>
                  <a:srgbClr val="EB5F56"/>
                </a:solidFill>
                <a:latin typeface="+mj-ea"/>
                <a:ea typeface="+mj-ea"/>
                <a:cs typeface="+mj-ea"/>
              </a:endParaRPr>
            </a:p>
          </p:txBody>
        </p:sp>
      </p:grpSp>
      <p:grpSp>
        <p:nvGrpSpPr>
          <p:cNvPr id="5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2374208" y="4351932"/>
            <a:ext cx="7228840" cy="678574"/>
            <a:chOff x="1878908" y="4239809"/>
            <a:chExt cx="7228840" cy="678574"/>
          </a:xfrm>
        </p:grpSpPr>
        <p:sp>
          <p:nvSpPr>
            <p:cNvPr id="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78574" cy="678574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LYING IMPRESSION FID FEIZHAO    qq:1964271550"/>
            <p:cNvSpPr txBox="1"/>
            <p:nvPr/>
          </p:nvSpPr>
          <p:spPr>
            <a:xfrm>
              <a:off x="2633288" y="4330614"/>
              <a:ext cx="647446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64555"/>
                  </a:solidFill>
                  <a:latin typeface="+mj-ea"/>
                  <a:ea typeface="+mj-ea"/>
                  <a:cs typeface="+mj-ea"/>
                </a:rPr>
                <a:t>ViewPager+Fragment</a:t>
              </a:r>
              <a:r>
                <a:rPr lang="zh-CN" altLang="en-US" sz="2400" dirty="0">
                  <a:solidFill>
                    <a:srgbClr val="364555"/>
                  </a:solidFill>
                  <a:latin typeface="+mj-ea"/>
                  <a:ea typeface="+mj-ea"/>
                  <a:cs typeface="+mj-ea"/>
                </a:rPr>
                <a:t>如何用更合理</a:t>
              </a:r>
              <a:endParaRPr lang="zh-CN" altLang="en-US" sz="2400" dirty="0">
                <a:solidFill>
                  <a:srgbClr val="364555"/>
                </a:solidFill>
                <a:latin typeface="+mj-ea"/>
                <a:ea typeface="+mj-ea"/>
                <a:cs typeface="+mj-ea"/>
              </a:endParaRPr>
            </a:p>
          </p:txBody>
        </p:sp>
      </p:grpSp>
      <p:grpSp>
        <p:nvGrpSpPr>
          <p:cNvPr id="8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2373995" y="3399502"/>
            <a:ext cx="6366510" cy="678574"/>
            <a:chOff x="7196185" y="2616819"/>
            <a:chExt cx="6366510" cy="678574"/>
          </a:xfrm>
        </p:grpSpPr>
        <p:sp>
          <p:nvSpPr>
            <p:cNvPr id="9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19"/>
              <a:ext cx="678574" cy="678574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LYING IMPRESSION FID FEIZHAO    qq:1964271550"/>
            <p:cNvSpPr txBox="1"/>
            <p:nvPr/>
          </p:nvSpPr>
          <p:spPr>
            <a:xfrm>
              <a:off x="7950565" y="2724134"/>
              <a:ext cx="56121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solidFill>
                    <a:srgbClr val="FCB030"/>
                  </a:solidFill>
                  <a:latin typeface="+mj-ea"/>
                  <a:ea typeface="+mj-ea"/>
                  <a:cs typeface="+mj-ea"/>
                  <a:sym typeface="+mn-ea"/>
                </a:rPr>
                <a:t>为什么你使用</a:t>
              </a:r>
              <a:r>
                <a:rPr lang="en-US" altLang="zh-CN" sz="2400" dirty="0">
                  <a:solidFill>
                    <a:srgbClr val="FCB030"/>
                  </a:solidFill>
                  <a:latin typeface="+mj-ea"/>
                  <a:ea typeface="+mj-ea"/>
                  <a:cs typeface="+mj-ea"/>
                  <a:sym typeface="+mn-ea"/>
                </a:rPr>
                <a:t>Fragment</a:t>
              </a:r>
              <a:r>
                <a:rPr lang="zh-CN" altLang="en-US" sz="2400" dirty="0">
                  <a:solidFill>
                    <a:srgbClr val="FCB030"/>
                  </a:solidFill>
                  <a:latin typeface="+mj-ea"/>
                  <a:ea typeface="+mj-ea"/>
                  <a:cs typeface="+mj-ea"/>
                  <a:sym typeface="+mn-ea"/>
                </a:rPr>
                <a:t>的时候会卡顿</a:t>
              </a:r>
              <a:endParaRPr lang="zh-CN" altLang="en-US" sz="2400" dirty="0">
                <a:solidFill>
                  <a:srgbClr val="FCB030"/>
                </a:solidFill>
                <a:latin typeface="+mj-ea"/>
                <a:ea typeface="+mj-ea"/>
                <a:cs typeface="+mj-ea"/>
                <a:sym typeface="+mn-ea"/>
              </a:endParaRPr>
            </a:p>
          </p:txBody>
        </p:sp>
      </p:grpSp>
      <p:grpSp>
        <p:nvGrpSpPr>
          <p:cNvPr id="46" name="FLYING IMPRESSION FID FEIZHAO    qq:1964271550"/>
          <p:cNvGrpSpPr/>
          <p:nvPr>
            <p:custDataLst>
              <p:tags r:id="rId4"/>
            </p:custDataLst>
          </p:nvPr>
        </p:nvGrpSpPr>
        <p:grpSpPr>
          <a:xfrm>
            <a:off x="2373995" y="5306337"/>
            <a:ext cx="7528560" cy="678574"/>
            <a:chOff x="7196185" y="4239809"/>
            <a:chExt cx="7528560" cy="678574"/>
          </a:xfrm>
        </p:grpSpPr>
        <p:sp>
          <p:nvSpPr>
            <p:cNvPr id="47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4239809"/>
              <a:ext cx="678574" cy="678574"/>
            </a:xfrm>
            <a:prstGeom prst="roundRect">
              <a:avLst/>
            </a:prstGeom>
            <a:solidFill>
              <a:srgbClr val="33C3AB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LYING IMPRESSION FID FEIZHAO    qq:1964271550"/>
            <p:cNvSpPr txBox="1"/>
            <p:nvPr/>
          </p:nvSpPr>
          <p:spPr>
            <a:xfrm>
              <a:off x="7950565" y="4347124"/>
              <a:ext cx="677418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33C3AB"/>
                  </a:solidFill>
                  <a:latin typeface="+mj-ea"/>
                  <a:ea typeface="+mj-ea"/>
                  <a:cs typeface="+mj-ea"/>
                </a:rPr>
                <a:t>全面提高</a:t>
              </a:r>
              <a:r>
                <a:rPr lang="en-US" altLang="zh-CN" sz="2400" dirty="0">
                  <a:solidFill>
                    <a:srgbClr val="33C3AB"/>
                  </a:solidFill>
                  <a:latin typeface="+mj-ea"/>
                  <a:ea typeface="+mj-ea"/>
                  <a:cs typeface="+mj-ea"/>
                </a:rPr>
                <a:t>ViewPager+Fragment</a:t>
              </a:r>
              <a:r>
                <a:rPr lang="zh-CN" altLang="en-US" sz="2400" dirty="0">
                  <a:solidFill>
                    <a:srgbClr val="33C3AB"/>
                  </a:solidFill>
                  <a:latin typeface="+mj-ea"/>
                  <a:ea typeface="+mj-ea"/>
                  <a:cs typeface="+mj-ea"/>
                </a:rPr>
                <a:t>的</a:t>
              </a:r>
              <a:r>
                <a:rPr lang="zh-CN" altLang="en-US" sz="2400" dirty="0">
                  <a:solidFill>
                    <a:srgbClr val="33C3AB"/>
                  </a:solidFill>
                  <a:latin typeface="+mj-ea"/>
                  <a:ea typeface="+mj-ea"/>
                  <a:cs typeface="+mj-ea"/>
                </a:rPr>
                <a:t>性能</a:t>
              </a:r>
              <a:r>
                <a:rPr lang="zh-CN" sz="2400" dirty="0">
                  <a:solidFill>
                    <a:srgbClr val="33C3AB"/>
                  </a:solidFill>
                  <a:latin typeface="+mj-ea"/>
                  <a:ea typeface="+mj-ea"/>
                  <a:cs typeface="+mj-ea"/>
                </a:rPr>
                <a:t>实战</a:t>
              </a:r>
              <a:endParaRPr lang="zh-CN" sz="2400" dirty="0">
                <a:solidFill>
                  <a:srgbClr val="33C3AB"/>
                </a:solidFill>
                <a:latin typeface="+mj-ea"/>
                <a:ea typeface="+mj-ea"/>
                <a:cs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157901" y="261476"/>
            <a:ext cx="38950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+mj-ea"/>
                <a:ea typeface="+mj-ea"/>
                <a:sym typeface="+mn-ea"/>
              </a:rPr>
              <a:t>Fragment</a:t>
            </a:r>
            <a:r>
              <a:rPr lang="zh-CN" altLang="en-US" sz="2000" b="1" dirty="0">
                <a:solidFill>
                  <a:srgbClr val="364555"/>
                </a:solidFill>
                <a:latin typeface="+mj-ea"/>
                <a:ea typeface="+mj-ea"/>
                <a:sym typeface="+mn-ea"/>
              </a:rPr>
              <a:t>加</a:t>
            </a:r>
            <a:r>
              <a:rPr lang="en-US" altLang="zh-CN" sz="2000" b="1" dirty="0">
                <a:solidFill>
                  <a:srgbClr val="364555"/>
                </a:solidFill>
                <a:latin typeface="+mj-ea"/>
                <a:ea typeface="+mj-ea"/>
                <a:sym typeface="+mn-ea"/>
              </a:rPr>
              <a:t>ViewPager</a:t>
            </a:r>
            <a:r>
              <a:rPr lang="zh-CN" altLang="en-US" sz="2000" b="1" dirty="0">
                <a:solidFill>
                  <a:srgbClr val="364555"/>
                </a:solidFill>
                <a:latin typeface="+mj-ea"/>
                <a:ea typeface="+mj-ea"/>
                <a:sym typeface="+mn-ea"/>
              </a:rPr>
              <a:t>的应用场景</a:t>
            </a:r>
            <a:endParaRPr lang="en-US" altLang="zh-CN" sz="2000" b="1" dirty="0">
              <a:solidFill>
                <a:srgbClr val="364555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7" name="图片 6" descr="Screenshot_20200518_194420_com.taobao.taoba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55" y="1056005"/>
            <a:ext cx="2571115" cy="5573395"/>
          </a:xfrm>
          <a:prstGeom prst="rect">
            <a:avLst/>
          </a:prstGeom>
        </p:spPr>
      </p:pic>
      <p:pic>
        <p:nvPicPr>
          <p:cNvPr id="8" name="图片 7" descr="Screenshot_20200519_175426_com.netease.cloudmus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1055370"/>
            <a:ext cx="2571115" cy="5574030"/>
          </a:xfrm>
          <a:prstGeom prst="rect">
            <a:avLst/>
          </a:prstGeom>
        </p:spPr>
      </p:pic>
      <p:pic>
        <p:nvPicPr>
          <p:cNvPr id="9" name="图片 8" descr="Screenshot_20200519_175348_com.ss.android.artic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185" y="1056005"/>
            <a:ext cx="2571750" cy="5573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030266" y="261476"/>
            <a:ext cx="4150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+mj-ea"/>
                <a:ea typeface="+mj-ea"/>
              </a:rPr>
              <a:t>Fragment</a:t>
            </a:r>
            <a:r>
              <a:rPr lang="zh-CN" altLang="en-US" sz="2000" b="1" dirty="0">
                <a:solidFill>
                  <a:srgbClr val="364555"/>
                </a:solidFill>
                <a:latin typeface="+mj-ea"/>
                <a:ea typeface="+mj-ea"/>
              </a:rPr>
              <a:t>在</a:t>
            </a:r>
            <a:r>
              <a:rPr lang="en-US" altLang="zh-CN" sz="2000" b="1" dirty="0">
                <a:solidFill>
                  <a:srgbClr val="364555"/>
                </a:solidFill>
                <a:latin typeface="+mj-ea"/>
                <a:ea typeface="+mj-ea"/>
                <a:sym typeface="+mn-ea"/>
              </a:rPr>
              <a:t>ViewPager</a:t>
            </a:r>
            <a:r>
              <a:rPr lang="zh-CN" altLang="en-US" sz="2000" b="1" dirty="0">
                <a:solidFill>
                  <a:srgbClr val="364555"/>
                </a:solidFill>
                <a:latin typeface="+mj-ea"/>
                <a:ea typeface="+mj-ea"/>
                <a:sym typeface="+mn-ea"/>
              </a:rPr>
              <a:t>中的缓存机制</a:t>
            </a:r>
            <a:endParaRPr lang="zh-CN" altLang="en-US" sz="2000" b="1" dirty="0">
              <a:solidFill>
                <a:srgbClr val="364555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73935" y="1284605"/>
            <a:ext cx="3813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Fragment</a:t>
            </a:r>
            <a:r>
              <a:rPr lang="zh-CN" altLang="en-US"/>
              <a:t>是靠什么来缓存我们的的？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37435" y="1938020"/>
            <a:ext cx="6597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private final ArrayList&lt;ViewPager.ItemInfo&gt; mItems = new ArrayList();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Z10CV6RXKTEWX6EWGVT`(`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35" y="2755265"/>
            <a:ext cx="7962900" cy="3295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030266" y="261476"/>
            <a:ext cx="4150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+mj-ea"/>
                <a:ea typeface="+mj-ea"/>
              </a:rPr>
              <a:t>Fragment</a:t>
            </a:r>
            <a:r>
              <a:rPr lang="zh-CN" altLang="en-US" sz="2000" b="1" dirty="0">
                <a:solidFill>
                  <a:srgbClr val="364555"/>
                </a:solidFill>
                <a:latin typeface="+mj-ea"/>
                <a:ea typeface="+mj-ea"/>
              </a:rPr>
              <a:t>在</a:t>
            </a:r>
            <a:r>
              <a:rPr lang="en-US" altLang="zh-CN" sz="2000" b="1" dirty="0">
                <a:solidFill>
                  <a:srgbClr val="364555"/>
                </a:solidFill>
                <a:latin typeface="+mj-ea"/>
                <a:ea typeface="+mj-ea"/>
                <a:sym typeface="+mn-ea"/>
              </a:rPr>
              <a:t>ViewPager</a:t>
            </a:r>
            <a:r>
              <a:rPr lang="zh-CN" altLang="en-US" sz="2000" b="1" dirty="0">
                <a:solidFill>
                  <a:srgbClr val="364555"/>
                </a:solidFill>
                <a:latin typeface="+mj-ea"/>
                <a:ea typeface="+mj-ea"/>
                <a:sym typeface="+mn-ea"/>
              </a:rPr>
              <a:t>中的缓存机制</a:t>
            </a:r>
            <a:endParaRPr lang="zh-CN" altLang="en-US" sz="2000" b="1" dirty="0">
              <a:solidFill>
                <a:srgbClr val="364555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79750" y="1851660"/>
            <a:ext cx="6031865" cy="232918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3270" y="2006600"/>
            <a:ext cx="1602740" cy="181673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03930" y="2611755"/>
            <a:ext cx="1194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FragmentB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15255" y="2006600"/>
            <a:ext cx="1602740" cy="181673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15915" y="2611755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FragmentC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52640" y="2006600"/>
            <a:ext cx="1602740" cy="1816735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53300" y="2611755"/>
            <a:ext cx="1210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FragmentD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53160" y="2016125"/>
            <a:ext cx="1602740" cy="1816735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53820" y="2621280"/>
            <a:ext cx="1202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FragmentA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287510" y="2006600"/>
            <a:ext cx="1602740" cy="1816735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501505" y="2611755"/>
            <a:ext cx="1174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FragmentF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4270" y="2016125"/>
            <a:ext cx="1602740" cy="1816735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75685" y="45935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已缓存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03490" y="46189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已缓存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845675" y="45935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已销毁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590675" y="45935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已销毁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661660" y="45935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当前显示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6" idx="0"/>
          </p:cNvCxnSpPr>
          <p:nvPr/>
        </p:nvCxnSpPr>
        <p:spPr>
          <a:xfrm flipV="1">
            <a:off x="4010025" y="4232910"/>
            <a:ext cx="3810" cy="36068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208395" y="4232910"/>
            <a:ext cx="3810" cy="36068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100060" y="4232910"/>
            <a:ext cx="3810" cy="36068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0278110" y="4180840"/>
            <a:ext cx="3810" cy="36068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023110" y="4232910"/>
            <a:ext cx="3810" cy="36068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670981" y="261476"/>
            <a:ext cx="2868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+mj-ea"/>
                <a:ea typeface="+mj-ea"/>
                <a:sym typeface="+mn-ea"/>
              </a:rPr>
              <a:t>ViewPager</a:t>
            </a:r>
            <a:r>
              <a:rPr lang="zh-CN" altLang="en-US" sz="2000" b="1" dirty="0">
                <a:solidFill>
                  <a:srgbClr val="364555"/>
                </a:solidFill>
                <a:latin typeface="+mj-ea"/>
                <a:ea typeface="+mj-ea"/>
                <a:sym typeface="+mn-ea"/>
              </a:rPr>
              <a:t>中适配器模式</a:t>
            </a:r>
            <a:endParaRPr lang="zh-CN" altLang="en-US" sz="2000" b="1" dirty="0">
              <a:solidFill>
                <a:srgbClr val="364555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62125" y="1555115"/>
            <a:ext cx="2699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开始更新</a:t>
            </a:r>
            <a:r>
              <a:rPr lang="en-US" altLang="zh-CN"/>
              <a:t>--&gt; 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startUpdate()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4820" y="2397125"/>
            <a:ext cx="411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实例化一个</a:t>
            </a:r>
            <a:r>
              <a:rPr lang="en-US" altLang="zh-CN"/>
              <a:t>Fragment--&gt; 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instantiateItem()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0700" y="3294380"/>
            <a:ext cx="3603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销毁一个</a:t>
            </a:r>
            <a:r>
              <a:rPr lang="en-US" altLang="zh-CN">
                <a:sym typeface="+mn-ea"/>
              </a:rPr>
              <a:t>Fragment</a:t>
            </a:r>
            <a:r>
              <a:rPr lang="en-US" altLang="zh-CN"/>
              <a:t>--&gt; 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destroyItem()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395" y="4107815"/>
            <a:ext cx="4599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设置一个当前的</a:t>
            </a:r>
            <a:r>
              <a:rPr lang="en-US" altLang="zh-CN"/>
              <a:t>Fragment--&gt; 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setPrimaryItem()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0700" y="4976495"/>
            <a:ext cx="2778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完成更新</a:t>
            </a:r>
            <a:r>
              <a:rPr lang="en-US" altLang="zh-CN"/>
              <a:t>--&gt; 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finishUpdate()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892" y="3722779"/>
            <a:ext cx="464415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2153285"/>
            <a:ext cx="2336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WPS 演示</Application>
  <PresentationFormat>宽屏</PresentationFormat>
  <Paragraphs>75</Paragraphs>
  <Slides>8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902</cp:revision>
  <dcterms:created xsi:type="dcterms:W3CDTF">2016-12-28T11:29:00Z</dcterms:created>
  <dcterms:modified xsi:type="dcterms:W3CDTF">2020-09-24T14:06:26Z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