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513" r:id="rId2"/>
    <p:sldId id="522" r:id="rId3"/>
    <p:sldId id="517" r:id="rId4"/>
    <p:sldId id="544" r:id="rId5"/>
    <p:sldId id="489" r:id="rId6"/>
    <p:sldId id="543" r:id="rId7"/>
    <p:sldId id="545" r:id="rId8"/>
    <p:sldId id="521" r:id="rId9"/>
    <p:sldId id="541" r:id="rId10"/>
    <p:sldId id="542" r:id="rId11"/>
    <p:sldId id="546" r:id="rId12"/>
    <p:sldId id="547" r:id="rId13"/>
    <p:sldId id="487" r:id="rId14"/>
    <p:sldId id="548" r:id="rId15"/>
    <p:sldId id="549" r:id="rId16"/>
    <p:sldId id="550" r:id="rId17"/>
    <p:sldId id="551" r:id="rId18"/>
    <p:sldId id="538" r:id="rId19"/>
    <p:sldId id="539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1">
          <p15:clr>
            <a:srgbClr val="A4A3A4"/>
          </p15:clr>
        </p15:guide>
        <p15:guide id="2" pos="38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D7A"/>
    <a:srgbClr val="33C3AB"/>
    <a:srgbClr val="364555"/>
    <a:srgbClr val="FCB030"/>
    <a:srgbClr val="EB5F56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84" y="102"/>
      </p:cViewPr>
      <p:guideLst>
        <p:guide orient="horz" pos="2141"/>
        <p:guide pos="38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057F-C503-4354-B656-01B5AEED573D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DE23D-E1A6-4E23-893A-432587B37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4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2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77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 课程目标</a:t>
            </a:r>
          </a:p>
        </p:txBody>
      </p:sp>
    </p:spTree>
    <p:extLst>
      <p:ext uri="{BB962C8B-B14F-4D97-AF65-F5344CB8AC3E}">
        <p14:creationId xmlns:p14="http://schemas.microsoft.com/office/powerpoint/2010/main" val="379560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7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8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1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2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53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8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0967" y="274630"/>
            <a:ext cx="11430278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175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7312" y="1181070"/>
            <a:ext cx="10397376" cy="5200601"/>
          </a:xfrm>
          <a:prstGeom prst="rect">
            <a:avLst/>
          </a:prstGeom>
        </p:spPr>
        <p:txBody>
          <a:bodyPr/>
          <a:lstStyle>
            <a:lvl1pPr marL="457017" indent="-457017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3387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2540"/>
            </a:lvl2pPr>
          </a:lstStyle>
          <a:p>
            <a:pPr marL="457017" lvl="0" indent="-457017" algn="l" defTabSz="1218824" rtl="0" eaLnBrk="1" latinLnBrk="0" hangingPunct="1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65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56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7310730" y="6385680"/>
            <a:ext cx="4801796" cy="426766"/>
            <a:chOff x="13815185" y="12067752"/>
            <a:chExt cx="9074019" cy="806509"/>
          </a:xfrm>
        </p:grpSpPr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9BA6A0B2-7212-4940-B20B-F4D59FD12162}"/>
                </a:ext>
              </a:extLst>
            </p:cNvPr>
            <p:cNvGrpSpPr/>
            <p:nvPr userDrawn="1"/>
          </p:nvGrpSpPr>
          <p:grpSpPr>
            <a:xfrm>
              <a:off x="14759693" y="12228510"/>
              <a:ext cx="8129511" cy="557826"/>
              <a:chOff x="15969848" y="12230840"/>
              <a:chExt cx="6626379" cy="557826"/>
            </a:xfrm>
          </p:grpSpPr>
          <p:sp>
            <p:nvSpPr>
              <p:cNvPr id="6" name="文本框 5">
                <a:extLst>
                  <a:ext uri="{FF2B5EF4-FFF2-40B4-BE49-F238E27FC236}">
                    <a16:creationId xmlns="" xmlns:a16="http://schemas.microsoft.com/office/drawing/2014/main" id="{C1BD0C29-A1CB-432B-BD72-BD1C560C6B22}"/>
                  </a:ext>
                </a:extLst>
              </p:cNvPr>
              <p:cNvSpPr txBox="1"/>
              <p:nvPr userDrawn="1"/>
            </p:nvSpPr>
            <p:spPr>
              <a:xfrm>
                <a:off x="15969848" y="12244832"/>
                <a:ext cx="3499236" cy="54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en-US" altLang="zh-CN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android</a:t>
                </a:r>
                <a:r>
                  <a:rPr lang="zh-CN" altLang="en-US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移动互联网高级开发</a:t>
                </a:r>
                <a:endParaRPr 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AA59E0D3-D086-4C73-A629-108E4B253682}"/>
                  </a:ext>
                </a:extLst>
              </p:cNvPr>
              <p:cNvSpPr txBox="1"/>
              <p:nvPr userDrawn="1"/>
            </p:nvSpPr>
            <p:spPr>
              <a:xfrm>
                <a:off x="19264890" y="12230840"/>
                <a:ext cx="3331337" cy="54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zh-CN" altLang="en-US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官方</a:t>
                </a:r>
                <a:r>
                  <a:rPr lang="zh-CN" altLang="en-US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客服</a:t>
                </a:r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QQ</a:t>
                </a:r>
                <a:r>
                  <a:rPr lang="zh-CN" altLang="en-US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：</a:t>
                </a:r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</a:t>
                </a:r>
                <a:r>
                  <a:rPr lang="en-US" altLang="zh-CN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1979846055</a:t>
                </a:r>
                <a:endParaRPr 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5185" y="12067752"/>
              <a:ext cx="806509" cy="806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1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538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2581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515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29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70B"/>
              </a:gs>
              <a:gs pos="100000">
                <a:srgbClr val="E5008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" y="3850122"/>
            <a:ext cx="1993173" cy="199317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62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9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3209925" y="2282190"/>
            <a:ext cx="7426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zh-CN" altLang="zh-CN" sz="48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48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正式课</a:t>
            </a:r>
            <a:endParaRPr lang="zh-CN" altLang="zh-CN" sz="48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7920355" y="3112135"/>
            <a:ext cx="226822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用代码码出精彩的人生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325" y="1746885"/>
            <a:ext cx="1865630" cy="18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2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ldLvl="0" animBg="1"/>
      <p:bldP spid="15" grpId="0" animBg="1"/>
      <p:bldP spid="16" grpId="0" animBg="1"/>
      <p:bldP spid="17" grpId="0" animBg="1"/>
      <p:bldP spid="62" grpId="0"/>
      <p:bldP spid="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93" dirty="0" smtClean="0"/>
              <a:t>环境配置三</a:t>
            </a:r>
            <a:r>
              <a:rPr lang="en-US" altLang="zh-CN" sz="3493" dirty="0" smtClean="0"/>
              <a:t>(Android</a:t>
            </a:r>
            <a:r>
              <a:rPr lang="zh-CN" altLang="en-US" sz="3493" dirty="0" smtClean="0"/>
              <a:t>平台</a:t>
            </a:r>
            <a:r>
              <a:rPr lang="en-US" altLang="zh-CN" sz="3493" dirty="0" smtClean="0"/>
              <a:t>)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511" y="0"/>
            <a:ext cx="6007753" cy="714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4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786401" y="1331130"/>
            <a:ext cx="2619239" cy="2376369"/>
            <a:chOff x="4786401" y="1331130"/>
            <a:chExt cx="2619239" cy="2376369"/>
          </a:xfrm>
        </p:grpSpPr>
        <p:grpSp>
          <p:nvGrpSpPr>
            <p:cNvPr id="2" name="组合 1"/>
            <p:cNvGrpSpPr/>
            <p:nvPr/>
          </p:nvGrpSpPr>
          <p:grpSpPr>
            <a:xfrm>
              <a:off x="4786401" y="1331130"/>
              <a:ext cx="2619239" cy="2376369"/>
              <a:chOff x="4787200" y="1339866"/>
              <a:chExt cx="2619239" cy="2376369"/>
            </a:xfrm>
          </p:grpSpPr>
          <p:sp>
            <p:nvSpPr>
              <p:cNvPr id="4" name="Oval 5"/>
              <p:cNvSpPr>
                <a:spLocks noChangeArrowheads="1"/>
              </p:cNvSpPr>
              <p:nvPr/>
            </p:nvSpPr>
            <p:spPr bwMode="auto">
              <a:xfrm>
                <a:off x="4969750" y="1339866"/>
                <a:ext cx="2255725" cy="22652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475B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Freeform 8"/>
              <p:cNvSpPr/>
              <p:nvPr/>
            </p:nvSpPr>
            <p:spPr bwMode="auto">
              <a:xfrm>
                <a:off x="4858635" y="2462172"/>
                <a:ext cx="2477963" cy="1254063"/>
              </a:xfrm>
              <a:custGeom>
                <a:avLst/>
                <a:gdLst>
                  <a:gd name="T0" fmla="*/ 3963 w 3963"/>
                  <a:gd name="T1" fmla="*/ 0 h 1997"/>
                  <a:gd name="T2" fmla="*/ 3963 w 3963"/>
                  <a:gd name="T3" fmla="*/ 16 h 1997"/>
                  <a:gd name="T4" fmla="*/ 1982 w 3963"/>
                  <a:gd name="T5" fmla="*/ 1997 h 1997"/>
                  <a:gd name="T6" fmla="*/ 0 w 3963"/>
                  <a:gd name="T7" fmla="*/ 16 h 1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63" h="1997">
                    <a:moveTo>
                      <a:pt x="3963" y="0"/>
                    </a:moveTo>
                    <a:cubicBezTo>
                      <a:pt x="3963" y="5"/>
                      <a:pt x="3963" y="11"/>
                      <a:pt x="3963" y="16"/>
                    </a:cubicBezTo>
                    <a:cubicBezTo>
                      <a:pt x="3963" y="1110"/>
                      <a:pt x="3076" y="1997"/>
                      <a:pt x="1982" y="1997"/>
                    </a:cubicBezTo>
                    <a:cubicBezTo>
                      <a:pt x="888" y="1997"/>
                      <a:pt x="0" y="1110"/>
                      <a:pt x="0" y="16"/>
                    </a:cubicBezTo>
                  </a:path>
                </a:pathLst>
              </a:custGeom>
              <a:noFill/>
              <a:ln w="8" cap="flat" cmpd="sng">
                <a:solidFill>
                  <a:srgbClr val="4E4B49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" name="Oval 9"/>
              <p:cNvSpPr>
                <a:spLocks noChangeArrowheads="1"/>
              </p:cNvSpPr>
              <p:nvPr/>
            </p:nvSpPr>
            <p:spPr bwMode="auto">
              <a:xfrm>
                <a:off x="7266746" y="2379623"/>
                <a:ext cx="139693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Oval 10"/>
              <p:cNvSpPr>
                <a:spLocks noChangeArrowheads="1"/>
              </p:cNvSpPr>
              <p:nvPr/>
            </p:nvSpPr>
            <p:spPr bwMode="auto">
              <a:xfrm>
                <a:off x="4787200" y="2379623"/>
                <a:ext cx="138106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5258076" y="1703547"/>
              <a:ext cx="1816523" cy="1631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2" dirty="0" smtClean="0">
                  <a:solidFill>
                    <a:srgbClr val="F8F8F8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02</a:t>
              </a:r>
              <a:endParaRPr lang="zh-CN" altLang="en-US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664079" y="4260955"/>
            <a:ext cx="8561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 err="1" smtClean="0"/>
              <a:t>Protobuffer</a:t>
            </a:r>
            <a:r>
              <a:rPr lang="zh-CN" altLang="en-US" sz="3200" dirty="0" smtClean="0"/>
              <a:t>存储原理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708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010" y="200491"/>
            <a:ext cx="11430121" cy="582579"/>
          </a:xfrm>
        </p:spPr>
        <p:txBody>
          <a:bodyPr/>
          <a:lstStyle/>
          <a:p>
            <a:r>
              <a:rPr lang="en-US" altLang="zh-CN" sz="3493" dirty="0" err="1" smtClean="0"/>
              <a:t>ProtoBuffer</a:t>
            </a:r>
            <a:r>
              <a:rPr lang="zh-CN" altLang="en-US" sz="3493" dirty="0" smtClean="0"/>
              <a:t>为何</a:t>
            </a:r>
            <a:r>
              <a:rPr lang="zh-CN" altLang="en-US" sz="3493" dirty="0"/>
              <a:t>如此</a:t>
            </a:r>
            <a:r>
              <a:rPr lang="zh-CN" altLang="en-US" sz="3493" dirty="0" smtClean="0"/>
              <a:t>高效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358557" y="1791379"/>
            <a:ext cx="10071299" cy="2616101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Protobuf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序列化后所生成的二进制消息非常紧凑，这得益于 </a:t>
            </a:r>
            <a:r>
              <a:rPr lang="en-US" altLang="zh-CN" sz="1600" dirty="0" err="1"/>
              <a:t>Protobuf</a:t>
            </a:r>
            <a:r>
              <a:rPr lang="en-US" altLang="zh-CN" sz="1600" dirty="0"/>
              <a:t> </a:t>
            </a:r>
            <a:r>
              <a:rPr lang="zh-CN" altLang="en-US" sz="1600" dirty="0"/>
              <a:t>采用的非常巧妙的 </a:t>
            </a:r>
            <a:r>
              <a:rPr lang="en-US" altLang="zh-CN" sz="1600" dirty="0"/>
              <a:t>Encoding </a:t>
            </a:r>
            <a:r>
              <a:rPr lang="zh-CN" altLang="en-US" sz="1600" dirty="0"/>
              <a:t>方法。考察消息结构之前，让我首先要介绍一个叫做 </a:t>
            </a:r>
            <a:r>
              <a:rPr lang="en-US" altLang="zh-CN" sz="1600" dirty="0" err="1"/>
              <a:t>Varint</a:t>
            </a:r>
            <a:r>
              <a:rPr lang="en-US" altLang="zh-CN" sz="1600" dirty="0"/>
              <a:t> </a:t>
            </a:r>
            <a:r>
              <a:rPr lang="zh-CN" altLang="en-US" sz="1600" dirty="0"/>
              <a:t>的术语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just"/>
            <a:endParaRPr lang="en-US" altLang="zh-CN" sz="1600" dirty="0"/>
          </a:p>
          <a:p>
            <a:pPr algn="just"/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Varint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是一种紧凑的表示数字的方法。它用一个或多个字节来表示一个数字，值越小的数字使用越少的字节数。这能减少用来表示数字的字节数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just"/>
            <a:r>
              <a:rPr lang="en-US" altLang="zh-CN" sz="1600" dirty="0"/>
              <a:t>	</a:t>
            </a:r>
            <a:r>
              <a:rPr lang="zh-CN" altLang="en-US" sz="1600" dirty="0" smtClean="0"/>
              <a:t>比如</a:t>
            </a:r>
            <a:r>
              <a:rPr lang="zh-CN" altLang="en-US" sz="1600" dirty="0"/>
              <a:t>对于 </a:t>
            </a:r>
            <a:r>
              <a:rPr lang="en-US" altLang="zh-CN" sz="1600" dirty="0"/>
              <a:t>int32 </a:t>
            </a:r>
            <a:r>
              <a:rPr lang="zh-CN" altLang="en-US" sz="1600" dirty="0"/>
              <a:t>类型的数字，</a:t>
            </a:r>
            <a:r>
              <a:rPr lang="zh-CN" altLang="en-US" sz="1600" b="1" dirty="0"/>
              <a:t>一般需要 </a:t>
            </a:r>
            <a:r>
              <a:rPr lang="en-US" altLang="zh-CN" sz="1600" b="1" dirty="0"/>
              <a:t>4 </a:t>
            </a:r>
            <a:r>
              <a:rPr lang="zh-CN" altLang="en-US" sz="1600" b="1" dirty="0"/>
              <a:t>个 </a:t>
            </a:r>
            <a:r>
              <a:rPr lang="en-US" altLang="zh-CN" sz="1600" b="1" dirty="0"/>
              <a:t>byte </a:t>
            </a:r>
            <a:r>
              <a:rPr lang="zh-CN" altLang="en-US" sz="1600" b="1" dirty="0"/>
              <a:t>来表示</a:t>
            </a:r>
            <a:r>
              <a:rPr lang="zh-CN" altLang="en-US" sz="1600" dirty="0"/>
              <a:t>。但是采用 </a:t>
            </a:r>
            <a:r>
              <a:rPr lang="en-US" altLang="zh-CN" sz="1600" dirty="0" err="1"/>
              <a:t>Varint</a:t>
            </a:r>
            <a:r>
              <a:rPr lang="zh-CN" altLang="en-US" sz="1600" dirty="0"/>
              <a:t>，对于很小的 </a:t>
            </a:r>
            <a:r>
              <a:rPr lang="en-US" altLang="zh-CN" sz="1600" dirty="0"/>
              <a:t>int32 </a:t>
            </a:r>
            <a:r>
              <a:rPr lang="zh-CN" altLang="en-US" sz="1600" dirty="0"/>
              <a:t>类型的数字，</a:t>
            </a:r>
            <a:r>
              <a:rPr lang="zh-CN" altLang="en-US" sz="1600" b="1" dirty="0"/>
              <a:t>则可以用 </a:t>
            </a:r>
            <a:r>
              <a:rPr lang="en-US" altLang="zh-CN" sz="1600" b="1" dirty="0"/>
              <a:t>1 </a:t>
            </a:r>
            <a:r>
              <a:rPr lang="zh-CN" altLang="en-US" sz="1600" b="1" dirty="0"/>
              <a:t>个 </a:t>
            </a:r>
            <a:r>
              <a:rPr lang="en-US" altLang="zh-CN" sz="1600" b="1" dirty="0"/>
              <a:t>byte </a:t>
            </a:r>
            <a:r>
              <a:rPr lang="zh-CN" altLang="en-US" sz="1600" b="1" dirty="0"/>
              <a:t>来表示</a:t>
            </a:r>
            <a:r>
              <a:rPr lang="zh-CN" altLang="en-US" sz="1600" dirty="0"/>
              <a:t>。当然凡事都有好的也有不好的一面，采用 </a:t>
            </a:r>
            <a:r>
              <a:rPr lang="en-US" altLang="zh-CN" sz="1600" dirty="0" err="1"/>
              <a:t>Varint</a:t>
            </a:r>
            <a:r>
              <a:rPr lang="en-US" altLang="zh-CN" sz="1600" dirty="0"/>
              <a:t> </a:t>
            </a:r>
            <a:r>
              <a:rPr lang="zh-CN" altLang="en-US" sz="1600" dirty="0"/>
              <a:t>表示法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 algn="just"/>
            <a:endParaRPr lang="en-US" altLang="zh-CN" sz="1200" dirty="0" smtClean="0">
              <a:solidFill>
                <a:srgbClr val="FF0000"/>
              </a:solidFill>
            </a:endParaRPr>
          </a:p>
          <a:p>
            <a:pPr algn="just"/>
            <a:endParaRPr lang="en-US" altLang="zh-CN" sz="1200" dirty="0">
              <a:solidFill>
                <a:srgbClr val="FF0000"/>
              </a:solidFill>
            </a:endParaRPr>
          </a:p>
          <a:p>
            <a:pPr algn="just"/>
            <a:r>
              <a:rPr lang="en-US" altLang="zh-CN" sz="1200" dirty="0" smtClean="0">
                <a:solidFill>
                  <a:srgbClr val="FF0000"/>
                </a:solidFill>
              </a:rPr>
              <a:t>	</a:t>
            </a:r>
            <a:r>
              <a:rPr lang="zh-CN" altLang="en-US" sz="1200" dirty="0" smtClean="0">
                <a:solidFill>
                  <a:srgbClr val="FF0000"/>
                </a:solidFill>
              </a:rPr>
              <a:t>大</a:t>
            </a:r>
            <a:r>
              <a:rPr lang="zh-CN" altLang="en-US" sz="1200" dirty="0">
                <a:solidFill>
                  <a:srgbClr val="FF0000"/>
                </a:solidFill>
              </a:rPr>
              <a:t>的数字则需要 </a:t>
            </a:r>
            <a:r>
              <a:rPr lang="en-US" altLang="zh-CN" sz="1200" dirty="0">
                <a:solidFill>
                  <a:srgbClr val="FF0000"/>
                </a:solidFill>
              </a:rPr>
              <a:t>5 </a:t>
            </a:r>
            <a:r>
              <a:rPr lang="zh-CN" altLang="en-US" sz="1200" dirty="0">
                <a:solidFill>
                  <a:srgbClr val="FF0000"/>
                </a:solidFill>
              </a:rPr>
              <a:t>个 </a:t>
            </a:r>
            <a:r>
              <a:rPr lang="en-US" altLang="zh-CN" sz="1200" dirty="0">
                <a:solidFill>
                  <a:srgbClr val="FF0000"/>
                </a:solidFill>
              </a:rPr>
              <a:t>byte </a:t>
            </a:r>
            <a:r>
              <a:rPr lang="zh-CN" altLang="en-US" sz="1200" dirty="0">
                <a:solidFill>
                  <a:srgbClr val="FF0000"/>
                </a:solidFill>
              </a:rPr>
              <a:t>来表示。从统计的角度来说，一般不会所有的消息中的数字都是大数，因此大多数情况下，采用 </a:t>
            </a:r>
            <a:r>
              <a:rPr lang="en-US" altLang="zh-CN" sz="1200" dirty="0" err="1">
                <a:solidFill>
                  <a:srgbClr val="FF0000"/>
                </a:solidFill>
              </a:rPr>
              <a:t>Varint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zh-CN" altLang="en-US" sz="1200" dirty="0">
                <a:solidFill>
                  <a:srgbClr val="FF0000"/>
                </a:solidFill>
              </a:rPr>
              <a:t>后，可以用更少的字节数来表示数字信息</a:t>
            </a:r>
            <a:r>
              <a:rPr lang="zh-CN" altLang="en-US" sz="1200" dirty="0" smtClean="0">
                <a:solidFill>
                  <a:srgbClr val="FF0000"/>
                </a:solidFill>
              </a:rPr>
              <a:t>。</a:t>
            </a:r>
            <a:r>
              <a:rPr lang="en-US" altLang="zh-CN" sz="1600" dirty="0" smtClean="0"/>
              <a:t>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0802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835725" y="213002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2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dirty="0" smtClean="0"/>
              <a:t>什么是</a:t>
            </a:r>
            <a:r>
              <a:rPr lang="en-US" altLang="zh-CN" dirty="0" err="1"/>
              <a:t>Varint</a:t>
            </a:r>
            <a:r>
              <a:rPr lang="en-US" altLang="zh-CN" dirty="0"/>
              <a:t> </a:t>
            </a:r>
            <a:endParaRPr 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63" y="1448934"/>
            <a:ext cx="1154612" cy="30733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1103870"/>
            <a:ext cx="2797722" cy="2797722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43697" y="5074507"/>
            <a:ext cx="3476368" cy="675504"/>
            <a:chOff x="543697" y="5074507"/>
            <a:chExt cx="3476368" cy="675504"/>
          </a:xfrm>
        </p:grpSpPr>
        <p:sp>
          <p:nvSpPr>
            <p:cNvPr id="6" name="矩形 5"/>
            <p:cNvSpPr/>
            <p:nvPr/>
          </p:nvSpPr>
          <p:spPr>
            <a:xfrm>
              <a:off x="543697" y="5074508"/>
              <a:ext cx="3476368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01 01 </a:t>
              </a:r>
              <a:r>
                <a:rPr lang="zh-CN" altLang="en-US" dirty="0" smtClean="0"/>
                <a:t>你前方有敌军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43697" y="5074507"/>
              <a:ext cx="1054443" cy="6755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回答完毕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640594" y="5074507"/>
            <a:ext cx="3476368" cy="675503"/>
            <a:chOff x="543697" y="5074508"/>
            <a:chExt cx="3476368" cy="675503"/>
          </a:xfrm>
        </p:grpSpPr>
        <p:sp>
          <p:nvSpPr>
            <p:cNvPr id="11" name="矩形 10"/>
            <p:cNvSpPr/>
            <p:nvPr/>
          </p:nvSpPr>
          <p:spPr>
            <a:xfrm>
              <a:off x="543697" y="5074508"/>
              <a:ext cx="3476368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01 01 </a:t>
              </a:r>
              <a:r>
                <a:rPr lang="zh-CN" altLang="en-US" dirty="0" smtClean="0"/>
                <a:t>收到 收到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3697" y="5074508"/>
              <a:ext cx="1054443" cy="6755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回答完毕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20065" y="6058929"/>
            <a:ext cx="3476368" cy="675504"/>
            <a:chOff x="543697" y="5074507"/>
            <a:chExt cx="3476368" cy="675504"/>
          </a:xfrm>
        </p:grpSpPr>
        <p:sp>
          <p:nvSpPr>
            <p:cNvPr id="14" name="矩形 13"/>
            <p:cNvSpPr/>
            <p:nvPr/>
          </p:nvSpPr>
          <p:spPr>
            <a:xfrm>
              <a:off x="543697" y="5074508"/>
              <a:ext cx="3476368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01 01 </a:t>
              </a:r>
              <a:r>
                <a:rPr lang="zh-CN" altLang="en-US" dirty="0" smtClean="0"/>
                <a:t>你前方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43697" y="5074507"/>
              <a:ext cx="1054443" cy="6755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FF0000"/>
                  </a:solidFill>
                </a:rPr>
                <a:t>回答没结束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43697" y="6058928"/>
            <a:ext cx="3476368" cy="675504"/>
            <a:chOff x="543697" y="5074507"/>
            <a:chExt cx="3476368" cy="675504"/>
          </a:xfrm>
        </p:grpSpPr>
        <p:sp>
          <p:nvSpPr>
            <p:cNvPr id="17" name="矩形 16"/>
            <p:cNvSpPr/>
            <p:nvPr/>
          </p:nvSpPr>
          <p:spPr>
            <a:xfrm>
              <a:off x="543697" y="5074508"/>
              <a:ext cx="3476368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 smtClean="0"/>
                <a:t>有敌军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43697" y="5074507"/>
              <a:ext cx="1054443" cy="6755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FF0000"/>
                  </a:solidFill>
                </a:rPr>
                <a:t>回答结束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04848" y="5975238"/>
            <a:ext cx="1148546" cy="84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94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835725" y="213002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2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altLang="en-US" dirty="0" smtClean="0"/>
              <a:t>看客户端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如何编码</a:t>
            </a:r>
            <a:endParaRPr 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1598140" y="1021643"/>
            <a:ext cx="10652490" cy="991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21" name="文本框 10"/>
          <p:cNvSpPr txBox="1"/>
          <p:nvPr/>
        </p:nvSpPr>
        <p:spPr>
          <a:xfrm>
            <a:off x="1796445" y="1290210"/>
            <a:ext cx="10071299" cy="584775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zh-CN" altLang="en-US" sz="1600" dirty="0"/>
              <a:t>客户端发送</a:t>
            </a:r>
            <a:r>
              <a:rPr lang="en-US" altLang="zh-CN" sz="1600" dirty="0"/>
              <a:t>300</a:t>
            </a:r>
            <a:r>
              <a:rPr lang="zh-CN" altLang="en-US" sz="1600" dirty="0"/>
              <a:t>给服务端，通过</a:t>
            </a:r>
            <a:r>
              <a:rPr lang="en-US" altLang="zh-CN" sz="1600" dirty="0" err="1"/>
              <a:t>Protobuf</a:t>
            </a:r>
            <a:r>
              <a:rPr lang="zh-CN" altLang="en-US" sz="1600" dirty="0" smtClean="0"/>
              <a:t>编码</a:t>
            </a:r>
            <a:endParaRPr lang="en-US" altLang="zh-CN" sz="1600" dirty="0" smtClean="0"/>
          </a:p>
          <a:p>
            <a:pPr algn="just"/>
            <a:r>
              <a:rPr lang="en-US" altLang="zh-CN" sz="1600" dirty="0" smtClean="0"/>
              <a:t>300</a:t>
            </a:r>
            <a:r>
              <a:rPr lang="zh-CN" altLang="en-US" sz="1600" dirty="0" smtClean="0"/>
              <a:t>十进制对应的二进制是 </a:t>
            </a:r>
            <a:r>
              <a:rPr lang="en-US" altLang="zh-CN" sz="1600" dirty="0"/>
              <a:t>1 0010 1100</a:t>
            </a:r>
            <a:r>
              <a:rPr lang="zh-CN" altLang="en-US" sz="1600" dirty="0" smtClean="0"/>
              <a:t> </a:t>
            </a:r>
            <a:endParaRPr lang="en-US" altLang="zh-CN" sz="1600" dirty="0"/>
          </a:p>
        </p:txBody>
      </p:sp>
      <p:sp>
        <p:nvSpPr>
          <p:cNvPr id="27" name="矩形 26"/>
          <p:cNvSpPr/>
          <p:nvPr/>
        </p:nvSpPr>
        <p:spPr>
          <a:xfrm>
            <a:off x="970520" y="2884737"/>
            <a:ext cx="317572" cy="4036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49186" y="2884737"/>
            <a:ext cx="317572" cy="4036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3526099" y="2884736"/>
            <a:ext cx="2201372" cy="403655"/>
            <a:chOff x="3526099" y="2884736"/>
            <a:chExt cx="2201372" cy="403655"/>
          </a:xfrm>
        </p:grpSpPr>
        <p:sp>
          <p:nvSpPr>
            <p:cNvPr id="31" name="矩形 30"/>
            <p:cNvSpPr/>
            <p:nvPr/>
          </p:nvSpPr>
          <p:spPr>
            <a:xfrm>
              <a:off x="5409899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107375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791684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481636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4160302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3836147" y="2884736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526099" y="2884736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280568" y="2884736"/>
            <a:ext cx="2241769" cy="403656"/>
            <a:chOff x="1280568" y="2884736"/>
            <a:chExt cx="2241769" cy="403656"/>
          </a:xfrm>
        </p:grpSpPr>
        <p:sp>
          <p:nvSpPr>
            <p:cNvPr id="7" name="矩形 6"/>
            <p:cNvSpPr/>
            <p:nvPr/>
          </p:nvSpPr>
          <p:spPr>
            <a:xfrm>
              <a:off x="2854320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551796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236105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926057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604723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80568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204765" y="2884736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sp>
        <p:nvSpPr>
          <p:cNvPr id="40" name="矩形 39"/>
          <p:cNvSpPr/>
          <p:nvPr/>
        </p:nvSpPr>
        <p:spPr>
          <a:xfrm>
            <a:off x="3215516" y="4599332"/>
            <a:ext cx="317572" cy="403654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49186" y="4599332"/>
            <a:ext cx="317572" cy="403654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79480" y="5601043"/>
            <a:ext cx="317572" cy="4036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658146" y="5601043"/>
            <a:ext cx="317572" cy="4036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75" name="组合 74"/>
          <p:cNvGrpSpPr/>
          <p:nvPr/>
        </p:nvGrpSpPr>
        <p:grpSpPr>
          <a:xfrm>
            <a:off x="3535059" y="5601042"/>
            <a:ext cx="2201372" cy="403655"/>
            <a:chOff x="3526099" y="2884736"/>
            <a:chExt cx="2201372" cy="403655"/>
          </a:xfrm>
        </p:grpSpPr>
        <p:sp>
          <p:nvSpPr>
            <p:cNvPr id="76" name="矩形 75"/>
            <p:cNvSpPr/>
            <p:nvPr/>
          </p:nvSpPr>
          <p:spPr>
            <a:xfrm>
              <a:off x="5409899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107375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4791684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481636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4160302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3836147" y="2884736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3526099" y="2884736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289528" y="5601042"/>
            <a:ext cx="2241769" cy="403656"/>
            <a:chOff x="1280568" y="2884736"/>
            <a:chExt cx="2241769" cy="403656"/>
          </a:xfrm>
        </p:grpSpPr>
        <p:sp>
          <p:nvSpPr>
            <p:cNvPr id="84" name="矩形 83"/>
            <p:cNvSpPr/>
            <p:nvPr/>
          </p:nvSpPr>
          <p:spPr>
            <a:xfrm>
              <a:off x="2854320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2551796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2236105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926057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1604723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0568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3204765" y="2884736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114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2.91667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00556 L -0.025 0.2493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73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835725" y="213002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2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altLang="en-US" dirty="0" smtClean="0"/>
              <a:t>看服务端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如何解码</a:t>
            </a:r>
            <a:endParaRPr 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1598140" y="1021643"/>
            <a:ext cx="10652490" cy="991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21" name="文本框 10"/>
          <p:cNvSpPr txBox="1"/>
          <p:nvPr/>
        </p:nvSpPr>
        <p:spPr>
          <a:xfrm>
            <a:off x="1796445" y="1290210"/>
            <a:ext cx="10071299" cy="584775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zh-CN" altLang="en-US" sz="1600" dirty="0" smtClean="0"/>
              <a:t>服务端接受到</a:t>
            </a:r>
            <a:r>
              <a:rPr lang="en-US" altLang="zh-CN" sz="1600" dirty="0" smtClean="0"/>
              <a:t>300</a:t>
            </a:r>
            <a:r>
              <a:rPr lang="zh-CN" altLang="en-US" sz="1600" dirty="0" smtClean="0"/>
              <a:t>数据，</a:t>
            </a:r>
            <a:r>
              <a:rPr lang="zh-CN" altLang="en-US" sz="1600" dirty="0"/>
              <a:t>通过</a:t>
            </a:r>
            <a:r>
              <a:rPr lang="en-US" altLang="zh-CN" sz="1600" dirty="0" err="1" smtClean="0"/>
              <a:t>Protobuf</a:t>
            </a:r>
            <a:r>
              <a:rPr lang="zh-CN" altLang="en-US" sz="1600" dirty="0" smtClean="0"/>
              <a:t>解码  </a:t>
            </a:r>
            <a:r>
              <a:rPr lang="en-US" altLang="zh-CN" sz="1600" dirty="0" smtClean="0"/>
              <a:t>300</a:t>
            </a:r>
            <a:r>
              <a:rPr lang="zh-CN" altLang="en-US" sz="1600" dirty="0" smtClean="0"/>
              <a:t>十进制通过</a:t>
            </a:r>
            <a:r>
              <a:rPr lang="en-US" altLang="zh-CN" sz="1600" dirty="0" err="1" smtClean="0"/>
              <a:t>protobuffer</a:t>
            </a:r>
            <a:r>
              <a:rPr lang="zh-CN" altLang="en-US" sz="1600" dirty="0" smtClean="0"/>
              <a:t>发过来的数据是</a:t>
            </a:r>
            <a:endParaRPr lang="en-US" altLang="zh-CN" sz="1600" dirty="0" smtClean="0"/>
          </a:p>
          <a:p>
            <a:pPr algn="just"/>
            <a:r>
              <a:rPr lang="zh-CN" altLang="en-US" sz="1600" dirty="0" smtClean="0"/>
              <a:t>二进制是 </a:t>
            </a:r>
            <a:r>
              <a:rPr lang="en-US" altLang="zh-CN" sz="1600" dirty="0"/>
              <a:t>10101100 </a:t>
            </a:r>
            <a:r>
              <a:rPr lang="en-US" altLang="zh-CN" sz="1600" dirty="0" smtClean="0"/>
              <a:t>00000010                </a:t>
            </a:r>
            <a:r>
              <a:rPr lang="zh-CN" altLang="en-US" sz="1200" dirty="0" smtClean="0">
                <a:solidFill>
                  <a:srgbClr val="FF0000"/>
                </a:solidFill>
              </a:rPr>
              <a:t>注</a:t>
            </a:r>
            <a:r>
              <a:rPr lang="en-US" altLang="zh-CN" sz="1200" dirty="0" smtClean="0">
                <a:solidFill>
                  <a:srgbClr val="FF0000"/>
                </a:solidFill>
              </a:rPr>
              <a:t>:300</a:t>
            </a:r>
            <a:r>
              <a:rPr lang="zh-CN" altLang="en-US" sz="1200" dirty="0" smtClean="0">
                <a:solidFill>
                  <a:srgbClr val="FF0000"/>
                </a:solidFill>
              </a:rPr>
              <a:t>原始二进制（</a:t>
            </a:r>
            <a:r>
              <a:rPr lang="en-US" altLang="zh-CN" sz="1200" dirty="0">
                <a:solidFill>
                  <a:srgbClr val="FF0000"/>
                </a:solidFill>
              </a:rPr>
              <a:t>1 0010 1100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088451" y="2454431"/>
            <a:ext cx="317572" cy="4036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409785" y="2454431"/>
            <a:ext cx="2201372" cy="403655"/>
            <a:chOff x="1409785" y="2454431"/>
            <a:chExt cx="2201372" cy="403655"/>
          </a:xfrm>
        </p:grpSpPr>
        <p:sp>
          <p:nvSpPr>
            <p:cNvPr id="73" name="矩形 72"/>
            <p:cNvSpPr/>
            <p:nvPr/>
          </p:nvSpPr>
          <p:spPr>
            <a:xfrm>
              <a:off x="1409785" y="2454431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043988" y="2454432"/>
              <a:ext cx="1567169" cy="403654"/>
              <a:chOff x="2043988" y="2454432"/>
              <a:chExt cx="1567169" cy="403654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3293585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2991061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2675370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2365322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043988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p:grpSp>
        <p:sp>
          <p:nvSpPr>
            <p:cNvPr id="89" name="矩形 88"/>
            <p:cNvSpPr/>
            <p:nvPr/>
          </p:nvSpPr>
          <p:spPr>
            <a:xfrm>
              <a:off x="1719833" y="2454431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96430" y="2454430"/>
            <a:ext cx="2522706" cy="403655"/>
            <a:chOff x="3796430" y="2454430"/>
            <a:chExt cx="2522706" cy="403655"/>
          </a:xfrm>
        </p:grpSpPr>
        <p:grpSp>
          <p:nvGrpSpPr>
            <p:cNvPr id="75" name="组合 74"/>
            <p:cNvGrpSpPr/>
            <p:nvPr/>
          </p:nvGrpSpPr>
          <p:grpSpPr>
            <a:xfrm>
              <a:off x="4117764" y="2454430"/>
              <a:ext cx="2201372" cy="403655"/>
              <a:chOff x="3526099" y="2884736"/>
              <a:chExt cx="2201372" cy="403655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5409899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107375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4791684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481636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4160302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3836147" y="2884736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3526099" y="2884736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p:grpSp>
        <p:sp>
          <p:nvSpPr>
            <p:cNvPr id="90" name="矩形 89"/>
            <p:cNvSpPr/>
            <p:nvPr/>
          </p:nvSpPr>
          <p:spPr>
            <a:xfrm>
              <a:off x="3796430" y="2454430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sp>
        <p:nvSpPr>
          <p:cNvPr id="69" name="矩形 68"/>
          <p:cNvSpPr/>
          <p:nvPr/>
        </p:nvSpPr>
        <p:spPr>
          <a:xfrm>
            <a:off x="3787500" y="5255698"/>
            <a:ext cx="317572" cy="403654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grpSp>
        <p:nvGrpSpPr>
          <p:cNvPr id="70" name="组合 69"/>
          <p:cNvGrpSpPr/>
          <p:nvPr/>
        </p:nvGrpSpPr>
        <p:grpSpPr>
          <a:xfrm>
            <a:off x="4108834" y="5255698"/>
            <a:ext cx="2201372" cy="403655"/>
            <a:chOff x="1409785" y="2454431"/>
            <a:chExt cx="2201372" cy="403655"/>
          </a:xfrm>
        </p:grpSpPr>
        <p:sp>
          <p:nvSpPr>
            <p:cNvPr id="71" name="矩形 70"/>
            <p:cNvSpPr/>
            <p:nvPr/>
          </p:nvSpPr>
          <p:spPr>
            <a:xfrm>
              <a:off x="1409785" y="2454431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043988" y="2454432"/>
              <a:ext cx="1567169" cy="403654"/>
              <a:chOff x="2043988" y="2454432"/>
              <a:chExt cx="1567169" cy="403654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293585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991061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2675370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2365322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043988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1719833" y="2454431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961330" y="5255698"/>
            <a:ext cx="2522706" cy="403655"/>
            <a:chOff x="3796430" y="2454430"/>
            <a:chExt cx="2522706" cy="403655"/>
          </a:xfrm>
        </p:grpSpPr>
        <p:grpSp>
          <p:nvGrpSpPr>
            <p:cNvPr id="98" name="组合 97"/>
            <p:cNvGrpSpPr/>
            <p:nvPr/>
          </p:nvGrpSpPr>
          <p:grpSpPr>
            <a:xfrm>
              <a:off x="4117764" y="2454430"/>
              <a:ext cx="2201372" cy="403655"/>
              <a:chOff x="3526099" y="2884736"/>
              <a:chExt cx="2201372" cy="403655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409899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5107375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791684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4481636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4160302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3836147" y="2884736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3526099" y="2884736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3796430" y="2454430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6788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278 L 0.18073 0.25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12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18503 0.25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26744 0.2467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72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9" grpId="0" animBg="1"/>
      <p:bldP spid="6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786401" y="1331130"/>
            <a:ext cx="2619239" cy="2376369"/>
            <a:chOff x="4786401" y="1331130"/>
            <a:chExt cx="2619239" cy="2376369"/>
          </a:xfrm>
        </p:grpSpPr>
        <p:grpSp>
          <p:nvGrpSpPr>
            <p:cNvPr id="2" name="组合 1"/>
            <p:cNvGrpSpPr/>
            <p:nvPr/>
          </p:nvGrpSpPr>
          <p:grpSpPr>
            <a:xfrm>
              <a:off x="4786401" y="1331130"/>
              <a:ext cx="2619239" cy="2376369"/>
              <a:chOff x="4787200" y="1339866"/>
              <a:chExt cx="2619239" cy="2376369"/>
            </a:xfrm>
          </p:grpSpPr>
          <p:sp>
            <p:nvSpPr>
              <p:cNvPr id="4" name="Oval 5"/>
              <p:cNvSpPr>
                <a:spLocks noChangeArrowheads="1"/>
              </p:cNvSpPr>
              <p:nvPr/>
            </p:nvSpPr>
            <p:spPr bwMode="auto">
              <a:xfrm>
                <a:off x="4969750" y="1339866"/>
                <a:ext cx="2255725" cy="22652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475B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Freeform 8"/>
              <p:cNvSpPr/>
              <p:nvPr/>
            </p:nvSpPr>
            <p:spPr bwMode="auto">
              <a:xfrm>
                <a:off x="4858635" y="2462172"/>
                <a:ext cx="2477963" cy="1254063"/>
              </a:xfrm>
              <a:custGeom>
                <a:avLst/>
                <a:gdLst>
                  <a:gd name="T0" fmla="*/ 3963 w 3963"/>
                  <a:gd name="T1" fmla="*/ 0 h 1997"/>
                  <a:gd name="T2" fmla="*/ 3963 w 3963"/>
                  <a:gd name="T3" fmla="*/ 16 h 1997"/>
                  <a:gd name="T4" fmla="*/ 1982 w 3963"/>
                  <a:gd name="T5" fmla="*/ 1997 h 1997"/>
                  <a:gd name="T6" fmla="*/ 0 w 3963"/>
                  <a:gd name="T7" fmla="*/ 16 h 1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63" h="1997">
                    <a:moveTo>
                      <a:pt x="3963" y="0"/>
                    </a:moveTo>
                    <a:cubicBezTo>
                      <a:pt x="3963" y="5"/>
                      <a:pt x="3963" y="11"/>
                      <a:pt x="3963" y="16"/>
                    </a:cubicBezTo>
                    <a:cubicBezTo>
                      <a:pt x="3963" y="1110"/>
                      <a:pt x="3076" y="1997"/>
                      <a:pt x="1982" y="1997"/>
                    </a:cubicBezTo>
                    <a:cubicBezTo>
                      <a:pt x="888" y="1997"/>
                      <a:pt x="0" y="1110"/>
                      <a:pt x="0" y="16"/>
                    </a:cubicBezTo>
                  </a:path>
                </a:pathLst>
              </a:custGeom>
              <a:noFill/>
              <a:ln w="8" cap="flat" cmpd="sng">
                <a:solidFill>
                  <a:srgbClr val="4E4B49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" name="Oval 9"/>
              <p:cNvSpPr>
                <a:spLocks noChangeArrowheads="1"/>
              </p:cNvSpPr>
              <p:nvPr/>
            </p:nvSpPr>
            <p:spPr bwMode="auto">
              <a:xfrm>
                <a:off x="7266746" y="2379623"/>
                <a:ext cx="139693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Oval 10"/>
              <p:cNvSpPr>
                <a:spLocks noChangeArrowheads="1"/>
              </p:cNvSpPr>
              <p:nvPr/>
            </p:nvSpPr>
            <p:spPr bwMode="auto">
              <a:xfrm>
                <a:off x="4787200" y="2379623"/>
                <a:ext cx="138106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5258076" y="1703547"/>
              <a:ext cx="1816523" cy="1631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2" dirty="0" smtClean="0">
                  <a:solidFill>
                    <a:srgbClr val="F8F8F8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03</a:t>
              </a:r>
              <a:endParaRPr lang="zh-CN" altLang="en-US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664079" y="4260955"/>
            <a:ext cx="8561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ym typeface="+mn-ea"/>
              </a:rPr>
              <a:t>序列化与反序列化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5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dirty="0" smtClean="0"/>
              <a:t>什么是</a:t>
            </a:r>
            <a:r>
              <a:rPr lang="en-US" altLang="zh-CN" dirty="0" err="1"/>
              <a:t>Varint</a:t>
            </a:r>
            <a:r>
              <a:rPr lang="en-US" altLang="zh-CN" dirty="0"/>
              <a:t> </a:t>
            </a:r>
            <a:endParaRPr lang="zh-CN" dirty="0" smtClean="0"/>
          </a:p>
        </p:txBody>
      </p:sp>
      <p:pic>
        <p:nvPicPr>
          <p:cNvPr id="7170" name="Picture 2" descr="201622495741310.jpg (619×35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43" y="1721224"/>
            <a:ext cx="7454757" cy="42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872613" y="1371600"/>
            <a:ext cx="4568963" cy="4390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21" name="文本框 10"/>
          <p:cNvSpPr txBox="1"/>
          <p:nvPr/>
        </p:nvSpPr>
        <p:spPr>
          <a:xfrm>
            <a:off x="872613" y="1584696"/>
            <a:ext cx="4319684" cy="3785652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r>
              <a:rPr lang="zh-CN" altLang="en-US" sz="1600" dirty="0"/>
              <a:t>性能差异：</a:t>
            </a:r>
          </a:p>
          <a:p>
            <a:r>
              <a:rPr lang="en-US" altLang="zh-CN" sz="1600" b="1" dirty="0"/>
              <a:t>Nexus 10</a:t>
            </a:r>
            <a:endParaRPr lang="en-US" altLang="zh-CN" sz="1600" dirty="0"/>
          </a:p>
          <a:p>
            <a:r>
              <a:rPr lang="en-US" altLang="zh-CN" sz="1600" dirty="0"/>
              <a:t>Serializable: 1.0004ms,  </a:t>
            </a:r>
            <a:endParaRPr lang="en-US" altLang="zh-CN" sz="1600" dirty="0" smtClean="0"/>
          </a:p>
          <a:p>
            <a:r>
              <a:rPr lang="en-US" altLang="zh-CN" sz="1600" dirty="0" err="1" smtClean="0"/>
              <a:t>Parcelable</a:t>
            </a:r>
            <a:r>
              <a:rPr lang="en-US" altLang="zh-CN" sz="1600" dirty="0"/>
              <a:t>: 0.0850ms – </a:t>
            </a:r>
            <a:r>
              <a:rPr lang="zh-CN" altLang="en-US" sz="1600" dirty="0"/>
              <a:t>提升</a:t>
            </a:r>
            <a:r>
              <a:rPr lang="en-US" altLang="zh-CN" sz="1600" dirty="0"/>
              <a:t>10.16</a:t>
            </a:r>
            <a:r>
              <a:rPr lang="zh-CN" altLang="en-US" sz="1600" dirty="0"/>
              <a:t>倍。</a:t>
            </a:r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Nexus </a:t>
            </a:r>
            <a:r>
              <a:rPr lang="en-US" altLang="zh-CN" sz="1600" b="1" dirty="0"/>
              <a:t>4</a:t>
            </a:r>
            <a:endParaRPr lang="en-US" altLang="zh-CN" sz="1600" dirty="0"/>
          </a:p>
          <a:p>
            <a:r>
              <a:rPr lang="en-US" altLang="zh-CN" sz="1600" dirty="0"/>
              <a:t>Serializable: 1.8539ms – </a:t>
            </a:r>
            <a:endParaRPr lang="en-US" altLang="zh-CN" sz="1600" dirty="0" smtClean="0"/>
          </a:p>
          <a:p>
            <a:r>
              <a:rPr lang="en-US" altLang="zh-CN" sz="1600" dirty="0" err="1" smtClean="0"/>
              <a:t>Parcelable</a:t>
            </a:r>
            <a:r>
              <a:rPr lang="en-US" altLang="zh-CN" sz="1600" dirty="0"/>
              <a:t>: 0.1824ms – </a:t>
            </a:r>
            <a:r>
              <a:rPr lang="zh-CN" altLang="en-US" sz="1600" dirty="0"/>
              <a:t>提升</a:t>
            </a:r>
            <a:r>
              <a:rPr lang="en-US" altLang="zh-CN" sz="1600" dirty="0"/>
              <a:t>11.80</a:t>
            </a:r>
            <a:r>
              <a:rPr lang="zh-CN" altLang="en-US" sz="1600" dirty="0"/>
              <a:t>倍。</a:t>
            </a:r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Desire </a:t>
            </a:r>
            <a:r>
              <a:rPr lang="en-US" altLang="zh-CN" sz="1600" b="1" dirty="0"/>
              <a:t>Z</a:t>
            </a:r>
            <a:endParaRPr lang="en-US" altLang="zh-CN" sz="1600" dirty="0"/>
          </a:p>
          <a:p>
            <a:r>
              <a:rPr lang="en-US" altLang="zh-CN" sz="1600" dirty="0"/>
              <a:t>Serializable: 5.1224ms – 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err="1" smtClean="0"/>
              <a:t>Parcelable</a:t>
            </a:r>
            <a:r>
              <a:rPr lang="en-US" altLang="zh-CN" sz="1600" dirty="0"/>
              <a:t>: 0.2938ms – </a:t>
            </a:r>
            <a:r>
              <a:rPr lang="zh-CN" altLang="en-US" sz="1600" dirty="0"/>
              <a:t>提升</a:t>
            </a:r>
            <a:r>
              <a:rPr lang="en-US" altLang="zh-CN" sz="1600" dirty="0"/>
              <a:t>17.36</a:t>
            </a:r>
            <a:r>
              <a:rPr lang="zh-CN" altLang="en-US" sz="1600" dirty="0"/>
              <a:t>倍。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由此可以得出</a:t>
            </a:r>
            <a:r>
              <a:rPr lang="en-US" altLang="zh-CN" sz="1600" dirty="0">
                <a:solidFill>
                  <a:srgbClr val="FF0000"/>
                </a:solidFill>
              </a:rPr>
              <a:t>: </a:t>
            </a:r>
            <a:r>
              <a:rPr lang="en-US" altLang="zh-CN" sz="1600" dirty="0" err="1">
                <a:solidFill>
                  <a:srgbClr val="FF0000"/>
                </a:solidFill>
              </a:rPr>
              <a:t>Parcelable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zh-CN" altLang="en-US" sz="1600" dirty="0">
                <a:solidFill>
                  <a:srgbClr val="FF0000"/>
                </a:solidFill>
              </a:rPr>
              <a:t>比 </a:t>
            </a:r>
            <a:r>
              <a:rPr lang="en-US" altLang="zh-CN" sz="1600" dirty="0">
                <a:solidFill>
                  <a:srgbClr val="FF0000"/>
                </a:solidFill>
              </a:rPr>
              <a:t>Serializable</a:t>
            </a:r>
            <a:r>
              <a:rPr lang="zh-CN" altLang="en-US" sz="1600" dirty="0">
                <a:solidFill>
                  <a:srgbClr val="FF0000"/>
                </a:solidFill>
              </a:rPr>
              <a:t>快了</a:t>
            </a:r>
            <a:r>
              <a:rPr lang="en-US" altLang="zh-CN" sz="1600" dirty="0">
                <a:solidFill>
                  <a:srgbClr val="FF0000"/>
                </a:solidFill>
              </a:rPr>
              <a:t>10</a:t>
            </a:r>
            <a:r>
              <a:rPr lang="zh-CN" altLang="en-US" sz="1600" dirty="0">
                <a:solidFill>
                  <a:srgbClr val="FF0000"/>
                </a:solidFill>
              </a:rPr>
              <a:t>多倍。</a:t>
            </a:r>
          </a:p>
        </p:txBody>
      </p:sp>
    </p:spTree>
    <p:extLst>
      <p:ext uri="{BB962C8B-B14F-4D97-AF65-F5344CB8AC3E}">
        <p14:creationId xmlns:p14="http://schemas.microsoft.com/office/powerpoint/2010/main" val="5581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327" y="184"/>
            <a:ext cx="2289133" cy="23511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396" y="184"/>
            <a:ext cx="2289133" cy="23511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139" y="184"/>
            <a:ext cx="2261719" cy="23511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469" y="184"/>
            <a:ext cx="2289133" cy="23511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540" y="184"/>
            <a:ext cx="2289133" cy="23511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539" y="6226480"/>
            <a:ext cx="2289133" cy="63133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468" y="6226480"/>
            <a:ext cx="2289133" cy="63133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138" y="6226480"/>
            <a:ext cx="2261719" cy="63133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395" y="6226480"/>
            <a:ext cx="2289133" cy="63133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326" y="6226480"/>
            <a:ext cx="2289133" cy="63133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4423397" y="2707368"/>
            <a:ext cx="5433355" cy="1015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1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6001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4404983" y="3722764"/>
            <a:ext cx="464390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05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888" y="2153354"/>
            <a:ext cx="2336675" cy="233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0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121" y="2796977"/>
            <a:ext cx="12191390" cy="407173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327" y="43034"/>
            <a:ext cx="12191390" cy="4071739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7" y="4159214"/>
            <a:ext cx="12190942" cy="952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93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327" y="4317955"/>
            <a:ext cx="1219134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118929" y="2094564"/>
            <a:ext cx="5953289" cy="1457451"/>
          </a:xfrm>
        </p:spPr>
        <p:txBody>
          <a:bodyPr>
            <a:noAutofit/>
          </a:bodyPr>
          <a:lstStyle/>
          <a:p>
            <a:pPr algn="ctr"/>
            <a:r>
              <a:rPr lang="zh-CN" altLang="en-US" sz="7409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42033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YING IMPRESSION FID FEIZHAO    qq:1964271550"/>
          <p:cNvSpPr/>
          <p:nvPr/>
        </p:nvSpPr>
        <p:spPr bwMode="auto">
          <a:xfrm>
            <a:off x="9902539" y="6226480"/>
            <a:ext cx="2289133" cy="63133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468" y="6226480"/>
            <a:ext cx="2289133" cy="63133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138" y="6226480"/>
            <a:ext cx="2261719" cy="63133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395" y="6226480"/>
            <a:ext cx="2289133" cy="63133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326" y="6226480"/>
            <a:ext cx="2289133" cy="63133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2289459" y="1302231"/>
            <a:ext cx="144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存储优化之</a:t>
            </a:r>
            <a:r>
              <a:rPr lang="en-US" altLang="zh-CN" sz="3600" dirty="0" err="1"/>
              <a:t>Probuffer</a:t>
            </a:r>
            <a:r>
              <a:rPr lang="zh-CN" altLang="en-US" sz="3600" dirty="0"/>
              <a:t>序列化详解</a:t>
            </a:r>
            <a:endParaRPr lang="zh-CN" altLang="en-US" sz="14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9902621" y="5870444"/>
            <a:ext cx="2096658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754" y="23533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今晚课题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99264" y="2738456"/>
            <a:ext cx="5818852" cy="199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1 </a:t>
            </a:r>
            <a:r>
              <a:rPr lang="en-US" altLang="zh-CN" sz="1600" dirty="0" err="1"/>
              <a:t>json</a:t>
            </a:r>
            <a:r>
              <a:rPr lang="en-US" altLang="zh-CN" sz="1600" dirty="0"/>
              <a:t> xml </a:t>
            </a:r>
            <a:r>
              <a:rPr lang="en-US" altLang="zh-CN" sz="1600" dirty="0" err="1"/>
              <a:t>probuffer</a:t>
            </a:r>
            <a:r>
              <a:rPr lang="zh-CN" altLang="en-US" sz="1600" dirty="0"/>
              <a:t>数据格式</a:t>
            </a:r>
            <a:r>
              <a:rPr lang="zh-CN" altLang="en-US" sz="1600" dirty="0" smtClean="0"/>
              <a:t>详解</a:t>
            </a:r>
            <a:endParaRPr lang="en-US" altLang="zh-CN" sz="1600" dirty="0" smtClean="0"/>
          </a:p>
          <a:p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/>
              <a:t>2 </a:t>
            </a:r>
            <a:r>
              <a:rPr lang="en-US" altLang="zh-CN" sz="1600" dirty="0" err="1"/>
              <a:t>probuffer</a:t>
            </a:r>
            <a:r>
              <a:rPr lang="zh-CN" altLang="en-US" sz="1600" dirty="0"/>
              <a:t>使用与对比</a:t>
            </a:r>
            <a:r>
              <a:rPr lang="zh-CN" altLang="en-US" sz="1600" dirty="0" smtClean="0"/>
              <a:t>测试</a:t>
            </a:r>
            <a:endParaRPr lang="en-US" altLang="zh-CN" sz="1600" dirty="0" smtClean="0"/>
          </a:p>
          <a:p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/>
              <a:t>3 </a:t>
            </a:r>
            <a:r>
              <a:rPr lang="zh-CN" altLang="en-US" sz="1600" dirty="0"/>
              <a:t>原理详解，手写实现</a:t>
            </a:r>
            <a:r>
              <a:rPr lang="en-US" altLang="zh-CN" sz="1600" dirty="0" err="1"/>
              <a:t>protobuffer</a:t>
            </a:r>
            <a:r>
              <a:rPr lang="zh-CN" altLang="en-US" sz="1600" dirty="0"/>
              <a:t>存储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en-US" altLang="zh-CN" sz="1482" dirty="0" smtClean="0"/>
          </a:p>
          <a:p>
            <a:r>
              <a:rPr lang="en-US" altLang="zh-CN" sz="1482" dirty="0" smtClean="0"/>
              <a:t>20 : 05</a:t>
            </a:r>
            <a:r>
              <a:rPr lang="zh-CN" altLang="en-US" sz="1482" dirty="0" smtClean="0"/>
              <a:t/>
            </a:r>
            <a:br>
              <a:rPr lang="zh-CN" altLang="en-US" sz="1482" dirty="0" smtClean="0"/>
            </a:br>
            <a:endParaRPr lang="zh-CN" altLang="en-US" sz="1400" b="1" dirty="0"/>
          </a:p>
        </p:txBody>
      </p:sp>
      <p:sp>
        <p:nvSpPr>
          <p:cNvPr id="22" name="FLYING IMPRESSION FID FEIZHAO    qq:1964271550"/>
          <p:cNvSpPr/>
          <p:nvPr/>
        </p:nvSpPr>
        <p:spPr bwMode="auto">
          <a:xfrm>
            <a:off x="10131" y="6226296"/>
            <a:ext cx="2289133" cy="63133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9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2" grpId="0"/>
      <p:bldP spid="64" grpId="0"/>
      <p:bldP spid="51" grpId="0"/>
      <p:bldP spid="2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íŝlîḑé">
            <a:extLst>
              <a:ext uri="{FF2B5EF4-FFF2-40B4-BE49-F238E27FC236}">
                <a16:creationId xmlns="" xmlns:a16="http://schemas.microsoft.com/office/drawing/2014/main" id="{71FBCDB7-A784-49F6-982C-0E657C261630}"/>
              </a:ext>
            </a:extLst>
          </p:cNvPr>
          <p:cNvGrpSpPr/>
          <p:nvPr/>
        </p:nvGrpSpPr>
        <p:grpSpPr>
          <a:xfrm>
            <a:off x="673391" y="909561"/>
            <a:ext cx="10845218" cy="646296"/>
            <a:chOff x="673100" y="1228912"/>
            <a:chExt cx="10845800" cy="646331"/>
          </a:xfrm>
        </p:grpSpPr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FF717F27-AEFA-42AD-A144-267B78F03F8B}"/>
                </a:ext>
              </a:extLst>
            </p:cNvPr>
            <p:cNvCxnSpPr/>
            <p:nvPr/>
          </p:nvCxnSpPr>
          <p:spPr>
            <a:xfrm>
              <a:off x="673100" y="1552077"/>
              <a:ext cx="108458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Sľïḓè">
              <a:extLst>
                <a:ext uri="{FF2B5EF4-FFF2-40B4-BE49-F238E27FC236}">
                  <a16:creationId xmlns="" xmlns:a16="http://schemas.microsoft.com/office/drawing/2014/main" id="{904C03C2-7596-4128-A9EC-4E5AB8FB10D9}"/>
                </a:ext>
              </a:extLst>
            </p:cNvPr>
            <p:cNvSpPr txBox="1"/>
            <p:nvPr/>
          </p:nvSpPr>
          <p:spPr>
            <a:xfrm>
              <a:off x="4563035" y="1228912"/>
              <a:ext cx="306593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8386" tIns="24193" rIns="48386" bIns="24193" anchor="ctr">
              <a:normAutofit/>
            </a:bodyPr>
            <a:lstStyle/>
            <a:p>
              <a:pPr algn="ctr"/>
              <a:r>
                <a:rPr lang="zh-CN" altLang="en-US" sz="1693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课程安排</a:t>
              </a:r>
              <a:endParaRPr lang="en-US" altLang="zh-CN" sz="1693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="" xmlns:a16="http://schemas.microsoft.com/office/drawing/2014/main" id="{B1845E35-C357-4BA9-84E6-45B55275665A}"/>
              </a:ext>
            </a:extLst>
          </p:cNvPr>
          <p:cNvGrpSpPr/>
          <p:nvPr/>
        </p:nvGrpSpPr>
        <p:grpSpPr>
          <a:xfrm>
            <a:off x="317292" y="1976477"/>
            <a:ext cx="11557414" cy="2883679"/>
            <a:chOff x="764694" y="5093240"/>
            <a:chExt cx="21841373" cy="5449620"/>
          </a:xfrm>
        </p:grpSpPr>
        <p:grpSp>
          <p:nvGrpSpPr>
            <p:cNvPr id="55" name="组合 54">
              <a:extLst>
                <a:ext uri="{FF2B5EF4-FFF2-40B4-BE49-F238E27FC236}">
                  <a16:creationId xmlns="" xmlns:a16="http://schemas.microsoft.com/office/drawing/2014/main" id="{EC7E5998-4C23-47CE-8FF8-01E931F4A869}"/>
                </a:ext>
              </a:extLst>
            </p:cNvPr>
            <p:cNvGrpSpPr/>
            <p:nvPr/>
          </p:nvGrpSpPr>
          <p:grpSpPr>
            <a:xfrm>
              <a:off x="764694" y="5093240"/>
              <a:ext cx="4890578" cy="5449620"/>
              <a:chOff x="1271967" y="5093240"/>
              <a:chExt cx="4890578" cy="5449620"/>
            </a:xfrm>
          </p:grpSpPr>
          <p:sp>
            <p:nvSpPr>
              <p:cNvPr id="36" name="ïṡļíḑê">
                <a:extLst>
                  <a:ext uri="{FF2B5EF4-FFF2-40B4-BE49-F238E27FC236}">
                    <a16:creationId xmlns="" xmlns:a16="http://schemas.microsoft.com/office/drawing/2014/main" id="{96644146-FD55-4412-807C-A9DA6D8F10E9}"/>
                  </a:ext>
                </a:extLst>
              </p:cNvPr>
              <p:cNvSpPr/>
              <p:nvPr/>
            </p:nvSpPr>
            <p:spPr>
              <a:xfrm>
                <a:off x="1271967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7" name="îṩľíḋe">
                <a:extLst>
                  <a:ext uri="{FF2B5EF4-FFF2-40B4-BE49-F238E27FC236}">
                    <a16:creationId xmlns="" xmlns:a16="http://schemas.microsoft.com/office/drawing/2014/main" id="{25F03D11-E6A2-46D7-9606-24C83CE9483D}"/>
                  </a:ext>
                </a:extLst>
              </p:cNvPr>
              <p:cNvSpPr/>
              <p:nvPr/>
            </p:nvSpPr>
            <p:spPr>
              <a:xfrm>
                <a:off x="3302206" y="5365404"/>
                <a:ext cx="830098" cy="634963"/>
              </a:xfrm>
              <a:custGeom>
                <a:avLst/>
                <a:gdLst>
                  <a:gd name="connsiteX0" fmla="*/ 361794 w 551492"/>
                  <a:gd name="connsiteY0" fmla="*/ 308363 h 421851"/>
                  <a:gd name="connsiteX1" fmla="*/ 530845 w 551492"/>
                  <a:gd name="connsiteY1" fmla="*/ 308363 h 421851"/>
                  <a:gd name="connsiteX2" fmla="*/ 551492 w 551492"/>
                  <a:gd name="connsiteY2" fmla="*/ 329044 h 421851"/>
                  <a:gd name="connsiteX3" fmla="*/ 551492 w 551492"/>
                  <a:gd name="connsiteY3" fmla="*/ 362650 h 421851"/>
                  <a:gd name="connsiteX4" fmla="*/ 530845 w 551492"/>
                  <a:gd name="connsiteY4" fmla="*/ 383331 h 421851"/>
                  <a:gd name="connsiteX5" fmla="*/ 378570 w 551492"/>
                  <a:gd name="connsiteY5" fmla="*/ 383331 h 421851"/>
                  <a:gd name="connsiteX6" fmla="*/ 378570 w 551492"/>
                  <a:gd name="connsiteY6" fmla="*/ 369113 h 421851"/>
                  <a:gd name="connsiteX7" fmla="*/ 361794 w 551492"/>
                  <a:gd name="connsiteY7" fmla="*/ 308363 h 421851"/>
                  <a:gd name="connsiteX8" fmla="*/ 313904 w 551492"/>
                  <a:gd name="connsiteY8" fmla="*/ 172924 h 421851"/>
                  <a:gd name="connsiteX9" fmla="*/ 530832 w 551492"/>
                  <a:gd name="connsiteY9" fmla="*/ 172924 h 421851"/>
                  <a:gd name="connsiteX10" fmla="*/ 551492 w 551492"/>
                  <a:gd name="connsiteY10" fmla="*/ 193548 h 421851"/>
                  <a:gd name="connsiteX11" fmla="*/ 551492 w 551492"/>
                  <a:gd name="connsiteY11" fmla="*/ 225772 h 421851"/>
                  <a:gd name="connsiteX12" fmla="*/ 530832 w 551492"/>
                  <a:gd name="connsiteY12" fmla="*/ 247685 h 421851"/>
                  <a:gd name="connsiteX13" fmla="*/ 271293 w 551492"/>
                  <a:gd name="connsiteY13" fmla="*/ 247685 h 421851"/>
                  <a:gd name="connsiteX14" fmla="*/ 271293 w 551492"/>
                  <a:gd name="connsiteY14" fmla="*/ 227061 h 421851"/>
                  <a:gd name="connsiteX15" fmla="*/ 272584 w 551492"/>
                  <a:gd name="connsiteY15" fmla="*/ 224483 h 421851"/>
                  <a:gd name="connsiteX16" fmla="*/ 313904 w 551492"/>
                  <a:gd name="connsiteY16" fmla="*/ 172924 h 421851"/>
                  <a:gd name="connsiteX17" fmla="*/ 281648 w 551492"/>
                  <a:gd name="connsiteY17" fmla="*/ 36241 h 421851"/>
                  <a:gd name="connsiteX18" fmla="*/ 530834 w 551492"/>
                  <a:gd name="connsiteY18" fmla="*/ 36241 h 421851"/>
                  <a:gd name="connsiteX19" fmla="*/ 551492 w 551492"/>
                  <a:gd name="connsiteY19" fmla="*/ 58154 h 421851"/>
                  <a:gd name="connsiteX20" fmla="*/ 551492 w 551492"/>
                  <a:gd name="connsiteY20" fmla="*/ 90378 h 421851"/>
                  <a:gd name="connsiteX21" fmla="*/ 530834 w 551492"/>
                  <a:gd name="connsiteY21" fmla="*/ 111002 h 421851"/>
                  <a:gd name="connsiteX22" fmla="*/ 308761 w 551492"/>
                  <a:gd name="connsiteY22" fmla="*/ 111002 h 421851"/>
                  <a:gd name="connsiteX23" fmla="*/ 295850 w 551492"/>
                  <a:gd name="connsiteY23" fmla="*/ 96823 h 421851"/>
                  <a:gd name="connsiteX24" fmla="*/ 281648 w 551492"/>
                  <a:gd name="connsiteY24" fmla="*/ 36241 h 421851"/>
                  <a:gd name="connsiteX25" fmla="*/ 176987 w 551492"/>
                  <a:gd name="connsiteY25" fmla="*/ 0 h 421851"/>
                  <a:gd name="connsiteX26" fmla="*/ 271294 w 551492"/>
                  <a:gd name="connsiteY26" fmla="*/ 117396 h 421851"/>
                  <a:gd name="connsiteX27" fmla="*/ 276461 w 551492"/>
                  <a:gd name="connsiteY27" fmla="*/ 117396 h 421851"/>
                  <a:gd name="connsiteX28" fmla="*/ 290672 w 551492"/>
                  <a:gd name="connsiteY28" fmla="*/ 152228 h 421851"/>
                  <a:gd name="connsiteX29" fmla="*/ 262251 w 551492"/>
                  <a:gd name="connsiteY29" fmla="*/ 199960 h 421851"/>
                  <a:gd name="connsiteX30" fmla="*/ 257083 w 551492"/>
                  <a:gd name="connsiteY30" fmla="*/ 197380 h 421851"/>
                  <a:gd name="connsiteX31" fmla="*/ 224786 w 551492"/>
                  <a:gd name="connsiteY31" fmla="*/ 247692 h 421851"/>
                  <a:gd name="connsiteX32" fmla="*/ 219619 w 551492"/>
                  <a:gd name="connsiteY32" fmla="*/ 259303 h 421851"/>
                  <a:gd name="connsiteX33" fmla="*/ 241581 w 551492"/>
                  <a:gd name="connsiteY33" fmla="*/ 279944 h 421851"/>
                  <a:gd name="connsiteX34" fmla="*/ 263543 w 551492"/>
                  <a:gd name="connsiteY34" fmla="*/ 279944 h 421851"/>
                  <a:gd name="connsiteX35" fmla="*/ 352682 w 551492"/>
                  <a:gd name="connsiteY35" fmla="*/ 368958 h 421851"/>
                  <a:gd name="connsiteX36" fmla="*/ 352682 w 551492"/>
                  <a:gd name="connsiteY36" fmla="*/ 393470 h 421851"/>
                  <a:gd name="connsiteX37" fmla="*/ 325553 w 551492"/>
                  <a:gd name="connsiteY37" fmla="*/ 421851 h 421851"/>
                  <a:gd name="connsiteX38" fmla="*/ 28421 w 551492"/>
                  <a:gd name="connsiteY38" fmla="*/ 421851 h 421851"/>
                  <a:gd name="connsiteX39" fmla="*/ 0 w 551492"/>
                  <a:gd name="connsiteY39" fmla="*/ 393470 h 421851"/>
                  <a:gd name="connsiteX40" fmla="*/ 0 w 551492"/>
                  <a:gd name="connsiteY40" fmla="*/ 368958 h 421851"/>
                  <a:gd name="connsiteX41" fmla="*/ 89139 w 551492"/>
                  <a:gd name="connsiteY41" fmla="*/ 279944 h 421851"/>
                  <a:gd name="connsiteX42" fmla="*/ 112393 w 551492"/>
                  <a:gd name="connsiteY42" fmla="*/ 279944 h 421851"/>
                  <a:gd name="connsiteX43" fmla="*/ 133063 w 551492"/>
                  <a:gd name="connsiteY43" fmla="*/ 259303 h 421851"/>
                  <a:gd name="connsiteX44" fmla="*/ 127896 w 551492"/>
                  <a:gd name="connsiteY44" fmla="*/ 247692 h 421851"/>
                  <a:gd name="connsiteX45" fmla="*/ 95599 w 551492"/>
                  <a:gd name="connsiteY45" fmla="*/ 198670 h 421851"/>
                  <a:gd name="connsiteX46" fmla="*/ 91723 w 551492"/>
                  <a:gd name="connsiteY46" fmla="*/ 199960 h 421851"/>
                  <a:gd name="connsiteX47" fmla="*/ 63302 w 551492"/>
                  <a:gd name="connsiteY47" fmla="*/ 152228 h 421851"/>
                  <a:gd name="connsiteX48" fmla="*/ 78804 w 551492"/>
                  <a:gd name="connsiteY48" fmla="*/ 117396 h 421851"/>
                  <a:gd name="connsiteX49" fmla="*/ 81388 w 551492"/>
                  <a:gd name="connsiteY49" fmla="*/ 117396 h 421851"/>
                  <a:gd name="connsiteX50" fmla="*/ 176987 w 551492"/>
                  <a:gd name="connsiteY50" fmla="*/ 0 h 42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492" h="421851">
                    <a:moveTo>
                      <a:pt x="361794" y="308363"/>
                    </a:moveTo>
                    <a:lnTo>
                      <a:pt x="530845" y="308363"/>
                    </a:lnTo>
                    <a:cubicBezTo>
                      <a:pt x="541168" y="308363"/>
                      <a:pt x="551492" y="317411"/>
                      <a:pt x="551492" y="329044"/>
                    </a:cubicBezTo>
                    <a:lnTo>
                      <a:pt x="551492" y="362650"/>
                    </a:lnTo>
                    <a:cubicBezTo>
                      <a:pt x="551492" y="374283"/>
                      <a:pt x="541168" y="383331"/>
                      <a:pt x="530845" y="383331"/>
                    </a:cubicBezTo>
                    <a:lnTo>
                      <a:pt x="378570" y="383331"/>
                    </a:lnTo>
                    <a:lnTo>
                      <a:pt x="378570" y="369113"/>
                    </a:lnTo>
                    <a:cubicBezTo>
                      <a:pt x="378570" y="347140"/>
                      <a:pt x="372118" y="326459"/>
                      <a:pt x="361794" y="308363"/>
                    </a:cubicBezTo>
                    <a:close/>
                    <a:moveTo>
                      <a:pt x="313904" y="172924"/>
                    </a:moveTo>
                    <a:lnTo>
                      <a:pt x="530832" y="172924"/>
                    </a:lnTo>
                    <a:cubicBezTo>
                      <a:pt x="541162" y="172924"/>
                      <a:pt x="551492" y="181947"/>
                      <a:pt x="551492" y="193548"/>
                    </a:cubicBezTo>
                    <a:lnTo>
                      <a:pt x="551492" y="225772"/>
                    </a:lnTo>
                    <a:cubicBezTo>
                      <a:pt x="551492" y="237373"/>
                      <a:pt x="541162" y="247685"/>
                      <a:pt x="530832" y="247685"/>
                    </a:cubicBezTo>
                    <a:lnTo>
                      <a:pt x="271293" y="247685"/>
                    </a:lnTo>
                    <a:lnTo>
                      <a:pt x="271293" y="227061"/>
                    </a:lnTo>
                    <a:cubicBezTo>
                      <a:pt x="271293" y="225772"/>
                      <a:pt x="272584" y="225772"/>
                      <a:pt x="272584" y="224483"/>
                    </a:cubicBezTo>
                    <a:cubicBezTo>
                      <a:pt x="293244" y="218038"/>
                      <a:pt x="307448" y="194837"/>
                      <a:pt x="313904" y="172924"/>
                    </a:cubicBezTo>
                    <a:close/>
                    <a:moveTo>
                      <a:pt x="281648" y="36241"/>
                    </a:moveTo>
                    <a:lnTo>
                      <a:pt x="530834" y="36241"/>
                    </a:lnTo>
                    <a:cubicBezTo>
                      <a:pt x="541163" y="36241"/>
                      <a:pt x="551492" y="46553"/>
                      <a:pt x="551492" y="58154"/>
                    </a:cubicBezTo>
                    <a:lnTo>
                      <a:pt x="551492" y="90378"/>
                    </a:lnTo>
                    <a:cubicBezTo>
                      <a:pt x="551492" y="101979"/>
                      <a:pt x="541163" y="111002"/>
                      <a:pt x="530834" y="111002"/>
                    </a:cubicBezTo>
                    <a:lnTo>
                      <a:pt x="308761" y="111002"/>
                    </a:lnTo>
                    <a:cubicBezTo>
                      <a:pt x="304888" y="104557"/>
                      <a:pt x="301015" y="99401"/>
                      <a:pt x="295850" y="96823"/>
                    </a:cubicBezTo>
                    <a:cubicBezTo>
                      <a:pt x="293268" y="72333"/>
                      <a:pt x="288104" y="52998"/>
                      <a:pt x="281648" y="36241"/>
                    </a:cubicBezTo>
                    <a:close/>
                    <a:moveTo>
                      <a:pt x="176987" y="0"/>
                    </a:moveTo>
                    <a:cubicBezTo>
                      <a:pt x="257083" y="0"/>
                      <a:pt x="270002" y="64503"/>
                      <a:pt x="271294" y="117396"/>
                    </a:cubicBezTo>
                    <a:cubicBezTo>
                      <a:pt x="272586" y="117396"/>
                      <a:pt x="273878" y="117396"/>
                      <a:pt x="276461" y="117396"/>
                    </a:cubicBezTo>
                    <a:cubicBezTo>
                      <a:pt x="289380" y="117396"/>
                      <a:pt x="290672" y="132877"/>
                      <a:pt x="290672" y="152228"/>
                    </a:cubicBezTo>
                    <a:cubicBezTo>
                      <a:pt x="290672" y="171579"/>
                      <a:pt x="275169" y="199960"/>
                      <a:pt x="262251" y="199960"/>
                    </a:cubicBezTo>
                    <a:cubicBezTo>
                      <a:pt x="260959" y="199960"/>
                      <a:pt x="258375" y="198670"/>
                      <a:pt x="257083" y="197380"/>
                    </a:cubicBezTo>
                    <a:cubicBezTo>
                      <a:pt x="249332" y="216731"/>
                      <a:pt x="237705" y="233502"/>
                      <a:pt x="224786" y="247692"/>
                    </a:cubicBezTo>
                    <a:cubicBezTo>
                      <a:pt x="220911" y="250272"/>
                      <a:pt x="219619" y="254143"/>
                      <a:pt x="219619" y="259303"/>
                    </a:cubicBezTo>
                    <a:cubicBezTo>
                      <a:pt x="219619" y="270913"/>
                      <a:pt x="228662" y="279944"/>
                      <a:pt x="241581" y="279944"/>
                    </a:cubicBezTo>
                    <a:lnTo>
                      <a:pt x="263543" y="279944"/>
                    </a:lnTo>
                    <a:cubicBezTo>
                      <a:pt x="312634" y="279944"/>
                      <a:pt x="352682" y="319936"/>
                      <a:pt x="352682" y="368958"/>
                    </a:cubicBezTo>
                    <a:lnTo>
                      <a:pt x="352682" y="393470"/>
                    </a:lnTo>
                    <a:cubicBezTo>
                      <a:pt x="352682" y="408950"/>
                      <a:pt x="341055" y="421851"/>
                      <a:pt x="325553" y="421851"/>
                    </a:cubicBezTo>
                    <a:lnTo>
                      <a:pt x="28421" y="421851"/>
                    </a:lnTo>
                    <a:cubicBezTo>
                      <a:pt x="12919" y="421851"/>
                      <a:pt x="0" y="408950"/>
                      <a:pt x="0" y="393470"/>
                    </a:cubicBezTo>
                    <a:lnTo>
                      <a:pt x="0" y="368958"/>
                    </a:lnTo>
                    <a:cubicBezTo>
                      <a:pt x="0" y="319936"/>
                      <a:pt x="40048" y="279944"/>
                      <a:pt x="89139" y="279944"/>
                    </a:cubicBezTo>
                    <a:lnTo>
                      <a:pt x="112393" y="279944"/>
                    </a:lnTo>
                    <a:cubicBezTo>
                      <a:pt x="124020" y="279944"/>
                      <a:pt x="133063" y="270913"/>
                      <a:pt x="133063" y="259303"/>
                    </a:cubicBezTo>
                    <a:cubicBezTo>
                      <a:pt x="133063" y="254143"/>
                      <a:pt x="131771" y="250272"/>
                      <a:pt x="127896" y="247692"/>
                    </a:cubicBezTo>
                    <a:cubicBezTo>
                      <a:pt x="114977" y="234792"/>
                      <a:pt x="104642" y="216731"/>
                      <a:pt x="95599" y="198670"/>
                    </a:cubicBezTo>
                    <a:cubicBezTo>
                      <a:pt x="94307" y="199960"/>
                      <a:pt x="93015" y="199960"/>
                      <a:pt x="91723" y="199960"/>
                    </a:cubicBezTo>
                    <a:cubicBezTo>
                      <a:pt x="78804" y="199960"/>
                      <a:pt x="63302" y="171579"/>
                      <a:pt x="63302" y="152228"/>
                    </a:cubicBezTo>
                    <a:cubicBezTo>
                      <a:pt x="63302" y="132877"/>
                      <a:pt x="65886" y="117396"/>
                      <a:pt x="78804" y="117396"/>
                    </a:cubicBezTo>
                    <a:cubicBezTo>
                      <a:pt x="80096" y="117396"/>
                      <a:pt x="80096" y="117396"/>
                      <a:pt x="81388" y="117396"/>
                    </a:cubicBezTo>
                    <a:cubicBezTo>
                      <a:pt x="82680" y="64503"/>
                      <a:pt x="93015" y="0"/>
                      <a:pt x="17698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8" name="í$ḷíďê">
                <a:extLst>
                  <a:ext uri="{FF2B5EF4-FFF2-40B4-BE49-F238E27FC236}">
                    <a16:creationId xmlns="" xmlns:a16="http://schemas.microsoft.com/office/drawing/2014/main" id="{EEB8D930-7F14-4A48-820F-ECBC99D506B6}"/>
                  </a:ext>
                </a:extLst>
              </p:cNvPr>
              <p:cNvSpPr txBox="1"/>
              <p:nvPr/>
            </p:nvSpPr>
            <p:spPr>
              <a:xfrm>
                <a:off x="1547533" y="8403050"/>
                <a:ext cx="4569132" cy="2024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169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="" xmlns:a16="http://schemas.microsoft.com/office/drawing/2014/main" id="{C531E749-6E6A-4588-A674-50C86EC61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192" y="8254622"/>
                <a:ext cx="435100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iṡḻîdè">
                <a:extLst>
                  <a:ext uri="{FF2B5EF4-FFF2-40B4-BE49-F238E27FC236}">
                    <a16:creationId xmlns="" xmlns:a16="http://schemas.microsoft.com/office/drawing/2014/main" id="{C4D546B1-0C0A-4EB7-88D7-ECC1AB5D8115}"/>
                  </a:ext>
                </a:extLst>
              </p:cNvPr>
              <p:cNvSpPr/>
              <p:nvPr/>
            </p:nvSpPr>
            <p:spPr>
              <a:xfrm>
                <a:off x="2031654" y="6187364"/>
                <a:ext cx="3371203" cy="836476"/>
              </a:xfrm>
              <a:prstGeom prst="rect">
                <a:avLst/>
              </a:prstGeom>
            </p:spPr>
            <p:txBody>
              <a:bodyPr wrap="square" lIns="48386" tIns="24193" rIns="48386" bIns="24193" anchor="ctr" anchorCtr="0">
                <a:normAutofit/>
              </a:bodyPr>
              <a:lstStyle/>
              <a:p>
                <a:pPr algn="ctr"/>
                <a:r>
                  <a:rPr lang="en-US" altLang="zh-CN" sz="1693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01</a:t>
                </a:r>
              </a:p>
            </p:txBody>
          </p:sp>
          <p:sp>
            <p:nvSpPr>
              <p:cNvPr id="41" name="ï$1îḓè">
                <a:extLst>
                  <a:ext uri="{FF2B5EF4-FFF2-40B4-BE49-F238E27FC236}">
                    <a16:creationId xmlns="" xmlns:a16="http://schemas.microsoft.com/office/drawing/2014/main" id="{4E98EC80-1BFE-42B9-80D8-EE0B9132EA8A}"/>
                  </a:ext>
                </a:extLst>
              </p:cNvPr>
              <p:cNvSpPr txBox="1"/>
              <p:nvPr/>
            </p:nvSpPr>
            <p:spPr>
              <a:xfrm>
                <a:off x="1479223" y="7323049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645201"/>
                <a:r>
                  <a:rPr lang="en-US" altLang="zh-CN" sz="1693" b="1" dirty="0" err="1">
                    <a:ln w="6350"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Mmkv</a:t>
                </a:r>
                <a:r>
                  <a:rPr lang="zh-CN" altLang="en-US" sz="1693" b="1" dirty="0">
                    <a:ln w="6350"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介绍</a:t>
                </a:r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="" xmlns:a16="http://schemas.microsoft.com/office/drawing/2014/main" id="{794F2E0C-1545-45C7-BDDC-08B2B73C56A0}"/>
                </a:ext>
              </a:extLst>
            </p:cNvPr>
            <p:cNvGrpSpPr/>
            <p:nvPr/>
          </p:nvGrpSpPr>
          <p:grpSpPr>
            <a:xfrm>
              <a:off x="6087815" y="5093240"/>
              <a:ext cx="5217722" cy="5449620"/>
              <a:chOff x="6087815" y="5093240"/>
              <a:chExt cx="5217722" cy="5449620"/>
            </a:xfrm>
          </p:grpSpPr>
          <p:sp>
            <p:nvSpPr>
              <p:cNvPr id="29" name="ïSḷîḓé">
                <a:extLst>
                  <a:ext uri="{FF2B5EF4-FFF2-40B4-BE49-F238E27FC236}">
                    <a16:creationId xmlns="" xmlns:a16="http://schemas.microsoft.com/office/drawing/2014/main" id="{FE038554-2D6A-4822-9A3C-CF3D7EAA8570}"/>
                  </a:ext>
                </a:extLst>
              </p:cNvPr>
              <p:cNvSpPr/>
              <p:nvPr/>
            </p:nvSpPr>
            <p:spPr>
              <a:xfrm>
                <a:off x="6414959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1" name="î$ļiḍè">
                <a:extLst>
                  <a:ext uri="{FF2B5EF4-FFF2-40B4-BE49-F238E27FC236}">
                    <a16:creationId xmlns="" xmlns:a16="http://schemas.microsoft.com/office/drawing/2014/main" id="{289423F1-8C42-447F-AF09-493D038537C1}"/>
                  </a:ext>
                </a:extLst>
              </p:cNvPr>
              <p:cNvSpPr/>
              <p:nvPr/>
            </p:nvSpPr>
            <p:spPr>
              <a:xfrm>
                <a:off x="8487553" y="5343050"/>
                <a:ext cx="745390" cy="656127"/>
              </a:xfrm>
              <a:custGeom>
                <a:avLst/>
                <a:gdLst>
                  <a:gd name="connsiteX0" fmla="*/ 18335 w 604256"/>
                  <a:gd name="connsiteY0" fmla="*/ 334272 h 531895"/>
                  <a:gd name="connsiteX1" fmla="*/ 37988 w 604256"/>
                  <a:gd name="connsiteY1" fmla="*/ 336249 h 531895"/>
                  <a:gd name="connsiteX2" fmla="*/ 302130 w 604256"/>
                  <a:gd name="connsiteY2" fmla="*/ 476833 h 531895"/>
                  <a:gd name="connsiteX3" fmla="*/ 566126 w 604256"/>
                  <a:gd name="connsiteY3" fmla="*/ 336249 h 531895"/>
                  <a:gd name="connsiteX4" fmla="*/ 601178 w 604256"/>
                  <a:gd name="connsiteY4" fmla="*/ 346793 h 531895"/>
                  <a:gd name="connsiteX5" fmla="*/ 590619 w 604256"/>
                  <a:gd name="connsiteY5" fmla="*/ 381793 h 531895"/>
                  <a:gd name="connsiteX6" fmla="*/ 314303 w 604256"/>
                  <a:gd name="connsiteY6" fmla="*/ 528820 h 531895"/>
                  <a:gd name="connsiteX7" fmla="*/ 302130 w 604256"/>
                  <a:gd name="connsiteY7" fmla="*/ 531895 h 531895"/>
                  <a:gd name="connsiteX8" fmla="*/ 289957 w 604256"/>
                  <a:gd name="connsiteY8" fmla="*/ 528820 h 531895"/>
                  <a:gd name="connsiteX9" fmla="*/ 13641 w 604256"/>
                  <a:gd name="connsiteY9" fmla="*/ 381793 h 531895"/>
                  <a:gd name="connsiteX10" fmla="*/ 3082 w 604256"/>
                  <a:gd name="connsiteY10" fmla="*/ 346793 h 531895"/>
                  <a:gd name="connsiteX11" fmla="*/ 18335 w 604256"/>
                  <a:gd name="connsiteY11" fmla="*/ 334272 h 531895"/>
                  <a:gd name="connsiteX12" fmla="*/ 18335 w 604256"/>
                  <a:gd name="connsiteY12" fmla="*/ 233364 h 531895"/>
                  <a:gd name="connsiteX13" fmla="*/ 37988 w 604256"/>
                  <a:gd name="connsiteY13" fmla="*/ 235341 h 531895"/>
                  <a:gd name="connsiteX14" fmla="*/ 302130 w 604256"/>
                  <a:gd name="connsiteY14" fmla="*/ 375925 h 531895"/>
                  <a:gd name="connsiteX15" fmla="*/ 566126 w 604256"/>
                  <a:gd name="connsiteY15" fmla="*/ 235341 h 531895"/>
                  <a:gd name="connsiteX16" fmla="*/ 601178 w 604256"/>
                  <a:gd name="connsiteY16" fmla="*/ 245885 h 531895"/>
                  <a:gd name="connsiteX17" fmla="*/ 590619 w 604256"/>
                  <a:gd name="connsiteY17" fmla="*/ 280885 h 531895"/>
                  <a:gd name="connsiteX18" fmla="*/ 314303 w 604256"/>
                  <a:gd name="connsiteY18" fmla="*/ 428058 h 531895"/>
                  <a:gd name="connsiteX19" fmla="*/ 302130 w 604256"/>
                  <a:gd name="connsiteY19" fmla="*/ 430987 h 531895"/>
                  <a:gd name="connsiteX20" fmla="*/ 289957 w 604256"/>
                  <a:gd name="connsiteY20" fmla="*/ 428058 h 531895"/>
                  <a:gd name="connsiteX21" fmla="*/ 13641 w 604256"/>
                  <a:gd name="connsiteY21" fmla="*/ 280885 h 531895"/>
                  <a:gd name="connsiteX22" fmla="*/ 3082 w 604256"/>
                  <a:gd name="connsiteY22" fmla="*/ 245885 h 531895"/>
                  <a:gd name="connsiteX23" fmla="*/ 18335 w 604256"/>
                  <a:gd name="connsiteY23" fmla="*/ 233364 h 531895"/>
                  <a:gd name="connsiteX24" fmla="*/ 291571 w 604256"/>
                  <a:gd name="connsiteY24" fmla="*/ 2196 h 531895"/>
                  <a:gd name="connsiteX25" fmla="*/ 312689 w 604256"/>
                  <a:gd name="connsiteY25" fmla="*/ 2196 h 531895"/>
                  <a:gd name="connsiteX26" fmla="*/ 588846 w 604256"/>
                  <a:gd name="connsiteY26" fmla="*/ 125214 h 531895"/>
                  <a:gd name="connsiteX27" fmla="*/ 604245 w 604256"/>
                  <a:gd name="connsiteY27" fmla="*/ 147914 h 531895"/>
                  <a:gd name="connsiteX28" fmla="*/ 590605 w 604256"/>
                  <a:gd name="connsiteY28" fmla="*/ 171639 h 531895"/>
                  <a:gd name="connsiteX29" fmla="*/ 314303 w 604256"/>
                  <a:gd name="connsiteY29" fmla="*/ 318676 h 531895"/>
                  <a:gd name="connsiteX30" fmla="*/ 302130 w 604256"/>
                  <a:gd name="connsiteY30" fmla="*/ 321751 h 531895"/>
                  <a:gd name="connsiteX31" fmla="*/ 289957 w 604256"/>
                  <a:gd name="connsiteY31" fmla="*/ 318676 h 531895"/>
                  <a:gd name="connsiteX32" fmla="*/ 13654 w 604256"/>
                  <a:gd name="connsiteY32" fmla="*/ 171639 h 531895"/>
                  <a:gd name="connsiteX33" fmla="*/ 15 w 604256"/>
                  <a:gd name="connsiteY33" fmla="*/ 147914 h 531895"/>
                  <a:gd name="connsiteX34" fmla="*/ 15414 w 604256"/>
                  <a:gd name="connsiteY34" fmla="*/ 125214 h 53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4256" h="531895">
                    <a:moveTo>
                      <a:pt x="18335" y="334272"/>
                    </a:moveTo>
                    <a:cubicBezTo>
                      <a:pt x="24642" y="332369"/>
                      <a:pt x="31682" y="332881"/>
                      <a:pt x="37988" y="336249"/>
                    </a:cubicBezTo>
                    <a:lnTo>
                      <a:pt x="302130" y="476833"/>
                    </a:lnTo>
                    <a:lnTo>
                      <a:pt x="566126" y="336249"/>
                    </a:lnTo>
                    <a:cubicBezTo>
                      <a:pt x="578739" y="329513"/>
                      <a:pt x="594432" y="334199"/>
                      <a:pt x="601178" y="346793"/>
                    </a:cubicBezTo>
                    <a:cubicBezTo>
                      <a:pt x="607925" y="359387"/>
                      <a:pt x="603085" y="375056"/>
                      <a:pt x="590619" y="381793"/>
                    </a:cubicBezTo>
                    <a:lnTo>
                      <a:pt x="314303" y="528820"/>
                    </a:lnTo>
                    <a:cubicBezTo>
                      <a:pt x="310490" y="530870"/>
                      <a:pt x="306383" y="531895"/>
                      <a:pt x="302130" y="531895"/>
                    </a:cubicBezTo>
                    <a:cubicBezTo>
                      <a:pt x="297877" y="531895"/>
                      <a:pt x="293770" y="530870"/>
                      <a:pt x="289957" y="528820"/>
                    </a:cubicBezTo>
                    <a:lnTo>
                      <a:pt x="13641" y="381793"/>
                    </a:lnTo>
                    <a:cubicBezTo>
                      <a:pt x="1028" y="375056"/>
                      <a:pt x="-3665" y="359387"/>
                      <a:pt x="3082" y="346793"/>
                    </a:cubicBezTo>
                    <a:cubicBezTo>
                      <a:pt x="6455" y="340496"/>
                      <a:pt x="12028" y="336176"/>
                      <a:pt x="18335" y="334272"/>
                    </a:cubicBezTo>
                    <a:close/>
                    <a:moveTo>
                      <a:pt x="18335" y="233364"/>
                    </a:moveTo>
                    <a:cubicBezTo>
                      <a:pt x="24642" y="231461"/>
                      <a:pt x="31682" y="231973"/>
                      <a:pt x="37988" y="235341"/>
                    </a:cubicBezTo>
                    <a:lnTo>
                      <a:pt x="302130" y="375925"/>
                    </a:lnTo>
                    <a:lnTo>
                      <a:pt x="566126" y="235341"/>
                    </a:lnTo>
                    <a:cubicBezTo>
                      <a:pt x="578739" y="228605"/>
                      <a:pt x="594432" y="233291"/>
                      <a:pt x="601178" y="245885"/>
                    </a:cubicBezTo>
                    <a:cubicBezTo>
                      <a:pt x="607925" y="258479"/>
                      <a:pt x="603085" y="274148"/>
                      <a:pt x="590619" y="280885"/>
                    </a:cubicBezTo>
                    <a:lnTo>
                      <a:pt x="314303" y="428058"/>
                    </a:lnTo>
                    <a:cubicBezTo>
                      <a:pt x="310490" y="430108"/>
                      <a:pt x="306383" y="430987"/>
                      <a:pt x="302130" y="430987"/>
                    </a:cubicBezTo>
                    <a:cubicBezTo>
                      <a:pt x="297877" y="430987"/>
                      <a:pt x="293770" y="430108"/>
                      <a:pt x="289957" y="428058"/>
                    </a:cubicBezTo>
                    <a:lnTo>
                      <a:pt x="13641" y="280885"/>
                    </a:lnTo>
                    <a:cubicBezTo>
                      <a:pt x="1028" y="274148"/>
                      <a:pt x="-3665" y="258479"/>
                      <a:pt x="3082" y="245885"/>
                    </a:cubicBezTo>
                    <a:cubicBezTo>
                      <a:pt x="6455" y="239588"/>
                      <a:pt x="12028" y="235268"/>
                      <a:pt x="18335" y="233364"/>
                    </a:cubicBezTo>
                    <a:close/>
                    <a:moveTo>
                      <a:pt x="291571" y="2196"/>
                    </a:moveTo>
                    <a:cubicBezTo>
                      <a:pt x="298317" y="-733"/>
                      <a:pt x="305943" y="-733"/>
                      <a:pt x="312689" y="2196"/>
                    </a:cubicBezTo>
                    <a:lnTo>
                      <a:pt x="588846" y="125214"/>
                    </a:lnTo>
                    <a:cubicBezTo>
                      <a:pt x="597938" y="129315"/>
                      <a:pt x="603805" y="138102"/>
                      <a:pt x="604245" y="147914"/>
                    </a:cubicBezTo>
                    <a:cubicBezTo>
                      <a:pt x="604538" y="157726"/>
                      <a:pt x="599258" y="166953"/>
                      <a:pt x="590605" y="171639"/>
                    </a:cubicBezTo>
                    <a:lnTo>
                      <a:pt x="314303" y="318676"/>
                    </a:lnTo>
                    <a:cubicBezTo>
                      <a:pt x="310489" y="320726"/>
                      <a:pt x="306383" y="321751"/>
                      <a:pt x="302130" y="321751"/>
                    </a:cubicBezTo>
                    <a:cubicBezTo>
                      <a:pt x="297877" y="321751"/>
                      <a:pt x="293771" y="320726"/>
                      <a:pt x="289957" y="318676"/>
                    </a:cubicBezTo>
                    <a:lnTo>
                      <a:pt x="13654" y="171639"/>
                    </a:lnTo>
                    <a:cubicBezTo>
                      <a:pt x="5002" y="166953"/>
                      <a:pt x="-278" y="157726"/>
                      <a:pt x="15" y="147914"/>
                    </a:cubicBezTo>
                    <a:cubicBezTo>
                      <a:pt x="309" y="138102"/>
                      <a:pt x="6322" y="129315"/>
                      <a:pt x="15414" y="125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2" name="iṩļïḓê">
                <a:extLst>
                  <a:ext uri="{FF2B5EF4-FFF2-40B4-BE49-F238E27FC236}">
                    <a16:creationId xmlns="" xmlns:a16="http://schemas.microsoft.com/office/drawing/2014/main" id="{BF1AA53E-BD3E-4A76-A54D-CAF1C95F36DD}"/>
                  </a:ext>
                </a:extLst>
              </p:cNvPr>
              <p:cNvSpPr txBox="1"/>
              <p:nvPr/>
            </p:nvSpPr>
            <p:spPr>
              <a:xfrm>
                <a:off x="6533544" y="8403050"/>
                <a:ext cx="4569132" cy="2024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169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="" xmlns:a16="http://schemas.microsoft.com/office/drawing/2014/main" id="{6F029590-4136-4DBA-9A62-44833A639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014" y="8254622"/>
                <a:ext cx="435100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išliḋè">
                <a:extLst>
                  <a:ext uri="{FF2B5EF4-FFF2-40B4-BE49-F238E27FC236}">
                    <a16:creationId xmlns="" xmlns:a16="http://schemas.microsoft.com/office/drawing/2014/main" id="{58217DFD-C0EF-4A30-BAAF-D624D0E34C04}"/>
                  </a:ext>
                </a:extLst>
              </p:cNvPr>
              <p:cNvSpPr/>
              <p:nvPr/>
            </p:nvSpPr>
            <p:spPr>
              <a:xfrm>
                <a:off x="7174646" y="6187364"/>
                <a:ext cx="3371204" cy="836476"/>
              </a:xfrm>
              <a:prstGeom prst="rect">
                <a:avLst/>
              </a:prstGeom>
            </p:spPr>
            <p:txBody>
              <a:bodyPr wrap="square" lIns="48386" tIns="24193" rIns="48386" bIns="24193" anchor="ctr" anchorCtr="0">
                <a:normAutofit/>
              </a:bodyPr>
              <a:lstStyle/>
              <a:p>
                <a:pPr algn="ctr"/>
                <a:r>
                  <a:rPr lang="en-US" altLang="zh-CN" sz="1693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02</a:t>
                </a:r>
              </a:p>
            </p:txBody>
          </p:sp>
          <p:sp>
            <p:nvSpPr>
              <p:cNvPr id="35" name="isľíḑè">
                <a:extLst>
                  <a:ext uri="{FF2B5EF4-FFF2-40B4-BE49-F238E27FC236}">
                    <a16:creationId xmlns="" xmlns:a16="http://schemas.microsoft.com/office/drawing/2014/main" id="{D4AEDC30-1F36-4598-8C8B-8F5AC9E4CFFF}"/>
                  </a:ext>
                </a:extLst>
              </p:cNvPr>
              <p:cNvSpPr txBox="1"/>
              <p:nvPr/>
            </p:nvSpPr>
            <p:spPr>
              <a:xfrm>
                <a:off x="6087815" y="7323049"/>
                <a:ext cx="521772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693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Mmap</a:t>
                </a:r>
                <a:r>
                  <a:rPr lang="zh-CN" altLang="en-US" sz="1693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函数详解</a:t>
                </a:r>
                <a:endParaRPr lang="en-US" altLang="zh-CN" sz="169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="" xmlns:a16="http://schemas.microsoft.com/office/drawing/2014/main" id="{61BDEFEF-8C9B-40C6-A17E-9EADE48F06C1}"/>
                </a:ext>
              </a:extLst>
            </p:cNvPr>
            <p:cNvGrpSpPr/>
            <p:nvPr/>
          </p:nvGrpSpPr>
          <p:grpSpPr>
            <a:xfrm>
              <a:off x="12065224" y="5093240"/>
              <a:ext cx="4890578" cy="5449620"/>
              <a:chOff x="1271967" y="5093240"/>
              <a:chExt cx="4890578" cy="5449620"/>
            </a:xfrm>
          </p:grpSpPr>
          <p:sp>
            <p:nvSpPr>
              <p:cNvPr id="57" name="ïṡļíḑê">
                <a:extLst>
                  <a:ext uri="{FF2B5EF4-FFF2-40B4-BE49-F238E27FC236}">
                    <a16:creationId xmlns="" xmlns:a16="http://schemas.microsoft.com/office/drawing/2014/main" id="{3FF54F34-98A6-4A52-894D-C87D1BC26353}"/>
                  </a:ext>
                </a:extLst>
              </p:cNvPr>
              <p:cNvSpPr/>
              <p:nvPr/>
            </p:nvSpPr>
            <p:spPr>
              <a:xfrm>
                <a:off x="1271967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îṩľíḋe">
                <a:extLst>
                  <a:ext uri="{FF2B5EF4-FFF2-40B4-BE49-F238E27FC236}">
                    <a16:creationId xmlns="" xmlns:a16="http://schemas.microsoft.com/office/drawing/2014/main" id="{8E419898-AA93-4AD9-B887-8488A59F22CE}"/>
                  </a:ext>
                </a:extLst>
              </p:cNvPr>
              <p:cNvSpPr/>
              <p:nvPr/>
            </p:nvSpPr>
            <p:spPr>
              <a:xfrm>
                <a:off x="3302206" y="5365404"/>
                <a:ext cx="830098" cy="634963"/>
              </a:xfrm>
              <a:custGeom>
                <a:avLst/>
                <a:gdLst>
                  <a:gd name="connsiteX0" fmla="*/ 361794 w 551492"/>
                  <a:gd name="connsiteY0" fmla="*/ 308363 h 421851"/>
                  <a:gd name="connsiteX1" fmla="*/ 530845 w 551492"/>
                  <a:gd name="connsiteY1" fmla="*/ 308363 h 421851"/>
                  <a:gd name="connsiteX2" fmla="*/ 551492 w 551492"/>
                  <a:gd name="connsiteY2" fmla="*/ 329044 h 421851"/>
                  <a:gd name="connsiteX3" fmla="*/ 551492 w 551492"/>
                  <a:gd name="connsiteY3" fmla="*/ 362650 h 421851"/>
                  <a:gd name="connsiteX4" fmla="*/ 530845 w 551492"/>
                  <a:gd name="connsiteY4" fmla="*/ 383331 h 421851"/>
                  <a:gd name="connsiteX5" fmla="*/ 378570 w 551492"/>
                  <a:gd name="connsiteY5" fmla="*/ 383331 h 421851"/>
                  <a:gd name="connsiteX6" fmla="*/ 378570 w 551492"/>
                  <a:gd name="connsiteY6" fmla="*/ 369113 h 421851"/>
                  <a:gd name="connsiteX7" fmla="*/ 361794 w 551492"/>
                  <a:gd name="connsiteY7" fmla="*/ 308363 h 421851"/>
                  <a:gd name="connsiteX8" fmla="*/ 313904 w 551492"/>
                  <a:gd name="connsiteY8" fmla="*/ 172924 h 421851"/>
                  <a:gd name="connsiteX9" fmla="*/ 530832 w 551492"/>
                  <a:gd name="connsiteY9" fmla="*/ 172924 h 421851"/>
                  <a:gd name="connsiteX10" fmla="*/ 551492 w 551492"/>
                  <a:gd name="connsiteY10" fmla="*/ 193548 h 421851"/>
                  <a:gd name="connsiteX11" fmla="*/ 551492 w 551492"/>
                  <a:gd name="connsiteY11" fmla="*/ 225772 h 421851"/>
                  <a:gd name="connsiteX12" fmla="*/ 530832 w 551492"/>
                  <a:gd name="connsiteY12" fmla="*/ 247685 h 421851"/>
                  <a:gd name="connsiteX13" fmla="*/ 271293 w 551492"/>
                  <a:gd name="connsiteY13" fmla="*/ 247685 h 421851"/>
                  <a:gd name="connsiteX14" fmla="*/ 271293 w 551492"/>
                  <a:gd name="connsiteY14" fmla="*/ 227061 h 421851"/>
                  <a:gd name="connsiteX15" fmla="*/ 272584 w 551492"/>
                  <a:gd name="connsiteY15" fmla="*/ 224483 h 421851"/>
                  <a:gd name="connsiteX16" fmla="*/ 313904 w 551492"/>
                  <a:gd name="connsiteY16" fmla="*/ 172924 h 421851"/>
                  <a:gd name="connsiteX17" fmla="*/ 281648 w 551492"/>
                  <a:gd name="connsiteY17" fmla="*/ 36241 h 421851"/>
                  <a:gd name="connsiteX18" fmla="*/ 530834 w 551492"/>
                  <a:gd name="connsiteY18" fmla="*/ 36241 h 421851"/>
                  <a:gd name="connsiteX19" fmla="*/ 551492 w 551492"/>
                  <a:gd name="connsiteY19" fmla="*/ 58154 h 421851"/>
                  <a:gd name="connsiteX20" fmla="*/ 551492 w 551492"/>
                  <a:gd name="connsiteY20" fmla="*/ 90378 h 421851"/>
                  <a:gd name="connsiteX21" fmla="*/ 530834 w 551492"/>
                  <a:gd name="connsiteY21" fmla="*/ 111002 h 421851"/>
                  <a:gd name="connsiteX22" fmla="*/ 308761 w 551492"/>
                  <a:gd name="connsiteY22" fmla="*/ 111002 h 421851"/>
                  <a:gd name="connsiteX23" fmla="*/ 295850 w 551492"/>
                  <a:gd name="connsiteY23" fmla="*/ 96823 h 421851"/>
                  <a:gd name="connsiteX24" fmla="*/ 281648 w 551492"/>
                  <a:gd name="connsiteY24" fmla="*/ 36241 h 421851"/>
                  <a:gd name="connsiteX25" fmla="*/ 176987 w 551492"/>
                  <a:gd name="connsiteY25" fmla="*/ 0 h 421851"/>
                  <a:gd name="connsiteX26" fmla="*/ 271294 w 551492"/>
                  <a:gd name="connsiteY26" fmla="*/ 117396 h 421851"/>
                  <a:gd name="connsiteX27" fmla="*/ 276461 w 551492"/>
                  <a:gd name="connsiteY27" fmla="*/ 117396 h 421851"/>
                  <a:gd name="connsiteX28" fmla="*/ 290672 w 551492"/>
                  <a:gd name="connsiteY28" fmla="*/ 152228 h 421851"/>
                  <a:gd name="connsiteX29" fmla="*/ 262251 w 551492"/>
                  <a:gd name="connsiteY29" fmla="*/ 199960 h 421851"/>
                  <a:gd name="connsiteX30" fmla="*/ 257083 w 551492"/>
                  <a:gd name="connsiteY30" fmla="*/ 197380 h 421851"/>
                  <a:gd name="connsiteX31" fmla="*/ 224786 w 551492"/>
                  <a:gd name="connsiteY31" fmla="*/ 247692 h 421851"/>
                  <a:gd name="connsiteX32" fmla="*/ 219619 w 551492"/>
                  <a:gd name="connsiteY32" fmla="*/ 259303 h 421851"/>
                  <a:gd name="connsiteX33" fmla="*/ 241581 w 551492"/>
                  <a:gd name="connsiteY33" fmla="*/ 279944 h 421851"/>
                  <a:gd name="connsiteX34" fmla="*/ 263543 w 551492"/>
                  <a:gd name="connsiteY34" fmla="*/ 279944 h 421851"/>
                  <a:gd name="connsiteX35" fmla="*/ 352682 w 551492"/>
                  <a:gd name="connsiteY35" fmla="*/ 368958 h 421851"/>
                  <a:gd name="connsiteX36" fmla="*/ 352682 w 551492"/>
                  <a:gd name="connsiteY36" fmla="*/ 393470 h 421851"/>
                  <a:gd name="connsiteX37" fmla="*/ 325553 w 551492"/>
                  <a:gd name="connsiteY37" fmla="*/ 421851 h 421851"/>
                  <a:gd name="connsiteX38" fmla="*/ 28421 w 551492"/>
                  <a:gd name="connsiteY38" fmla="*/ 421851 h 421851"/>
                  <a:gd name="connsiteX39" fmla="*/ 0 w 551492"/>
                  <a:gd name="connsiteY39" fmla="*/ 393470 h 421851"/>
                  <a:gd name="connsiteX40" fmla="*/ 0 w 551492"/>
                  <a:gd name="connsiteY40" fmla="*/ 368958 h 421851"/>
                  <a:gd name="connsiteX41" fmla="*/ 89139 w 551492"/>
                  <a:gd name="connsiteY41" fmla="*/ 279944 h 421851"/>
                  <a:gd name="connsiteX42" fmla="*/ 112393 w 551492"/>
                  <a:gd name="connsiteY42" fmla="*/ 279944 h 421851"/>
                  <a:gd name="connsiteX43" fmla="*/ 133063 w 551492"/>
                  <a:gd name="connsiteY43" fmla="*/ 259303 h 421851"/>
                  <a:gd name="connsiteX44" fmla="*/ 127896 w 551492"/>
                  <a:gd name="connsiteY44" fmla="*/ 247692 h 421851"/>
                  <a:gd name="connsiteX45" fmla="*/ 95599 w 551492"/>
                  <a:gd name="connsiteY45" fmla="*/ 198670 h 421851"/>
                  <a:gd name="connsiteX46" fmla="*/ 91723 w 551492"/>
                  <a:gd name="connsiteY46" fmla="*/ 199960 h 421851"/>
                  <a:gd name="connsiteX47" fmla="*/ 63302 w 551492"/>
                  <a:gd name="connsiteY47" fmla="*/ 152228 h 421851"/>
                  <a:gd name="connsiteX48" fmla="*/ 78804 w 551492"/>
                  <a:gd name="connsiteY48" fmla="*/ 117396 h 421851"/>
                  <a:gd name="connsiteX49" fmla="*/ 81388 w 551492"/>
                  <a:gd name="connsiteY49" fmla="*/ 117396 h 421851"/>
                  <a:gd name="connsiteX50" fmla="*/ 176987 w 551492"/>
                  <a:gd name="connsiteY50" fmla="*/ 0 h 42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492" h="421851">
                    <a:moveTo>
                      <a:pt x="361794" y="308363"/>
                    </a:moveTo>
                    <a:lnTo>
                      <a:pt x="530845" y="308363"/>
                    </a:lnTo>
                    <a:cubicBezTo>
                      <a:pt x="541168" y="308363"/>
                      <a:pt x="551492" y="317411"/>
                      <a:pt x="551492" y="329044"/>
                    </a:cubicBezTo>
                    <a:lnTo>
                      <a:pt x="551492" y="362650"/>
                    </a:lnTo>
                    <a:cubicBezTo>
                      <a:pt x="551492" y="374283"/>
                      <a:pt x="541168" y="383331"/>
                      <a:pt x="530845" y="383331"/>
                    </a:cubicBezTo>
                    <a:lnTo>
                      <a:pt x="378570" y="383331"/>
                    </a:lnTo>
                    <a:lnTo>
                      <a:pt x="378570" y="369113"/>
                    </a:lnTo>
                    <a:cubicBezTo>
                      <a:pt x="378570" y="347140"/>
                      <a:pt x="372118" y="326459"/>
                      <a:pt x="361794" y="308363"/>
                    </a:cubicBezTo>
                    <a:close/>
                    <a:moveTo>
                      <a:pt x="313904" y="172924"/>
                    </a:moveTo>
                    <a:lnTo>
                      <a:pt x="530832" y="172924"/>
                    </a:lnTo>
                    <a:cubicBezTo>
                      <a:pt x="541162" y="172924"/>
                      <a:pt x="551492" y="181947"/>
                      <a:pt x="551492" y="193548"/>
                    </a:cubicBezTo>
                    <a:lnTo>
                      <a:pt x="551492" y="225772"/>
                    </a:lnTo>
                    <a:cubicBezTo>
                      <a:pt x="551492" y="237373"/>
                      <a:pt x="541162" y="247685"/>
                      <a:pt x="530832" y="247685"/>
                    </a:cubicBezTo>
                    <a:lnTo>
                      <a:pt x="271293" y="247685"/>
                    </a:lnTo>
                    <a:lnTo>
                      <a:pt x="271293" y="227061"/>
                    </a:lnTo>
                    <a:cubicBezTo>
                      <a:pt x="271293" y="225772"/>
                      <a:pt x="272584" y="225772"/>
                      <a:pt x="272584" y="224483"/>
                    </a:cubicBezTo>
                    <a:cubicBezTo>
                      <a:pt x="293244" y="218038"/>
                      <a:pt x="307448" y="194837"/>
                      <a:pt x="313904" y="172924"/>
                    </a:cubicBezTo>
                    <a:close/>
                    <a:moveTo>
                      <a:pt x="281648" y="36241"/>
                    </a:moveTo>
                    <a:lnTo>
                      <a:pt x="530834" y="36241"/>
                    </a:lnTo>
                    <a:cubicBezTo>
                      <a:pt x="541163" y="36241"/>
                      <a:pt x="551492" y="46553"/>
                      <a:pt x="551492" y="58154"/>
                    </a:cubicBezTo>
                    <a:lnTo>
                      <a:pt x="551492" y="90378"/>
                    </a:lnTo>
                    <a:cubicBezTo>
                      <a:pt x="551492" y="101979"/>
                      <a:pt x="541163" y="111002"/>
                      <a:pt x="530834" y="111002"/>
                    </a:cubicBezTo>
                    <a:lnTo>
                      <a:pt x="308761" y="111002"/>
                    </a:lnTo>
                    <a:cubicBezTo>
                      <a:pt x="304888" y="104557"/>
                      <a:pt x="301015" y="99401"/>
                      <a:pt x="295850" y="96823"/>
                    </a:cubicBezTo>
                    <a:cubicBezTo>
                      <a:pt x="293268" y="72333"/>
                      <a:pt x="288104" y="52998"/>
                      <a:pt x="281648" y="36241"/>
                    </a:cubicBezTo>
                    <a:close/>
                    <a:moveTo>
                      <a:pt x="176987" y="0"/>
                    </a:moveTo>
                    <a:cubicBezTo>
                      <a:pt x="257083" y="0"/>
                      <a:pt x="270002" y="64503"/>
                      <a:pt x="271294" y="117396"/>
                    </a:cubicBezTo>
                    <a:cubicBezTo>
                      <a:pt x="272586" y="117396"/>
                      <a:pt x="273878" y="117396"/>
                      <a:pt x="276461" y="117396"/>
                    </a:cubicBezTo>
                    <a:cubicBezTo>
                      <a:pt x="289380" y="117396"/>
                      <a:pt x="290672" y="132877"/>
                      <a:pt x="290672" y="152228"/>
                    </a:cubicBezTo>
                    <a:cubicBezTo>
                      <a:pt x="290672" y="171579"/>
                      <a:pt x="275169" y="199960"/>
                      <a:pt x="262251" y="199960"/>
                    </a:cubicBezTo>
                    <a:cubicBezTo>
                      <a:pt x="260959" y="199960"/>
                      <a:pt x="258375" y="198670"/>
                      <a:pt x="257083" y="197380"/>
                    </a:cubicBezTo>
                    <a:cubicBezTo>
                      <a:pt x="249332" y="216731"/>
                      <a:pt x="237705" y="233502"/>
                      <a:pt x="224786" y="247692"/>
                    </a:cubicBezTo>
                    <a:cubicBezTo>
                      <a:pt x="220911" y="250272"/>
                      <a:pt x="219619" y="254143"/>
                      <a:pt x="219619" y="259303"/>
                    </a:cubicBezTo>
                    <a:cubicBezTo>
                      <a:pt x="219619" y="270913"/>
                      <a:pt x="228662" y="279944"/>
                      <a:pt x="241581" y="279944"/>
                    </a:cubicBezTo>
                    <a:lnTo>
                      <a:pt x="263543" y="279944"/>
                    </a:lnTo>
                    <a:cubicBezTo>
                      <a:pt x="312634" y="279944"/>
                      <a:pt x="352682" y="319936"/>
                      <a:pt x="352682" y="368958"/>
                    </a:cubicBezTo>
                    <a:lnTo>
                      <a:pt x="352682" y="393470"/>
                    </a:lnTo>
                    <a:cubicBezTo>
                      <a:pt x="352682" y="408950"/>
                      <a:pt x="341055" y="421851"/>
                      <a:pt x="325553" y="421851"/>
                    </a:cubicBezTo>
                    <a:lnTo>
                      <a:pt x="28421" y="421851"/>
                    </a:lnTo>
                    <a:cubicBezTo>
                      <a:pt x="12919" y="421851"/>
                      <a:pt x="0" y="408950"/>
                      <a:pt x="0" y="393470"/>
                    </a:cubicBezTo>
                    <a:lnTo>
                      <a:pt x="0" y="368958"/>
                    </a:lnTo>
                    <a:cubicBezTo>
                      <a:pt x="0" y="319936"/>
                      <a:pt x="40048" y="279944"/>
                      <a:pt x="89139" y="279944"/>
                    </a:cubicBezTo>
                    <a:lnTo>
                      <a:pt x="112393" y="279944"/>
                    </a:lnTo>
                    <a:cubicBezTo>
                      <a:pt x="124020" y="279944"/>
                      <a:pt x="133063" y="270913"/>
                      <a:pt x="133063" y="259303"/>
                    </a:cubicBezTo>
                    <a:cubicBezTo>
                      <a:pt x="133063" y="254143"/>
                      <a:pt x="131771" y="250272"/>
                      <a:pt x="127896" y="247692"/>
                    </a:cubicBezTo>
                    <a:cubicBezTo>
                      <a:pt x="114977" y="234792"/>
                      <a:pt x="104642" y="216731"/>
                      <a:pt x="95599" y="198670"/>
                    </a:cubicBezTo>
                    <a:cubicBezTo>
                      <a:pt x="94307" y="199960"/>
                      <a:pt x="93015" y="199960"/>
                      <a:pt x="91723" y="199960"/>
                    </a:cubicBezTo>
                    <a:cubicBezTo>
                      <a:pt x="78804" y="199960"/>
                      <a:pt x="63302" y="171579"/>
                      <a:pt x="63302" y="152228"/>
                    </a:cubicBezTo>
                    <a:cubicBezTo>
                      <a:pt x="63302" y="132877"/>
                      <a:pt x="65886" y="117396"/>
                      <a:pt x="78804" y="117396"/>
                    </a:cubicBezTo>
                    <a:cubicBezTo>
                      <a:pt x="80096" y="117396"/>
                      <a:pt x="80096" y="117396"/>
                      <a:pt x="81388" y="117396"/>
                    </a:cubicBezTo>
                    <a:cubicBezTo>
                      <a:pt x="82680" y="64503"/>
                      <a:pt x="93015" y="0"/>
                      <a:pt x="17698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9" name="í$ḷíďê">
                <a:extLst>
                  <a:ext uri="{FF2B5EF4-FFF2-40B4-BE49-F238E27FC236}">
                    <a16:creationId xmlns="" xmlns:a16="http://schemas.microsoft.com/office/drawing/2014/main" id="{B19C0BE7-B27F-41B4-8680-3F5B6F21C850}"/>
                  </a:ext>
                </a:extLst>
              </p:cNvPr>
              <p:cNvSpPr txBox="1"/>
              <p:nvPr/>
            </p:nvSpPr>
            <p:spPr>
              <a:xfrm>
                <a:off x="1547533" y="8403050"/>
                <a:ext cx="4569132" cy="2024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169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="" xmlns:a16="http://schemas.microsoft.com/office/drawing/2014/main" id="{E4FE3D50-62C9-43F3-98AB-2FCE8F673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192" y="8254622"/>
                <a:ext cx="435100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iṡḻîdè">
                <a:extLst>
                  <a:ext uri="{FF2B5EF4-FFF2-40B4-BE49-F238E27FC236}">
                    <a16:creationId xmlns="" xmlns:a16="http://schemas.microsoft.com/office/drawing/2014/main" id="{79CC2581-102B-4E4C-A70D-D476C9CF9C0B}"/>
                  </a:ext>
                </a:extLst>
              </p:cNvPr>
              <p:cNvSpPr/>
              <p:nvPr/>
            </p:nvSpPr>
            <p:spPr>
              <a:xfrm>
                <a:off x="2031654" y="6187364"/>
                <a:ext cx="3371203" cy="836476"/>
              </a:xfrm>
              <a:prstGeom prst="rect">
                <a:avLst/>
              </a:prstGeom>
            </p:spPr>
            <p:txBody>
              <a:bodyPr wrap="square" lIns="48386" tIns="24193" rIns="48386" bIns="24193" anchor="ctr" anchorCtr="0">
                <a:normAutofit/>
              </a:bodyPr>
              <a:lstStyle/>
              <a:p>
                <a:pPr algn="ctr"/>
                <a:r>
                  <a:rPr lang="en-US" altLang="zh-CN" sz="1693" b="1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03</a:t>
                </a:r>
                <a:endParaRPr lang="en-US" altLang="zh-CN" sz="1693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2" name="ï$1îḓè">
                <a:extLst>
                  <a:ext uri="{FF2B5EF4-FFF2-40B4-BE49-F238E27FC236}">
                    <a16:creationId xmlns="" xmlns:a16="http://schemas.microsoft.com/office/drawing/2014/main" id="{667E7836-260F-4EF5-A6E3-8A5A97769496}"/>
                  </a:ext>
                </a:extLst>
              </p:cNvPr>
              <p:cNvSpPr txBox="1"/>
              <p:nvPr/>
            </p:nvSpPr>
            <p:spPr>
              <a:xfrm>
                <a:off x="1432689" y="7329442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93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手写</a:t>
                </a:r>
                <a:r>
                  <a:rPr lang="en-US" altLang="zh-CN" sz="1693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MMKV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="" xmlns:a16="http://schemas.microsoft.com/office/drawing/2014/main" id="{E5C1E59B-C89B-4CE3-89F5-025E540A1C7A}"/>
                </a:ext>
              </a:extLst>
            </p:cNvPr>
            <p:cNvGrpSpPr/>
            <p:nvPr/>
          </p:nvGrpSpPr>
          <p:grpSpPr>
            <a:xfrm>
              <a:off x="17715489" y="5093240"/>
              <a:ext cx="4890578" cy="5449620"/>
              <a:chOff x="6414959" y="5093240"/>
              <a:chExt cx="4890578" cy="5449620"/>
            </a:xfrm>
          </p:grpSpPr>
          <p:sp>
            <p:nvSpPr>
              <p:cNvPr id="67" name="ïSḷîḓé">
                <a:extLst>
                  <a:ext uri="{FF2B5EF4-FFF2-40B4-BE49-F238E27FC236}">
                    <a16:creationId xmlns="" xmlns:a16="http://schemas.microsoft.com/office/drawing/2014/main" id="{37B6E630-D3FF-44E3-84B7-3E67C5C35AE8}"/>
                  </a:ext>
                </a:extLst>
              </p:cNvPr>
              <p:cNvSpPr/>
              <p:nvPr/>
            </p:nvSpPr>
            <p:spPr>
              <a:xfrm>
                <a:off x="6414959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î$ļiḍè">
                <a:extLst>
                  <a:ext uri="{FF2B5EF4-FFF2-40B4-BE49-F238E27FC236}">
                    <a16:creationId xmlns="" xmlns:a16="http://schemas.microsoft.com/office/drawing/2014/main" id="{B3CE2CBD-7893-4A6F-98FD-DBDE6F045F1A}"/>
                  </a:ext>
                </a:extLst>
              </p:cNvPr>
              <p:cNvSpPr/>
              <p:nvPr/>
            </p:nvSpPr>
            <p:spPr>
              <a:xfrm>
                <a:off x="8487553" y="5343050"/>
                <a:ext cx="745390" cy="656127"/>
              </a:xfrm>
              <a:custGeom>
                <a:avLst/>
                <a:gdLst>
                  <a:gd name="connsiteX0" fmla="*/ 18335 w 604256"/>
                  <a:gd name="connsiteY0" fmla="*/ 334272 h 531895"/>
                  <a:gd name="connsiteX1" fmla="*/ 37988 w 604256"/>
                  <a:gd name="connsiteY1" fmla="*/ 336249 h 531895"/>
                  <a:gd name="connsiteX2" fmla="*/ 302130 w 604256"/>
                  <a:gd name="connsiteY2" fmla="*/ 476833 h 531895"/>
                  <a:gd name="connsiteX3" fmla="*/ 566126 w 604256"/>
                  <a:gd name="connsiteY3" fmla="*/ 336249 h 531895"/>
                  <a:gd name="connsiteX4" fmla="*/ 601178 w 604256"/>
                  <a:gd name="connsiteY4" fmla="*/ 346793 h 531895"/>
                  <a:gd name="connsiteX5" fmla="*/ 590619 w 604256"/>
                  <a:gd name="connsiteY5" fmla="*/ 381793 h 531895"/>
                  <a:gd name="connsiteX6" fmla="*/ 314303 w 604256"/>
                  <a:gd name="connsiteY6" fmla="*/ 528820 h 531895"/>
                  <a:gd name="connsiteX7" fmla="*/ 302130 w 604256"/>
                  <a:gd name="connsiteY7" fmla="*/ 531895 h 531895"/>
                  <a:gd name="connsiteX8" fmla="*/ 289957 w 604256"/>
                  <a:gd name="connsiteY8" fmla="*/ 528820 h 531895"/>
                  <a:gd name="connsiteX9" fmla="*/ 13641 w 604256"/>
                  <a:gd name="connsiteY9" fmla="*/ 381793 h 531895"/>
                  <a:gd name="connsiteX10" fmla="*/ 3082 w 604256"/>
                  <a:gd name="connsiteY10" fmla="*/ 346793 h 531895"/>
                  <a:gd name="connsiteX11" fmla="*/ 18335 w 604256"/>
                  <a:gd name="connsiteY11" fmla="*/ 334272 h 531895"/>
                  <a:gd name="connsiteX12" fmla="*/ 18335 w 604256"/>
                  <a:gd name="connsiteY12" fmla="*/ 233364 h 531895"/>
                  <a:gd name="connsiteX13" fmla="*/ 37988 w 604256"/>
                  <a:gd name="connsiteY13" fmla="*/ 235341 h 531895"/>
                  <a:gd name="connsiteX14" fmla="*/ 302130 w 604256"/>
                  <a:gd name="connsiteY14" fmla="*/ 375925 h 531895"/>
                  <a:gd name="connsiteX15" fmla="*/ 566126 w 604256"/>
                  <a:gd name="connsiteY15" fmla="*/ 235341 h 531895"/>
                  <a:gd name="connsiteX16" fmla="*/ 601178 w 604256"/>
                  <a:gd name="connsiteY16" fmla="*/ 245885 h 531895"/>
                  <a:gd name="connsiteX17" fmla="*/ 590619 w 604256"/>
                  <a:gd name="connsiteY17" fmla="*/ 280885 h 531895"/>
                  <a:gd name="connsiteX18" fmla="*/ 314303 w 604256"/>
                  <a:gd name="connsiteY18" fmla="*/ 428058 h 531895"/>
                  <a:gd name="connsiteX19" fmla="*/ 302130 w 604256"/>
                  <a:gd name="connsiteY19" fmla="*/ 430987 h 531895"/>
                  <a:gd name="connsiteX20" fmla="*/ 289957 w 604256"/>
                  <a:gd name="connsiteY20" fmla="*/ 428058 h 531895"/>
                  <a:gd name="connsiteX21" fmla="*/ 13641 w 604256"/>
                  <a:gd name="connsiteY21" fmla="*/ 280885 h 531895"/>
                  <a:gd name="connsiteX22" fmla="*/ 3082 w 604256"/>
                  <a:gd name="connsiteY22" fmla="*/ 245885 h 531895"/>
                  <a:gd name="connsiteX23" fmla="*/ 18335 w 604256"/>
                  <a:gd name="connsiteY23" fmla="*/ 233364 h 531895"/>
                  <a:gd name="connsiteX24" fmla="*/ 291571 w 604256"/>
                  <a:gd name="connsiteY24" fmla="*/ 2196 h 531895"/>
                  <a:gd name="connsiteX25" fmla="*/ 312689 w 604256"/>
                  <a:gd name="connsiteY25" fmla="*/ 2196 h 531895"/>
                  <a:gd name="connsiteX26" fmla="*/ 588846 w 604256"/>
                  <a:gd name="connsiteY26" fmla="*/ 125214 h 531895"/>
                  <a:gd name="connsiteX27" fmla="*/ 604245 w 604256"/>
                  <a:gd name="connsiteY27" fmla="*/ 147914 h 531895"/>
                  <a:gd name="connsiteX28" fmla="*/ 590605 w 604256"/>
                  <a:gd name="connsiteY28" fmla="*/ 171639 h 531895"/>
                  <a:gd name="connsiteX29" fmla="*/ 314303 w 604256"/>
                  <a:gd name="connsiteY29" fmla="*/ 318676 h 531895"/>
                  <a:gd name="connsiteX30" fmla="*/ 302130 w 604256"/>
                  <a:gd name="connsiteY30" fmla="*/ 321751 h 531895"/>
                  <a:gd name="connsiteX31" fmla="*/ 289957 w 604256"/>
                  <a:gd name="connsiteY31" fmla="*/ 318676 h 531895"/>
                  <a:gd name="connsiteX32" fmla="*/ 13654 w 604256"/>
                  <a:gd name="connsiteY32" fmla="*/ 171639 h 531895"/>
                  <a:gd name="connsiteX33" fmla="*/ 15 w 604256"/>
                  <a:gd name="connsiteY33" fmla="*/ 147914 h 531895"/>
                  <a:gd name="connsiteX34" fmla="*/ 15414 w 604256"/>
                  <a:gd name="connsiteY34" fmla="*/ 125214 h 53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4256" h="531895">
                    <a:moveTo>
                      <a:pt x="18335" y="334272"/>
                    </a:moveTo>
                    <a:cubicBezTo>
                      <a:pt x="24642" y="332369"/>
                      <a:pt x="31682" y="332881"/>
                      <a:pt x="37988" y="336249"/>
                    </a:cubicBezTo>
                    <a:lnTo>
                      <a:pt x="302130" y="476833"/>
                    </a:lnTo>
                    <a:lnTo>
                      <a:pt x="566126" y="336249"/>
                    </a:lnTo>
                    <a:cubicBezTo>
                      <a:pt x="578739" y="329513"/>
                      <a:pt x="594432" y="334199"/>
                      <a:pt x="601178" y="346793"/>
                    </a:cubicBezTo>
                    <a:cubicBezTo>
                      <a:pt x="607925" y="359387"/>
                      <a:pt x="603085" y="375056"/>
                      <a:pt x="590619" y="381793"/>
                    </a:cubicBezTo>
                    <a:lnTo>
                      <a:pt x="314303" y="528820"/>
                    </a:lnTo>
                    <a:cubicBezTo>
                      <a:pt x="310490" y="530870"/>
                      <a:pt x="306383" y="531895"/>
                      <a:pt x="302130" y="531895"/>
                    </a:cubicBezTo>
                    <a:cubicBezTo>
                      <a:pt x="297877" y="531895"/>
                      <a:pt x="293770" y="530870"/>
                      <a:pt x="289957" y="528820"/>
                    </a:cubicBezTo>
                    <a:lnTo>
                      <a:pt x="13641" y="381793"/>
                    </a:lnTo>
                    <a:cubicBezTo>
                      <a:pt x="1028" y="375056"/>
                      <a:pt x="-3665" y="359387"/>
                      <a:pt x="3082" y="346793"/>
                    </a:cubicBezTo>
                    <a:cubicBezTo>
                      <a:pt x="6455" y="340496"/>
                      <a:pt x="12028" y="336176"/>
                      <a:pt x="18335" y="334272"/>
                    </a:cubicBezTo>
                    <a:close/>
                    <a:moveTo>
                      <a:pt x="18335" y="233364"/>
                    </a:moveTo>
                    <a:cubicBezTo>
                      <a:pt x="24642" y="231461"/>
                      <a:pt x="31682" y="231973"/>
                      <a:pt x="37988" y="235341"/>
                    </a:cubicBezTo>
                    <a:lnTo>
                      <a:pt x="302130" y="375925"/>
                    </a:lnTo>
                    <a:lnTo>
                      <a:pt x="566126" y="235341"/>
                    </a:lnTo>
                    <a:cubicBezTo>
                      <a:pt x="578739" y="228605"/>
                      <a:pt x="594432" y="233291"/>
                      <a:pt x="601178" y="245885"/>
                    </a:cubicBezTo>
                    <a:cubicBezTo>
                      <a:pt x="607925" y="258479"/>
                      <a:pt x="603085" y="274148"/>
                      <a:pt x="590619" y="280885"/>
                    </a:cubicBezTo>
                    <a:lnTo>
                      <a:pt x="314303" y="428058"/>
                    </a:lnTo>
                    <a:cubicBezTo>
                      <a:pt x="310490" y="430108"/>
                      <a:pt x="306383" y="430987"/>
                      <a:pt x="302130" y="430987"/>
                    </a:cubicBezTo>
                    <a:cubicBezTo>
                      <a:pt x="297877" y="430987"/>
                      <a:pt x="293770" y="430108"/>
                      <a:pt x="289957" y="428058"/>
                    </a:cubicBezTo>
                    <a:lnTo>
                      <a:pt x="13641" y="280885"/>
                    </a:lnTo>
                    <a:cubicBezTo>
                      <a:pt x="1028" y="274148"/>
                      <a:pt x="-3665" y="258479"/>
                      <a:pt x="3082" y="245885"/>
                    </a:cubicBezTo>
                    <a:cubicBezTo>
                      <a:pt x="6455" y="239588"/>
                      <a:pt x="12028" y="235268"/>
                      <a:pt x="18335" y="233364"/>
                    </a:cubicBezTo>
                    <a:close/>
                    <a:moveTo>
                      <a:pt x="291571" y="2196"/>
                    </a:moveTo>
                    <a:cubicBezTo>
                      <a:pt x="298317" y="-733"/>
                      <a:pt x="305943" y="-733"/>
                      <a:pt x="312689" y="2196"/>
                    </a:cubicBezTo>
                    <a:lnTo>
                      <a:pt x="588846" y="125214"/>
                    </a:lnTo>
                    <a:cubicBezTo>
                      <a:pt x="597938" y="129315"/>
                      <a:pt x="603805" y="138102"/>
                      <a:pt x="604245" y="147914"/>
                    </a:cubicBezTo>
                    <a:cubicBezTo>
                      <a:pt x="604538" y="157726"/>
                      <a:pt x="599258" y="166953"/>
                      <a:pt x="590605" y="171639"/>
                    </a:cubicBezTo>
                    <a:lnTo>
                      <a:pt x="314303" y="318676"/>
                    </a:lnTo>
                    <a:cubicBezTo>
                      <a:pt x="310489" y="320726"/>
                      <a:pt x="306383" y="321751"/>
                      <a:pt x="302130" y="321751"/>
                    </a:cubicBezTo>
                    <a:cubicBezTo>
                      <a:pt x="297877" y="321751"/>
                      <a:pt x="293771" y="320726"/>
                      <a:pt x="289957" y="318676"/>
                    </a:cubicBezTo>
                    <a:lnTo>
                      <a:pt x="13654" y="171639"/>
                    </a:lnTo>
                    <a:cubicBezTo>
                      <a:pt x="5002" y="166953"/>
                      <a:pt x="-278" y="157726"/>
                      <a:pt x="15" y="147914"/>
                    </a:cubicBezTo>
                    <a:cubicBezTo>
                      <a:pt x="309" y="138102"/>
                      <a:pt x="6322" y="129315"/>
                      <a:pt x="15414" y="125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iṩļïḓê">
                <a:extLst>
                  <a:ext uri="{FF2B5EF4-FFF2-40B4-BE49-F238E27FC236}">
                    <a16:creationId xmlns="" xmlns:a16="http://schemas.microsoft.com/office/drawing/2014/main" id="{AA0F56B6-9808-4657-90CB-B314860D3238}"/>
                  </a:ext>
                </a:extLst>
              </p:cNvPr>
              <p:cNvSpPr txBox="1"/>
              <p:nvPr/>
            </p:nvSpPr>
            <p:spPr>
              <a:xfrm>
                <a:off x="6533544" y="8403050"/>
                <a:ext cx="4569132" cy="2024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169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="" xmlns:a16="http://schemas.microsoft.com/office/drawing/2014/main" id="{8EBF9698-666F-4D1B-B9D5-C29908192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014" y="8254622"/>
                <a:ext cx="435100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išliḋè">
                <a:extLst>
                  <a:ext uri="{FF2B5EF4-FFF2-40B4-BE49-F238E27FC236}">
                    <a16:creationId xmlns="" xmlns:a16="http://schemas.microsoft.com/office/drawing/2014/main" id="{E26CFBD0-F0C7-478A-8E5A-6BCD6EC3B005}"/>
                  </a:ext>
                </a:extLst>
              </p:cNvPr>
              <p:cNvSpPr/>
              <p:nvPr/>
            </p:nvSpPr>
            <p:spPr>
              <a:xfrm>
                <a:off x="7174646" y="6187364"/>
                <a:ext cx="3371204" cy="836476"/>
              </a:xfrm>
              <a:prstGeom prst="rect">
                <a:avLst/>
              </a:prstGeom>
            </p:spPr>
            <p:txBody>
              <a:bodyPr wrap="square" lIns="48386" tIns="24193" rIns="48386" bIns="24193" anchor="ctr" anchorCtr="0">
                <a:normAutofit/>
              </a:bodyPr>
              <a:lstStyle/>
              <a:p>
                <a:pPr algn="ctr"/>
                <a:r>
                  <a:rPr lang="en-US" altLang="zh-CN" sz="1693" b="1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04</a:t>
                </a:r>
                <a:endParaRPr lang="en-US" altLang="zh-CN" sz="1693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2" name="isľíḑè">
                <a:extLst>
                  <a:ext uri="{FF2B5EF4-FFF2-40B4-BE49-F238E27FC236}">
                    <a16:creationId xmlns="" xmlns:a16="http://schemas.microsoft.com/office/drawing/2014/main" id="{3E626D86-95AE-443C-9450-9640F1484F1D}"/>
                  </a:ext>
                </a:extLst>
              </p:cNvPr>
              <p:cNvSpPr txBox="1"/>
              <p:nvPr/>
            </p:nvSpPr>
            <p:spPr>
              <a:xfrm>
                <a:off x="6533544" y="7373922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93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课程总结</a:t>
                </a:r>
                <a:endParaRPr lang="en-US" altLang="zh-CN" sz="169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42" name="PA_矩形 60"/>
          <p:cNvSpPr/>
          <p:nvPr>
            <p:custDataLst>
              <p:tags r:id="rId1"/>
            </p:custDataLst>
          </p:nvPr>
        </p:nvSpPr>
        <p:spPr>
          <a:xfrm>
            <a:off x="741819" y="4036633"/>
            <a:ext cx="2166932" cy="336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5201">
              <a:lnSpc>
                <a:spcPct val="150000"/>
              </a:lnSpc>
            </a:pPr>
            <a:r>
              <a:rPr lang="en-US" altLang="zh-CN" sz="1058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Mmkv</a:t>
            </a:r>
            <a:r>
              <a:rPr lang="zh-CN" altLang="en-US" sz="1058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介绍与</a:t>
            </a:r>
            <a:r>
              <a:rPr lang="en-US" altLang="zh-CN" sz="1058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SharePreence</a:t>
            </a:r>
            <a:r>
              <a:rPr lang="zh-CN" altLang="en-US" sz="1058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缺点</a:t>
            </a:r>
            <a:endParaRPr lang="en-US" altLang="zh-CN" sz="1058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isľíḑè">
            <a:extLst>
              <a:ext uri="{FF2B5EF4-FFF2-40B4-BE49-F238E27FC236}">
                <a16:creationId xmlns="" xmlns:a16="http://schemas.microsoft.com/office/drawing/2014/main" id="{D4AEDC30-1F36-4598-8C8B-8F5AC9E4CFFF}"/>
              </a:ext>
            </a:extLst>
          </p:cNvPr>
          <p:cNvSpPr txBox="1"/>
          <p:nvPr/>
        </p:nvSpPr>
        <p:spPr>
          <a:xfrm>
            <a:off x="3893823" y="4075618"/>
            <a:ext cx="2760970" cy="381753"/>
          </a:xfrm>
          <a:prstGeom prst="rect">
            <a:avLst/>
          </a:prstGeom>
          <a:noFill/>
          <a:ln>
            <a:noFill/>
          </a:ln>
        </p:spPr>
        <p:txBody>
          <a:bodyPr wrap="square" lIns="48386" tIns="24193" rIns="48386" bIns="24193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1219206">
              <a:lnSpc>
                <a:spcPct val="150000"/>
              </a:lnSpc>
            </a:pPr>
            <a:r>
              <a:rPr lang="en-US" altLang="zh-CN" sz="169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Mmap</a:t>
            </a:r>
            <a:r>
              <a:rPr lang="zh-CN" altLang="en-US" sz="169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映射</a:t>
            </a:r>
            <a:endParaRPr lang="en-US" altLang="zh-CN" sz="169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4" name="isľíḑè">
            <a:extLst>
              <a:ext uri="{FF2B5EF4-FFF2-40B4-BE49-F238E27FC236}">
                <a16:creationId xmlns="" xmlns:a16="http://schemas.microsoft.com/office/drawing/2014/main" id="{D4AEDC30-1F36-4598-8C8B-8F5AC9E4CFFF}"/>
              </a:ext>
            </a:extLst>
          </p:cNvPr>
          <p:cNvSpPr txBox="1"/>
          <p:nvPr/>
        </p:nvSpPr>
        <p:spPr>
          <a:xfrm>
            <a:off x="6866776" y="4308826"/>
            <a:ext cx="2760970" cy="381753"/>
          </a:xfrm>
          <a:prstGeom prst="rect">
            <a:avLst/>
          </a:prstGeom>
          <a:noFill/>
          <a:ln>
            <a:noFill/>
          </a:ln>
        </p:spPr>
        <p:txBody>
          <a:bodyPr wrap="square" lIns="48386" tIns="24193" rIns="48386" bIns="24193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1219206">
              <a:lnSpc>
                <a:spcPct val="150000"/>
              </a:lnSpc>
            </a:pPr>
            <a:r>
              <a:rPr lang="zh-CN" altLang="en-US" sz="169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整型编码</a:t>
            </a:r>
            <a:endParaRPr lang="en-US" altLang="zh-CN" sz="169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206">
              <a:lnSpc>
                <a:spcPct val="150000"/>
              </a:lnSpc>
            </a:pPr>
            <a:r>
              <a:rPr lang="zh-CN" altLang="en-US" sz="169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计算长度</a:t>
            </a:r>
            <a:endParaRPr lang="en-US" altLang="zh-CN" sz="169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206">
              <a:lnSpc>
                <a:spcPct val="150000"/>
              </a:lnSpc>
            </a:pPr>
            <a:r>
              <a:rPr lang="zh-CN" altLang="en-US" sz="169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写入方式</a:t>
            </a:r>
            <a:endParaRPr lang="en-US" altLang="zh-CN" sz="169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206">
              <a:lnSpc>
                <a:spcPct val="150000"/>
              </a:lnSpc>
            </a:pPr>
            <a:endParaRPr lang="en-US" altLang="zh-CN" sz="169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5" name="isľíḑè">
            <a:extLst>
              <a:ext uri="{FF2B5EF4-FFF2-40B4-BE49-F238E27FC236}">
                <a16:creationId xmlns="" xmlns:a16="http://schemas.microsoft.com/office/drawing/2014/main" id="{D4AEDC30-1F36-4598-8C8B-8F5AC9E4CFFF}"/>
              </a:ext>
            </a:extLst>
          </p:cNvPr>
          <p:cNvSpPr txBox="1"/>
          <p:nvPr/>
        </p:nvSpPr>
        <p:spPr>
          <a:xfrm>
            <a:off x="9905897" y="4034270"/>
            <a:ext cx="2760970" cy="381753"/>
          </a:xfrm>
          <a:prstGeom prst="rect">
            <a:avLst/>
          </a:prstGeom>
          <a:noFill/>
          <a:ln>
            <a:noFill/>
          </a:ln>
        </p:spPr>
        <p:txBody>
          <a:bodyPr wrap="square" lIns="48386" tIns="24193" rIns="48386" bIns="24193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1219206">
              <a:lnSpc>
                <a:spcPct val="150000"/>
              </a:lnSpc>
            </a:pPr>
            <a:endParaRPr lang="en-US" altLang="zh-CN" sz="169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7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81644" y="1799500"/>
            <a:ext cx="1560042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0002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927690" y="4360274"/>
            <a:ext cx="8561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 err="1" smtClean="0"/>
              <a:t>Protobuffer</a:t>
            </a:r>
            <a:r>
              <a:rPr lang="zh-CN" altLang="en-US" sz="3200" dirty="0" smtClean="0"/>
              <a:t>优势 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800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522" y="215850"/>
            <a:ext cx="11430121" cy="582579"/>
          </a:xfrm>
        </p:spPr>
        <p:txBody>
          <a:bodyPr/>
          <a:lstStyle/>
          <a:p>
            <a:r>
              <a:rPr lang="en-US" altLang="zh-CN" sz="3493" dirty="0" err="1" smtClean="0"/>
              <a:t>Protobuffer</a:t>
            </a:r>
            <a:r>
              <a:rPr lang="en-US" altLang="zh-CN" sz="3493" dirty="0" smtClean="0"/>
              <a:t> </a:t>
            </a:r>
            <a:r>
              <a:rPr lang="zh-CN" altLang="en-US" sz="3493" dirty="0" smtClean="0"/>
              <a:t>存储优势 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931" y="1727140"/>
            <a:ext cx="10487025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94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522" y="215850"/>
            <a:ext cx="11430121" cy="582579"/>
          </a:xfrm>
        </p:spPr>
        <p:txBody>
          <a:bodyPr/>
          <a:lstStyle/>
          <a:p>
            <a:r>
              <a:rPr lang="en-US" altLang="zh-CN" sz="3493" dirty="0" err="1" smtClean="0"/>
              <a:t>Protobuffer</a:t>
            </a:r>
            <a:r>
              <a:rPr lang="en-US" altLang="zh-CN" sz="3493" dirty="0" smtClean="0"/>
              <a:t> </a:t>
            </a:r>
            <a:r>
              <a:rPr lang="zh-CN" altLang="en-US" sz="3493" dirty="0" smtClean="0"/>
              <a:t>响应优势 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122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2" y="1512072"/>
            <a:ext cx="100393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94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786401" y="1331130"/>
            <a:ext cx="2619239" cy="2376369"/>
            <a:chOff x="4786401" y="1331130"/>
            <a:chExt cx="2619239" cy="2376369"/>
          </a:xfrm>
        </p:grpSpPr>
        <p:grpSp>
          <p:nvGrpSpPr>
            <p:cNvPr id="2" name="组合 1"/>
            <p:cNvGrpSpPr/>
            <p:nvPr/>
          </p:nvGrpSpPr>
          <p:grpSpPr>
            <a:xfrm>
              <a:off x="4786401" y="1331130"/>
              <a:ext cx="2619239" cy="2376369"/>
              <a:chOff x="4787200" y="1339866"/>
              <a:chExt cx="2619239" cy="2376369"/>
            </a:xfrm>
          </p:grpSpPr>
          <p:sp>
            <p:nvSpPr>
              <p:cNvPr id="4" name="Oval 5"/>
              <p:cNvSpPr>
                <a:spLocks noChangeArrowheads="1"/>
              </p:cNvSpPr>
              <p:nvPr/>
            </p:nvSpPr>
            <p:spPr bwMode="auto">
              <a:xfrm>
                <a:off x="4969750" y="1339866"/>
                <a:ext cx="2255725" cy="22652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475B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Freeform 8"/>
              <p:cNvSpPr/>
              <p:nvPr/>
            </p:nvSpPr>
            <p:spPr bwMode="auto">
              <a:xfrm>
                <a:off x="4858635" y="2462172"/>
                <a:ext cx="2477963" cy="1254063"/>
              </a:xfrm>
              <a:custGeom>
                <a:avLst/>
                <a:gdLst>
                  <a:gd name="T0" fmla="*/ 3963 w 3963"/>
                  <a:gd name="T1" fmla="*/ 0 h 1997"/>
                  <a:gd name="T2" fmla="*/ 3963 w 3963"/>
                  <a:gd name="T3" fmla="*/ 16 h 1997"/>
                  <a:gd name="T4" fmla="*/ 1982 w 3963"/>
                  <a:gd name="T5" fmla="*/ 1997 h 1997"/>
                  <a:gd name="T6" fmla="*/ 0 w 3963"/>
                  <a:gd name="T7" fmla="*/ 16 h 1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63" h="1997">
                    <a:moveTo>
                      <a:pt x="3963" y="0"/>
                    </a:moveTo>
                    <a:cubicBezTo>
                      <a:pt x="3963" y="5"/>
                      <a:pt x="3963" y="11"/>
                      <a:pt x="3963" y="16"/>
                    </a:cubicBezTo>
                    <a:cubicBezTo>
                      <a:pt x="3963" y="1110"/>
                      <a:pt x="3076" y="1997"/>
                      <a:pt x="1982" y="1997"/>
                    </a:cubicBezTo>
                    <a:cubicBezTo>
                      <a:pt x="888" y="1997"/>
                      <a:pt x="0" y="1110"/>
                      <a:pt x="0" y="16"/>
                    </a:cubicBezTo>
                  </a:path>
                </a:pathLst>
              </a:custGeom>
              <a:noFill/>
              <a:ln w="8" cap="flat" cmpd="sng">
                <a:solidFill>
                  <a:srgbClr val="4E4B49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" name="Oval 9"/>
              <p:cNvSpPr>
                <a:spLocks noChangeArrowheads="1"/>
              </p:cNvSpPr>
              <p:nvPr/>
            </p:nvSpPr>
            <p:spPr bwMode="auto">
              <a:xfrm>
                <a:off x="7266746" y="2379623"/>
                <a:ext cx="139693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Oval 10"/>
              <p:cNvSpPr>
                <a:spLocks noChangeArrowheads="1"/>
              </p:cNvSpPr>
              <p:nvPr/>
            </p:nvSpPr>
            <p:spPr bwMode="auto">
              <a:xfrm>
                <a:off x="4787200" y="2379623"/>
                <a:ext cx="138106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5258076" y="1703547"/>
              <a:ext cx="1816523" cy="1631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2" dirty="0" smtClean="0">
                  <a:solidFill>
                    <a:srgbClr val="F8F8F8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02</a:t>
              </a:r>
              <a:endParaRPr lang="zh-CN" altLang="en-US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664079" y="4260955"/>
            <a:ext cx="8561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 err="1" smtClean="0"/>
              <a:t>Protobuffer</a:t>
            </a:r>
            <a:r>
              <a:rPr lang="zh-CN" altLang="en-US" sz="3200" dirty="0" smtClean="0"/>
              <a:t>环境配置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109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93" dirty="0" smtClean="0"/>
              <a:t>环境配置</a:t>
            </a:r>
            <a:r>
              <a:rPr lang="zh-CN" altLang="en-US" sz="3493" dirty="0"/>
              <a:t>一</a:t>
            </a:r>
            <a:r>
              <a:rPr lang="en-US" altLang="zh-CN" sz="3493" dirty="0" smtClean="0"/>
              <a:t>(window)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365" y="1160505"/>
            <a:ext cx="81438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5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93" dirty="0" smtClean="0"/>
              <a:t>环境配置二</a:t>
            </a:r>
            <a:r>
              <a:rPr lang="en-US" altLang="zh-CN" sz="3493" dirty="0" smtClean="0"/>
              <a:t>(</a:t>
            </a:r>
            <a:r>
              <a:rPr lang="zh-CN" altLang="en-US" sz="3493" dirty="0" smtClean="0"/>
              <a:t>代码编写</a:t>
            </a:r>
            <a:r>
              <a:rPr lang="en-US" altLang="zh-CN" sz="3493" dirty="0" smtClean="0"/>
              <a:t>)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33" y="2343503"/>
            <a:ext cx="9067625" cy="25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6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A12819A-E1CC-40D8-8330-AD2067EE5FC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VjlknoZE7o6C8AAOlbAAAXAAAAdW5pdmVyc2FsL3VuaXZlcnNhbC5wbmftfAtUU1faqB3723YGS52ZjkQeaUtba2nBEJRXSOrQQq0PVES0AqmNGK1ChIAQyMPWKdgaiPgKyCOlqBTQpGglBPKwtSZAQoJajJqQqCE5PAwxOYZw8rwJ2pE6dt373/vPvfdfS9dyheyzv29/70fO3vurNauT5/5xwR9nzZo1d/mH76+bNes/4mbNmp33/BzvyM+1czZ6P54hrkv++yy2PGjU++VZ/LJVy2bNamf8ybnlP7zfX9j94SbirFkvXvT9f0ZC+G7rrFmbqcvfX7a+OMs4RGCcwZO0lKzUrPey3nu94Yd1X7eiW5ynW+uS331t2aoVX72yLnDhvLQFzfNeefXqmx+0fPX+P+4c+yjq89b9P2x4/6Od+1r3fvPXlamBz4cXTDii716NpUDV49WbShWj59kQ+SRjUmaP3rnNFHvZ3b7NEZyeinGbGZwsmsvaBnffK1dS7+2Dz/L9q/uyffO2i7JjsTbxQE1YW/zs6cGmXcebxhvBZIx9LSnRN7KXeCwHLBlx0jwmz9HoacjOZ2/EaG8nX3vG93jFsQowmAYxaZuyXvA93P3C2TxhU9cffH/fOhQQp1jj/gtEu59MW58lMUOu53zw8YkALLIgYRfV40MxMfGVXz3cPlCuGb7Kcv/QaECcDuhyTzE8U+8KrWcIR7kJX3STqdipn+azCZ6jHPJJvlt4ZsqlsI0uRJu/snRlUK8W1qMmDru79DwZIL37CxA7jNCwtXgfBb0lryUCKa5fUjJdP0U4fwrUXVS41IrMBOsvqcpW1TnCpQGrwn0D0x1yAjmiVzJoTp2SKZi6c0Bv1L4Id40ks64/f1RhXMqwnudQjPaOZHgcmBCoMkebAEuqqIioXehSA40gnmrAs1mqYk9eudxRLPQufEGl+2puvar9lX29CvddRRZjO6i/v8E78mpEKF58CTrLvZoj6VV1GnH6pTBK2/iGTUsKDA5i/F8NLsSbcqb2GsW/HDd8mh3/ZeNfvOgqdZoyec/ByKSv/BowrqsYCkXVUx2Zyxy3uDtzQ7BoSxWDn0caPtqk6+JjaGrz2xx+/bLhfXDnLWuOJY94IyBPnK0TNqO5DsueufUkDBMwmj9SaO1ntF3Cdy4WhktViWy4rb9Q1wEt4dCDlPqdS7UE/mdRtt7v47JWxWGjtXiUQiC5gVZmoGvhCwket8njDmQcZnhEHpuHKgWYKgNal4e79BL/sxGZ7dqegSBtNKiHGhbQ3CAlUiixBBG7ySyGRMrR8QBbGBcuSuEZi+sCtCsGdcOWj3Kj0e53OK9xQuJzS8tkjCpgnSvWZ0JypcA5UrI1qqcHIT5J/xJcvJTxDS/X7y+6ZDwSPSwklarDlf2z9Z2ZmkpzO7hnTlWeCrUavUcDV7wKJ/gdb0Zx81SO770kiT6o4fQfNBPIbNx96YdHxy08/D3pK9Xj4E42XKk3Oo+Pu8dpLo7SBBjVNOqXW9mBDCQ6KVxaSELzctV7UFSNsF9HB+JykbXwMAJA7Af7XcgsAw7oUm8L6c3PzI1HmzKYjGi2yL+tTE6mQ6VRIoOiNFxhS/EKF6IG2KTKGFuwdym/Jh1UKelXLrIFMhI0cAZSCAdL1yTIV7U2IhkJNAKAEOMAHdDejXydgZDvu14p8JkTVPptIl78Of35qvS1Fbd30kNhfy3LU2WwPn+16acAeBn9L7wh8iaNYv9xrgRXOZ7vQGwfNouNr9lU6A0TpWPE7hQvVWf8vtIdrYaBhsuIxE/Yit1RW4MWhH4ywWrc4Wzw56GZCptUV+m5lRKC8zIsL8YQgEkuqQ7ibTBIjmsrFWQDkkBn8sioZn4Cow0x5xp0dmGOfqDGpDL/sc95HOPgkeMtFcsi87UZSzVy24BXKQqcwYF3nztoupSBDgkVx671smnhdyTiwwNDgYNrlzAoKuRW+kmea1Kx2Bc7YBP6ZCVyu4yjWZCYNOerMxmsZTvoobi3eq8v9mcmauA2FVUNTfL6yVqj42KLIscRk3KltZEY4ujoCB0O+AvxxjuhW9iK944jIhnxc3oyGlTDaVUqR/YvN6n0HhfAlRBlxglLzGYQl4OxqTGWPeFwxhJRwvBZKFZTfjQRP+cns+A4FrTK9DoFzX0a/9cgbSgU0qfi5ZJNdAmdz5LUYF8I5pmmMHO38VZZY6J7KR1aCW+Xw7qAG2gYt1DZChXUqROSwkkTvHcUhfENPhsGjBp3hdxvju7oelhKfi3pFZlKh9Yp824Un0zfujHI9hXK0LnLkQesxcXv33r6hvBsmBIvi9HzKlSacmJQnCQsDlAN7zz0OZLzcxDjqNTiqJcoVDCMJCBuGM2bCE8EMuH4ndTTRoB6daBGonXX1pE+ACandRPr1cMysYDPkkpeihHZERar3CgxilUXi9U9tr6puHQtDSIeGm+T8HonHXGW6yqtpw7Du9uB/7BBUswmZfFWNXjIGF8c5Q+pBmouv8JkpH+Q/X7Nc+WkqZ5vFjNe0Q1+okOI91c98xo3GB7GQCQx8oZWJeJDQpXAHp0LcbfOohY7bLeDyuV+GTzFlD1bLQuLRjqzX5IV6rQ3g7j9OfkOdTi3txBaYtJuGwni+CXo8zoMiiJqfO6CuNAmwxSyDqhqL1JPCk+HxIFAAk0u2evlZqBm3GCq4Nc7DOMNKr0xL3MXvAi1WngKtGGp/Q6oJJ1BPPzZiBo9WYxRIBgsSYioWaerBGIaCGibmSzG0UFf5un0S9k6IptanFS2SbyPHkyKVzLgf6ogoWSFsJfFheD3h6oWzf65M9fvbzqqrkuNgRMyWBIWIRD2oVg3PKmLZdnVE9KvG8OwtYgFGywkAnZZrJvS5/cl7h/eAOqlic7J2RoQxMTHBMG59gDQdCNgsWRvCVNy4zhGawQaHAygVgpI+hywaInEiJYf/v6OjeZu6Ldt1MBDseFw7WxSqRNS2G5ONchBaSGuJ8gg6R+otknW8G0uLqWudr1WmXcVJ9HAIjFa1GTnqlwMxleg7HY39Az0Hj7/6cgd8pMTrnyAVOaX6V+rpfkyeDeyoOHVROVFg81XGNya8Kv35e4Ll5AF00l8vmJgOrFnoBIXTid48+9N4Bc5R1nu0Zenn77xnwb/T064kB8huH9lMIzDz7fe3MnJXL5O/kXdC7GBrUjd0gcT1mHtV5hs6tRFOPp49OujnL4bB5HfxsXHla32Pv2kRTR1QFQctePDK5ulsLX1wcHT2L8/8nphGj5ZMr3kO28szxy8cRkxTceK5evSC/cUPER96Je0pyD/f4CMRpZYB9M5DTQ31GbjAwlKjZVdlCkA602oMNJqHaTnGWLHAx4BnwQj9t2+moLJrDwAvKO4cZ1Ebz3XhBt51vvs2BXIJkMqjiTeeaOHqNSnP1pdLiI6EVZVHxFzcn5W8e3Lm+PKZ0Klz93PHGZnD6P01C7RzAfc4Bcj+jMXhAKZpmbHmX8a36J6Grg9Rkq74bw0H0suaONymFgqZOetVyByVah8jReNZyaaaAbtHLGtpDKvtiMUyDE1L5nJDiF+1ovABmtQU9uCWAIRc6Zt5jKDzwf4nuE4tUnyAWj9TI4+e5Y+jTO1NBQ/Qm6VV1ZO15obPwKwS/4g5qUlSL4b+z2gduPS3wOq7jb2wOJYvxFPxd683DQFIqkIFpsIpD7ScJyndd5i+Zmx2KSu8d8DWv17MOgX61NmmIGzLelCDLcVmIopQM8UD2fBMzp1a4NO92ROGP8p5AEKFLiSREp+MhNx2Xd/eeIiiK7x6y1gy5MUMxGOa5Y3j90dCYjzBue9JwvcaaGf1G0eJNJzuMHxhU9iBbd+aNvvLJSXOvR7C3EE7alPJlu56vdIUK2vqP+tVrjBs8oBFs19+V2N2+sIX1pixTmqyscmec2VORLe/zjW/qbbb3TtxD1OejOLan9Xd/tkj9e56I9hsqmJiqOhT3DHdCzFOtbS3PB2+c/EY0AdwJZyHjGdmQTz03rcNua+O7F9xCX5ITPIeL1lhn8sH5thwYe6Hq186AT7vxtIAk8I9ROyfN0rwfzSdEzEKJ0fL2GncAX1MxVxf7hkggewNZC8SHgpNSWh0GqRRmC6BklHAefrfe9B7CLB+BjkVXJBb61UQlKUaoiuPcI3oytqeCjlOH8GYSlsRIE8e5bsAnPevaDSQ013kAoU0XrfG1xLTP3Zdym3v5zP1mpKP2huBFFtM8E+G1nJcqgBdoSiLQ7UGWHO/E25mKwb1VjQfVBVEflHbzPZZfwwBstMXy9XMiQLlICu0kJtUHauulkaAsVAQeJCVX5mCEGY0oeTJ5om8wBJELZtLZpJXq2zI45VGhTvipWpKR0zme4b8PbfMCCflNTZ0xYYyrkv+z56zk94FmXSjhBbcd/L2l732QwWG50VHMeWPl9tI2ZOsLhE1dqQaEsxbxUbjgOKhdCSfVtsKEs7SKXWY8QZDTsn4pnpJQZEMhSAOygjwmwwOFLJsOSJraS6jGgqCq3YiZJkYNAeckjJ2Rm+vDBd3IEIkkcKK+Cj8gtMlYyzXbY7hg2vMIfrJ3G7VvJQjMNSy3Vwf7Wk3yg5GNOgeIvbLwnU29faUPkUsVgQOWZAN5mDAG+tTAXvHY/8tBKIEm4ArSSneiGj25WxrmF8MjKBOiOG9R6tevdiRlnHpnB4oj7AZBBT8rtf3YcLXwEt0WVlDVU3EhwbYU6Dw9ABLdHbEW+f8jZt0f0K/VIFDjWxqmILkd8aqShyF+9ANSP6cgOZepzeCEHDxGAbpyHFah3UzXDQhgxctaptwR0LNWtRrH9JVdXuqDkX1Us51TIdXXJTE5Gf2WfVGY+MG27nUcOHwM7+gRoDPE1BMShCK4CoBk9H3ib0teIPRjckrUsEZpj/lcNhTZujz6YlZoj5xoBquLLSr0SFiJiNzRqKzZoX69lY3MegMdLXG+yqF+tLFaFDe0ZkkhDOmIyjEhP72jBcBY28epEi242YOuIYjh1W0ltU8JOciSYJZ6YnrQ6OI4ogiQAcR80xdJn/2HsEvhC+DyeW8Fmqk34UnquYhpK/ZfOuAUuS7C2+Cn7IDY67OlVlg0gMg0S2BgZNVTn09iM2kGxAIGebit0kegYmJCx01Hn+8uHfOG1kpDz00zTxxbGlMCDy3gfibujoUV5K1skYNqucT/8c5hEX8oYC3k5FX3NSQ4pC4MjXDEt1abVe3my1Wm0YgykZEt6M6lfscDi52IvqXDqrajyftRa9ugHPlgJZc9tKnP+tw9pTkP/LIGPnlVmlUdmP9UW/rIgQFFib4K6RyydeXU5Lk5fVzftnbJFSIClWaHfbRJ7tNw+eaBtHvopPLNymLpvGOKuzeHqZWbfuwOKmfzQ+gJ8maFZ4w3/RhOLNZH0YlmefKBKVTneDV2tLXValdurm8Ph9jFvieUtUWWSGFDT3WBHNVsRB32/0z3T1cZx9g91a18TFPiB6mCgHsiirYl58wG9GWfyQAO689Vy6t81cBy0xkr19ZPhzP5bfEZgoJqvyG/vN3X4PO0kOxbiTsS2+/soiHD7rx00VNP+1WUObKBWd5IcT/ApL+Bac0deP9nFM1whuA+HYPm3iZEsKpdX5cd6NhxVZSaRe4mnjmO5+OT/rrXJheThGnEURdO56lOCd+ggmVnd7xPNjo8TsBBVMLDKc+c+s6ixtHlTGWLAwzhw09TXMFSxlqDPjn8BZpcbzlp1B/i7RWWog1nlnvpQTzOz9NR2pVmGEbqFNwAmyTYVRya6ND2lqnuwnUMExb5vCP8b1Csg6OC71tir6ZKbzhFEPFaKS3uDC4XgHwiA2JqtsydFD7LM286R9kityHeOYWzzzvsW6BrECd9UE1nkJyx/Um3/0p96zd/UYc7vYh8bB6sHCi04El8G0AYyidCh6JRcb/ytPY2x9WpGpRNn9oFjpPadAO0b+hoG9RLxRqgEbfqWBSj+jdvOAhm5qvEjzS6drO5/1ed7EKVXaJFqTxRG57ZuFYtgzbVs4yDm3I8i3/6TXgzqDMT2LpLdbeGQnYrX7Ntx9u2nFeD4lBM8xI5CfUV3jWFrBKNYaLwLjCajm1GFt5BDV1bnyoUK7j1QhQz8pk/t9fjEALfm+WNWI5MIZ5l9SUzKxvg6Sn7cpK60GSyRRBS0Z8CYztSE96+W4rtE9Ol2/JSPFeJKZVXJVOeU1JULsWKEh/Wd5k8GbqcKik1muu3jOc9KAxOGAj4iOvKFiujMuXGqtijxeKcV74z5ufTATwJ0w0TwOhrVP7tx8ClRWSrMfOHhXDixY8g3EU1AmLp/ELDIBFvrR0Y5EQF1cCOz5RDZSLQXHV+ntARU2HPXk6Cpu6ZV+jLAhr3PB/VxcSBzy49wIeCIQEIXMr1S9P0fix9gRj95WtxIqFJL96qEAUH+O5FcfoQBqHTm0re5wC6Gm0mtC/Q9MqFAlbouVVPNy+K8hE5U8v3pdbAWNAJ5S6XG5CatBBoc2kgh/+zmBKmCfodg6PNV+jzRSh+3fJDiUz79iOcxyDteGm8rk9GZS6dI5MudbzoA1kjAM0aXjHyIeS7fLaUm8X6WvWjpH8tmJleAa2GAOoQs1JBmIzdoRh9as4rahciGzNYJqPqA/WLQZNyC7ULMF4c2wiXh6q6Rzx8DdMnkrWZ3XTW+wmQkFSQ2JVvxR6ae/Co8ZU3DKG8JcSgLj8rmuoWL5Ocm7Xq+IwXSEgN/UpG895Sy2f91INL1cr1IBaU3gSI20g9vdRv95kJUeXv7QZDsqGnc74FPLSTSno54Un7hFgy5vJDpV3+ok1wldQ4cnJBi3edAbeThHQjU5/fu2aeC4O1NrJzMa0osrWz/PQ4mTMfbL0ZmaufVgWzQ3v1ZNcFTDtlydFP2Z9vVvlwqvaF/syb7P47OkwDNE+n7c9hW6PYPbSdhE/ALG5aGJ5dzgP5g+iy+onJcfFQ73vIgvG/Bj6dwQwhJFHaZkhDCQBQZwQT8jPqvwOCYdNKZUVRU7ZghkBUwkDov2dmej43mRIoMrA804juuk8xNEWNf24uiCDfmsKA08R5uiI23gttEl1LoQ29EKry+I29682onC6ZyfKdQEt+A795Asd4TfkucQMGyds033vIFY6ERKsxc/qEyHzju321EfV67d7dDd3RG/btuu00ny+3fPKbIwclT1Sef8TiLpDdtynevypOsIo/Sq8W1dO7yZf+jsgnu5O52ldaCoomYt0e+AioYkhixLTeoZ0w7S6SwS3fj8cRVDwqGrABI9/VBlJBXdUoVEO2/7M2nbeA+j96IhQkr+VOl2jU1oO/rb4TsYGXhQ/7JgkLVZznoYZW3aScyzPxv1Wr8zbnW++2GU7PK4B0X2dP3+ZJPPpyHgGIh/WLC6mJ79KUvu5MWz7L8092G666IflsjX7n/uT/4myDzitVjp1oezj6MdNxTHQkO44KUIarsTlEKRD2S0YxWHb/ko9lZevALjIUMAE3zo81e63BDGA/iWToTb1/zmifDelxFHvMh0EmXEgV8Lgg7B5M2dSo/6J29GX98QyN3ya3FQa7/tTyu2noygtKAeVQY3xyPcdyL6/i11R4tg+sW0iWrrTvey1zfocbI8f4mpJhOAUpR2vPRRv3Re6bFjPeNjpVqHZtCfNnUxmflh3DpII7cVC5W2R+t+xuHfWXHFPC5Utv1z+ZvSgUUJ9AeauqT63/xST/O95CZZ7xyIyHJNv/1Eu0ZTsL7Ch1pwAD2t093myRJvu6IUua3R/Hq9Dv/XQ5VXPD7tjIXCoZ5Bb/rabPcxgunSU6clcOuO0RqTiJ9zCePWYYQhmyN/3rq7l0PS31CtndOIYjrfDm4kM/SOt2lskVeV/B0/K1ggvxWppBiQLFLBaP90NbT3AFep86uHRSF/kGXTe+9Z9vDPgm1Y15h14O3gk2ZXwdWDsf6NQ7a6aRF1FpcmyAdqaAsXc0bUx6QALX7x7JVzaq+7a78gpd3sDDe0v6nUT+rcui56PGyTLy+D7SKXkcBkLMz8WJFgU1uLMaJDxM1uutaQVv9PLjo5I7ILh7CEBZ9G/mPbadhFXC7r1fwj6U0fsAO5wfo8pGbrSO/emtvIptUahV5ntnwkP6IabhdLpI5XMz+DQEot5iKXVz+TQgOtiRhfvG2vrBAU1dSoGPAiRRuCi7E3VOXz/4jEeeOmTYEDdPQtSD1C3PYRcag4viK9aznz+DSST84qdS/W73C+RUrq5X+bz/+USC3UH0RsC9kamSRX4r+HJeInMJ7tJRp5dhoskaiFBr8l8WtzIzL/DoG1GGUppgvt9v+SNMx54H/zCZzUcjl9Pxi2JFkn6UsVM82hhnPQy7Ww/PxN4uPmpnuLLsr33Oo1EhYQ8z30ViJsfbc5OQ6wCBBCRqvFhRAPPIbLLwz2Jje7ANYkm5TIkH1bO3vf+3juYV4u/yYSt30CwxzPr10bspBZIRmqXEaqBCXM8HbE1krMeJNfLRTSV1il6lcSkDNp+xr2Gqgbhr2B479G5H+K9LgNAdhPQ5YRVWoa/4/vigxCXE9dsmJtVn2s+DIiv1KiqvxGZzbcXqg4XyKDqDxK7lVB3OqP09wrDaU7/I6XTopX/2rUcYUjsupIsZy09YbwC2LIdsMyhN5rH36VMIyk7X2iCtICK3H/CLL14hhrFxIYny/Rk+jzCo5I1FnHJLUsYgguvuwjYI27zqAwHMRIoZAa0XO6U+1Xpz07gy/wNttv1CeTrGbUHjnnSMOvTEUkNhdAFe3gqSrkr2bObEwtCfgv+6KcfnfkK+cvlx6q3CiUgALhjLcPpQK3fTxda7/GZWON/xGU+vjz/xavTdYrfQVNG81B8BgHRVPzPXfGWM7DtHyrN93N79wNZcltBUIumKB5BPJLltY9yeVoXBNF2ATX/asXlun/JRhL0JPt+QHPVL7x23FmOvGniwdNVsGj2H+zbcH7e3E3Z8b8VsSzMad+OyXxDsd1XiT+MU1kClJlPeLLmFbxatWrd+O10IvPWXtTqGedFOD65Mxw/5nfC4lAOywO/jjGnwZIu8rk5Ts4j1LPZKv44OKCkNpGcMtjBL3uVy/ZNkKufor6KeqnqP+XUU/GJAK+ULBzsHCzxyhycblTMjwaFBeqVEVUl5Im4DvfhDaKnFIR2TW5Cm4KZynuTRSJHBWSepPH33Mbw+8QODPuzow9gwF/LpPj4gtHnD8vROe5AEMqy76e5NrQFxMbOPt2ZrL0w0F9dG9nLFq+Ch7BkuZgWFuEClSuHG46IhEQZgaj9CVl/2gEr6+GxXmkNCgineYGaN6+Puc5vgCDA9dUp6Pd1wiua9YPY7LejS37ic9S6Ze22K/zVrEVhaS6PGhPcZC30zZYIB19PH8TO1CRneHbcqY2Xz9HoDlU6SyPE+AQzlHU0B5Qd+aHmZkjDfdhQBzDeKSRyP8zMf6WcTl4YT4OtRJawsx+hU4vh70gsglMmTS6c4TkrT+gqUVcFiZpa0bQ7F3i65BEJzGmUvsl8H1bT5ih4ZfboGKep/i0meTP83SaUNsNRjWaUaWiS4ksFJcsy9ukYSf94uh4wvp57go56cL4CfOYZItf+SLRtv0rcVPSNdVbdqOSllTmZtcFMeKTLvMz59aTJkBRfc2P+WQ07BWu8lIxrVo0B1SBkkAmAJ1wxk2IXDFtT1DT5tiCDUxJZ/jFT+b8lAcVX9oqlmag/b/QoTdDeVb+8Xz+OiL968GBWOzfQCB1CYY7hvYixTGkIHWwU/HRE5QlJ43U6bv8qnF3g2y85XPk/Nei9uE1nDK5XyMo0sXS0Lql9ZAXSfTc+mgKtc34rySVHkr07a903dCw2vOG9jwve6kmj8hnwXGK4hru1YA/l5ubbuP4MsYZYPAbUveCOAlDzEinbPtrsILmjGfpkvUgSiyyxUpzxGHJ4GQnDZ1lJRQYIDrAHL+C6mCffZKYy+T8rnx3nsXvQLTg0zzTUbquS00L+Qvy2W2fBOn34IplL8WKMMMQPfLtSoApqfcI5HmODHRu7Y/5Xk3WMhCtSfKeD2sk0u9iaQmRuwyWDAy2AViMboagM09Ua9nqcOVjSXLLCGppInDxCVbYPwAtfoKckAXolU9QgF+9/9WnqJ+ifor6/wR1VeNhnT2QpiMcebyetXrTX3eQtyLutdl/M97OoJwO+uBfx40Emqot7vYtS0LDb+rqMTuI8Xi7fI8VG/Hcn2+d1ZfGa3X/pibil0UuB81jio3ZwX5UAqT2vTRZbyKX77MPL8RAI0Uf25c/QlV/aFowNzfMwAHzCbYl5+mkp5P+FyZ5iyewVus0DP4pgr/bqiYqMkshPROeSSRObxzR+HZqCIAEE2/y7jkFustgDFM4whU4IYUqGAXlQFHvIyMv/MhXUWaPkMdamtnl8vlYsrlkhN//ve3+1RQsYx8vZdjoxyLgSSFFsDcAFX6Y7Ns6o9VMyouE4OXNzE2PnKJ56wiqo/vFepijgWSoSTa5TuRel4a9R6x1xkUz6LC5kue7KCe3ThRdLdRZoHaksNJB5yaDkq9qy+TkOvPXg4jtcq5iIB4zUcxX73GXyBQUoSs2/THG8zwVcj8ql5S2NetyjUqffJ2bHSRre59IKbsEDTbouuhtvIlMU4kyEJetCWECSxUYj9NKiYwy6PQW1Gp2oB43jIYCeDSrGvmhocucYZkMeEdiBHdqUnhDU8XQRtyIbONx3154ipiIAh5FlLg3vF2B74e3VyMuaibTjqXBFkpeqTZH2AITt4ivkOiy76pVw0r1QiUj8ohBl42qi4BfxPdRQHOSt8LJyRddXhWaI+6BJGNEEYK9IRFvVaeir03q+rkJyscWqY8rqLw8sTQUn5a1qGbZYtwWsYwvWFJ2CfGWPI0JoEFOk5mKXk0X6wjS72o+z+ffIfq1gkaJhBOCI/MzGrhcueBRh7K619u1NPvVw9xiBlF7Si20+/tXwG2aFw8ScWuC9EZUVjiL5ofWDTu/lvPM1KyWms8L11ccUeXXohRkGTSpI+l3HhwHxBIV2raiZUZ8iywIUWWWy81NN2BzkXfm6ro++z4odLg4e2vfh7HiK0bGBYWyAh6qUC3SbUGLJy38PxDp1d66VKejO4bdgwM1kuMSqTqXLFQ1IvW8ystLWDrUabkCoSDEf92Ae8z+J+IKtvGlPdyjka9XcrnZd6U9zHmLI2fJMZNocX8G11U15cfQUcGwSEAKFuu0ejW6HHL5VZGc5o2grsISAxL7XcRNDVc7KdRgBUJUKVFXNsOyuQzixGNuUFrnCaiqfMyklyY2dzw2D1nw2eb/6aRSdSPRyZRwhwp4ctG/agSkpTlPcUEsTJn9BOc+NY8oVA+QeI/h7B4fgHxvfhjVusFa3AB/1HLfCSqw2BDfG0/XRkfNv7gL9vINgcsijcCKEsT9fI9v95o9px7/uIRLR8i+XW8NJWMt49hy0tQvUNpvMeVcGqiBb2KVy6cM0SISRSDnPMaSLaFAeO+nP6UrUKDMqhodTMcuKWggPbbO6uC4Ns/ImkJSWb9vX6Md8/cjnyOViovN/4LOKyHI/4967XXZ/ljP5trozAYLNksxUJNePMZ/tFlu7Ii3z97TN9CCS3+aI55O+n85KXtkuNN9lWZPYVCbT7LWPz2Z8BTkKchTkKcgT0GegjwFeQryFOQpyFOQpyBPQZ6CPAX5t4H49i8zTvktL9kZG/rol+WS0ZNMNvV+EzzheNS/XPbAi6BB0nTf8U74qsBDBYWUN4d3fSenqxb/my+p8E4olfhT7+0Lm75La8W2/7JzT5rliUCRyDHUhpnah+m0V2inKtr8ybdmp/s2UytWN6Q3YBvwDQQraZoajSG49ebe8A8aaE6NyaWp72hVL7XBbJwQx7phSAtsKAIawUDtlHjQt9f7WMpkhh4ykNJZ/j5gYNS3l/iGsGcib2tbH7CBIj+nNlzZ06nqMY3moD3dXeAAZGbQ+OQvgHBFt50covTdy+XbEiS69yfRbutRDln/LtNzGe66PFiOvt+4Ew71JGvyE2yA7+4D3U7PaArNvkrZL4rgDZGH3hHhdXt8my41BUOdzg4RJ9oFI/0Z3tQ99Bxm6schBZjX7/FXH56Ct6Rizxt93GWU8bcblzspoxkU3xEtjGlTbuqQ7XlLqeMEtrrYy9i69GGUaQwkBcHo1LFm6lgJqpWtLRlradbkb0q6ktGw9l2qAU812JVGYyccuom/JVM6AeoEoAmIR75ZqT0wdYPluhGYPKaOEBmEvKHOcFp4ZIihyzxJ1n5kxQ8vJ9MFKj2xXwco8tksk+2E2hb2I3idGxuU4JXfXunB+btRoAyp15IqT9jV+EFK5esiSYrlUlxRSFzbwsJFrQpgPawsMkav9EsezNkG622d9zbnVq3kJOpaTghDwuQ4UAsMg3RYNDi5x0/2Xb22jV+fV+JsqGgsUIfTQsRhZGSQnCOcvnsl/53gXDsyf0zSAyzWaLoz0YAZgIRl8pc5z4r62zoeEsTa0OZmE6MGAXTbBDEKErDRttSAuJQo6s+2jotby86STnd9lV7APqw9bDRlzvnR2RX8DThZfD5b3IOI2rY4iPuVGXg19M7kYA2JZrJNnsKENlPp/HpM85BRfCsWO3liCGibX06mj+EUKN+CIJPW3W4vlc9LY3lOdykuD5s4KWPa8agC9ClEXJqy3/I1D3q58Ch9py5tn1o0Zsv1q1ddjiAQJD8FcOFi3AauqeznWjcdNSHpNBq7AFtMq0niWEO5u6mQ9ehj1/RVdXAc2iKS8tIoc7d55fwW5qcsirsoe4S8ElfQyq7NKT+1SXwmgzCc0WYXlMaXy8fMFwdIpYOShjQbz//BR4sWqtcuItACByVzZs2KwSe7Gab1rZwfvYSvdXl9Jwta0vmnRAC3oCm1cOggPFk4uhQWCxJCN3iWhtrCMFQ0QwqKLtdIJYxmiZNQIM93mJu0CLdLlrE0ZOd1R3Sc7VdONBONoO885aBXb6wsgdMiXcj4DS0tJXVVyFbGXK//ejXEUxylcWPPjo0v9iptK82ykLaOGpw7nhMYxx2a7JKspaAZ40sT8UkyM6EkNxsV6JlXvSX+vTyMpVB+K5pKsJQixDK/ryBK70sJ4hEE2aBEPC+39epksz8VX4LQqva8ay5YrB43rNBnNkhVSwrcYxz32KDvLEOy1ogZ9ffc85eq9rQyEtomrvJGeSfGLN+hJ71S6UgVzTk3hpvtuzyQQNYFrnCXzgFO2T+WtTqCNrn9hhV/t57vnOuVWN/2qDknanfRdhUHYM4KBxNCUlYLr0GX7wVcNHSG6+50hnO+DWIqPIhvEV9UqvpFRbgjMj1USHhfZiotJNXZEZZqHErQT7wRuBmebnUFxF7IIumPJmtH05WEdM6Ic3ghhkTJDNc64EKv4bU61K/DFyreSFNqC0jr4aUbhvAq307o8XmdXcacNHigN6YG6bXbT7uziIGkxp4N1M92Z7BEJrlSb6oWQbUi6JiI2M+t0Zu+1SFaWXwpTt/l7BKwUynvei0rjhQOBQFSMVEGVNlA0rDrI7ZCGUFQYCU9OoPFWU8SKq4twh64necWrE5cuNvkNdiAxE/7lm0cetMSaiT67jLsm/e9/fo5o5FwaHZsom67MJePoZ55QOgRRc4R4Pvou3se6D7XQkBuoDXzztQuwGHdlUWpkGObLQbq3smG01LU7oQc55E7AfNM39pLvCIvSAKvV4uICmY/Da49Ng4WTUR5BFFN+AVYhmDSXUkLbHaX1petvqVJ0zIgGiMJZmtV+UWfT4hpYyTUErrPKyf3gJyj0wI8Yfb4ybG1Tn9DCw5vbfemH3mvNxCyjtJYvANRYm7PhVjs0jI5ZDoIe0OSElD5eWQ/49ySrOpI0ceRtlVQt4qsUrUK3zw3hq5fixbl3ViVCHQKIycOK+JpEcGJpj0DwVitgDO0yIJvsh+/683tNradGsS5IvuxO3q4wiPZfmTfkvIcq+dIGry0Q+DaxcmjWHee9AptDK2C03o8pccUS1a75k0+sL3DC83YTSmqqhx+XyQhPRFPnjzHEgjJdNoOwulATn5dcj+iNdezumjzoHLrhqFmZDQaSC2TB2AleQ6jcvHEzhEZq2Js51lvvaHuHnPkHfFsaWHDDXD96lJPxCZruzdslwnE1sGHsllvwXzbXFm39kHYWefKNLDXudnVP74r3lszv3LYTtovXTNfpaJLWo5LBOa3B8xF5xHPapQpd9JsoyfIbFIu5LT8vbG2TJ6jas+nd++gfjly1xumvxO+WepXH+/27bZJV6Add63w/ZvCpYWDlL3cViE8edATGCW16uDLQtK4B6YJ8SutGG/Dhj0IG2fqlg3qjz6Ux5gpsqgwVYc5gSzrRKw75bcXWn4RMm3UWfz2nIMGj+Ne6efwCGPu2I6EBxI5bOFLgHoFeKqR6EbhHJ+egJKvEV3koU9GnJ6cbmMho8lOfhuGAMuto80soV2PdevbsI7z2NLDWPtJbJc9ngaYMrTiWy8IvOL7IeF9QqRb8nqaMvlfZKdOckuQntnnKEeBVRz7afRSb5UUC114Dr3GTTGEX3F+LUcY5uL2B0b8AGvSTpqaWgLHxWFBYNE5M25c5YmEMtdjD3tj/uoFLMnUol4+S6zcxsdoOZGec8QdbtvycrOVciUR797lnZZQJq8wkYH4dJrJ5BKMI5C0NQSLSuRSKbm9OUTWWPte1ndCuKSx5OoKLVfMmD2sHLM/iGrfz3CEArFn9wnSXRmHRCt1fPeQXhkenTpNr6anIzgO5wwmOrCZov6N0aLI+x20ZsFy65Ian7LNJBmnZ2URLE5CeyuaW/+cxnggZ4a18arSd7mdCg85NndDvkrdXPLOrYXeaAGJ3kF7GKve0O5sGvMkLJiOuqkwj0kzM1AASw2cTW7JGyaG58fWXOwDWwQDReZAvXZHbpixYtfgQCz1LqrCHKE3bSSdPpMnCuAMr+S6Fl2qXY9l+GR4nAU6i8aMA7G0ysQyGZliOb+fX++gK0odfzjhCIgD8d6o4i3OD/v2zNiTrwCvgkvd17T2zekeg9ZZ2+Y7roecb5g+Uu/56g+5x2Z7XZh3YMyBMHjm3z3VjtTicDIpp9RzgThtBrmH9pWQ1WP22nDGA1O4htojT+OemZYpD/Kd3rfQZAsjvzfOrYRKc3IPi1L6mfhOqV5naiI53gRdkc4KqeT54taxcYQ3DfWCN6kJltC7PDJ/AVLJUGwJ4/YqXycQsLuiQhbS0uHMCo5JVylMdL8zrHjfah0JiFsIMfz02uG6ZFkPYYI25e+5/bFGk+VheMwYoT3ZMwI/mrgA4CywFZ8bc+jDvYro2RIj/vmIJ/0tLe7iFPe9JIjaFoJ/YCINQezY023j6wof5Bcg3HL+xoYhtv26r2Ye8d362idSBmVaz1en2WK7MNBhzCLR37jmjrn1hPIxsMY1JHIUcbCXljCqN7G5FzeG1xIOM6+6+0VQtDY/PjxxyV3ztkGbNHO9lpHo1nLMhCb1evGA2WJP+E29csYYg2rN3fxA+dbnaPee02tzKk/b43z594bvrLFlfPfmMnlvakqC9dQzyNYt73RwHb67TplcnTPtYghhA0Wk/sDqipGGLQRpr8gwfQ0WapadqoL/xwM+KQ8+ctRR+afGJh+WRb5rsCBbbVOr0Jv80clHPX32FsxZtFfCZfLylgWT/xTgkwu1yQpvqdDuFshXpD4o1ca8PcZnD0qrE/bLVufmYtWWd5j9XHPTOPPMr+g2OBnr0UleS2p4znclqlR0eaMrAdjfqqB5xb9/ukRieTJhcQtFkztFG9yS/W6fjAn0T0mlpRQ37n2MB8R4Tpnp0rVzS/mbrK78+VD00lZT78LRpZ7KcuAZ3w2kG5yC0aD1LIevUEX1ikQa0kiG+aMTjt216dEUN8gShRR2JG4DCB6jiGKN8OhF7yRHyVU0p9eE3m0KIUzaPG5thAg7cUdIu/8Ko56xlnK3ZhpzrOUvPwx6e4DXPG9mW0mK/NoxYXKVVjcGogfry+UrMn8hdL/o2Ue758+mjjKpLUFRYbycidSEv91LtxBy1BLPh3qEyWIqLg7xmhfzthD7umVPd/+GwuH0Do3kQMEEqiDrDvxsN/m2cPI8J9Ozud5UqnX0bSFOGbVu47hquIOXYt04fcVzeMRwzJ3rJNWZse9wBHSzo7hK7iWgk5P+2lB5atbQkduRniw8dWu0KDdZTrOneEatjPuGuFBfW3vBxTsRPLZ0oist4b7CE756QRz8a9+9sOm+izI4vq010b3ZPHbXdN/4/e/2sLZK35GQdziPbpM228c5zPTpTjrji111pilvQ5kx40Jp3ZhH0fYAesWRHGSmf/2oV86ezZqXpjEHZV8NEiAKTvlubE7HOG/7S+OfmeZ1367qG5Ge1rY2j3/D0dls+iHiet/48g9Wv8/++ydf/A9QSwMEFAACAAgANWOWSdZFKylNAAAAawAAABsAAAB1bml2ZXJzYWwvdW5pdmVyc2FsLnBuZy54bWyzsa/IzVEoSy0qzszPs1Uy1DNQsrfj5bIpKEoty0wtV6gAigEFIUBJodJWycQIwS3PTCnJAKowMDZDCGakZqZnlNgqmZubwwX1gWYCAFBLAQIAABQAAgAIAESUV0cjtE77+wIAALAIAAAUAAAAAAAAAAEAAAAAAAAAAAB1bml2ZXJzYWwvcGxheWVyLnhtbFBLAQIAABQAAgAIADVjlknoZE7o6C8AAOlbAAAXAAAAAAAAAAAAAAAAAC0DAAB1bml2ZXJzYWwvdW5pdmVyc2FsLnBuZ1BLAQIAABQAAgAIADVjlknWRSspTQAAAGsAAAAbAAAAAAAAAAEAAAAAAEozAAB1bml2ZXJzYWwvdW5pdmVyc2FsLnBuZy54bWxQSwUGAAAAAAMAAwDQAAAA0DMAAAAA"/>
  <p:tag name="ISPRING_OUTPUT_FOLDER" val="C:\Users\Administrator\Desktop"/>
  <p:tag name="ISPRING_PRESENTATION_TITLE" val="（飞印象）简约商务通用模板"/>
  <p:tag name="ISPRING_ULTRA_SCORM_SLIDE_COUNT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318</Words>
  <Application>Microsoft Office PowerPoint</Application>
  <PresentationFormat>宽屏</PresentationFormat>
  <Paragraphs>154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Calibri</vt:lpstr>
      <vt:lpstr>Calibri Light</vt:lpstr>
      <vt:lpstr>黑体</vt:lpstr>
      <vt:lpstr>思源黑体 CN Bold</vt:lpstr>
      <vt:lpstr>思源黑体 CN Medium</vt:lpstr>
      <vt:lpstr>思源黑体 CN Normal</vt:lpstr>
      <vt:lpstr>宋体</vt:lpstr>
      <vt:lpstr>微软雅黑</vt:lpstr>
      <vt:lpstr>Arial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Protobuffer 存储优势 </vt:lpstr>
      <vt:lpstr>Protobuffer 响应优势 </vt:lpstr>
      <vt:lpstr>PowerPoint 演示文稿</vt:lpstr>
      <vt:lpstr>环境配置一(window)</vt:lpstr>
      <vt:lpstr>环境配置二(代码编写)</vt:lpstr>
      <vt:lpstr>环境配置三(Android平台)</vt:lpstr>
      <vt:lpstr>PowerPoint 演示文稿</vt:lpstr>
      <vt:lpstr>ProtoBuffer为何如此高效</vt:lpstr>
      <vt:lpstr>什么是Varint </vt:lpstr>
      <vt:lpstr>看客户端300如何编码</vt:lpstr>
      <vt:lpstr>看服务端300如何解码</vt:lpstr>
      <vt:lpstr>PowerPoint 演示文稿</vt:lpstr>
      <vt:lpstr>什么是Varint </vt:lpstr>
      <vt:lpstr>PowerPoint 演示文稿</vt:lpstr>
      <vt:lpstr>谢谢观看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Windows 用户</cp:lastModifiedBy>
  <cp:revision>1002</cp:revision>
  <dcterms:created xsi:type="dcterms:W3CDTF">2016-12-28T11:29:00Z</dcterms:created>
  <dcterms:modified xsi:type="dcterms:W3CDTF">2020-10-11T11:31:39Z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