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13" r:id="rId2"/>
    <p:sldId id="522" r:id="rId3"/>
    <p:sldId id="517" r:id="rId4"/>
    <p:sldId id="544" r:id="rId5"/>
    <p:sldId id="489" r:id="rId6"/>
    <p:sldId id="543" r:id="rId7"/>
    <p:sldId id="545" r:id="rId8"/>
    <p:sldId id="521" r:id="rId9"/>
    <p:sldId id="541" r:id="rId10"/>
    <p:sldId id="542" r:id="rId11"/>
    <p:sldId id="546" r:id="rId12"/>
    <p:sldId id="547" r:id="rId13"/>
    <p:sldId id="487" r:id="rId14"/>
    <p:sldId id="548" r:id="rId15"/>
    <p:sldId id="549" r:id="rId16"/>
    <p:sldId id="550" r:id="rId17"/>
    <p:sldId id="551" r:id="rId18"/>
    <p:sldId id="538" r:id="rId19"/>
    <p:sldId id="53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7A"/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258"/>
      </p:cViewPr>
      <p:guideLst>
        <p:guide orient="horz" pos="2141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4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2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7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379560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7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5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1"/>
            <a:ext cx="380966" cy="5714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0967" y="274630"/>
            <a:ext cx="11430278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175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17" indent="-457017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17" lvl="0" indent="-457017" algn="l" defTabSz="1218824" rtl="0" eaLnBrk="1" latinLnBrk="0" hangingPunct="1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5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310730" y="6385680"/>
            <a:ext cx="4801796" cy="426766"/>
            <a:chOff x="13815185" y="12067752"/>
            <a:chExt cx="9074019" cy="80650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3" y="12228510"/>
              <a:ext cx="8129511" cy="557826"/>
              <a:chOff x="15969848" y="12230840"/>
              <a:chExt cx="6626379" cy="557826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2"/>
                <a:ext cx="3499236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331337" cy="54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127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127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127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zh-CN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4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</a:t>
            </a:r>
            <a:r>
              <a:rPr lang="zh-CN" altLang="en-US" sz="3493" dirty="0" smtClean="0"/>
              <a:t>三</a:t>
            </a:r>
            <a:r>
              <a:rPr lang="en-US" altLang="zh-CN" sz="3493" dirty="0" smtClean="0"/>
              <a:t>(Android</a:t>
            </a:r>
            <a:r>
              <a:rPr lang="zh-CN" altLang="en-US" sz="3493" dirty="0" smtClean="0"/>
              <a:t>平台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11" y="0"/>
            <a:ext cx="6007753" cy="71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存储原理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0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10" y="200491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zh-CN" altLang="en-US" sz="3493" dirty="0" smtClean="0"/>
              <a:t>为何</a:t>
            </a:r>
            <a:r>
              <a:rPr lang="zh-CN" altLang="en-US" sz="3493" dirty="0"/>
              <a:t>如此</a:t>
            </a:r>
            <a:r>
              <a:rPr lang="zh-CN" altLang="en-US" sz="3493" dirty="0" smtClean="0"/>
              <a:t>高效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2613" y="1534566"/>
            <a:ext cx="10652490" cy="422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文本框 10"/>
          <p:cNvSpPr txBox="1"/>
          <p:nvPr/>
        </p:nvSpPr>
        <p:spPr>
          <a:xfrm>
            <a:off x="1358557" y="1791379"/>
            <a:ext cx="10071299" cy="2616101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Protobuf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序列化后所生成的二进制消息非常紧凑，这得益于 </a:t>
            </a:r>
            <a:r>
              <a:rPr lang="en-US" altLang="zh-CN" sz="1600" dirty="0" err="1"/>
              <a:t>Protobuf</a:t>
            </a:r>
            <a:r>
              <a:rPr lang="en-US" altLang="zh-CN" sz="1600" dirty="0"/>
              <a:t> </a:t>
            </a:r>
            <a:r>
              <a:rPr lang="zh-CN" altLang="en-US" sz="1600" dirty="0"/>
              <a:t>采用的非常巧妙的 </a:t>
            </a:r>
            <a:r>
              <a:rPr lang="en-US" altLang="zh-CN" sz="1600" dirty="0"/>
              <a:t>Encoding </a:t>
            </a:r>
            <a:r>
              <a:rPr lang="zh-CN" altLang="en-US" sz="1600" dirty="0"/>
              <a:t>方法。考察消息结构之前，让我首先要介绍一个叫做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的术语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endParaRPr lang="en-US" altLang="zh-CN" sz="1600" dirty="0"/>
          </a:p>
          <a:p>
            <a:pPr algn="just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Varint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是一种紧凑的表示数字的方法。它用一个或多个字节来表示一个数字，值越小的数字使用越少的字节数。这能减少用来表示数字的字节数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just"/>
            <a:r>
              <a:rPr lang="en-US" altLang="zh-CN" sz="1600" dirty="0"/>
              <a:t>	</a:t>
            </a:r>
            <a:r>
              <a:rPr lang="zh-CN" altLang="en-US" sz="1600" dirty="0" smtClean="0"/>
              <a:t>比如</a:t>
            </a:r>
            <a:r>
              <a:rPr lang="zh-CN" altLang="en-US" sz="1600" dirty="0"/>
              <a:t>对于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一般需要 </a:t>
            </a:r>
            <a:r>
              <a:rPr lang="en-US" altLang="zh-CN" sz="1600" b="1" dirty="0"/>
              <a:t>4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。但是采用 </a:t>
            </a:r>
            <a:r>
              <a:rPr lang="en-US" altLang="zh-CN" sz="1600" dirty="0" err="1"/>
              <a:t>Varint</a:t>
            </a:r>
            <a:r>
              <a:rPr lang="zh-CN" altLang="en-US" sz="1600" dirty="0"/>
              <a:t>，对于很小的 </a:t>
            </a:r>
            <a:r>
              <a:rPr lang="en-US" altLang="zh-CN" sz="1600" dirty="0"/>
              <a:t>int32 </a:t>
            </a:r>
            <a:r>
              <a:rPr lang="zh-CN" altLang="en-US" sz="1600" dirty="0"/>
              <a:t>类型的数字，</a:t>
            </a:r>
            <a:r>
              <a:rPr lang="zh-CN" altLang="en-US" sz="1600" b="1" dirty="0"/>
              <a:t>则可以用 </a:t>
            </a:r>
            <a:r>
              <a:rPr lang="en-US" altLang="zh-CN" sz="1600" b="1" dirty="0"/>
              <a:t>1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byte </a:t>
            </a:r>
            <a:r>
              <a:rPr lang="zh-CN" altLang="en-US" sz="1600" b="1" dirty="0"/>
              <a:t>来表示</a:t>
            </a:r>
            <a:r>
              <a:rPr lang="zh-CN" altLang="en-US" sz="1600" dirty="0"/>
              <a:t>。当然凡事都有好的也有不好的一面，采用 </a:t>
            </a:r>
            <a:r>
              <a:rPr lang="en-US" altLang="zh-CN" sz="1600" dirty="0" err="1"/>
              <a:t>Varint</a:t>
            </a:r>
            <a:r>
              <a:rPr lang="en-US" altLang="zh-CN" sz="1600" dirty="0"/>
              <a:t> </a:t>
            </a:r>
            <a:r>
              <a:rPr lang="zh-CN" altLang="en-US" sz="1600" dirty="0"/>
              <a:t>表示法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algn="just"/>
            <a:endParaRPr lang="en-US" altLang="zh-CN" sz="12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smtClean="0">
                <a:solidFill>
                  <a:srgbClr val="FF0000"/>
                </a:solidFill>
              </a:rPr>
              <a:t>	</a:t>
            </a:r>
            <a:r>
              <a:rPr lang="zh-CN" altLang="en-US" sz="1200" dirty="0" smtClean="0">
                <a:solidFill>
                  <a:srgbClr val="FF0000"/>
                </a:solidFill>
              </a:rPr>
              <a:t>大</a:t>
            </a:r>
            <a:r>
              <a:rPr lang="zh-CN" altLang="en-US" sz="1200" dirty="0">
                <a:solidFill>
                  <a:srgbClr val="FF0000"/>
                </a:solidFill>
              </a:rPr>
              <a:t>的数字则需要 </a:t>
            </a:r>
            <a:r>
              <a:rPr lang="en-US" altLang="zh-CN" sz="1200" dirty="0">
                <a:solidFill>
                  <a:srgbClr val="FF0000"/>
                </a:solidFill>
              </a:rPr>
              <a:t>5 </a:t>
            </a:r>
            <a:r>
              <a:rPr lang="zh-CN" altLang="en-US" sz="1200" dirty="0">
                <a:solidFill>
                  <a:srgbClr val="FF0000"/>
                </a:solidFill>
              </a:rPr>
              <a:t>个 </a:t>
            </a:r>
            <a:r>
              <a:rPr lang="en-US" altLang="zh-CN" sz="1200" dirty="0">
                <a:solidFill>
                  <a:srgbClr val="FF0000"/>
                </a:solidFill>
              </a:rPr>
              <a:t>byte </a:t>
            </a:r>
            <a:r>
              <a:rPr lang="zh-CN" altLang="en-US" sz="1200" dirty="0">
                <a:solidFill>
                  <a:srgbClr val="FF0000"/>
                </a:solidFill>
              </a:rPr>
              <a:t>来表示。从统计的角度来说，一般不会所有的消息中的数字都是大数，因此大多数情况下，采用 </a:t>
            </a:r>
            <a:r>
              <a:rPr lang="en-US" altLang="zh-CN" sz="1200" dirty="0" err="1">
                <a:solidFill>
                  <a:srgbClr val="FF0000"/>
                </a:solidFill>
              </a:rPr>
              <a:t>Varint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后，可以用更少的字节数来表示数字信息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lang="en-US" altLang="zh-CN" sz="1600" dirty="0" smtClean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080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</a:t>
            </a:r>
            <a:r>
              <a:rPr lang="zh-CN" dirty="0" smtClean="0"/>
              <a:t>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3" y="1448934"/>
            <a:ext cx="1154612" cy="3073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103870"/>
            <a:ext cx="2797722" cy="279772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43697" y="5074507"/>
            <a:ext cx="3476368" cy="675504"/>
            <a:chOff x="543697" y="5074507"/>
            <a:chExt cx="3476368" cy="675504"/>
          </a:xfrm>
        </p:grpSpPr>
        <p:sp>
          <p:nvSpPr>
            <p:cNvPr id="6" name="矩形 5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你前方有敌军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40594" y="5074507"/>
            <a:ext cx="3476368" cy="675503"/>
            <a:chOff x="543697" y="5074508"/>
            <a:chExt cx="3476368" cy="675503"/>
          </a:xfrm>
        </p:grpSpPr>
        <p:sp>
          <p:nvSpPr>
            <p:cNvPr id="11" name="矩形 10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收到 收到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3697" y="5074508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回答完毕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20065" y="6058929"/>
            <a:ext cx="3476368" cy="675504"/>
            <a:chOff x="543697" y="5074507"/>
            <a:chExt cx="3476368" cy="675504"/>
          </a:xfrm>
        </p:grpSpPr>
        <p:sp>
          <p:nvSpPr>
            <p:cNvPr id="14" name="矩形 13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01 01 </a:t>
              </a:r>
              <a:r>
                <a:rPr lang="zh-CN" altLang="en-US" dirty="0" smtClean="0"/>
                <a:t>你前方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回答没结束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697" y="6058928"/>
            <a:ext cx="3476368" cy="675504"/>
            <a:chOff x="543697" y="5074507"/>
            <a:chExt cx="3476368" cy="675504"/>
          </a:xfrm>
        </p:grpSpPr>
        <p:sp>
          <p:nvSpPr>
            <p:cNvPr id="17" name="矩形 16"/>
            <p:cNvSpPr/>
            <p:nvPr/>
          </p:nvSpPr>
          <p:spPr>
            <a:xfrm>
              <a:off x="543697" y="5074508"/>
              <a:ext cx="3476368" cy="6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/>
                <a:t>有敌军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3697" y="5074507"/>
              <a:ext cx="1054443" cy="6755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</a:rPr>
                <a:t>回答结束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8" y="5975238"/>
            <a:ext cx="7309794" cy="8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看客户端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如何编码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/>
              <a:t>客户端发送</a:t>
            </a:r>
            <a:r>
              <a:rPr lang="en-US" altLang="zh-CN" sz="1600" dirty="0"/>
              <a:t>300</a:t>
            </a:r>
            <a:r>
              <a:rPr lang="zh-CN" altLang="en-US" sz="1600" dirty="0"/>
              <a:t>给服务端，通过</a:t>
            </a:r>
            <a:r>
              <a:rPr lang="en-US" altLang="zh-CN" sz="1600" dirty="0" err="1"/>
              <a:t>Protobuf</a:t>
            </a:r>
            <a:r>
              <a:rPr lang="zh-CN" altLang="en-US" sz="1600" dirty="0" smtClean="0"/>
              <a:t>编码</a:t>
            </a:r>
            <a:endParaRPr lang="en-US" altLang="zh-CN" sz="1600" dirty="0" smtClean="0"/>
          </a:p>
          <a:p>
            <a:pPr algn="just"/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十进制对应的二进制是 </a:t>
            </a:r>
            <a:r>
              <a:rPr lang="en-US" altLang="zh-CN" sz="1600" dirty="0"/>
              <a:t>1 0010 1100</a:t>
            </a:r>
            <a:r>
              <a:rPr lang="zh-CN" altLang="en-US" sz="1600" dirty="0" smtClean="0"/>
              <a:t> </a:t>
            </a:r>
            <a:endParaRPr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970520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186" y="2884737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3526099" y="2884736"/>
            <a:ext cx="2201372" cy="403655"/>
            <a:chOff x="3526099" y="2884736"/>
            <a:chExt cx="2201372" cy="403655"/>
          </a:xfrm>
        </p:grpSpPr>
        <p:sp>
          <p:nvSpPr>
            <p:cNvPr id="31" name="矩形 30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80568" y="2884736"/>
            <a:ext cx="2241769" cy="403656"/>
            <a:chOff x="1280568" y="2884736"/>
            <a:chExt cx="2241769" cy="403656"/>
          </a:xfrm>
        </p:grpSpPr>
        <p:sp>
          <p:nvSpPr>
            <p:cNvPr id="7" name="矩形 6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321551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49186" y="4599332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79480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658146" y="5601043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535059" y="5601042"/>
            <a:ext cx="2201372" cy="403655"/>
            <a:chOff x="3526099" y="2884736"/>
            <a:chExt cx="2201372" cy="403655"/>
          </a:xfrm>
        </p:grpSpPr>
        <p:sp>
          <p:nvSpPr>
            <p:cNvPr id="76" name="矩形 75"/>
            <p:cNvSpPr/>
            <p:nvPr/>
          </p:nvSpPr>
          <p:spPr>
            <a:xfrm>
              <a:off x="5409899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07375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91684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481636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160302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36147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526099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89528" y="5601042"/>
            <a:ext cx="2241769" cy="403656"/>
            <a:chOff x="1280568" y="2884736"/>
            <a:chExt cx="2241769" cy="403656"/>
          </a:xfrm>
        </p:grpSpPr>
        <p:sp>
          <p:nvSpPr>
            <p:cNvPr id="84" name="矩形 83"/>
            <p:cNvSpPr/>
            <p:nvPr/>
          </p:nvSpPr>
          <p:spPr>
            <a:xfrm>
              <a:off x="2854320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2551796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2236105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926057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604723" y="2884738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0568" y="2884737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3204765" y="2884736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114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556 L -0.025 0.249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835725" y="213002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82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altLang="en-US" dirty="0" smtClean="0"/>
              <a:t>看服务端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如何解码</a:t>
            </a:r>
            <a:endParaRPr 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1598140" y="1021643"/>
            <a:ext cx="10652490" cy="99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1796445" y="1290210"/>
            <a:ext cx="10071299" cy="584775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pPr algn="just"/>
            <a:r>
              <a:rPr lang="zh-CN" altLang="en-US" sz="1600" dirty="0" smtClean="0"/>
              <a:t>服务端接受到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数据，</a:t>
            </a:r>
            <a:r>
              <a:rPr lang="zh-CN" altLang="en-US" sz="1600" dirty="0"/>
              <a:t>通过</a:t>
            </a:r>
            <a:r>
              <a:rPr lang="en-US" altLang="zh-CN" sz="1600" dirty="0" err="1" smtClean="0"/>
              <a:t>Protobuf</a:t>
            </a:r>
            <a:r>
              <a:rPr lang="zh-CN" altLang="en-US" sz="1600" dirty="0" smtClean="0"/>
              <a:t>解码  </a:t>
            </a:r>
            <a:r>
              <a:rPr lang="en-US" altLang="zh-CN" sz="1600" dirty="0" smtClean="0"/>
              <a:t>300</a:t>
            </a:r>
            <a:r>
              <a:rPr lang="zh-CN" altLang="en-US" sz="1600" dirty="0" smtClean="0"/>
              <a:t>十进制通过</a:t>
            </a:r>
            <a:r>
              <a:rPr lang="en-US" altLang="zh-CN" sz="1600" dirty="0" err="1" smtClean="0"/>
              <a:t>protobuffer</a:t>
            </a:r>
            <a:r>
              <a:rPr lang="zh-CN" altLang="en-US" sz="1600" dirty="0" smtClean="0"/>
              <a:t>发过来的数据是</a:t>
            </a:r>
            <a:endParaRPr lang="en-US" altLang="zh-CN" sz="1600" dirty="0" smtClean="0"/>
          </a:p>
          <a:p>
            <a:pPr algn="just"/>
            <a:r>
              <a:rPr lang="zh-CN" altLang="en-US" sz="1600" dirty="0" smtClean="0"/>
              <a:t>二进制是 </a:t>
            </a:r>
            <a:r>
              <a:rPr lang="en-US" altLang="zh-CN" sz="1600" dirty="0"/>
              <a:t>10101100 </a:t>
            </a:r>
            <a:r>
              <a:rPr lang="en-US" altLang="zh-CN" sz="1600" dirty="0" smtClean="0"/>
              <a:t>00000010                </a:t>
            </a:r>
            <a:r>
              <a:rPr lang="zh-CN" altLang="en-US" sz="1200" dirty="0" smtClean="0">
                <a:solidFill>
                  <a:srgbClr val="FF0000"/>
                </a:solidFill>
              </a:rPr>
              <a:t>注</a:t>
            </a:r>
            <a:r>
              <a:rPr lang="en-US" altLang="zh-CN" sz="1200" dirty="0" smtClean="0">
                <a:solidFill>
                  <a:srgbClr val="FF0000"/>
                </a:solidFill>
              </a:rPr>
              <a:t>:300</a:t>
            </a:r>
            <a:r>
              <a:rPr lang="zh-CN" altLang="en-US" sz="1200" dirty="0" smtClean="0">
                <a:solidFill>
                  <a:srgbClr val="FF0000"/>
                </a:solidFill>
              </a:rPr>
              <a:t>原始二进制（</a:t>
            </a:r>
            <a:r>
              <a:rPr lang="en-US" altLang="zh-CN" sz="1200" dirty="0">
                <a:solidFill>
                  <a:srgbClr val="FF0000"/>
                </a:solidFill>
              </a:rPr>
              <a:t>1 0010 1100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88451" y="2454431"/>
            <a:ext cx="317572" cy="4036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409785" y="2454431"/>
            <a:ext cx="2201372" cy="403655"/>
            <a:chOff x="1409785" y="2454431"/>
            <a:chExt cx="2201372" cy="403655"/>
          </a:xfrm>
        </p:grpSpPr>
        <p:sp>
          <p:nvSpPr>
            <p:cNvPr id="73" name="矩形 72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6430" y="2454430"/>
            <a:ext cx="2522706" cy="403655"/>
            <a:chOff x="3796430" y="2454430"/>
            <a:chExt cx="2522706" cy="403655"/>
          </a:xfrm>
        </p:grpSpPr>
        <p:grpSp>
          <p:nvGrpSpPr>
            <p:cNvPr id="75" name="组合 74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  <p:sp>
        <p:nvSpPr>
          <p:cNvPr id="69" name="矩形 68"/>
          <p:cNvSpPr/>
          <p:nvPr/>
        </p:nvSpPr>
        <p:spPr>
          <a:xfrm>
            <a:off x="3787500" y="5255698"/>
            <a:ext cx="317572" cy="403654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108834" y="5255698"/>
            <a:ext cx="2201372" cy="403655"/>
            <a:chOff x="1409785" y="2454431"/>
            <a:chExt cx="2201372" cy="403655"/>
          </a:xfrm>
        </p:grpSpPr>
        <p:sp>
          <p:nvSpPr>
            <p:cNvPr id="71" name="矩形 70"/>
            <p:cNvSpPr/>
            <p:nvPr/>
          </p:nvSpPr>
          <p:spPr>
            <a:xfrm>
              <a:off x="1409785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43988" y="2454432"/>
              <a:ext cx="1567169" cy="403654"/>
              <a:chOff x="2043988" y="2454432"/>
              <a:chExt cx="1567169" cy="40365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293585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991061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675370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65322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043988" y="2454432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1719833" y="2454431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61330" y="5255698"/>
            <a:ext cx="2522706" cy="403655"/>
            <a:chOff x="3796430" y="2454430"/>
            <a:chExt cx="2522706" cy="403655"/>
          </a:xfrm>
        </p:grpSpPr>
        <p:grpSp>
          <p:nvGrpSpPr>
            <p:cNvPr id="98" name="组合 97"/>
            <p:cNvGrpSpPr/>
            <p:nvPr/>
          </p:nvGrpSpPr>
          <p:grpSpPr>
            <a:xfrm>
              <a:off x="4117764" y="2454430"/>
              <a:ext cx="2201372" cy="403655"/>
              <a:chOff x="3526099" y="2884736"/>
              <a:chExt cx="2201372" cy="40365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5409899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107375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91684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481636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4160302" y="2884737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836147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526099" y="2884736"/>
                <a:ext cx="317572" cy="40365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3796430" y="2454430"/>
              <a:ext cx="317572" cy="40365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78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78 L 0.18073 0.25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18503 0.25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26744 0.24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9" grpId="0" animBg="1"/>
      <p:bldP spid="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ym typeface="+mn-ea"/>
              </a:rPr>
              <a:t>序列化与反序列化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268" y="274631"/>
            <a:ext cx="11429508" cy="582579"/>
          </a:xfrm>
        </p:spPr>
        <p:txBody>
          <a:bodyPr/>
          <a:lstStyle/>
          <a:p>
            <a:r>
              <a:rPr lang="zh-CN" dirty="0" smtClean="0"/>
              <a:t>什么</a:t>
            </a:r>
            <a:r>
              <a:rPr lang="zh-CN" dirty="0" smtClean="0"/>
              <a:t>是</a:t>
            </a:r>
            <a:r>
              <a:rPr lang="en-US" altLang="zh-CN" dirty="0" err="1"/>
              <a:t>Varint</a:t>
            </a:r>
            <a:r>
              <a:rPr lang="en-US" altLang="zh-CN" dirty="0"/>
              <a:t> </a:t>
            </a:r>
            <a:endParaRPr lang="zh-CN" dirty="0" smtClean="0"/>
          </a:p>
        </p:txBody>
      </p:sp>
      <p:pic>
        <p:nvPicPr>
          <p:cNvPr id="7170" name="Picture 2" descr="201622495741310.jpg (619×35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43" y="1721224"/>
            <a:ext cx="7454757" cy="42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2613" y="1371600"/>
            <a:ext cx="4568963" cy="43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1" name="文本框 10"/>
          <p:cNvSpPr txBox="1"/>
          <p:nvPr/>
        </p:nvSpPr>
        <p:spPr>
          <a:xfrm>
            <a:off x="872613" y="1584696"/>
            <a:ext cx="4319684" cy="3785652"/>
          </a:xfrm>
          <a:prstGeom prst="rect">
            <a:avLst/>
          </a:prstGeom>
          <a:ln w="12700">
            <a:miter lim="400000"/>
          </a:ln>
        </p:spPr>
        <p:txBody>
          <a:bodyPr wrap="square" lIns="24192" rIns="24192">
            <a:spAutoFit/>
          </a:bodyPr>
          <a:lstStyle/>
          <a:p>
            <a:r>
              <a:rPr lang="zh-CN" altLang="en-US" sz="1600" dirty="0"/>
              <a:t>性能差异：</a:t>
            </a:r>
          </a:p>
          <a:p>
            <a:r>
              <a:rPr lang="en-US" altLang="zh-CN" sz="1600" b="1" dirty="0"/>
              <a:t>Nexus 10</a:t>
            </a:r>
            <a:endParaRPr lang="en-US" altLang="zh-CN" sz="1600" dirty="0"/>
          </a:p>
          <a:p>
            <a:r>
              <a:rPr lang="en-US" altLang="zh-CN" sz="1600" dirty="0"/>
              <a:t>Serializable: 1.0004ms, 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0.0850ms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10.16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Nexus </a:t>
            </a:r>
            <a:r>
              <a:rPr lang="en-US" altLang="zh-CN" sz="1600" b="1" dirty="0"/>
              <a:t>4</a:t>
            </a:r>
            <a:endParaRPr lang="en-US" altLang="zh-CN" sz="1600" dirty="0"/>
          </a:p>
          <a:p>
            <a:r>
              <a:rPr lang="en-US" altLang="zh-CN" sz="1600" dirty="0"/>
              <a:t>Serializable: 1.8539ms – 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0.1824ms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11.80</a:t>
            </a:r>
            <a:r>
              <a:rPr lang="zh-CN" altLang="en-US" sz="1600" dirty="0"/>
              <a:t>倍。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Desire </a:t>
            </a:r>
            <a:r>
              <a:rPr lang="en-US" altLang="zh-CN" sz="1600" b="1" dirty="0"/>
              <a:t>Z</a:t>
            </a:r>
            <a:endParaRPr lang="en-US" altLang="zh-CN" sz="1600" dirty="0"/>
          </a:p>
          <a:p>
            <a:r>
              <a:rPr lang="en-US" altLang="zh-CN" sz="1600" dirty="0"/>
              <a:t>Serializable: 5.1224ms –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Parcelable</a:t>
            </a:r>
            <a:r>
              <a:rPr lang="en-US" altLang="zh-CN" sz="1600" dirty="0"/>
              <a:t>: 0.2938ms – </a:t>
            </a:r>
            <a:r>
              <a:rPr lang="zh-CN" altLang="en-US" sz="1600" dirty="0"/>
              <a:t>提升</a:t>
            </a:r>
            <a:r>
              <a:rPr lang="en-US" altLang="zh-CN" sz="1600" dirty="0"/>
              <a:t>17.36</a:t>
            </a:r>
            <a:r>
              <a:rPr lang="zh-CN" altLang="en-US" sz="1600" dirty="0"/>
              <a:t>倍。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由此可以得出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en-US" altLang="zh-CN" sz="1600" dirty="0" err="1">
                <a:solidFill>
                  <a:srgbClr val="FF0000"/>
                </a:solidFill>
              </a:rPr>
              <a:t>Parcelable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比 </a:t>
            </a:r>
            <a:r>
              <a:rPr lang="en-US" altLang="zh-CN" sz="1600" dirty="0">
                <a:solidFill>
                  <a:srgbClr val="FF0000"/>
                </a:solidFill>
              </a:rPr>
              <a:t>Serializable</a:t>
            </a:r>
            <a:r>
              <a:rPr lang="zh-CN" altLang="en-US" sz="1600" dirty="0">
                <a:solidFill>
                  <a:srgbClr val="FF0000"/>
                </a:solidFill>
              </a:rPr>
              <a:t>快了</a:t>
            </a:r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</a:rPr>
              <a:t>多倍。</a:t>
            </a:r>
          </a:p>
        </p:txBody>
      </p:sp>
    </p:spTree>
    <p:extLst>
      <p:ext uri="{BB962C8B-B14F-4D97-AF65-F5344CB8AC3E}">
        <p14:creationId xmlns:p14="http://schemas.microsoft.com/office/powerpoint/2010/main" val="5581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327" y="184"/>
            <a:ext cx="2289133" cy="23511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396" y="184"/>
            <a:ext cx="2289133" cy="23511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139" y="184"/>
            <a:ext cx="2261719" cy="23511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469" y="184"/>
            <a:ext cx="2289133" cy="23511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540" y="184"/>
            <a:ext cx="2289133" cy="23511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 sz="1799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97" y="2707368"/>
            <a:ext cx="5433355" cy="1015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1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983" y="3722764"/>
            <a:ext cx="464390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88" y="2153354"/>
            <a:ext cx="2336675" cy="2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27" y="43034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18929" y="2094564"/>
            <a:ext cx="5953289" cy="1457451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4203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902539" y="6226480"/>
            <a:ext cx="2289133" cy="63133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468" y="6226480"/>
            <a:ext cx="2289133" cy="63133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138" y="6226480"/>
            <a:ext cx="2261719" cy="63133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395" y="6226480"/>
            <a:ext cx="2289133" cy="63133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326" y="6226480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289459" y="1302231"/>
            <a:ext cx="144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存储优化之</a:t>
            </a:r>
            <a:r>
              <a:rPr lang="en-US" altLang="zh-CN" sz="3600" dirty="0" err="1"/>
              <a:t>Probuffer</a:t>
            </a:r>
            <a:r>
              <a:rPr lang="zh-CN" altLang="en-US" sz="3600" dirty="0"/>
              <a:t>序列化详解</a:t>
            </a:r>
            <a:endParaRPr lang="zh-CN" altLang="en-US" sz="14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621" y="5870444"/>
            <a:ext cx="209665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754" y="23533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99264" y="2738456"/>
            <a:ext cx="5818852" cy="199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1 </a:t>
            </a:r>
            <a:r>
              <a:rPr lang="en-US" altLang="zh-CN" sz="1600" dirty="0" err="1"/>
              <a:t>json</a:t>
            </a:r>
            <a:r>
              <a:rPr lang="en-US" altLang="zh-CN" sz="1600" dirty="0"/>
              <a:t> xml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数据格式</a:t>
            </a:r>
            <a:r>
              <a:rPr lang="zh-CN" altLang="en-US" sz="1600" dirty="0" smtClean="0"/>
              <a:t>详解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2 </a:t>
            </a:r>
            <a:r>
              <a:rPr lang="en-US" altLang="zh-CN" sz="1600" dirty="0" err="1"/>
              <a:t>probuffer</a:t>
            </a:r>
            <a:r>
              <a:rPr lang="zh-CN" altLang="en-US" sz="1600" dirty="0"/>
              <a:t>使用与对比</a:t>
            </a:r>
            <a:r>
              <a:rPr lang="zh-CN" altLang="en-US" sz="1600" dirty="0" smtClean="0"/>
              <a:t>测试</a:t>
            </a:r>
            <a:endParaRPr lang="en-US" altLang="zh-CN" sz="1600" dirty="0" smtClean="0"/>
          </a:p>
          <a:p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3 </a:t>
            </a:r>
            <a:r>
              <a:rPr lang="zh-CN" altLang="en-US" sz="1600" dirty="0"/>
              <a:t>原理详解，手写实现</a:t>
            </a:r>
            <a:r>
              <a:rPr lang="en-US" altLang="zh-CN" sz="1600" dirty="0" err="1"/>
              <a:t>protobuffer</a:t>
            </a:r>
            <a:r>
              <a:rPr lang="zh-CN" altLang="en-US" sz="1600" dirty="0"/>
              <a:t>存储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en-US" altLang="zh-CN" sz="1482" dirty="0" smtClean="0"/>
          </a:p>
          <a:p>
            <a:r>
              <a:rPr lang="en-US" altLang="zh-CN" sz="1482" dirty="0" smtClean="0"/>
              <a:t>20 : 05</a:t>
            </a:r>
            <a:r>
              <a:rPr lang="zh-CN" altLang="en-US" sz="1482" dirty="0" smtClean="0"/>
              <a:t/>
            </a:r>
            <a:br>
              <a:rPr lang="zh-CN" altLang="en-US" sz="1482" dirty="0" smtClean="0"/>
            </a:br>
            <a:endParaRPr lang="zh-CN" altLang="en-US" sz="1400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0131" y="6226296"/>
            <a:ext cx="2289133" cy="63133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5" tIns="45718" rIns="91435" bIns="45718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0"/>
      <p:bldP spid="64" grpId="0"/>
      <p:bldP spid="51" grpId="0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="" xmlns:a16="http://schemas.microsoft.com/office/drawing/2014/main" id="{71FBCDB7-A784-49F6-982C-0E657C261630}"/>
              </a:ext>
            </a:extLst>
          </p:cNvPr>
          <p:cNvGrpSpPr/>
          <p:nvPr/>
        </p:nvGrpSpPr>
        <p:grpSpPr>
          <a:xfrm>
            <a:off x="673391" y="909561"/>
            <a:ext cx="10845218" cy="646296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="" xmlns:a16="http://schemas.microsoft.com/office/drawing/2014/main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8386" tIns="24193" rIns="48386" bIns="24193" anchor="ctr">
              <a:normAutofit/>
            </a:bodyPr>
            <a:lstStyle/>
            <a:p>
              <a:pPr algn="ctr"/>
              <a:r>
                <a:rPr lang="zh-CN" altLang="en-US" sz="1693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课程安排</a:t>
              </a:r>
              <a:endParaRPr lang="en-US" altLang="zh-CN" sz="1693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="" xmlns:a16="http://schemas.microsoft.com/office/drawing/2014/main" id="{B1845E35-C357-4BA9-84E6-45B55275665A}"/>
              </a:ext>
            </a:extLst>
          </p:cNvPr>
          <p:cNvGrpSpPr/>
          <p:nvPr/>
        </p:nvGrpSpPr>
        <p:grpSpPr>
          <a:xfrm>
            <a:off x="317292" y="1976477"/>
            <a:ext cx="11557414" cy="2883679"/>
            <a:chOff x="764694" y="5093240"/>
            <a:chExt cx="21841373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="" xmlns:a16="http://schemas.microsoft.com/office/drawing/2014/main" id="{EC7E5998-4C23-47CE-8FF8-01E931F4A869}"/>
                </a:ext>
              </a:extLst>
            </p:cNvPr>
            <p:cNvGrpSpPr/>
            <p:nvPr/>
          </p:nvGrpSpPr>
          <p:grpSpPr>
            <a:xfrm>
              <a:off x="764694" y="5093240"/>
              <a:ext cx="4890578" cy="5449620"/>
              <a:chOff x="1271967" y="5093240"/>
              <a:chExt cx="4890578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="" xmlns:a16="http://schemas.microsoft.com/office/drawing/2014/main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="" xmlns:a16="http://schemas.microsoft.com/office/drawing/2014/main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="" xmlns:a16="http://schemas.microsoft.com/office/drawing/2014/main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="" xmlns:a16="http://schemas.microsoft.com/office/drawing/2014/main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="" xmlns:a16="http://schemas.microsoft.com/office/drawing/2014/main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479223" y="7323049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645201"/>
                <a:r>
                  <a:rPr lang="en-US" altLang="zh-CN" sz="1693" b="1" dirty="0" err="1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Mmkv</a:t>
                </a:r>
                <a:r>
                  <a:rPr lang="zh-CN" altLang="en-US" sz="1693" b="1" dirty="0">
                    <a:ln w="6350"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介绍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794F2E0C-1545-45C7-BDDC-08B2B73C56A0}"/>
                </a:ext>
              </a:extLst>
            </p:cNvPr>
            <p:cNvGrpSpPr/>
            <p:nvPr/>
          </p:nvGrpSpPr>
          <p:grpSpPr>
            <a:xfrm>
              <a:off x="6087815" y="5093240"/>
              <a:ext cx="5217722" cy="5449620"/>
              <a:chOff x="6087815" y="5093240"/>
              <a:chExt cx="5217722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="" xmlns:a16="http://schemas.microsoft.com/office/drawing/2014/main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="" xmlns:a16="http://schemas.microsoft.com/office/drawing/2014/main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="" xmlns:a16="http://schemas.microsoft.com/office/drawing/2014/main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="" xmlns:a16="http://schemas.microsoft.com/office/drawing/2014/main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="" xmlns:a16="http://schemas.microsoft.com/office/drawing/2014/main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="" xmlns:a16="http://schemas.microsoft.com/office/drawing/2014/main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087815" y="7323049"/>
                <a:ext cx="521772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93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Mmap</a:t>
                </a: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函数详解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="" xmlns:a16="http://schemas.microsoft.com/office/drawing/2014/main" id="{61BDEFEF-8C9B-40C6-A17E-9EADE48F06C1}"/>
                </a:ext>
              </a:extLst>
            </p:cNvPr>
            <p:cNvGrpSpPr/>
            <p:nvPr/>
          </p:nvGrpSpPr>
          <p:grpSpPr>
            <a:xfrm>
              <a:off x="12065224" y="5093240"/>
              <a:ext cx="4890578" cy="5449620"/>
              <a:chOff x="1271967" y="5093240"/>
              <a:chExt cx="4890578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="" xmlns:a16="http://schemas.microsoft.com/office/drawing/2014/main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="" xmlns:a16="http://schemas.microsoft.com/office/drawing/2014/main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="" xmlns:a16="http://schemas.microsoft.com/office/drawing/2014/main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="" xmlns:a16="http://schemas.microsoft.com/office/drawing/2014/main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="" xmlns:a16="http://schemas.microsoft.com/office/drawing/2014/main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="" xmlns:a16="http://schemas.microsoft.com/office/drawing/2014/main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432689" y="732944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手写</a:t>
                </a:r>
                <a:r>
                  <a:rPr lang="en-US" altLang="zh-CN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MMKV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="" xmlns:a16="http://schemas.microsoft.com/office/drawing/2014/main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="" xmlns:a16="http://schemas.microsoft.com/office/drawing/2014/main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="" xmlns:a16="http://schemas.microsoft.com/office/drawing/2014/main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8386" tIns="24193" rIns="48386" bIns="2419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483876"/>
                <a:endParaRPr lang="zh-CN" altLang="en-US" sz="1693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="" xmlns:a16="http://schemas.microsoft.com/office/drawing/2014/main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="" xmlns:a16="http://schemas.microsoft.com/office/drawing/2014/main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="" xmlns:a16="http://schemas.microsoft.com/office/drawing/2014/main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48386" tIns="24193" rIns="48386" bIns="24193" anchor="ctr" anchorCtr="0">
                <a:normAutofit/>
              </a:bodyPr>
              <a:lstStyle/>
              <a:p>
                <a:pPr algn="ctr"/>
                <a:r>
                  <a:rPr lang="en-US" altLang="zh-CN" sz="1693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169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="" xmlns:a16="http://schemas.microsoft.com/office/drawing/2014/main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73922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8386" tIns="24193" rIns="48386" bIns="24193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93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课程总结</a:t>
                </a:r>
                <a:endParaRPr lang="en-US" altLang="zh-CN" sz="169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2" name="PA_矩形 60"/>
          <p:cNvSpPr/>
          <p:nvPr>
            <p:custDataLst>
              <p:tags r:id="rId1"/>
            </p:custDataLst>
          </p:nvPr>
        </p:nvSpPr>
        <p:spPr>
          <a:xfrm>
            <a:off x="741819" y="4036633"/>
            <a:ext cx="2166932" cy="33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5201">
              <a:lnSpc>
                <a:spcPct val="150000"/>
              </a:lnSpc>
            </a:pP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Mmkv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介绍与</a:t>
            </a:r>
            <a:r>
              <a:rPr lang="en-US" altLang="zh-CN" sz="1058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SharePreence</a:t>
            </a:r>
            <a:r>
              <a:rPr lang="zh-CN" altLang="en-US" sz="1058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缺点</a:t>
            </a:r>
            <a:endParaRPr lang="en-US" altLang="zh-CN" sz="1058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3893823" y="4075618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en-US" altLang="zh-CN" sz="169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Mmap</a:t>
            </a: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映射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4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6866776" y="4308826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整型编码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计算长度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r>
              <a:rPr lang="zh-CN" altLang="en-US" sz="169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写入方式</a:t>
            </a: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isľíḑè">
            <a:extLst>
              <a:ext uri="{FF2B5EF4-FFF2-40B4-BE49-F238E27FC236}">
                <a16:creationId xmlns="" xmlns:a16="http://schemas.microsoft.com/office/drawing/2014/main" id="{D4AEDC30-1F36-4598-8C8B-8F5AC9E4CFFF}"/>
              </a:ext>
            </a:extLst>
          </p:cNvPr>
          <p:cNvSpPr txBox="1"/>
          <p:nvPr/>
        </p:nvSpPr>
        <p:spPr>
          <a:xfrm>
            <a:off x="9905897" y="4034270"/>
            <a:ext cx="2760970" cy="381753"/>
          </a:xfrm>
          <a:prstGeom prst="rect">
            <a:avLst/>
          </a:prstGeom>
          <a:noFill/>
          <a:ln>
            <a:noFill/>
          </a:ln>
        </p:spPr>
        <p:txBody>
          <a:bodyPr wrap="square" lIns="48386" tIns="24193" rIns="48386" bIns="24193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1219206">
              <a:lnSpc>
                <a:spcPct val="150000"/>
              </a:lnSpc>
            </a:pPr>
            <a:endParaRPr lang="en-US" altLang="zh-CN" sz="169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81644" y="1799500"/>
            <a:ext cx="1560042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927690" y="4360274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优势 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0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存储优势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25" y="2103658"/>
            <a:ext cx="1048702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522" y="215850"/>
            <a:ext cx="11430121" cy="582579"/>
          </a:xfrm>
        </p:spPr>
        <p:txBody>
          <a:bodyPr/>
          <a:lstStyle/>
          <a:p>
            <a:r>
              <a:rPr lang="en-US" altLang="zh-CN" sz="3493" dirty="0" err="1" smtClean="0"/>
              <a:t>Protobuffer</a:t>
            </a:r>
            <a:r>
              <a:rPr lang="en-US" altLang="zh-CN" sz="3493" dirty="0" smtClean="0"/>
              <a:t> </a:t>
            </a:r>
            <a:r>
              <a:rPr lang="zh-CN" altLang="en-US" sz="3493" dirty="0" smtClean="0"/>
              <a:t>响应</a:t>
            </a:r>
            <a:r>
              <a:rPr lang="zh-CN" altLang="en-US" sz="3493" dirty="0" smtClean="0"/>
              <a:t>优势 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2" y="1512072"/>
            <a:ext cx="10039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86401" y="1331130"/>
            <a:ext cx="2619239" cy="2376369"/>
            <a:chOff x="4786401" y="1331130"/>
            <a:chExt cx="2619239" cy="2376369"/>
          </a:xfrm>
        </p:grpSpPr>
        <p:grpSp>
          <p:nvGrpSpPr>
            <p:cNvPr id="2" name="组合 1"/>
            <p:cNvGrpSpPr/>
            <p:nvPr/>
          </p:nvGrpSpPr>
          <p:grpSpPr>
            <a:xfrm>
              <a:off x="4786401" y="1331130"/>
              <a:ext cx="2619239" cy="2376369"/>
              <a:chOff x="4787200" y="1339866"/>
              <a:chExt cx="2619239" cy="2376369"/>
            </a:xfrm>
          </p:grpSpPr>
          <p:sp>
            <p:nvSpPr>
              <p:cNvPr id="4" name="Oval 5"/>
              <p:cNvSpPr>
                <a:spLocks noChangeArrowheads="1"/>
              </p:cNvSpPr>
              <p:nvPr/>
            </p:nvSpPr>
            <p:spPr bwMode="auto">
              <a:xfrm>
                <a:off x="4969750" y="1339866"/>
                <a:ext cx="2255725" cy="226524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475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258076" y="1703547"/>
              <a:ext cx="1816523" cy="163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2" dirty="0" smtClean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664079" y="4260955"/>
            <a:ext cx="8561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err="1" smtClean="0"/>
              <a:t>Protobuffer</a:t>
            </a:r>
            <a:r>
              <a:rPr lang="zh-CN" altLang="en-US" sz="3200" dirty="0" smtClean="0"/>
              <a:t>环境配置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</a:t>
            </a:r>
            <a:r>
              <a:rPr lang="zh-CN" altLang="en-US" sz="3493" dirty="0"/>
              <a:t>一</a:t>
            </a:r>
            <a:r>
              <a:rPr lang="en-US" altLang="zh-CN" sz="3493" dirty="0" smtClean="0"/>
              <a:t>(window)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65" y="1160505"/>
            <a:ext cx="81438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93" dirty="0" smtClean="0"/>
              <a:t>环境配置</a:t>
            </a:r>
            <a:r>
              <a:rPr lang="zh-CN" altLang="en-US" sz="3493" dirty="0" smtClean="0"/>
              <a:t>二</a:t>
            </a:r>
            <a:r>
              <a:rPr lang="en-US" altLang="zh-CN" sz="3493" dirty="0" smtClean="0"/>
              <a:t>(</a:t>
            </a:r>
            <a:r>
              <a:rPr lang="zh-CN" altLang="en-US" sz="3493" dirty="0" smtClean="0"/>
              <a:t>代码编写</a:t>
            </a:r>
            <a:r>
              <a:rPr lang="en-US" altLang="zh-CN" sz="3493" dirty="0" smtClean="0"/>
              <a:t>)</a:t>
            </a:r>
            <a:endParaRPr lang="zh-CN" altLang="en-US" sz="3493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018778" y="1332623"/>
            <a:ext cx="9709732" cy="2829555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3" y="2343503"/>
            <a:ext cx="9067625" cy="25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318</Words>
  <Application>Microsoft Office PowerPoint</Application>
  <PresentationFormat>宽屏</PresentationFormat>
  <Paragraphs>154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Calibri</vt:lpstr>
      <vt:lpstr>Calibri Light</vt:lpstr>
      <vt:lpstr>黑体</vt:lpstr>
      <vt:lpstr>思源黑体 CN Bold</vt:lpstr>
      <vt:lpstr>思源黑体 CN Medium</vt:lpstr>
      <vt:lpstr>思源黑体 CN Normal</vt:lpstr>
      <vt:lpstr>宋体</vt:lpstr>
      <vt:lpstr>微软雅黑</vt:lpstr>
      <vt:lpstr>Arial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Protobuffer 存储优势 </vt:lpstr>
      <vt:lpstr>Protobuffer 响应优势 </vt:lpstr>
      <vt:lpstr>PowerPoint 演示文稿</vt:lpstr>
      <vt:lpstr>环境配置一(window)</vt:lpstr>
      <vt:lpstr>环境配置二(代码编写)</vt:lpstr>
      <vt:lpstr>环境配置三(Android平台)</vt:lpstr>
      <vt:lpstr>PowerPoint 演示文稿</vt:lpstr>
      <vt:lpstr>ProtoBuffer为何如此高效</vt:lpstr>
      <vt:lpstr>什么是Varint </vt:lpstr>
      <vt:lpstr>看客户端300如何编码</vt:lpstr>
      <vt:lpstr>看服务端300如何解码</vt:lpstr>
      <vt:lpstr>PowerPoint 演示文稿</vt:lpstr>
      <vt:lpstr>什么是Varint </vt:lpstr>
      <vt:lpstr>PowerPoint 演示文稿</vt:lpstr>
      <vt:lpstr>谢谢观看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Windows 用户</cp:lastModifiedBy>
  <cp:revision>995</cp:revision>
  <dcterms:created xsi:type="dcterms:W3CDTF">2016-12-28T11:29:00Z</dcterms:created>
  <dcterms:modified xsi:type="dcterms:W3CDTF">2020-10-10T12:28:40Z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