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618" r:id="rId3"/>
    <p:sldId id="619" r:id="rId4"/>
    <p:sldId id="620" r:id="rId5"/>
    <p:sldId id="623" r:id="rId6"/>
    <p:sldId id="624" r:id="rId7"/>
    <p:sldId id="625" r:id="rId8"/>
    <p:sldId id="626" r:id="rId9"/>
    <p:sldId id="627" r:id="rId10"/>
    <p:sldId id="628" r:id="rId11"/>
    <p:sldId id="630" r:id="rId12"/>
    <p:sldId id="631" r:id="rId13"/>
    <p:sldId id="632" r:id="rId14"/>
    <p:sldId id="569" r:id="rId15"/>
    <p:sldId id="571" r:id="rId16"/>
    <p:sldId id="573" r:id="rId17"/>
    <p:sldId id="575" r:id="rId18"/>
    <p:sldId id="576" r:id="rId19"/>
    <p:sldId id="577" r:id="rId20"/>
    <p:sldId id="578" r:id="rId21"/>
    <p:sldId id="579" r:id="rId22"/>
    <p:sldId id="580" r:id="rId23"/>
    <p:sldId id="586" r:id="rId24"/>
    <p:sldId id="595" r:id="rId25"/>
    <p:sldId id="591" r:id="rId26"/>
    <p:sldId id="590" r:id="rId27"/>
    <p:sldId id="592" r:id="rId28"/>
    <p:sldId id="593" r:id="rId29"/>
    <p:sldId id="594" r:id="rId30"/>
    <p:sldId id="600" r:id="rId31"/>
    <p:sldId id="587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33" r:id="rId40"/>
    <p:sldId id="634" r:id="rId41"/>
    <p:sldId id="635" r:id="rId42"/>
    <p:sldId id="636" r:id="rId43"/>
    <p:sldId id="637" r:id="rId44"/>
    <p:sldId id="638" r:id="rId45"/>
    <p:sldId id="640" r:id="rId46"/>
    <p:sldId id="641" r:id="rId47"/>
    <p:sldId id="642" r:id="rId48"/>
    <p:sldId id="643" r:id="rId49"/>
    <p:sldId id="644" r:id="rId50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3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  <p:cmAuthor id="2" name="China" initials="C" lastIdx="1" clrIdx="1">
    <p:extLst>
      <p:ext uri="{19B8F6BF-5375-455C-9EA6-DF929625EA0E}">
        <p15:presenceInfo xmlns:p15="http://schemas.microsoft.com/office/powerpoint/2012/main" userId="fdcacdb0f7f9a2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 orient="horz" pos="2141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6-29T18:02:10.963" idx="1">
    <p:pos x="10" y="10"/>
    <p:text>https://baike.baidu.com/item/%E9%AB%98%E9%80%9F%E7%BC%93%E5%86%B2%E5%AD%98%E5%82%A8%E5%99%A8/9027270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B%98%E9%80%9F%E7%BC%93%E5%86%B2%E5%AD%98%E5%82%A8%E5%99%A8/9027270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97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https://baike.baidu.com/item/%E9%AB%98%E9%80%9F%E7%BC%93%E5%86%B2%E5%AD%98%E5%82%A8%E5%99%A8/9027270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0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06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63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88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643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310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931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123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344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08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86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133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822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 </a:t>
            </a:r>
            <a:r>
              <a:rPr lang="zh-CN" altLang="en-US" dirty="0" smtClean="0"/>
              <a:t>开源源码下载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http://hg.openjdk.java.net/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357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28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9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77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44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82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47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4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/>
              <a:t>https://blog.csdn.net/huachao1001/article/details/51810328</a:t>
            </a:r>
            <a:br>
              <a:rPr dirty="0"/>
            </a:br>
            <a:endParaRPr dirty="0"/>
          </a:p>
          <a:p>
            <a:endParaRPr dirty="0"/>
          </a:p>
          <a:p>
            <a:r>
              <a:rPr dirty="0"/>
              <a:t>https://www.cnblogs.com/chiangchou/p/javassist.html</a:t>
            </a:r>
          </a:p>
          <a:p>
            <a:r>
              <a:rPr dirty="0"/>
              <a:t>https://blog.csdn.net/huachao1001/article/details/51810328</a:t>
            </a:r>
          </a:p>
          <a:p>
            <a:r>
              <a:rPr dirty="0"/>
              <a:t>https://www.jianshu.com/p/37a5e058830a</a:t>
            </a:r>
          </a:p>
        </p:txBody>
      </p:sp>
    </p:spTree>
    <p:extLst>
      <p:ext uri="{BB962C8B-B14F-4D97-AF65-F5344CB8AC3E}">
        <p14:creationId xmlns:p14="http://schemas.microsoft.com/office/powerpoint/2010/main" val="2043640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90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8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8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5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6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0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7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776438" y="6181434"/>
            <a:ext cx="5284213" cy="521117"/>
            <a:chOff x="14781209" y="11799194"/>
            <a:chExt cx="8139207" cy="984813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6010500" y="12240174"/>
              <a:ext cx="3366722" cy="540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1270" b="1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Android</a:t>
              </a:r>
              <a:r>
                <a:rPr lang="zh-CN" altLang="en-US" sz="1270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高级工程师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1209" y="11799194"/>
              <a:ext cx="799559" cy="98099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 userDrawn="1"/>
          </p:nvSpPr>
          <p:spPr>
            <a:xfrm>
              <a:off x="18944694" y="12240174"/>
              <a:ext cx="3975722" cy="54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en-US" altLang="zh-CN" sz="1270" b="1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421869573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6776438" y="6181434"/>
            <a:ext cx="5284213" cy="521117"/>
            <a:chOff x="14781209" y="11799194"/>
            <a:chExt cx="8139207" cy="984813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6010500" y="12240174"/>
              <a:ext cx="3366722" cy="540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1270" b="1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Android</a:t>
              </a:r>
              <a:r>
                <a:rPr lang="zh-CN" altLang="en-US" sz="1270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高级工程师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1209" y="11799194"/>
              <a:ext cx="799559" cy="98099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 userDrawn="1"/>
          </p:nvSpPr>
          <p:spPr>
            <a:xfrm>
              <a:off x="18944694" y="12240174"/>
              <a:ext cx="3975722" cy="54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en-US" altLang="zh-CN" sz="1270" b="1" dirty="0" smtClean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421869573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6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17" indent="-457017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17" lvl="0" indent="-457017" algn="l" defTabSz="1218824" rtl="0" eaLnBrk="1" latinLnBrk="0" hangingPunct="1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65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94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9411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119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170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08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1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comments" Target="../comments/comment1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高级开发试听课</a:t>
            </a: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1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面试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: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进程和线程的区别是什么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3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 smtClean="0"/>
              <a:t>CPU</a:t>
            </a:r>
            <a:r>
              <a:rPr lang="zh-CN" altLang="en-US" sz="3493" dirty="0" smtClean="0"/>
              <a:t>是工厂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Picture 2" descr="https://images2017.cnblogs.com/blog/1269716/201801/1269716-20180104193852940-17089365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58" y="1647829"/>
            <a:ext cx="562927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9822" y="1229360"/>
            <a:ext cx="1031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计算机的核心是</a:t>
            </a:r>
            <a:r>
              <a:rPr lang="en-US" altLang="zh-CN" dirty="0" smtClean="0">
                <a:solidFill>
                  <a:schemeClr val="accent6"/>
                </a:solidFill>
              </a:rPr>
              <a:t>CPU</a:t>
            </a:r>
            <a:r>
              <a:rPr lang="zh-CN" altLang="en-US" dirty="0" smtClean="0"/>
              <a:t>，它承担了所有的计算任务。它就像一座工厂，时刻在运行。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23449" y="6374174"/>
            <a:ext cx="103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假定工厂的电力有限，一次只能供给一个车间使用。也就是说，一个车间开工的时候，其他车间都必须停工。背后的含义就是，单个</a:t>
            </a:r>
            <a:r>
              <a:rPr lang="en-US" altLang="zh-CN" sz="1200" dirty="0">
                <a:solidFill>
                  <a:srgbClr val="FF0000"/>
                </a:solidFill>
              </a:rPr>
              <a:t>CPU</a:t>
            </a:r>
            <a:r>
              <a:rPr lang="zh-CN" altLang="en-US" sz="1200" dirty="0">
                <a:solidFill>
                  <a:srgbClr val="FF0000"/>
                </a:solidFill>
              </a:rPr>
              <a:t>一次只能运行一个任务。</a:t>
            </a:r>
          </a:p>
        </p:txBody>
      </p:sp>
    </p:spTree>
    <p:extLst>
      <p:ext uri="{BB962C8B-B14F-4D97-AF65-F5344CB8AC3E}">
        <p14:creationId xmlns:p14="http://schemas.microsoft.com/office/powerpoint/2010/main" val="15180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 smtClean="0"/>
              <a:t>进程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822" y="1229360"/>
            <a:ext cx="1031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进程就好比工厂的车间，</a:t>
            </a:r>
            <a:r>
              <a:rPr lang="zh-CN" altLang="en-US" dirty="0"/>
              <a:t>它代表</a:t>
            </a:r>
            <a:r>
              <a:rPr lang="en-US" altLang="zh-CN" dirty="0"/>
              <a:t>CPU</a:t>
            </a:r>
            <a:r>
              <a:rPr lang="zh-CN" altLang="en-US" dirty="0"/>
              <a:t>所能处理的单个任务。任一时刻，</a:t>
            </a:r>
            <a:r>
              <a:rPr lang="en-US" altLang="zh-CN" dirty="0"/>
              <a:t>CPU</a:t>
            </a:r>
            <a:r>
              <a:rPr lang="zh-CN" altLang="en-US" dirty="0"/>
              <a:t>总是运行一个进程，其他进程处于非运行状态。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074" name="Picture 2" descr="https://images2017.cnblogs.com/blog/1269716/201801/1269716-20180104193949518-2766504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58" y="2120542"/>
            <a:ext cx="6592067" cy="487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0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/>
              <a:t>线程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822" y="1229360"/>
            <a:ext cx="1031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一个车间里，可以有很多工人。他们协同完成一个任务。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098" name="Picture 2" descr="https://images2017.cnblogs.com/blog/1269716/201801/1269716-20180104194027659-1924678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22" y="1696897"/>
            <a:ext cx="57816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Android Framework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26" name="Picture 2" descr="https://img-blog.csdn.net/201803122104444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875"/>
            <a:ext cx="7733684" cy="55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系统内核层关于内存详解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35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用户点击应用图标</a:t>
            </a:r>
            <a:endParaRPr 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74" y="2185149"/>
            <a:ext cx="1198777" cy="1052187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3" idx="3"/>
          </p:cNvCxnSpPr>
          <p:nvPr/>
        </p:nvCxnSpPr>
        <p:spPr>
          <a:xfrm>
            <a:off x="4994151" y="2711243"/>
            <a:ext cx="1945129" cy="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77" y="1675650"/>
            <a:ext cx="2009149" cy="2218913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020560" y="2309263"/>
            <a:ext cx="3159760" cy="803958"/>
          </a:xfrm>
          <a:prstGeom prst="roundRect">
            <a:avLst>
              <a:gd name="adj" fmla="val 48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ActivityThread</a:t>
            </a:r>
            <a:endParaRPr lang="zh-CN" altLang="en-US" sz="12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cxnSp>
        <p:nvCxnSpPr>
          <p:cNvPr id="12" name="直接箭头连接符 11"/>
          <p:cNvCxnSpPr>
            <a:endCxn id="3" idx="1"/>
          </p:cNvCxnSpPr>
          <p:nvPr/>
        </p:nvCxnSpPr>
        <p:spPr>
          <a:xfrm>
            <a:off x="1971040" y="2711242"/>
            <a:ext cx="18243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8600440" y="3113221"/>
            <a:ext cx="0" cy="145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8600440" y="4165600"/>
            <a:ext cx="11466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Main</a:t>
            </a:r>
            <a:r>
              <a:rPr lang="zh-CN" altLang="en-US" sz="14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函数</a:t>
            </a:r>
            <a:endParaRPr lang="zh-CN" altLang="en-US" sz="1050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3651" y="4612313"/>
            <a:ext cx="4673578" cy="1513840"/>
          </a:xfrm>
          <a:prstGeom prst="roundRect">
            <a:avLst>
              <a:gd name="adj" fmla="val 3244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584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2" dirty="0" smtClean="0"/>
              <a:t>Android</a:t>
            </a:r>
            <a:r>
              <a:rPr lang="zh-CN" altLang="en-US" sz="3492" dirty="0" smtClean="0"/>
              <a:t>内核层 内存分布</a:t>
            </a:r>
            <a:endParaRPr lang="zh-CN" altLang="en-US" sz="3492" dirty="0"/>
          </a:p>
        </p:txBody>
      </p:sp>
      <p:pic>
        <p:nvPicPr>
          <p:cNvPr id="1026" name="Picture 2" descr="https://oscimg.oschina.net/oscnet/b941a038303f37cfceb7d3b4d3f3d34646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8" y="1176071"/>
            <a:ext cx="6664603" cy="529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69" y="3119446"/>
            <a:ext cx="4847212" cy="11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各个区域详解</a:t>
            </a:r>
            <a:endParaRPr 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39822" y="1229360"/>
            <a:ext cx="1031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ea typeface="思源黑体 CN Bold" panose="020B0800000000000000"/>
              </a:rPr>
              <a:t>方法区</a:t>
            </a:r>
            <a:r>
              <a:rPr lang="en-US" altLang="zh-CN" dirty="0" smtClean="0">
                <a:solidFill>
                  <a:schemeClr val="accent6"/>
                </a:solidFill>
                <a:ea typeface="思源黑体 CN Bold" panose="020B0800000000000000"/>
              </a:rPr>
              <a:t>:</a:t>
            </a:r>
            <a:r>
              <a:rPr lang="zh-CN" altLang="en-US" dirty="0"/>
              <a:t>方法区存放了类的信息</a:t>
            </a:r>
            <a:r>
              <a:rPr lang="en-US" altLang="zh-CN" dirty="0"/>
              <a:t>(class</a:t>
            </a:r>
            <a:r>
              <a:rPr lang="zh-CN" altLang="en-US" dirty="0"/>
              <a:t>字节码的信息</a:t>
            </a:r>
            <a:r>
              <a:rPr lang="en-US" altLang="zh-CN" dirty="0"/>
              <a:t>)</a:t>
            </a:r>
            <a:r>
              <a:rPr lang="zh-CN" altLang="en-US" dirty="0" smtClean="0"/>
              <a:t>，静态</a:t>
            </a:r>
            <a:r>
              <a:rPr lang="zh-CN" altLang="en-US" dirty="0"/>
              <a:t>变量、处理逻辑的指令集 </a:t>
            </a:r>
            <a:r>
              <a:rPr lang="zh-CN" altLang="en-US" b="1" dirty="0"/>
              <a:t>方法区的数据主内存</a:t>
            </a:r>
            <a:endParaRPr lang="en-US" altLang="zh-CN" b="1" dirty="0" smtClean="0"/>
          </a:p>
          <a:p>
            <a:endParaRPr lang="en-US" altLang="zh-CN" dirty="0" smtClean="0">
              <a:ea typeface="思源黑体 CN Bold" panose="020B0800000000000000"/>
            </a:endParaRPr>
          </a:p>
          <a:p>
            <a:endParaRPr lang="en-US" altLang="zh-CN" dirty="0">
              <a:ea typeface="思源黑体 CN Bold" panose="020B0800000000000000"/>
            </a:endParaRPr>
          </a:p>
          <a:p>
            <a:r>
              <a:rPr lang="zh-CN" altLang="en-US" b="1" dirty="0">
                <a:solidFill>
                  <a:schemeClr val="accent6"/>
                </a:solidFill>
              </a:rPr>
              <a:t>堆区</a:t>
            </a:r>
            <a:r>
              <a:rPr lang="en-US" altLang="zh-CN" b="1" dirty="0" smtClean="0">
                <a:solidFill>
                  <a:schemeClr val="accent6"/>
                </a:solidFill>
              </a:rPr>
              <a:t>:</a:t>
            </a:r>
            <a:r>
              <a:rPr lang="zh-CN" altLang="en-US" dirty="0"/>
              <a:t>用来存储对象实例，被所有线程共享的一块内存区域，在</a:t>
            </a:r>
            <a:r>
              <a:rPr lang="en-US" altLang="zh-CN" dirty="0"/>
              <a:t>App</a:t>
            </a:r>
            <a:r>
              <a:rPr lang="zh-CN" altLang="en-US" dirty="0"/>
              <a:t>启动时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堆</a:t>
            </a:r>
            <a:r>
              <a:rPr lang="zh-CN" altLang="en-US" b="1" dirty="0"/>
              <a:t>区的数据放在</a:t>
            </a:r>
            <a:r>
              <a:rPr lang="zh-CN" altLang="en-US" b="1" dirty="0" smtClean="0"/>
              <a:t>主内存</a:t>
            </a:r>
            <a:r>
              <a:rPr lang="en-US" altLang="zh-CN" b="1" dirty="0" smtClean="0"/>
              <a:t> </a:t>
            </a:r>
          </a:p>
          <a:p>
            <a:endParaRPr lang="en-US" altLang="zh-CN" dirty="0" smtClean="0">
              <a:ea typeface="思源黑体 CN Bold" panose="020B0800000000000000"/>
            </a:endParaRPr>
          </a:p>
          <a:p>
            <a:endParaRPr lang="en-US" altLang="zh-CN" dirty="0">
              <a:ea typeface="思源黑体 CN Bold" panose="020B0800000000000000"/>
            </a:endParaRPr>
          </a:p>
          <a:p>
            <a:r>
              <a:rPr lang="zh-CN" altLang="en-US" b="1" dirty="0">
                <a:solidFill>
                  <a:schemeClr val="accent6"/>
                </a:solidFill>
              </a:rPr>
              <a:t>虚拟机栈区</a:t>
            </a:r>
            <a:r>
              <a:rPr lang="en-US" altLang="zh-CN" b="1" dirty="0" smtClean="0">
                <a:solidFill>
                  <a:schemeClr val="accent6"/>
                </a:solidFill>
              </a:rPr>
              <a:t>:</a:t>
            </a:r>
            <a:r>
              <a:rPr lang="zh-CN" altLang="en-US" dirty="0"/>
              <a:t>存储方法的局部变量，每次开启一个线程都会创建一个虚拟机栈，线程私有，生命周期与线程</a:t>
            </a:r>
            <a:r>
              <a:rPr lang="zh-CN" altLang="en-US" dirty="0" smtClean="0"/>
              <a:t>相同 </a:t>
            </a:r>
            <a:r>
              <a:rPr lang="zh-CN" altLang="en-US" b="1" dirty="0" smtClean="0"/>
              <a:t>栈</a:t>
            </a:r>
            <a:r>
              <a:rPr lang="zh-CN" altLang="en-US" b="1" dirty="0"/>
              <a:t>区的数据高速缓冲</a:t>
            </a:r>
            <a:r>
              <a:rPr lang="zh-CN" altLang="en-US" b="1" dirty="0" smtClean="0"/>
              <a:t>区 </a:t>
            </a:r>
            <a:endParaRPr lang="en-US" altLang="zh-CN" b="1" dirty="0" smtClean="0"/>
          </a:p>
          <a:p>
            <a:endParaRPr lang="en-US" altLang="zh-CN" b="1" dirty="0">
              <a:ea typeface="思源黑体 CN Bold" panose="020B0800000000000000"/>
            </a:endParaRPr>
          </a:p>
          <a:p>
            <a:endParaRPr lang="en-US" altLang="zh-CN" b="1" dirty="0" smtClean="0">
              <a:ea typeface="思源黑体 CN Bold" panose="020B0800000000000000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ea typeface="思源黑体 CN Bold" panose="020B0800000000000000"/>
              </a:rPr>
              <a:t>执行</a:t>
            </a:r>
            <a:r>
              <a:rPr lang="zh-CN" altLang="en-US" sz="1600" b="1" dirty="0">
                <a:solidFill>
                  <a:schemeClr val="accent6"/>
                </a:solidFill>
                <a:ea typeface="思源黑体 CN Bold" panose="020B0800000000000000"/>
              </a:rPr>
              <a:t>引擎</a:t>
            </a:r>
            <a:r>
              <a:rPr lang="en-US" altLang="zh-CN" sz="1600" b="1" dirty="0" smtClean="0">
                <a:solidFill>
                  <a:schemeClr val="accent6"/>
                </a:solidFill>
                <a:ea typeface="思源黑体 CN Bold" panose="020B0800000000000000"/>
              </a:rPr>
              <a:t>:      </a:t>
            </a:r>
            <a:r>
              <a:rPr lang="zh-CN" altLang="en-US" sz="1600" dirty="0" smtClean="0">
                <a:ea typeface="思源黑体 CN Bold" panose="020B0800000000000000"/>
              </a:rPr>
              <a:t>将</a:t>
            </a:r>
            <a:r>
              <a:rPr lang="zh-CN" altLang="en-US" sz="1600" dirty="0">
                <a:ea typeface="思源黑体 CN Bold" panose="020B0800000000000000"/>
              </a:rPr>
              <a:t>方法区中 对应方法的</a:t>
            </a:r>
            <a:r>
              <a:rPr lang="en-US" altLang="zh-CN" sz="1600" dirty="0">
                <a:ea typeface="思源黑体 CN Bold" panose="020B0800000000000000"/>
              </a:rPr>
              <a:t>arm</a:t>
            </a:r>
            <a:r>
              <a:rPr lang="zh-CN" altLang="en-US" sz="1600" dirty="0">
                <a:ea typeface="思源黑体 CN Bold" panose="020B0800000000000000"/>
              </a:rPr>
              <a:t>指令集 加载到栈区，而栈区存在于高速缓冲区中，</a:t>
            </a:r>
            <a:r>
              <a:rPr lang="en-US" altLang="zh-CN" sz="1600" dirty="0" err="1">
                <a:ea typeface="思源黑体 CN Bold" panose="020B0800000000000000"/>
              </a:rPr>
              <a:t>cpu</a:t>
            </a:r>
            <a:r>
              <a:rPr lang="zh-CN" altLang="en-US" sz="1600" dirty="0">
                <a:ea typeface="思源黑体 CN Bold" panose="020B0800000000000000"/>
              </a:rPr>
              <a:t>是直接</a:t>
            </a:r>
          </a:p>
          <a:p>
            <a:endParaRPr lang="zh-CN" altLang="en-US" sz="1600" dirty="0">
              <a:ea typeface="思源黑体 CN Bold" panose="020B0800000000000000"/>
            </a:endParaRPr>
          </a:p>
          <a:p>
            <a:r>
              <a:rPr lang="zh-CN" altLang="en-US" sz="1600" dirty="0">
                <a:ea typeface="思源黑体 CN Bold" panose="020B0800000000000000"/>
              </a:rPr>
              <a:t>从高速缓冲区取</a:t>
            </a:r>
            <a:r>
              <a:rPr lang="en-US" altLang="zh-CN" sz="1600" dirty="0">
                <a:ea typeface="思源黑体 CN Bold" panose="020B0800000000000000"/>
              </a:rPr>
              <a:t>arm</a:t>
            </a:r>
            <a:r>
              <a:rPr lang="zh-CN" altLang="en-US" sz="1600" dirty="0">
                <a:ea typeface="思源黑体 CN Bold" panose="020B0800000000000000"/>
              </a:rPr>
              <a:t>指令，一条一条执行。执行引擎就像一</a:t>
            </a:r>
            <a:r>
              <a:rPr lang="zh-CN" altLang="en-US" sz="1600" dirty="0" smtClean="0">
                <a:ea typeface="思源黑体 CN Bold" panose="020B0800000000000000"/>
              </a:rPr>
              <a:t>个中介，</a:t>
            </a:r>
            <a:r>
              <a:rPr lang="zh-CN" altLang="en-US" sz="1600" dirty="0">
                <a:ea typeface="思源黑体 CN Bold" panose="020B0800000000000000"/>
              </a:rPr>
              <a:t>方法对应的</a:t>
            </a:r>
            <a:r>
              <a:rPr lang="en-US" altLang="zh-CN" sz="1600" dirty="0">
                <a:ea typeface="思源黑体 CN Bold" panose="020B0800000000000000"/>
              </a:rPr>
              <a:t>arm</a:t>
            </a:r>
            <a:r>
              <a:rPr lang="zh-CN" altLang="en-US" sz="1600" dirty="0">
                <a:ea typeface="思源黑体 CN Bold" panose="020B0800000000000000"/>
              </a:rPr>
              <a:t>指令 </a:t>
            </a:r>
            <a:r>
              <a:rPr lang="zh-CN" altLang="en-US" sz="1600" dirty="0" smtClean="0">
                <a:ea typeface="思源黑体 CN Bold" panose="020B0800000000000000"/>
              </a:rPr>
              <a:t>相当于交易</a:t>
            </a:r>
            <a:r>
              <a:rPr lang="zh-CN" altLang="en-US" sz="1600" dirty="0">
                <a:ea typeface="思源黑体 CN Bold" panose="020B0800000000000000"/>
              </a:rPr>
              <a:t>的</a:t>
            </a:r>
            <a:r>
              <a:rPr lang="zh-CN" altLang="en-US" sz="1600" dirty="0" smtClean="0">
                <a:ea typeface="思源黑体 CN Bold" panose="020B0800000000000000"/>
              </a:rPr>
              <a:t>物品</a:t>
            </a:r>
            <a:endParaRPr lang="zh-CN" altLang="en-US" sz="1600" dirty="0"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43943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63" y="213157"/>
            <a:ext cx="11430120" cy="582547"/>
          </a:xfrm>
        </p:spPr>
        <p:txBody>
          <a:bodyPr/>
          <a:lstStyle/>
          <a:p>
            <a:r>
              <a:rPr lang="zh-CN" altLang="en-US" sz="3792" dirty="0"/>
              <a:t>内存原理</a:t>
            </a:r>
            <a:endParaRPr lang="zh-CN" altLang="en-US" sz="3492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6" y="1244224"/>
            <a:ext cx="1523280" cy="1517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24" y="1244223"/>
            <a:ext cx="1523280" cy="15171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75" y="1244222"/>
            <a:ext cx="1523280" cy="15171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15" y="1217027"/>
            <a:ext cx="1523280" cy="1517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79065" y="3360726"/>
            <a:ext cx="992782" cy="7933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7773" y="3429000"/>
            <a:ext cx="992782" cy="7933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5924" y="3497275"/>
            <a:ext cx="992782" cy="7933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3006" y="3497275"/>
            <a:ext cx="992782" cy="7933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18" y="5272405"/>
            <a:ext cx="4754475" cy="1082455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4" idx="2"/>
          </p:cNvCxnSpPr>
          <p:nvPr/>
        </p:nvCxnSpPr>
        <p:spPr>
          <a:xfrm>
            <a:off x="2146716" y="2761357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544163" y="2761357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446476" y="2828216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978805" y="2828216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H="1">
            <a:off x="2935825" y="3167675"/>
            <a:ext cx="1118281" cy="309118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3" idx="0"/>
          </p:cNvCxnSpPr>
          <p:nvPr/>
        </p:nvCxnSpPr>
        <p:spPr>
          <a:xfrm rot="16200000" flipH="1">
            <a:off x="4391248" y="4455196"/>
            <a:ext cx="1084144" cy="55027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2"/>
            <a:endCxn id="13" idx="0"/>
          </p:cNvCxnSpPr>
          <p:nvPr/>
        </p:nvCxnSpPr>
        <p:spPr>
          <a:xfrm rot="5400000">
            <a:off x="7103061" y="2396069"/>
            <a:ext cx="981733" cy="477094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6" idx="2"/>
            <a:endCxn id="13" idx="0"/>
          </p:cNvCxnSpPr>
          <p:nvPr/>
        </p:nvCxnSpPr>
        <p:spPr>
          <a:xfrm rot="5400000">
            <a:off x="5844519" y="3654609"/>
            <a:ext cx="981733" cy="225385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9760" y="3497275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dirty="0"/>
              <a:t>高速缓冲区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461052" y="1825271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/>
              <a:t>2</a:t>
            </a:r>
            <a:r>
              <a:rPr lang="zh-CN" altLang="en-US" sz="1707" dirty="0"/>
              <a:t>核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784023" y="1823063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/>
              <a:t>4</a:t>
            </a:r>
            <a:r>
              <a:rPr lang="zh-CN" altLang="en-US" sz="1707" dirty="0"/>
              <a:t>核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225333" y="1898967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/>
              <a:t>3</a:t>
            </a:r>
            <a:r>
              <a:rPr lang="zh-CN" altLang="en-US" sz="1707" dirty="0"/>
              <a:t>核</a:t>
            </a:r>
          </a:p>
        </p:txBody>
      </p:sp>
      <p:cxnSp>
        <p:nvCxnSpPr>
          <p:cNvPr id="35" name="肘形连接符 34"/>
          <p:cNvCxnSpPr/>
          <p:nvPr/>
        </p:nvCxnSpPr>
        <p:spPr>
          <a:xfrm rot="16200000" flipH="1">
            <a:off x="2954682" y="3167674"/>
            <a:ext cx="1118281" cy="3091180"/>
          </a:xfrm>
          <a:prstGeom prst="bentConnector3">
            <a:avLst/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16200000" flipH="1">
            <a:off x="4410105" y="4455195"/>
            <a:ext cx="1084144" cy="550272"/>
          </a:xfrm>
          <a:prstGeom prst="bentConnector3">
            <a:avLst/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7121918" y="2396068"/>
            <a:ext cx="981733" cy="4770940"/>
          </a:xfrm>
          <a:prstGeom prst="bentConnector3">
            <a:avLst/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5863376" y="3654608"/>
            <a:ext cx="981733" cy="2253858"/>
          </a:xfrm>
          <a:prstGeom prst="bentConnector3">
            <a:avLst>
              <a:gd name="adj1" fmla="val 48965"/>
            </a:avLst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03131" y="2734160"/>
            <a:ext cx="0" cy="5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35614" y="2761357"/>
            <a:ext cx="0" cy="5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7446476" y="2828216"/>
            <a:ext cx="0" cy="5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978805" y="2828216"/>
            <a:ext cx="0" cy="5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68508" y="1779757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 smtClean="0"/>
              <a:t>1</a:t>
            </a:r>
            <a:r>
              <a:rPr lang="zh-CN" altLang="en-US" sz="1707" dirty="0" smtClean="0"/>
              <a:t>核</a:t>
            </a:r>
            <a:endParaRPr lang="zh-CN" altLang="en-US" sz="1707" dirty="0"/>
          </a:p>
        </p:txBody>
      </p:sp>
      <p:sp>
        <p:nvSpPr>
          <p:cNvPr id="3" name="文本框 2"/>
          <p:cNvSpPr txBox="1"/>
          <p:nvPr/>
        </p:nvSpPr>
        <p:spPr>
          <a:xfrm>
            <a:off x="768479" y="5665768"/>
            <a:ext cx="261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Singleton </a:t>
            </a:r>
            <a:r>
              <a:rPr lang="en-US" altLang="zh-CN" dirty="0" err="1"/>
              <a:t>singleton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85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745" y="3289461"/>
            <a:ext cx="1633034" cy="116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David </a:t>
            </a:r>
            <a:r>
              <a:rPr lang="zh-CN" altLang="en-US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 </a:t>
            </a:r>
            <a:r>
              <a:rPr lang="en-US" altLang="zh-CN" sz="1058" b="1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复旦大学工程硕士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zh-CN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原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Oppo</a:t>
            </a:r>
            <a:r>
              <a:rPr lang="zh-CN" altLang="en-US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资深研发工程师，网易特邀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讲师，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</a:p>
          <a:p>
            <a:pPr algn="l"/>
            <a:endParaRPr lang="en-US" altLang="zh-CN" sz="1058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640" y="3187483"/>
            <a:ext cx="1887709" cy="71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River</a:t>
            </a:r>
            <a:r>
              <a:rPr lang="zh-CN" altLang="en-US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《</a:t>
            </a:r>
            <a:r>
              <a:rPr lang="en-US" altLang="zh-CN" sz="1058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Android开发入门与实战第二版》作者之一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</a:p>
          <a:p>
            <a:pPr algn="l"/>
            <a:endParaRPr lang="en-US" altLang="zh-CN" sz="1058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7644" y="3237840"/>
            <a:ext cx="1697131" cy="10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Zee</a:t>
            </a:r>
            <a:r>
              <a:rPr lang="zh-CN" altLang="en-US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en-US" altLang="zh-CN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中南大学计算机信息专业毕业，前新浪架构师，58同城项目负责人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44" y="1236517"/>
            <a:ext cx="1604841" cy="1618127"/>
          </a:xfrm>
          <a:prstGeom prst="rect">
            <a:avLst/>
          </a:prstGeom>
        </p:spPr>
      </p:pic>
      <p:sp>
        <p:nvSpPr>
          <p:cNvPr id="8" name="FLYING IMPRESSION FID FEIZHAO    qq:1964271550"/>
          <p:cNvSpPr txBox="1"/>
          <p:nvPr/>
        </p:nvSpPr>
        <p:spPr>
          <a:xfrm>
            <a:off x="1035356" y="4360371"/>
            <a:ext cx="9618585" cy="272382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zh-CN" altLang="en-US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1051917835</a:t>
            </a:r>
            <a:endParaRPr lang="zh-CN" altLang="en-US" sz="9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45" y="1221038"/>
            <a:ext cx="1522196" cy="1597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640" y="1242979"/>
            <a:ext cx="1625959" cy="160520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746174" y="3272522"/>
            <a:ext cx="1735385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Andy </a:t>
            </a: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华中科技大学计算机相关专业硕士，腾讯架构师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</a:p>
        </p:txBody>
      </p:sp>
      <p:pic>
        <p:nvPicPr>
          <p:cNvPr id="1026" name="Picture 2" descr="http://10.url.cn/eth/ajNVdqHZLLCGm1Yz7Pmpj9BuoiamYtw6sibLuxkibicst4q2rIxCnfgCpA6kpgrTLJKfghFmupDaa2g/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74" y="1252874"/>
            <a:ext cx="1483923" cy="1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75806" y="199508"/>
            <a:ext cx="5714733" cy="582548"/>
          </a:xfrm>
        </p:spPr>
        <p:txBody>
          <a:bodyPr/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786248" y="3240688"/>
            <a:ext cx="173538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Damon</a:t>
            </a: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前三星研发高级工程师</a:t>
            </a:r>
            <a:endParaRPr lang="en-US" altLang="zh-CN" sz="1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8" name="Picture 4" descr="http://10.url.cn/eth/ajNVdqHZLLAz9BIMUCxNK5fIAWdZpGvS61dgwj1nwqCdta3F41Bvj5n4qvf8bSOohXg0icw9KKHs/1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343" y="1252874"/>
            <a:ext cx="1561712" cy="15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6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高速缓冲区</a:t>
            </a:r>
            <a:endParaRPr 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39822" y="1229360"/>
            <a:ext cx="10312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ea typeface="思源黑体 CN Bold" panose="020B0800000000000000"/>
              </a:rPr>
              <a:t>高速缓冲区</a:t>
            </a:r>
            <a:r>
              <a:rPr lang="en-US" altLang="zh-CN" dirty="0" smtClean="0">
                <a:solidFill>
                  <a:schemeClr val="accent6"/>
                </a:solidFill>
                <a:ea typeface="思源黑体 CN Bold" panose="020B0800000000000000"/>
              </a:rPr>
              <a:t>:</a:t>
            </a:r>
            <a:r>
              <a:rPr lang="en-US" altLang="zh-CN" dirty="0" smtClean="0"/>
              <a:t> </a:t>
            </a:r>
            <a:endParaRPr lang="en-US" altLang="zh-CN" dirty="0" smtClean="0">
              <a:ea typeface="思源黑体 CN Bold" panose="020B080000000000000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ea typeface="思源黑体 CN Bold" panose="020B0800000000000000"/>
              </a:rPr>
              <a:t>              通常</a:t>
            </a:r>
            <a:r>
              <a:rPr lang="zh-CN" altLang="en-US" sz="1600" dirty="0">
                <a:ea typeface="思源黑体 CN Bold" panose="020B0800000000000000"/>
              </a:rPr>
              <a:t>的</a:t>
            </a:r>
            <a:r>
              <a:rPr lang="zh-CN" altLang="en-US" sz="1600" dirty="0" smtClean="0">
                <a:ea typeface="思源黑体 CN Bold" panose="020B0800000000000000"/>
              </a:rPr>
              <a:t>说法</a:t>
            </a:r>
            <a:r>
              <a:rPr lang="zh-CN" altLang="en-US" sz="1600" dirty="0" smtClean="0">
                <a:solidFill>
                  <a:schemeClr val="accent6"/>
                </a:solidFill>
                <a:ea typeface="思源黑体 CN Bold" panose="020B0800000000000000"/>
              </a:rPr>
              <a:t>主存</a:t>
            </a:r>
            <a:r>
              <a:rPr lang="zh-CN" altLang="en-US" sz="1600" dirty="0">
                <a:ea typeface="思源黑体 CN Bold" panose="020B0800000000000000"/>
              </a:rPr>
              <a:t>其实就是</a:t>
            </a:r>
            <a:r>
              <a:rPr lang="zh-CN" altLang="en-US" sz="1600" dirty="0" smtClean="0">
                <a:solidFill>
                  <a:schemeClr val="accent6"/>
                </a:solidFill>
                <a:ea typeface="思源黑体 CN Bold" panose="020B0800000000000000"/>
              </a:rPr>
              <a:t>内存</a:t>
            </a:r>
            <a:r>
              <a:rPr lang="zh-CN" altLang="en-US" sz="1600" dirty="0" smtClean="0">
                <a:ea typeface="思源黑体 CN Bold" panose="020B0800000000000000"/>
              </a:rPr>
              <a:t> ，而高速缓冲区属于</a:t>
            </a:r>
            <a:r>
              <a:rPr lang="zh-CN" altLang="en-US" sz="1600" dirty="0">
                <a:ea typeface="思源黑体 CN Bold" panose="020B0800000000000000"/>
              </a:rPr>
              <a:t>位于</a:t>
            </a:r>
            <a:r>
              <a:rPr lang="en-US" altLang="zh-CN" sz="1600" dirty="0">
                <a:ea typeface="思源黑体 CN Bold" panose="020B0800000000000000"/>
              </a:rPr>
              <a:t>CPU</a:t>
            </a:r>
            <a:r>
              <a:rPr lang="zh-CN" altLang="en-US" sz="1600" dirty="0" smtClean="0">
                <a:ea typeface="思源黑体 CN Bold" panose="020B0800000000000000"/>
              </a:rPr>
              <a:t>与主内存</a:t>
            </a:r>
            <a:r>
              <a:rPr lang="zh-CN" altLang="en-US" sz="1600" dirty="0">
                <a:ea typeface="思源黑体 CN Bold" panose="020B0800000000000000"/>
              </a:rPr>
              <a:t>之间</a:t>
            </a:r>
            <a:r>
              <a:rPr lang="zh-CN" altLang="en-US" sz="1600" dirty="0" smtClean="0">
                <a:ea typeface="思源黑体 CN Bold" panose="020B0800000000000000"/>
              </a:rPr>
              <a:t>的高速存储器，。它</a:t>
            </a:r>
            <a:r>
              <a:rPr lang="zh-CN" altLang="en-US" sz="1600" dirty="0">
                <a:ea typeface="思源黑体 CN Bold" panose="020B0800000000000000"/>
              </a:rPr>
              <a:t>的容量比内存小但交换速度快</a:t>
            </a:r>
            <a:r>
              <a:rPr lang="zh-CN" altLang="en-US" sz="1600" dirty="0" smtClean="0">
                <a:ea typeface="思源黑体 CN Bold" panose="020B0800000000000000"/>
              </a:rPr>
              <a:t>。</a:t>
            </a:r>
            <a:r>
              <a:rPr lang="zh-CN" altLang="en-US" sz="1600" dirty="0">
                <a:ea typeface="思源黑体 CN Bold" panose="020B0800000000000000"/>
              </a:rPr>
              <a:t>它的存取速度与</a:t>
            </a:r>
            <a:r>
              <a:rPr lang="en-US" altLang="zh-CN" sz="1600" dirty="0">
                <a:ea typeface="思源黑体 CN Bold" panose="020B0800000000000000"/>
              </a:rPr>
              <a:t>CPU</a:t>
            </a:r>
            <a:r>
              <a:rPr lang="zh-CN" altLang="en-US" sz="1600" dirty="0" smtClean="0">
                <a:ea typeface="思源黑体 CN Bold" panose="020B0800000000000000"/>
              </a:rPr>
              <a:t>持平。由于</a:t>
            </a:r>
            <a:r>
              <a:rPr lang="en-US" altLang="zh-CN" sz="1600" dirty="0" smtClean="0">
                <a:ea typeface="思源黑体 CN Bold" panose="020B0800000000000000"/>
              </a:rPr>
              <a:t>CPU</a:t>
            </a:r>
            <a:r>
              <a:rPr lang="zh-CN" altLang="en-US" sz="1600" dirty="0" smtClean="0">
                <a:ea typeface="思源黑体 CN Bold" panose="020B0800000000000000"/>
              </a:rPr>
              <a:t>执行速度非常快，而主内存执行速度相对慢很多，需要将数据提前加载到高速缓冲区中。</a:t>
            </a:r>
            <a:endParaRPr lang="en-US" altLang="zh-CN" sz="1600" dirty="0" smtClean="0">
              <a:ea typeface="思源黑体 CN Bold" panose="020B080000000000000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ea typeface="思源黑体 CN Bold" panose="020B0800000000000000"/>
              </a:rPr>
              <a:t>高速缓冲区价格非常昂贵，一般不超过</a:t>
            </a:r>
            <a:r>
              <a:rPr lang="en-US" altLang="zh-CN" sz="1600" dirty="0" smtClean="0">
                <a:ea typeface="思源黑体 CN Bold" panose="020B0800000000000000"/>
              </a:rPr>
              <a:t>12M </a:t>
            </a:r>
            <a:r>
              <a:rPr lang="zh-CN" altLang="en-US" sz="1600" dirty="0" smtClean="0">
                <a:ea typeface="思源黑体 CN Bold" panose="020B0800000000000000"/>
              </a:rPr>
              <a:t>，例如</a:t>
            </a:r>
            <a:r>
              <a:rPr lang="en-US" altLang="zh-CN" sz="1600" dirty="0" smtClean="0">
                <a:ea typeface="思源黑体 CN Bold" panose="020B0800000000000000"/>
              </a:rPr>
              <a:t>i7</a:t>
            </a:r>
            <a:r>
              <a:rPr lang="zh-CN" altLang="en-US" sz="1600" dirty="0" smtClean="0">
                <a:ea typeface="思源黑体 CN Bold" panose="020B0800000000000000"/>
              </a:rPr>
              <a:t>中最先进的型号，三级缓存也不过</a:t>
            </a:r>
            <a:r>
              <a:rPr lang="en-US" altLang="zh-CN" sz="1600" dirty="0" smtClean="0">
                <a:ea typeface="思源黑体 CN Bold" panose="020B0800000000000000"/>
              </a:rPr>
              <a:t>12M</a:t>
            </a:r>
            <a:r>
              <a:rPr lang="zh-CN" altLang="en-US" sz="1600" dirty="0">
                <a:ea typeface="思源黑体 CN Bold" panose="020B0800000000000000"/>
              </a:rPr>
              <a:t>。</a:t>
            </a:r>
            <a:endParaRPr lang="zh-CN" altLang="en-US" sz="1400" dirty="0">
              <a:ea typeface="思源黑体 CN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53775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63" y="213157"/>
            <a:ext cx="11430120" cy="582547"/>
          </a:xfrm>
        </p:spPr>
        <p:txBody>
          <a:bodyPr/>
          <a:lstStyle/>
          <a:p>
            <a:r>
              <a:rPr lang="zh-CN" altLang="en-US" sz="3792"/>
              <a:t>内存原理</a:t>
            </a:r>
            <a:endParaRPr lang="zh-CN" altLang="en-US" sz="3492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2177" y="1856637"/>
            <a:ext cx="992782" cy="7933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096" y="4819603"/>
            <a:ext cx="4754475" cy="108245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2146716" y="2761357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544163" y="2761357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446476" y="2828216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978805" y="2828216"/>
            <a:ext cx="0" cy="59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H="1">
            <a:off x="2935825" y="3167675"/>
            <a:ext cx="1118281" cy="309118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3" idx="0"/>
          </p:cNvCxnSpPr>
          <p:nvPr/>
        </p:nvCxnSpPr>
        <p:spPr>
          <a:xfrm rot="16200000" flipH="1">
            <a:off x="4637126" y="4002394"/>
            <a:ext cx="1084144" cy="55027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13" idx="0"/>
          </p:cNvCxnSpPr>
          <p:nvPr/>
        </p:nvCxnSpPr>
        <p:spPr>
          <a:xfrm rot="5400000">
            <a:off x="7310754" y="2151552"/>
            <a:ext cx="811631" cy="452447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3" idx="0"/>
          </p:cNvCxnSpPr>
          <p:nvPr/>
        </p:nvCxnSpPr>
        <p:spPr>
          <a:xfrm rot="5400000">
            <a:off x="6052213" y="3410093"/>
            <a:ext cx="811631" cy="200738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903512" y="5211374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/>
              <a:t>8G</a:t>
            </a:r>
            <a:r>
              <a:rPr lang="zh-CN" altLang="en-US" sz="1707" dirty="0"/>
              <a:t>内存</a:t>
            </a:r>
          </a:p>
        </p:txBody>
      </p:sp>
      <p:cxnSp>
        <p:nvCxnSpPr>
          <p:cNvPr id="40" name="肘形连接符 39"/>
          <p:cNvCxnSpPr>
            <a:stCxn id="15" idx="2"/>
            <a:endCxn id="13" idx="0"/>
          </p:cNvCxnSpPr>
          <p:nvPr/>
        </p:nvCxnSpPr>
        <p:spPr>
          <a:xfrm rot="16200000" flipH="1">
            <a:off x="4366667" y="3731936"/>
            <a:ext cx="2169568" cy="5766"/>
          </a:xfrm>
          <a:prstGeom prst="bentConnector3">
            <a:avLst/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82791" y="2010637"/>
            <a:ext cx="1359304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7" dirty="0" smtClean="0"/>
              <a:t>4M</a:t>
            </a:r>
            <a:r>
              <a:rPr lang="zh-CN" altLang="en-US" sz="1707" dirty="0" smtClean="0"/>
              <a:t>三级缓存</a:t>
            </a:r>
            <a:endParaRPr lang="zh-CN" altLang="en-US" sz="1707" dirty="0"/>
          </a:p>
        </p:txBody>
      </p:sp>
      <p:sp>
        <p:nvSpPr>
          <p:cNvPr id="44" name="圆角矩形 43"/>
          <p:cNvSpPr/>
          <p:nvPr/>
        </p:nvSpPr>
        <p:spPr>
          <a:xfrm>
            <a:off x="8535379" y="4007971"/>
            <a:ext cx="2702560" cy="1097280"/>
          </a:xfrm>
          <a:prstGeom prst="roundRect">
            <a:avLst>
              <a:gd name="adj" fmla="val 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8535379" y="5516808"/>
            <a:ext cx="2702560" cy="1097280"/>
          </a:xfrm>
          <a:prstGeom prst="roundRect">
            <a:avLst>
              <a:gd name="adj" fmla="val 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堆区</a:t>
            </a:r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>
            <a:off x="8052756" y="3922090"/>
            <a:ext cx="315939" cy="28667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>
            <a:off x="6152893" y="1480722"/>
            <a:ext cx="288457" cy="14913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692666" y="1607336"/>
            <a:ext cx="2702560" cy="1097280"/>
          </a:xfrm>
          <a:prstGeom prst="roundRect">
            <a:avLst>
              <a:gd name="adj" fmla="val 6482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栈区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62" y="328362"/>
            <a:ext cx="970696" cy="966779"/>
          </a:xfrm>
          <a:prstGeom prst="rect">
            <a:avLst/>
          </a:prstGeom>
        </p:spPr>
      </p:pic>
      <p:cxnSp>
        <p:nvCxnSpPr>
          <p:cNvPr id="28" name="肘形连接符 27"/>
          <p:cNvCxnSpPr/>
          <p:nvPr/>
        </p:nvCxnSpPr>
        <p:spPr>
          <a:xfrm rot="16200000" flipH="1">
            <a:off x="5200457" y="1596252"/>
            <a:ext cx="362138" cy="15769"/>
          </a:xfrm>
          <a:prstGeom prst="bentConnector3">
            <a:avLst/>
          </a:prstGeom>
          <a:ln>
            <a:solidFill>
              <a:srgbClr val="33C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27" grpId="0" animBg="1"/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270" y="213330"/>
            <a:ext cx="11429508" cy="582516"/>
          </a:xfrm>
        </p:spPr>
        <p:txBody>
          <a:bodyPr/>
          <a:lstStyle/>
          <a:p>
            <a:r>
              <a:rPr lang="zh-CN" altLang="en-US" sz="3792"/>
              <a:t>内存原理</a:t>
            </a:r>
            <a:endParaRPr lang="zh-CN" altLang="en-US" sz="3492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18" y="1099690"/>
            <a:ext cx="1523198" cy="15170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3096" y="3216079"/>
            <a:ext cx="992729" cy="7933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510" y="5167015"/>
            <a:ext cx="7189902" cy="1636931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4" idx="2"/>
          </p:cNvCxnSpPr>
          <p:nvPr/>
        </p:nvCxnSpPr>
        <p:spPr>
          <a:xfrm>
            <a:off x="6090717" y="2616742"/>
            <a:ext cx="0" cy="5993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H="1">
            <a:off x="2935995" y="3167689"/>
            <a:ext cx="1118221" cy="309101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3" idx="0"/>
          </p:cNvCxnSpPr>
          <p:nvPr/>
        </p:nvCxnSpPr>
        <p:spPr>
          <a:xfrm>
            <a:off x="4251378" y="4082928"/>
            <a:ext cx="1768083" cy="108408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13" idx="0"/>
          </p:cNvCxnSpPr>
          <p:nvPr/>
        </p:nvCxnSpPr>
        <p:spPr>
          <a:xfrm rot="5400000">
            <a:off x="7561131" y="2748958"/>
            <a:ext cx="876389" cy="395972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3" idx="0"/>
          </p:cNvCxnSpPr>
          <p:nvPr/>
        </p:nvCxnSpPr>
        <p:spPr>
          <a:xfrm rot="5400000">
            <a:off x="6302657" y="4007431"/>
            <a:ext cx="876389" cy="144278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83962" y="2683598"/>
            <a:ext cx="0" cy="43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893385" y="3077694"/>
            <a:ext cx="2250014" cy="544670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1693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142247" y="5606145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17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主内存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2717796" y="5301688"/>
            <a:ext cx="2476898" cy="1016386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/>
              <a:t>方法区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5313163" y="5311667"/>
            <a:ext cx="2476898" cy="1016386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/>
              <a:t>堆区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2717796" y="5399514"/>
            <a:ext cx="4492524" cy="1047722"/>
          </a:xfrm>
          <a:prstGeom prst="rect">
            <a:avLst/>
          </a:prstGeom>
        </p:spPr>
        <p:txBody>
          <a:bodyPr vert="horz" wrap="square" lIns="48386" tIns="24193" rIns="48386" bIns="24193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0000: new-instance v0, 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0002: invoke-direct {v0},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0005: return-object v0</a:t>
            </a:r>
            <a:endParaRPr lang="zh-CN" altLang="en-US" sz="127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9" name="菱形 58"/>
          <p:cNvSpPr/>
          <p:nvPr/>
        </p:nvSpPr>
        <p:spPr>
          <a:xfrm>
            <a:off x="89980" y="4434662"/>
            <a:ext cx="2438844" cy="9179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93" dirty="0"/>
              <a:t>执行引擎</a:t>
            </a:r>
          </a:p>
        </p:txBody>
      </p:sp>
      <p:cxnSp>
        <p:nvCxnSpPr>
          <p:cNvPr id="71" name="直接箭头连接符 70"/>
          <p:cNvCxnSpPr>
            <a:endCxn id="13" idx="0"/>
          </p:cNvCxnSpPr>
          <p:nvPr/>
        </p:nvCxnSpPr>
        <p:spPr>
          <a:xfrm>
            <a:off x="6011809" y="4009434"/>
            <a:ext cx="7652" cy="11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786325" y="2746672"/>
            <a:ext cx="745193" cy="1674061"/>
          </a:xfrm>
          <a:prstGeom prst="roundRect">
            <a:avLst>
              <a:gd name="adj" fmla="val 2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05" dirty="0"/>
              <a:t>栈区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948432" y="2938253"/>
            <a:ext cx="4492524" cy="1047722"/>
          </a:xfrm>
          <a:prstGeom prst="rect">
            <a:avLst/>
          </a:prstGeom>
        </p:spPr>
        <p:txBody>
          <a:bodyPr vert="horz" wrap="square" lIns="48386" tIns="24193" rIns="48386" bIns="24193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0000: new-instance v0, 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0002: invoke-direct {v0},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0005: return-object v0</a:t>
            </a:r>
            <a:endParaRPr lang="zh-CN" altLang="en-US" sz="127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075160" y="593782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117" b="1" dirty="0" err="1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cpu</a:t>
            </a:r>
            <a:endParaRPr lang="zh-CN" altLang="en-US" sz="2117" b="1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437783" y="3275644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17" b="1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高速缓冲区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7235708" y="1407137"/>
            <a:ext cx="4492524" cy="1047722"/>
          </a:xfrm>
          <a:prstGeom prst="rect">
            <a:avLst/>
          </a:prstGeom>
        </p:spPr>
        <p:txBody>
          <a:bodyPr vert="horz" wrap="square" lIns="48386" tIns="24193" rIns="48386" bIns="24193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0000: new-instance v0, 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0002: invoke-direct {v0}, </a:t>
            </a:r>
          </a:p>
          <a:p>
            <a:pPr>
              <a:lnSpc>
                <a:spcPct val="150000"/>
              </a:lnSpc>
            </a:pPr>
            <a:r>
              <a:rPr lang="en-US" altLang="zh-CN" sz="127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0005: return-object v0</a:t>
            </a:r>
            <a:endParaRPr lang="zh-CN" altLang="en-US" sz="127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78612" y="5352596"/>
            <a:ext cx="2420503" cy="1210473"/>
            <a:chOff x="903872" y="10115415"/>
            <a:chExt cx="4574302" cy="2287569"/>
          </a:xfrm>
        </p:grpSpPr>
        <p:cxnSp>
          <p:nvCxnSpPr>
            <p:cNvPr id="70" name="肘形连接符 69"/>
            <p:cNvCxnSpPr>
              <a:endCxn id="59" idx="2"/>
            </p:cNvCxnSpPr>
            <p:nvPr/>
          </p:nvCxnSpPr>
          <p:spPr>
            <a:xfrm rot="10800000">
              <a:off x="2473911" y="10115415"/>
              <a:ext cx="3004263" cy="654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903872" y="10645652"/>
              <a:ext cx="3782893" cy="1757332"/>
            </a:xfrm>
            <a:prstGeom prst="rect">
              <a:avLst/>
            </a:prstGeom>
          </p:spPr>
          <p:txBody>
            <a:bodyPr vert="horz" wrap="square" lIns="48386" tIns="24193" rIns="48386" bIns="24193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7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加载</a:t>
              </a:r>
            </a:p>
          </p:txBody>
        </p:sp>
      </p:grpSp>
      <p:cxnSp>
        <p:nvCxnSpPr>
          <p:cNvPr id="82" name="肘形连接符 81"/>
          <p:cNvCxnSpPr>
            <a:stCxn id="59" idx="0"/>
          </p:cNvCxnSpPr>
          <p:nvPr/>
        </p:nvCxnSpPr>
        <p:spPr>
          <a:xfrm rot="5400000" flipH="1" flipV="1">
            <a:off x="2576723" y="2303063"/>
            <a:ext cx="864279" cy="3398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86323" y="3587682"/>
            <a:ext cx="2001727" cy="92989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70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压栈</a:t>
            </a:r>
          </a:p>
        </p:txBody>
      </p:sp>
    </p:spTree>
    <p:extLst>
      <p:ext uri="{BB962C8B-B14F-4D97-AF65-F5344CB8AC3E}">
        <p14:creationId xmlns:p14="http://schemas.microsoft.com/office/powerpoint/2010/main" val="13972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836E-6 2.30279E-7 L -0.05305 2.30279E-7 C -0.07683 2.30279E-7 -0.10604 -0.0659 -0.10604 -0.1193 L -0.10604 -0.238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6" y="-119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5" grpId="0"/>
      <p:bldP spid="55" grpId="1"/>
      <p:bldP spid="55" grpId="2"/>
      <p:bldP spid="59" grpId="0" animBg="1"/>
      <p:bldP spid="73" grpId="0" animBg="1"/>
      <p:bldP spid="74" grpId="0"/>
      <p:bldP spid="74" grpId="1"/>
      <p:bldP spid="77" grpId="0" build="p"/>
      <p:bldP spid="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05129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endParaRPr lang="zh-CN" altLang="en-US" sz="10002" dirty="0">
              <a:solidFill>
                <a:srgbClr val="F8F8F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927690" y="4335560"/>
            <a:ext cx="8561580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为什么虚拟机要设计方法区，堆区呢</a:t>
            </a:r>
            <a:r>
              <a:rPr lang="en-US" altLang="zh-CN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?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86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/>
              <a:t>为什么虚拟机要设计方法区，堆区呢</a:t>
            </a:r>
            <a:r>
              <a:rPr lang="en-US" altLang="zh-CN" sz="3493" dirty="0"/>
              <a:t>?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082382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 smtClean="0"/>
              <a:t>Java</a:t>
            </a:r>
            <a:r>
              <a:rPr lang="zh-CN" altLang="en-US" sz="1905" dirty="0" smtClean="0"/>
              <a:t>这门语言最大的优势是 不用程序员管理内存创建于回收，</a:t>
            </a:r>
            <a:r>
              <a:rPr lang="en-US" altLang="zh-CN" sz="1905" dirty="0" smtClean="0"/>
              <a:t>Oracle</a:t>
            </a:r>
            <a:r>
              <a:rPr lang="zh-CN" altLang="en-US" sz="1905" dirty="0" smtClean="0"/>
              <a:t>为了管理</a:t>
            </a:r>
            <a:r>
              <a:rPr lang="en-US" altLang="zh-CN" sz="1905" dirty="0" smtClean="0"/>
              <a:t>java</a:t>
            </a:r>
            <a:r>
              <a:rPr lang="zh-CN" altLang="en-US" sz="1905" dirty="0" smtClean="0"/>
              <a:t>对象运行机制</a:t>
            </a:r>
            <a:endParaRPr lang="en-US" altLang="zh-CN" sz="1905" dirty="0" smtClean="0"/>
          </a:p>
          <a:p>
            <a:pPr algn="just"/>
            <a:endParaRPr lang="en-US" altLang="zh-CN" sz="1905" dirty="0" smtClean="0"/>
          </a:p>
          <a:p>
            <a:pPr algn="just"/>
            <a:r>
              <a:rPr lang="en-US" altLang="zh-CN" sz="1905" dirty="0" smtClean="0"/>
              <a:t>(</a:t>
            </a:r>
            <a:r>
              <a:rPr lang="zh-CN" altLang="en-US" sz="1905" dirty="0" smtClean="0"/>
              <a:t>生命周期</a:t>
            </a:r>
            <a:r>
              <a:rPr lang="en-US" altLang="zh-CN" sz="1905" dirty="0" smtClean="0"/>
              <a:t>) </a:t>
            </a:r>
            <a:r>
              <a:rPr lang="zh-CN" altLang="en-US" sz="1905" dirty="0" smtClean="0"/>
              <a:t>设计了方法区与堆区。谁来管理，当然还是</a:t>
            </a:r>
            <a:r>
              <a:rPr lang="en-US" altLang="zh-CN" sz="1905" dirty="0" smtClean="0"/>
              <a:t>C++</a:t>
            </a:r>
            <a:r>
              <a:rPr lang="zh-CN" altLang="en-US" sz="1905" dirty="0" smtClean="0"/>
              <a:t>来。方法区和堆区的设立只是为了好管理</a:t>
            </a:r>
            <a:r>
              <a:rPr lang="en-US" altLang="zh-CN" sz="1905" dirty="0" smtClean="0"/>
              <a:t>   </a:t>
            </a:r>
            <a:r>
              <a:rPr lang="zh-CN" altLang="en-US" sz="1905" dirty="0" smtClean="0"/>
              <a:t>在</a:t>
            </a:r>
            <a:r>
              <a:rPr lang="en-US" altLang="zh-CN" sz="1905" dirty="0" err="1" smtClean="0"/>
              <a:t>linux</a:t>
            </a:r>
            <a:r>
              <a:rPr lang="zh-CN" altLang="en-US" sz="1905" dirty="0" smtClean="0"/>
              <a:t>系统 这些区域本身都不存在，</a:t>
            </a:r>
            <a:endParaRPr lang="en-US" altLang="zh-CN" sz="1905" dirty="0"/>
          </a:p>
          <a:p>
            <a:pPr algn="just"/>
            <a:r>
              <a:rPr lang="en-US" altLang="zh-CN" sz="1905" dirty="0" smtClean="0"/>
              <a:t> </a:t>
            </a:r>
            <a:endParaRPr lang="en-US" altLang="zh-CN" sz="1905" dirty="0" smtClean="0">
              <a:solidFill>
                <a:schemeClr val="accent1"/>
              </a:solidFill>
            </a:endParaRPr>
          </a:p>
          <a:p>
            <a:pPr algn="just"/>
            <a:endParaRPr lang="en-US" altLang="zh-CN" sz="1905" dirty="0" smtClean="0">
              <a:solidFill>
                <a:schemeClr val="accent1"/>
              </a:solidFill>
            </a:endParaRPr>
          </a:p>
          <a:p>
            <a:pPr algn="just"/>
            <a:r>
              <a:rPr lang="zh-CN" altLang="en-US" sz="1600" dirty="0" smtClean="0">
                <a:solidFill>
                  <a:schemeClr val="accent1"/>
                </a:solidFill>
              </a:rPr>
              <a:t>如果我们不设立方法区和堆区，可以</a:t>
            </a:r>
            <a:r>
              <a:rPr lang="zh-CN" altLang="en-US" sz="1600" dirty="0">
                <a:solidFill>
                  <a:schemeClr val="accent1"/>
                </a:solidFill>
              </a:rPr>
              <a:t>想象</a:t>
            </a:r>
            <a:r>
              <a:rPr lang="zh-CN" altLang="en-US" sz="1600" dirty="0" smtClean="0">
                <a:solidFill>
                  <a:schemeClr val="accent1"/>
                </a:solidFill>
              </a:rPr>
              <a:t>下下面两种场景</a:t>
            </a:r>
            <a:r>
              <a:rPr lang="en-US" altLang="zh-CN" sz="1600" dirty="0" smtClean="0">
                <a:solidFill>
                  <a:schemeClr val="accent1"/>
                </a:solidFill>
              </a:rPr>
              <a:t>: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algn="just"/>
            <a:r>
              <a:rPr lang="en-US" altLang="zh-CN" sz="1600" dirty="0" smtClean="0"/>
              <a:t>1 </a:t>
            </a:r>
            <a:r>
              <a:rPr lang="zh-CN" altLang="en-US" sz="1600" dirty="0" smtClean="0"/>
              <a:t>如果没有方法区，每次创建对象需要从磁盘加载字节码，然后</a:t>
            </a:r>
            <a:r>
              <a:rPr lang="en-US" altLang="zh-CN" sz="1600" dirty="0" smtClean="0"/>
              <a:t>new</a:t>
            </a:r>
            <a:r>
              <a:rPr lang="zh-CN" altLang="en-US" sz="1600" dirty="0" smtClean="0"/>
              <a:t>出来</a:t>
            </a:r>
            <a:endParaRPr lang="en-US" altLang="zh-CN" sz="1600" dirty="0"/>
          </a:p>
          <a:p>
            <a:pPr algn="just"/>
            <a:r>
              <a:rPr lang="zh-CN" altLang="en-US" sz="1600" dirty="0" smtClean="0"/>
              <a:t>性能是多么低下</a:t>
            </a:r>
            <a:endParaRPr lang="en-US" altLang="zh-CN" sz="1600" dirty="0" smtClean="0"/>
          </a:p>
          <a:p>
            <a:pPr algn="just"/>
            <a:endParaRPr lang="en-US" altLang="zh-CN" sz="1600" dirty="0"/>
          </a:p>
          <a:p>
            <a:pPr algn="just"/>
            <a:r>
              <a:rPr lang="en-US" altLang="zh-CN" sz="1600" dirty="0" smtClean="0"/>
              <a:t>2 </a:t>
            </a:r>
            <a:r>
              <a:rPr lang="zh-CN" altLang="en-US" sz="1600" dirty="0" smtClean="0"/>
              <a:t>如果没有堆区，每次创建都需要加载一个对象，并且携带对应的</a:t>
            </a:r>
            <a:r>
              <a:rPr lang="en-US" altLang="zh-CN" sz="1600" dirty="0" smtClean="0"/>
              <a:t>class</a:t>
            </a:r>
            <a:r>
              <a:rPr lang="zh-CN" altLang="en-US" sz="1600" dirty="0" smtClean="0"/>
              <a:t>，将会需要多少内存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04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/>
              <a:t>虚拟机给</a:t>
            </a:r>
            <a:r>
              <a:rPr lang="en-US" altLang="zh-CN" sz="3493" dirty="0"/>
              <a:t>App</a:t>
            </a:r>
            <a:r>
              <a:rPr lang="zh-CN" altLang="en-US" sz="3493" dirty="0"/>
              <a:t>的内存我们该怎么理解呢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163208" y="1566029"/>
            <a:ext cx="10071299" cy="4782848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	Android</a:t>
            </a:r>
            <a:r>
              <a:rPr lang="zh-CN" altLang="en-US" sz="1905" dirty="0"/>
              <a:t>虚拟机在</a:t>
            </a:r>
            <a:r>
              <a:rPr lang="en-US" altLang="zh-CN" sz="1905" dirty="0" err="1"/>
              <a:t>linux</a:t>
            </a:r>
            <a:r>
              <a:rPr lang="zh-CN" altLang="en-US" sz="1905" dirty="0"/>
              <a:t>中的</a:t>
            </a:r>
            <a:r>
              <a:rPr lang="zh-CN" altLang="en-US" sz="1905" dirty="0">
                <a:solidFill>
                  <a:srgbClr val="1577BA"/>
                </a:solidFill>
              </a:rPr>
              <a:t>申请内存 </a:t>
            </a:r>
            <a:r>
              <a:rPr lang="zh-CN" altLang="en-US" sz="1905" dirty="0"/>
              <a:t>可以理解为一次性</a:t>
            </a:r>
            <a:r>
              <a:rPr lang="en-US" altLang="zh-CN" sz="1905" dirty="0" err="1">
                <a:solidFill>
                  <a:srgbClr val="1577BA"/>
                </a:solidFill>
              </a:rPr>
              <a:t>malloc</a:t>
            </a:r>
            <a:r>
              <a:rPr lang="zh-CN" altLang="en-US" sz="1905" dirty="0"/>
              <a:t>了一大块的内存</a:t>
            </a:r>
            <a:r>
              <a:rPr lang="en-US" altLang="zh-CN" sz="1905" dirty="0"/>
              <a:t>, </a:t>
            </a:r>
            <a:r>
              <a:rPr lang="en-US" altLang="zh-CN" sz="1905" dirty="0" smtClean="0"/>
              <a:t> </a:t>
            </a:r>
            <a:r>
              <a:rPr lang="zh-CN" altLang="en-US" sz="1905" dirty="0" smtClean="0"/>
              <a:t>而内存中 就有</a:t>
            </a:r>
            <a:r>
              <a:rPr lang="zh-CN" altLang="en-US" sz="1905" dirty="0" smtClean="0">
                <a:solidFill>
                  <a:schemeClr val="accent1"/>
                </a:solidFill>
              </a:rPr>
              <a:t>方法区 和堆区</a:t>
            </a:r>
            <a:endParaRPr lang="en-US" altLang="zh-CN" sz="1905" dirty="0">
              <a:solidFill>
                <a:schemeClr val="accent1"/>
              </a:solidFill>
            </a:endParaRPr>
          </a:p>
          <a:p>
            <a:pPr algn="just"/>
            <a:r>
              <a:rPr lang="en-US" altLang="zh-CN" sz="1905" dirty="0" smtClean="0"/>
              <a:t>	</a:t>
            </a:r>
            <a:r>
              <a:rPr lang="zh-CN" altLang="en-US" sz="1905" dirty="0" smtClean="0"/>
              <a:t>开启一</a:t>
            </a:r>
            <a:r>
              <a:rPr lang="zh-CN" altLang="en-US" sz="1905" dirty="0"/>
              <a:t>个</a:t>
            </a:r>
            <a:r>
              <a:rPr lang="en-US" altLang="zh-CN" sz="1905" dirty="0"/>
              <a:t>App</a:t>
            </a:r>
            <a:r>
              <a:rPr lang="zh-CN" altLang="en-US" sz="1905" dirty="0" smtClean="0"/>
              <a:t>代表虚拟机</a:t>
            </a:r>
            <a:r>
              <a:rPr lang="en-US" altLang="zh-CN" sz="1905" dirty="0" err="1" smtClean="0"/>
              <a:t>malloc</a:t>
            </a:r>
            <a:r>
              <a:rPr lang="zh-CN" altLang="en-US" sz="1905" dirty="0"/>
              <a:t>一次内存 比如</a:t>
            </a:r>
            <a:r>
              <a:rPr lang="en-US" altLang="zh-CN" sz="1905" dirty="0"/>
              <a:t>50M,</a:t>
            </a:r>
            <a:r>
              <a:rPr lang="zh-CN" altLang="en-US" sz="1905" dirty="0"/>
              <a:t>如果运行了</a:t>
            </a:r>
            <a:r>
              <a:rPr lang="en-US" altLang="zh-CN" sz="1905" dirty="0"/>
              <a:t>10</a:t>
            </a:r>
            <a:r>
              <a:rPr lang="zh-CN" altLang="en-US" sz="1905" dirty="0"/>
              <a:t>个</a:t>
            </a:r>
            <a:r>
              <a:rPr lang="en-US" altLang="zh-CN" sz="1905" dirty="0"/>
              <a:t>App</a:t>
            </a:r>
            <a:r>
              <a:rPr lang="zh-CN" altLang="en-US" sz="1905" dirty="0"/>
              <a:t>，那就是</a:t>
            </a:r>
            <a:r>
              <a:rPr lang="en-US" altLang="zh-CN" sz="1905" dirty="0"/>
              <a:t>500M</a:t>
            </a:r>
            <a:r>
              <a:rPr lang="zh-CN" altLang="en-US" sz="1905" dirty="0"/>
              <a:t>。虚拟机占</a:t>
            </a:r>
            <a:r>
              <a:rPr lang="en-US" altLang="zh-CN" sz="1905" dirty="0"/>
              <a:t>Linux</a:t>
            </a:r>
            <a:r>
              <a:rPr lang="zh-CN" altLang="en-US" sz="1905" dirty="0"/>
              <a:t>的内存有</a:t>
            </a:r>
            <a:r>
              <a:rPr lang="en-US" altLang="zh-CN" sz="1905" dirty="0">
                <a:solidFill>
                  <a:srgbClr val="1577BA"/>
                </a:solidFill>
              </a:rPr>
              <a:t>500M</a:t>
            </a:r>
          </a:p>
          <a:p>
            <a:pPr algn="just"/>
            <a:r>
              <a:rPr lang="en-US" altLang="zh-CN" sz="1905" dirty="0" smtClean="0"/>
              <a:t>	 </a:t>
            </a:r>
            <a:endParaRPr lang="en-US" altLang="zh-CN" sz="1905" dirty="0"/>
          </a:p>
          <a:p>
            <a:pPr algn="just"/>
            <a:r>
              <a:rPr lang="en-US" altLang="zh-CN" sz="1905" dirty="0"/>
              <a:t> 	</a:t>
            </a:r>
            <a:r>
              <a:rPr lang="zh-CN" altLang="en-US" sz="1905" dirty="0"/>
              <a:t>然后由虚拟机自己管理内部对象的分配</a:t>
            </a:r>
            <a:r>
              <a:rPr lang="en-US" altLang="zh-CN" sz="1905" dirty="0"/>
              <a:t>. </a:t>
            </a:r>
            <a:r>
              <a:rPr lang="zh-CN" altLang="en-US" sz="1905" dirty="0"/>
              <a:t>由于回收需要知道对象占多大空间</a:t>
            </a:r>
            <a:r>
              <a:rPr lang="en-US" altLang="zh-CN" sz="1905" dirty="0"/>
              <a:t>, </a:t>
            </a:r>
          </a:p>
          <a:p>
            <a:pPr algn="just"/>
            <a:endParaRPr lang="en-US" altLang="zh-CN" sz="1905" dirty="0"/>
          </a:p>
          <a:p>
            <a:pPr algn="just"/>
            <a:r>
              <a:rPr lang="en-US" altLang="zh-CN" sz="1905" dirty="0"/>
              <a:t>	</a:t>
            </a:r>
            <a:r>
              <a:rPr lang="zh-CN" altLang="en-US" sz="1905" dirty="0"/>
              <a:t>所以在</a:t>
            </a:r>
            <a:r>
              <a:rPr lang="zh-CN" altLang="en-US" sz="1905" dirty="0">
                <a:solidFill>
                  <a:srgbClr val="1577BA"/>
                </a:solidFill>
              </a:rPr>
              <a:t>分配对象</a:t>
            </a:r>
            <a:r>
              <a:rPr lang="zh-CN" altLang="en-US" sz="1905" dirty="0"/>
              <a:t>时</a:t>
            </a:r>
            <a:r>
              <a:rPr lang="en-US" altLang="zh-CN" sz="1905" dirty="0"/>
              <a:t>, </a:t>
            </a:r>
            <a:r>
              <a:rPr lang="zh-CN" altLang="en-US" sz="1905" dirty="0"/>
              <a:t>除了对象本身我们看得见的字段外</a:t>
            </a:r>
            <a:r>
              <a:rPr lang="en-US" altLang="zh-CN" sz="1905" dirty="0"/>
              <a:t>, </a:t>
            </a:r>
            <a:r>
              <a:rPr lang="zh-CN" altLang="en-US" sz="1905" dirty="0"/>
              <a:t>还需要对象的描述信息</a:t>
            </a:r>
            <a:r>
              <a:rPr lang="en-US" altLang="zh-CN" sz="1905" dirty="0"/>
              <a:t>, </a:t>
            </a:r>
            <a:r>
              <a:rPr lang="zh-CN" altLang="en-US" sz="1905" dirty="0"/>
              <a:t>这就是对象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对象</a:t>
            </a:r>
            <a:r>
              <a:rPr lang="zh-CN" altLang="en-US" sz="1905" dirty="0" smtClean="0"/>
              <a:t>的</a:t>
            </a:r>
            <a:r>
              <a:rPr lang="zh-CN" altLang="en-US" sz="1905" dirty="0"/>
              <a:t>中隐含的</a:t>
            </a:r>
            <a:r>
              <a:rPr lang="en-US" altLang="zh-CN" sz="1905" dirty="0" err="1">
                <a:solidFill>
                  <a:srgbClr val="FF0000"/>
                </a:solidFill>
              </a:rPr>
              <a:t>klass</a:t>
            </a:r>
            <a:r>
              <a:rPr lang="en-US" altLang="zh-CN" sz="1905" dirty="0"/>
              <a:t>  </a:t>
            </a:r>
            <a:r>
              <a:rPr lang="zh-CN" altLang="en-US" sz="1905" dirty="0"/>
              <a:t>直觉来看 如果靠猜并不能解决心中的疑惑</a:t>
            </a:r>
            <a:r>
              <a:rPr lang="en-US" altLang="zh-CN" sz="1905" dirty="0"/>
              <a:t>, </a:t>
            </a:r>
            <a:r>
              <a:rPr lang="zh-CN" altLang="en-US" sz="1905" dirty="0"/>
              <a:t>只要在正在</a:t>
            </a:r>
            <a:r>
              <a:rPr lang="en-US" altLang="zh-CN" sz="1905" dirty="0" err="1"/>
              <a:t>jdk</a:t>
            </a:r>
            <a:r>
              <a:rPr lang="zh-CN" altLang="en-US" sz="1905" dirty="0"/>
              <a:t>源码中找到分配给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对象的</a:t>
            </a:r>
            <a:r>
              <a:rPr lang="en-US" altLang="zh-CN" sz="1905" dirty="0" err="1"/>
              <a:t>klass</a:t>
            </a:r>
            <a:r>
              <a:rPr lang="en-US" altLang="zh-CN" sz="1905" dirty="0"/>
              <a:t> </a:t>
            </a:r>
            <a:r>
              <a:rPr lang="zh-CN" altLang="en-US" sz="1905" dirty="0"/>
              <a:t>就能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证明</a:t>
            </a:r>
            <a:r>
              <a:rPr lang="en-US" altLang="zh-CN" sz="1905" dirty="0" err="1"/>
              <a:t>klass</a:t>
            </a:r>
            <a:r>
              <a:rPr lang="zh-CN" altLang="en-US" sz="1905" dirty="0"/>
              <a:t>是 </a:t>
            </a:r>
            <a:r>
              <a:rPr lang="en-US" altLang="zh-CN" sz="1905" dirty="0"/>
              <a:t>Android</a:t>
            </a:r>
            <a:r>
              <a:rPr lang="zh-CN" altLang="en-US" sz="1905" dirty="0"/>
              <a:t>所有对象的源头</a:t>
            </a:r>
            <a:endParaRPr lang="en-US" altLang="zh-CN" sz="1905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090" y="832654"/>
            <a:ext cx="3083013" cy="7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 smtClean="0"/>
              <a:t>Android</a:t>
            </a:r>
            <a:r>
              <a:rPr lang="zh-CN" altLang="en-US" sz="3493" dirty="0" smtClean="0"/>
              <a:t>虚拟机方法区 和堆区本质是什么</a:t>
            </a:r>
            <a:r>
              <a:rPr lang="en-US" altLang="zh-CN" sz="3493" dirty="0" smtClean="0"/>
              <a:t>?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023905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905" dirty="0"/>
              <a:t>在</a:t>
            </a:r>
            <a:r>
              <a:rPr lang="en-US" altLang="zh-CN" sz="1905" dirty="0"/>
              <a:t>C</a:t>
            </a:r>
            <a:r>
              <a:rPr lang="zh-CN" altLang="en-US" sz="1905" dirty="0"/>
              <a:t>语言中使用内存直接通过指针方式访问内存的某个数据</a:t>
            </a:r>
            <a:r>
              <a:rPr lang="en-US" altLang="zh-CN" sz="1905" dirty="0"/>
              <a:t>,</a:t>
            </a:r>
            <a:r>
              <a:rPr lang="zh-CN" altLang="en-US" sz="1905" dirty="0"/>
              <a:t>指针的作用就是指向了这段数据所在的</a:t>
            </a:r>
            <a:r>
              <a:rPr lang="en-US" altLang="zh-CN" sz="1905" dirty="0"/>
              <a:t>buffer</a:t>
            </a:r>
            <a:r>
              <a:rPr lang="zh-CN" altLang="en-US" sz="1905" dirty="0">
                <a:solidFill>
                  <a:srgbClr val="1577BA"/>
                </a:solidFill>
              </a:rPr>
              <a:t>起始地方</a:t>
            </a:r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而对于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对象来说</a:t>
            </a:r>
            <a:r>
              <a:rPr lang="en-US" altLang="zh-CN" sz="1905" dirty="0"/>
              <a:t>, </a:t>
            </a:r>
            <a:r>
              <a:rPr lang="zh-CN" altLang="en-US" sz="1905" dirty="0"/>
              <a:t>虽然经过了</a:t>
            </a:r>
            <a:r>
              <a:rPr lang="en-US" altLang="zh-CN" sz="1905" dirty="0" err="1"/>
              <a:t>jvm</a:t>
            </a:r>
            <a:r>
              <a:rPr lang="zh-CN" altLang="en-US" sz="1905" dirty="0"/>
              <a:t>的一层屏蔽</a:t>
            </a:r>
            <a:r>
              <a:rPr lang="en-US" altLang="zh-CN" sz="1905" dirty="0"/>
              <a:t>, </a:t>
            </a:r>
            <a:r>
              <a:rPr lang="zh-CN" altLang="en-US" sz="1905" dirty="0"/>
              <a:t>把指针这个概念给隐去了</a:t>
            </a:r>
            <a:r>
              <a:rPr lang="en-US" altLang="zh-CN" sz="1905" dirty="0"/>
              <a:t>, </a:t>
            </a:r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 smtClean="0"/>
              <a:t>   但</a:t>
            </a:r>
            <a:r>
              <a:rPr lang="zh-CN" altLang="en-US" sz="1905" dirty="0"/>
              <a:t>对象</a:t>
            </a:r>
            <a:r>
              <a:rPr lang="zh-CN" altLang="en-US" sz="1905" dirty="0">
                <a:solidFill>
                  <a:srgbClr val="1577BA"/>
                </a:solidFill>
              </a:rPr>
              <a:t>终归是要存在内存</a:t>
            </a:r>
            <a:r>
              <a:rPr lang="zh-CN" altLang="en-US" sz="1905" dirty="0"/>
              <a:t>当中的</a:t>
            </a:r>
            <a:r>
              <a:rPr lang="en-US" altLang="zh-CN" sz="1905" dirty="0"/>
              <a:t>. </a:t>
            </a:r>
            <a:r>
              <a:rPr lang="zh-CN" altLang="en-US" sz="1905" dirty="0"/>
              <a:t>我们知道</a:t>
            </a:r>
            <a:r>
              <a:rPr lang="en-US" altLang="zh-CN" sz="1905" dirty="0"/>
              <a:t>java</a:t>
            </a:r>
            <a:r>
              <a:rPr lang="zh-CN" altLang="en-US" sz="1905" dirty="0"/>
              <a:t>有</a:t>
            </a:r>
            <a:r>
              <a:rPr lang="zh-CN" altLang="en-US" sz="1905" dirty="0">
                <a:solidFill>
                  <a:srgbClr val="1577BA"/>
                </a:solidFill>
              </a:rPr>
              <a:t>各种各样的</a:t>
            </a:r>
            <a:r>
              <a:rPr lang="en-US" altLang="zh-CN" sz="1905" dirty="0">
                <a:solidFill>
                  <a:srgbClr val="1577BA"/>
                </a:solidFill>
              </a:rPr>
              <a:t>class</a:t>
            </a:r>
            <a:r>
              <a:rPr lang="en-US" altLang="zh-CN" sz="1905" dirty="0"/>
              <a:t>, </a:t>
            </a:r>
            <a:r>
              <a:rPr lang="zh-CN" altLang="en-US" sz="1905" dirty="0"/>
              <a:t>在内存中分配对象时</a:t>
            </a:r>
            <a:r>
              <a:rPr lang="en-US" altLang="zh-CN" sz="1905" dirty="0"/>
              <a:t>, class</a:t>
            </a:r>
            <a:r>
              <a:rPr lang="zh-CN" altLang="en-US" sz="1905" dirty="0"/>
              <a:t>就是对应要分配的</a:t>
            </a:r>
            <a:r>
              <a:rPr lang="zh-CN" altLang="en-US" sz="1905" dirty="0">
                <a:solidFill>
                  <a:srgbClr val="1577BA"/>
                </a:solidFill>
              </a:rPr>
              <a:t>对象模板</a:t>
            </a:r>
            <a:r>
              <a:rPr lang="en-US" altLang="zh-CN" sz="1905" dirty="0"/>
              <a:t>, </a:t>
            </a:r>
            <a:r>
              <a:rPr lang="zh-CN" altLang="en-US" sz="1905" dirty="0"/>
              <a:t>对象占多大空间</a:t>
            </a:r>
            <a:r>
              <a:rPr lang="en-US" altLang="zh-CN" sz="1905" dirty="0"/>
              <a:t>, </a:t>
            </a:r>
            <a:r>
              <a:rPr lang="zh-CN" altLang="en-US" sz="1905" dirty="0"/>
              <a:t>每个字段在此空间内的偏移值</a:t>
            </a:r>
            <a:r>
              <a:rPr lang="en-US" altLang="zh-CN" sz="1905" dirty="0"/>
              <a:t>, </a:t>
            </a:r>
            <a:r>
              <a:rPr lang="zh-CN" altLang="en-US" sz="1905" dirty="0"/>
              <a:t>等等信息</a:t>
            </a:r>
            <a:r>
              <a:rPr lang="en-US" altLang="zh-CN" sz="1905" dirty="0"/>
              <a:t>, </a:t>
            </a:r>
            <a:r>
              <a:rPr lang="zh-CN" altLang="en-US" sz="1905" dirty="0"/>
              <a:t>都由</a:t>
            </a:r>
            <a:r>
              <a:rPr lang="en-US" altLang="zh-CN" sz="1905" dirty="0"/>
              <a:t>class</a:t>
            </a:r>
            <a:r>
              <a:rPr lang="zh-CN" altLang="en-US" sz="1905" dirty="0"/>
              <a:t>的定义提供</a:t>
            </a:r>
            <a:r>
              <a:rPr lang="en-US" altLang="zh-CN" sz="1905" dirty="0"/>
              <a:t>. </a:t>
            </a:r>
            <a:r>
              <a:rPr lang="zh-CN" altLang="en-US" sz="1905" dirty="0"/>
              <a:t>对于</a:t>
            </a:r>
            <a:r>
              <a:rPr lang="en-US" altLang="zh-CN" sz="1905" dirty="0">
                <a:solidFill>
                  <a:srgbClr val="1577BA"/>
                </a:solidFill>
              </a:rPr>
              <a:t>GC</a:t>
            </a:r>
            <a:r>
              <a:rPr lang="zh-CN" altLang="en-US" sz="1905" dirty="0">
                <a:solidFill>
                  <a:srgbClr val="1577BA"/>
                </a:solidFill>
              </a:rPr>
              <a:t>来说</a:t>
            </a:r>
            <a:r>
              <a:rPr lang="en-US" altLang="zh-CN" sz="1905" dirty="0"/>
              <a:t>, </a:t>
            </a:r>
            <a:r>
              <a:rPr lang="zh-CN" altLang="en-US" sz="1905" dirty="0"/>
              <a:t>必须知道对象占多大空间</a:t>
            </a:r>
            <a:r>
              <a:rPr lang="en-US" altLang="zh-CN" sz="1905" dirty="0"/>
              <a:t>, </a:t>
            </a:r>
            <a:r>
              <a:rPr lang="zh-CN" altLang="en-US" sz="1905" dirty="0"/>
              <a:t>才好在回收时把相应的内存释放</a:t>
            </a:r>
            <a:r>
              <a:rPr lang="en-US" altLang="zh-CN" sz="1905" dirty="0"/>
              <a:t>, </a:t>
            </a:r>
            <a:r>
              <a:rPr lang="zh-CN" altLang="en-US" sz="1905" dirty="0"/>
              <a:t>不然就没办法准确的管理</a:t>
            </a:r>
            <a:r>
              <a:rPr lang="zh-CN" altLang="en-US" sz="1905" dirty="0" smtClean="0"/>
              <a:t>了</a:t>
            </a:r>
            <a:r>
              <a:rPr lang="en-US" altLang="zh-CN" sz="1905" dirty="0" smtClean="0"/>
              <a:t> </a:t>
            </a:r>
            <a:endParaRPr lang="en-US" altLang="zh-CN" sz="1905" dirty="0"/>
          </a:p>
        </p:txBody>
      </p:sp>
    </p:spTree>
    <p:extLst>
      <p:ext uri="{BB962C8B-B14F-4D97-AF65-F5344CB8AC3E}">
        <p14:creationId xmlns:p14="http://schemas.microsoft.com/office/powerpoint/2010/main" val="42644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b="1" dirty="0"/>
              <a:t>Java</a:t>
            </a:r>
            <a:r>
              <a:rPr lang="zh-CN" altLang="en-US" sz="3493" b="1" dirty="0"/>
              <a:t>对象模型</a:t>
            </a:r>
            <a:r>
              <a:rPr lang="en-US" altLang="zh-CN" sz="3493" b="1" dirty="0"/>
              <a:t>: OOP-</a:t>
            </a:r>
            <a:r>
              <a:rPr lang="en-US" altLang="zh-CN" sz="3493" b="1" dirty="0" err="1"/>
              <a:t>Klass</a:t>
            </a:r>
            <a:r>
              <a:rPr lang="zh-CN" altLang="en-US" sz="3493" b="1" dirty="0"/>
              <a:t>模型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610219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905" dirty="0"/>
              <a:t>先简单地介绍一下</a:t>
            </a:r>
            <a:r>
              <a:rPr lang="en-US" altLang="zh-CN" sz="1905" dirty="0"/>
              <a:t>Android</a:t>
            </a:r>
            <a:r>
              <a:rPr lang="zh-CN" altLang="en-US" sz="1905" dirty="0"/>
              <a:t>中实现的</a:t>
            </a:r>
            <a:r>
              <a:rPr lang="en-US" altLang="zh-CN" sz="1905" dirty="0"/>
              <a:t>Java</a:t>
            </a:r>
            <a:r>
              <a:rPr lang="zh-CN" altLang="en-US" sz="1905" dirty="0"/>
              <a:t>的对象模型机制。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在</a:t>
            </a:r>
            <a:r>
              <a:rPr lang="en-US" altLang="zh-CN" sz="1905" dirty="0"/>
              <a:t>JVM</a:t>
            </a:r>
            <a:r>
              <a:rPr lang="zh-CN" altLang="en-US" sz="1905" dirty="0"/>
              <a:t>中，并没有直接将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对象映射成</a:t>
            </a:r>
            <a:r>
              <a:rPr lang="en-US" altLang="zh-CN" sz="1905" dirty="0"/>
              <a:t>C++</a:t>
            </a:r>
            <a:r>
              <a:rPr lang="zh-CN" altLang="en-US" sz="1905" dirty="0"/>
              <a:t>对象，而是采用了</a:t>
            </a:r>
            <a:r>
              <a:rPr lang="en-US" altLang="zh-CN" sz="1905" dirty="0" err="1">
                <a:solidFill>
                  <a:srgbClr val="FF0000"/>
                </a:solidFill>
              </a:rPr>
              <a:t>oop-klass</a:t>
            </a:r>
            <a:r>
              <a:rPr lang="zh-CN" altLang="en-US" sz="1905" dirty="0">
                <a:solidFill>
                  <a:srgbClr val="FF0000"/>
                </a:solidFill>
              </a:rPr>
              <a:t>模型</a:t>
            </a:r>
            <a:r>
              <a:rPr lang="zh-CN" altLang="en-US" sz="1905" dirty="0"/>
              <a:t>，主要是不希望每个对象中都包含有一份</a:t>
            </a:r>
            <a:r>
              <a:rPr lang="en-US" altLang="zh-CN" sz="1905" dirty="0"/>
              <a:t>Class</a:t>
            </a:r>
            <a:r>
              <a:rPr lang="zh-CN" altLang="en-US" sz="1905" dirty="0"/>
              <a:t>类型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endParaRPr lang="en-US" altLang="zh-CN" sz="1905" dirty="0"/>
          </a:p>
          <a:p>
            <a:r>
              <a:rPr lang="en-US" altLang="zh-CN" sz="1905" b="1" dirty="0"/>
              <a:t>OOP(Ordinary Object Point)</a:t>
            </a:r>
            <a:r>
              <a:rPr lang="zh-CN" altLang="en-US" sz="1905" b="1" dirty="0"/>
              <a:t> 表示对象的实例信息</a:t>
            </a:r>
            <a:endParaRPr lang="en-US" altLang="zh-CN" sz="1905" b="1" dirty="0"/>
          </a:p>
          <a:p>
            <a:endParaRPr lang="en-US" altLang="zh-CN" sz="1905" b="1" dirty="0"/>
          </a:p>
          <a:p>
            <a:endParaRPr lang="zh-CN" altLang="en-US" sz="1905" dirty="0"/>
          </a:p>
          <a:p>
            <a:r>
              <a:rPr lang="en-US" altLang="zh-CN" sz="1905" b="1" dirty="0" err="1"/>
              <a:t>Klass</a:t>
            </a:r>
            <a:r>
              <a:rPr lang="zh-CN" altLang="en-US" sz="1905" b="1" dirty="0"/>
              <a:t>，是</a:t>
            </a:r>
            <a:r>
              <a:rPr lang="en-US" altLang="zh-CN" sz="1905" b="1" dirty="0"/>
              <a:t>Java</a:t>
            </a:r>
            <a:r>
              <a:rPr lang="zh-CN" altLang="en-US" sz="1905" b="1" dirty="0"/>
              <a:t>类的在</a:t>
            </a:r>
            <a:r>
              <a:rPr lang="en-US" altLang="zh-CN" sz="1905" b="1" dirty="0"/>
              <a:t>C++</a:t>
            </a:r>
            <a:r>
              <a:rPr lang="zh-CN" altLang="en-US" sz="1905" b="1" dirty="0"/>
              <a:t>中的表示，用来描述</a:t>
            </a:r>
            <a:r>
              <a:rPr lang="en-US" altLang="zh-CN" sz="1905" b="1" dirty="0"/>
              <a:t>Java</a:t>
            </a:r>
            <a:r>
              <a:rPr lang="zh-CN" altLang="en-US" sz="1905" b="1" dirty="0"/>
              <a:t>类的信息</a:t>
            </a:r>
            <a:endParaRPr lang="zh-CN" altLang="en-US" sz="1905" dirty="0"/>
          </a:p>
          <a:p>
            <a:pPr algn="just"/>
            <a:endParaRPr lang="en-US" altLang="zh-CN" sz="1905" dirty="0"/>
          </a:p>
        </p:txBody>
      </p:sp>
    </p:spTree>
    <p:extLst>
      <p:ext uri="{BB962C8B-B14F-4D97-AF65-F5344CB8AC3E}">
        <p14:creationId xmlns:p14="http://schemas.microsoft.com/office/powerpoint/2010/main" val="6115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b="1" dirty="0"/>
              <a:t>Java</a:t>
            </a:r>
            <a:r>
              <a:rPr lang="zh-CN" altLang="en-US" sz="3493" b="1" dirty="0"/>
              <a:t>对象模型</a:t>
            </a:r>
            <a:r>
              <a:rPr lang="en-US" altLang="zh-CN" sz="3493" b="1" dirty="0"/>
              <a:t>: OOP-</a:t>
            </a:r>
            <a:r>
              <a:rPr lang="en-US" altLang="zh-CN" sz="3493" b="1" dirty="0" err="1"/>
              <a:t>Klass</a:t>
            </a:r>
            <a:r>
              <a:rPr lang="zh-CN" altLang="en-US" sz="3493" b="1" dirty="0"/>
              <a:t>模型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85490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905" dirty="0"/>
              <a:t>简单地说，一个</a:t>
            </a:r>
            <a:r>
              <a:rPr lang="en-US" altLang="zh-CN" sz="1905" dirty="0"/>
              <a:t>Java</a:t>
            </a:r>
            <a:r>
              <a:rPr lang="zh-CN" altLang="en-US" sz="1905" dirty="0"/>
              <a:t>类在</a:t>
            </a:r>
            <a:r>
              <a:rPr lang="en-US" altLang="zh-CN" sz="1905" dirty="0"/>
              <a:t>JVM</a:t>
            </a:r>
            <a:r>
              <a:rPr lang="zh-CN" altLang="en-US" sz="1905" dirty="0"/>
              <a:t>中被拆分为了</a:t>
            </a:r>
            <a:r>
              <a:rPr lang="zh-CN" altLang="en-US" sz="1905" dirty="0">
                <a:solidFill>
                  <a:srgbClr val="1577BA"/>
                </a:solidFill>
              </a:rPr>
              <a:t>两个部分</a:t>
            </a:r>
            <a:r>
              <a:rPr lang="zh-CN" altLang="en-US" sz="1905" dirty="0"/>
              <a:t>：数据和描述信息，分别对应</a:t>
            </a:r>
            <a:r>
              <a:rPr lang="en-US" altLang="zh-CN" sz="1905" dirty="0">
                <a:solidFill>
                  <a:srgbClr val="1577BA"/>
                </a:solidFill>
              </a:rPr>
              <a:t>OOP</a:t>
            </a:r>
            <a:r>
              <a:rPr lang="zh-CN" altLang="en-US" sz="1905" dirty="0"/>
              <a:t>和</a:t>
            </a:r>
            <a:r>
              <a:rPr lang="en-US" altLang="zh-CN" sz="1905" dirty="0" err="1">
                <a:solidFill>
                  <a:srgbClr val="1577BA"/>
                </a:solidFill>
              </a:rPr>
              <a:t>Klass</a:t>
            </a:r>
            <a:endParaRPr lang="en-US" altLang="zh-CN" sz="1905" dirty="0">
              <a:solidFill>
                <a:srgbClr val="1577BA"/>
              </a:solidFill>
            </a:endParaRPr>
          </a:p>
        </p:txBody>
      </p:sp>
      <p:sp>
        <p:nvSpPr>
          <p:cNvPr id="6" name="文本框 10"/>
          <p:cNvSpPr txBox="1"/>
          <p:nvPr/>
        </p:nvSpPr>
        <p:spPr>
          <a:xfrm>
            <a:off x="1354812" y="3037836"/>
            <a:ext cx="10071299" cy="1558119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OOP</a:t>
            </a:r>
            <a:r>
              <a:rPr lang="zh-CN" altLang="en-US" sz="1905" dirty="0"/>
              <a:t>表示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 应该承载的</a:t>
            </a:r>
            <a:r>
              <a:rPr lang="zh-CN" altLang="en-US" sz="1905" dirty="0" smtClean="0"/>
              <a:t>数据</a:t>
            </a:r>
            <a:endParaRPr lang="en-US" altLang="zh-CN" sz="1905" dirty="0" smtClean="0"/>
          </a:p>
          <a:p>
            <a:pPr algn="just"/>
            <a:r>
              <a:rPr lang="zh-CN" altLang="en-US" sz="1905" dirty="0" smtClean="0"/>
              <a:t> </a:t>
            </a:r>
            <a:r>
              <a:rPr lang="en-US" altLang="zh-CN" sz="1905" dirty="0" smtClean="0"/>
              <a:t>java</a:t>
            </a:r>
            <a:r>
              <a:rPr lang="zh-CN" altLang="en-US" sz="1905" dirty="0" smtClean="0"/>
              <a:t>对象 </a:t>
            </a:r>
            <a:r>
              <a:rPr lang="en-US" altLang="zh-CN" sz="1905" dirty="0" err="1" smtClean="0"/>
              <a:t>klass</a:t>
            </a:r>
            <a:r>
              <a:rPr lang="en-US" altLang="zh-CN" sz="1905" dirty="0" smtClean="0"/>
              <a:t> </a:t>
            </a:r>
            <a:endParaRPr lang="en-US" altLang="zh-CN" sz="1905" dirty="0"/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r>
              <a:rPr lang="en-US" altLang="zh-CN" sz="1905" dirty="0" err="1"/>
              <a:t>Klass</a:t>
            </a:r>
            <a:r>
              <a:rPr lang="zh-CN" altLang="en-US" sz="1905" dirty="0"/>
              <a:t>表示描述对象有多大，函数地址，对象大小，静态区域大小</a:t>
            </a:r>
            <a:endParaRPr lang="en-US" altLang="zh-CN" sz="1905" dirty="0"/>
          </a:p>
        </p:txBody>
      </p:sp>
    </p:spTree>
    <p:extLst>
      <p:ext uri="{BB962C8B-B14F-4D97-AF65-F5344CB8AC3E}">
        <p14:creationId xmlns:p14="http://schemas.microsoft.com/office/powerpoint/2010/main" val="12450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703547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05</a:t>
            </a:r>
            <a:endParaRPr lang="zh-CN" altLang="en-US" sz="10002" dirty="0">
              <a:solidFill>
                <a:srgbClr val="F8F8F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891114" y="4257613"/>
            <a:ext cx="8561580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我们从哪里去找</a:t>
            </a:r>
            <a:r>
              <a:rPr lang="en-US" altLang="zh-CN" sz="3175" dirty="0" err="1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klass</a:t>
            </a:r>
            <a:r>
              <a:rPr lang="zh-CN" altLang="en-US" sz="3175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的信息呢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4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327" y="5429336"/>
            <a:ext cx="12191390" cy="1428664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777582" y="1616168"/>
            <a:ext cx="11977364" cy="197641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3493" b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Thread</a:t>
            </a:r>
            <a:r>
              <a:rPr lang="zh-CN" altLang="en-US" sz="3493" b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线程源码</a:t>
            </a:r>
            <a:r>
              <a:rPr lang="zh-CN" altLang="en-US" sz="3493" b="1" dirty="0" smtClean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解析</a:t>
            </a:r>
            <a:endParaRPr lang="en-US" altLang="zh-CN" sz="3493" b="1" dirty="0" smtClean="0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zh-CN" altLang="en-US" sz="3493" b="1" dirty="0" smtClean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从</a:t>
            </a:r>
            <a:r>
              <a:rPr lang="en-US" altLang="zh-CN" sz="3493" b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Android</a:t>
            </a:r>
            <a:r>
              <a:rPr lang="zh-CN" altLang="en-US" sz="3493" b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虚拟机层看</a:t>
            </a:r>
            <a:r>
              <a:rPr lang="en-US" altLang="zh-CN" sz="3493" b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java</a:t>
            </a:r>
            <a:r>
              <a:rPr lang="zh-CN" altLang="en-US" sz="3493" b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线程执行原理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03751" y="3147275"/>
            <a:ext cx="8096031" cy="1643018"/>
          </a:xfrm>
          <a:prstGeom prst="rect">
            <a:avLst/>
          </a:prstGeom>
        </p:spPr>
        <p:txBody>
          <a:bodyPr vert="horz" wrap="square" lIns="48386" tIns="24193" rIns="48386" bIns="24193" rtlCol="0">
            <a:normAutofit lnSpcReduction="10000"/>
          </a:bodyPr>
          <a:lstStyle/>
          <a:p>
            <a:pPr>
              <a:lnSpc>
                <a:spcPct val="105000"/>
              </a:lnSpc>
            </a:pPr>
            <a:r>
              <a:rPr lang="en-US" altLang="zh-CN" sz="1693" dirty="0"/>
              <a:t>1 Java</a:t>
            </a:r>
            <a:r>
              <a:rPr lang="zh-CN" altLang="en-US" sz="1693" dirty="0"/>
              <a:t>线程执行，是</a:t>
            </a:r>
            <a:r>
              <a:rPr lang="en-US" altLang="zh-CN" sz="1693" dirty="0" err="1"/>
              <a:t>jvm</a:t>
            </a:r>
            <a:r>
              <a:rPr lang="zh-CN" altLang="en-US" sz="1693" dirty="0"/>
              <a:t>线程还是</a:t>
            </a:r>
            <a:r>
              <a:rPr lang="en-US" altLang="zh-CN" sz="1693" dirty="0" err="1"/>
              <a:t>linux</a:t>
            </a:r>
            <a:r>
              <a:rPr lang="zh-CN" altLang="en-US" sz="1693" dirty="0"/>
              <a:t>线程</a:t>
            </a:r>
          </a:p>
          <a:p>
            <a:pPr>
              <a:lnSpc>
                <a:spcPct val="105000"/>
              </a:lnSpc>
            </a:pPr>
            <a:r>
              <a:rPr lang="en-US" altLang="zh-CN" sz="1693" dirty="0"/>
              <a:t>2 </a:t>
            </a:r>
            <a:r>
              <a:rPr lang="zh-CN" altLang="en-US" sz="1693" dirty="0"/>
              <a:t>线程栈执行原理与</a:t>
            </a:r>
            <a:r>
              <a:rPr lang="en-US" altLang="zh-CN" sz="1693" dirty="0"/>
              <a:t>java</a:t>
            </a:r>
            <a:r>
              <a:rPr lang="zh-CN" altLang="en-US" sz="1693" dirty="0"/>
              <a:t>对象设计思想 </a:t>
            </a:r>
          </a:p>
          <a:p>
            <a:pPr>
              <a:lnSpc>
                <a:spcPct val="105000"/>
              </a:lnSpc>
            </a:pPr>
            <a:r>
              <a:rPr lang="en-US" altLang="zh-CN" sz="1693" dirty="0"/>
              <a:t>3 </a:t>
            </a:r>
            <a:r>
              <a:rPr lang="zh-CN" altLang="en-US" sz="1693" dirty="0"/>
              <a:t>线程池与线程机制 </a:t>
            </a:r>
          </a:p>
          <a:p>
            <a:pPr>
              <a:lnSpc>
                <a:spcPct val="105000"/>
              </a:lnSpc>
            </a:pPr>
            <a:r>
              <a:rPr lang="en-US" altLang="zh-CN" sz="1693" dirty="0"/>
              <a:t>4 </a:t>
            </a:r>
            <a:r>
              <a:rPr lang="zh-CN" altLang="en-US" sz="1693" dirty="0"/>
              <a:t>深入</a:t>
            </a:r>
            <a:r>
              <a:rPr lang="en-US" altLang="zh-CN" sz="1693" dirty="0" err="1"/>
              <a:t>linux</a:t>
            </a:r>
            <a:r>
              <a:rPr lang="zh-CN" altLang="en-US" sz="1693" dirty="0"/>
              <a:t>内核发现</a:t>
            </a:r>
            <a:r>
              <a:rPr lang="en-US" altLang="zh-CN" sz="1693" dirty="0"/>
              <a:t>java</a:t>
            </a:r>
            <a:r>
              <a:rPr lang="zh-CN" altLang="en-US" sz="1693" dirty="0"/>
              <a:t>线程</a:t>
            </a:r>
            <a:r>
              <a:rPr lang="zh-CN" altLang="en-US" sz="1693" dirty="0" smtClean="0"/>
              <a:t>真相</a:t>
            </a:r>
            <a:endParaRPr lang="en-US" altLang="zh-CN" sz="1693" dirty="0" smtClean="0"/>
          </a:p>
          <a:p>
            <a:pPr>
              <a:lnSpc>
                <a:spcPct val="105000"/>
              </a:lnSpc>
            </a:pPr>
            <a:endParaRPr lang="en-US" altLang="zh-CN" sz="1693" dirty="0"/>
          </a:p>
          <a:p>
            <a:pPr>
              <a:lnSpc>
                <a:spcPct val="105000"/>
              </a:lnSpc>
            </a:pPr>
            <a:r>
              <a:rPr lang="en-US" altLang="zh-CN" sz="1693" dirty="0" smtClean="0"/>
              <a:t>20:05   </a:t>
            </a:r>
            <a:r>
              <a:rPr lang="zh-CN" altLang="en-US" sz="1693" smtClean="0"/>
              <a:t>开始开车</a:t>
            </a:r>
            <a:endParaRPr lang="zh-CN" altLang="en-US" sz="1693" dirty="0"/>
          </a:p>
        </p:txBody>
      </p:sp>
      <p:sp>
        <p:nvSpPr>
          <p:cNvPr id="6" name="文本框 5"/>
          <p:cNvSpPr txBox="1"/>
          <p:nvPr/>
        </p:nvSpPr>
        <p:spPr>
          <a:xfrm>
            <a:off x="10099823" y="1842885"/>
            <a:ext cx="1683474" cy="255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8" b="1" dirty="0"/>
              <a:t>视频资料加叮当老师微信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25338" y="3021082"/>
            <a:ext cx="1129000" cy="459664"/>
          </a:xfrm>
          <a:prstGeom prst="rect">
            <a:avLst/>
          </a:prstGeom>
        </p:spPr>
        <p:txBody>
          <a:bodyPr vert="horz" wrap="non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93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技术点</a:t>
            </a:r>
            <a:r>
              <a:rPr lang="en-US" altLang="zh-CN" sz="1693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768" y="2090593"/>
            <a:ext cx="1692715" cy="169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/>
              <a:t>从哪里找分配</a:t>
            </a:r>
            <a:r>
              <a:rPr lang="en-US" altLang="zh-CN" sz="3493" dirty="0"/>
              <a:t>java</a:t>
            </a:r>
            <a:r>
              <a:rPr lang="zh-CN" altLang="en-US" sz="3493" dirty="0"/>
              <a:t>对象和</a:t>
            </a:r>
            <a:r>
              <a:rPr lang="en-US" altLang="zh-CN" sz="3493" dirty="0" err="1"/>
              <a:t>klass</a:t>
            </a:r>
            <a:r>
              <a:rPr lang="zh-CN" altLang="en-US" sz="3493" dirty="0"/>
              <a:t>的源码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786054" y="1571676"/>
            <a:ext cx="380990" cy="4763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6" name="立方体 5"/>
          <p:cNvSpPr/>
          <p:nvPr/>
        </p:nvSpPr>
        <p:spPr>
          <a:xfrm>
            <a:off x="2619469" y="1524052"/>
            <a:ext cx="1857325" cy="28574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8" name="文本框 7"/>
          <p:cNvSpPr txBox="1"/>
          <p:nvPr/>
        </p:nvSpPr>
        <p:spPr>
          <a:xfrm>
            <a:off x="262095" y="3714742"/>
            <a:ext cx="1357276" cy="547673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查找</a:t>
            </a: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klass</a:t>
            </a:r>
            <a:endParaRPr lang="zh-CN" altLang="en-US" sz="1693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3477" y="1393583"/>
            <a:ext cx="3619383" cy="53908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在</a:t>
            </a:r>
            <a:r>
              <a: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SDK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层层否找到</a:t>
            </a: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klass</a:t>
            </a:r>
            <a:r>
              <a: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声明的信息</a:t>
            </a:r>
          </a:p>
        </p:txBody>
      </p:sp>
      <p:sp>
        <p:nvSpPr>
          <p:cNvPr id="12" name="立方体 11"/>
          <p:cNvSpPr/>
          <p:nvPr/>
        </p:nvSpPr>
        <p:spPr>
          <a:xfrm>
            <a:off x="2595657" y="2496522"/>
            <a:ext cx="1857325" cy="28574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13" name="文本框 12"/>
          <p:cNvSpPr txBox="1"/>
          <p:nvPr/>
        </p:nvSpPr>
        <p:spPr>
          <a:xfrm>
            <a:off x="4214863" y="2401293"/>
            <a:ext cx="3619383" cy="53908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FrameWork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层 有没有</a:t>
            </a: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klass</a:t>
            </a:r>
            <a:endParaRPr lang="zh-CN" altLang="en-US" sz="1693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2571845" y="3520432"/>
            <a:ext cx="1857325" cy="28574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15" name="文本框 14"/>
          <p:cNvSpPr txBox="1"/>
          <p:nvPr/>
        </p:nvSpPr>
        <p:spPr>
          <a:xfrm>
            <a:off x="4643477" y="3445199"/>
            <a:ext cx="3619383" cy="53908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93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Android</a:t>
            </a:r>
            <a:r>
              <a:rPr lang="zh-CN" altLang="en-US" sz="1693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系统源有没有</a:t>
            </a: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klass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的信息</a:t>
            </a:r>
          </a:p>
        </p:txBody>
      </p:sp>
      <p:sp>
        <p:nvSpPr>
          <p:cNvPr id="16" name="立方体 15"/>
          <p:cNvSpPr/>
          <p:nvPr/>
        </p:nvSpPr>
        <p:spPr>
          <a:xfrm>
            <a:off x="2571845" y="4615777"/>
            <a:ext cx="1857325" cy="28574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17" name="文本框 16"/>
          <p:cNvSpPr txBox="1"/>
          <p:nvPr/>
        </p:nvSpPr>
        <p:spPr>
          <a:xfrm>
            <a:off x="4216379" y="4484134"/>
            <a:ext cx="3619383" cy="53908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JDK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源码有没有</a:t>
            </a:r>
            <a:r>
              <a:rPr lang="en-US" altLang="zh-CN" sz="1693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Klass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的信息</a:t>
            </a:r>
          </a:p>
        </p:txBody>
      </p:sp>
      <p:sp>
        <p:nvSpPr>
          <p:cNvPr id="18" name="立方体 17"/>
          <p:cNvSpPr/>
          <p:nvPr/>
        </p:nvSpPr>
        <p:spPr>
          <a:xfrm>
            <a:off x="2548033" y="5568252"/>
            <a:ext cx="1857325" cy="28574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19" name="文本框 18"/>
          <p:cNvSpPr txBox="1"/>
          <p:nvPr/>
        </p:nvSpPr>
        <p:spPr>
          <a:xfrm>
            <a:off x="2934319" y="5476820"/>
            <a:ext cx="7072122" cy="539086"/>
          </a:xfrm>
          <a:prstGeom prst="rect">
            <a:avLst/>
          </a:prstGeom>
        </p:spPr>
        <p:txBody>
          <a:bodyPr vert="horz" wrap="square" lIns="48386" tIns="24193" rIns="48386" bIns="24193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JDK</a:t>
            </a:r>
            <a:r>
              <a:rPr lang="zh-CN" altLang="en-US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是编译好的工具 ，那源码到底在哪</a:t>
            </a:r>
          </a:p>
        </p:txBody>
      </p:sp>
      <p:sp>
        <p:nvSpPr>
          <p:cNvPr id="20" name="矩形 19"/>
          <p:cNvSpPr/>
          <p:nvPr/>
        </p:nvSpPr>
        <p:spPr>
          <a:xfrm>
            <a:off x="8126225" y="5234550"/>
            <a:ext cx="6191083" cy="53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  <p:sp>
        <p:nvSpPr>
          <p:cNvPr id="21" name="矩形 20"/>
          <p:cNvSpPr/>
          <p:nvPr/>
        </p:nvSpPr>
        <p:spPr>
          <a:xfrm>
            <a:off x="4263408" y="5056657"/>
            <a:ext cx="6191083" cy="53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</p:spTree>
    <p:extLst>
      <p:ext uri="{BB962C8B-B14F-4D97-AF65-F5344CB8AC3E}">
        <p14:creationId xmlns:p14="http://schemas.microsoft.com/office/powerpoint/2010/main" val="14860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Java</a:t>
            </a:r>
            <a:r>
              <a:rPr lang="zh-CN" altLang="en-US" sz="3493" dirty="0"/>
              <a:t>对象构建过程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971804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Person person=new Person    </a:t>
            </a:r>
            <a:r>
              <a:rPr lang="zh-CN" altLang="en-US" sz="1905" dirty="0"/>
              <a:t>这段代码是非常熟悉的了。但是在</a:t>
            </a:r>
            <a:r>
              <a:rPr lang="en-US" altLang="zh-CN" sz="1905" dirty="0"/>
              <a:t>JVM</a:t>
            </a:r>
            <a:r>
              <a:rPr lang="zh-CN" altLang="en-US" sz="1905" dirty="0"/>
              <a:t>中并不是这样执行的</a:t>
            </a:r>
            <a:endParaRPr lang="en-US" altLang="zh-CN" sz="1905" dirty="0"/>
          </a:p>
          <a:p>
            <a:pPr algn="just"/>
            <a:endParaRPr lang="en-US" altLang="zh-CN" sz="1905" dirty="0"/>
          </a:p>
          <a:p>
            <a:pPr algn="just"/>
            <a:r>
              <a:rPr lang="zh-CN" altLang="en-US" sz="1905" dirty="0"/>
              <a:t>而是转换成了</a:t>
            </a:r>
            <a:r>
              <a:rPr lang="en-US" altLang="zh-CN" sz="1905" dirty="0"/>
              <a:t>new</a:t>
            </a:r>
            <a:r>
              <a:rPr lang="zh-CN" altLang="en-US" sz="1905" dirty="0"/>
              <a:t>指令</a:t>
            </a:r>
            <a:endParaRPr lang="en-US" altLang="zh-CN" sz="1905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34" y="2783987"/>
            <a:ext cx="7866603" cy="2756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58557" y="2976498"/>
            <a:ext cx="5689917" cy="420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386" tIns="24193" rIns="48386" bIns="241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53"/>
          </a:p>
        </p:txBody>
      </p:sp>
    </p:spTree>
    <p:extLst>
      <p:ext uri="{BB962C8B-B14F-4D97-AF65-F5344CB8AC3E}">
        <p14:creationId xmlns:p14="http://schemas.microsoft.com/office/powerpoint/2010/main" val="26234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b="1" dirty="0"/>
              <a:t>Java</a:t>
            </a:r>
            <a:r>
              <a:rPr lang="zh-CN" altLang="en-US" sz="3493" b="1" dirty="0"/>
              <a:t>对象原理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2144433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Java</a:t>
            </a:r>
            <a:r>
              <a:rPr lang="zh-CN" altLang="en-US" sz="1905" dirty="0"/>
              <a:t>的对象结构声明在</a:t>
            </a:r>
            <a:r>
              <a:rPr lang="en-US" altLang="zh-CN" sz="1905" dirty="0"/>
              <a:t>/</a:t>
            </a:r>
            <a:r>
              <a:rPr lang="en-US" altLang="zh-CN" sz="1905" dirty="0" err="1"/>
              <a:t>src</a:t>
            </a:r>
            <a:r>
              <a:rPr lang="en-US" altLang="zh-CN" sz="1905" dirty="0"/>
              <a:t>/share/</a:t>
            </a:r>
            <a:r>
              <a:rPr lang="en-US" altLang="zh-CN" sz="1905" dirty="0" err="1"/>
              <a:t>vm</a:t>
            </a:r>
            <a:r>
              <a:rPr lang="en-US" altLang="zh-CN" sz="1905" dirty="0"/>
              <a:t>/oops</a:t>
            </a:r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r>
              <a:rPr lang="en-US" altLang="zh-CN" sz="1905" dirty="0" err="1"/>
              <a:t>Oop</a:t>
            </a:r>
            <a:r>
              <a:rPr lang="en-US" altLang="zh-CN" sz="1905" dirty="0"/>
              <a:t> </a:t>
            </a:r>
            <a:r>
              <a:rPr lang="zh-CN" altLang="en-US" sz="1905" dirty="0"/>
              <a:t>是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对象的意思，在</a:t>
            </a:r>
            <a:r>
              <a:rPr lang="zh-CN" altLang="en-US" sz="1905" dirty="0">
                <a:solidFill>
                  <a:srgbClr val="1577BA"/>
                </a:solidFill>
              </a:rPr>
              <a:t>虚拟机源码</a:t>
            </a:r>
            <a:r>
              <a:rPr lang="zh-CN" altLang="en-US" sz="1905" dirty="0"/>
              <a:t>中  我们可以找到这样一个类 叫</a:t>
            </a:r>
            <a:r>
              <a:rPr lang="en-US" altLang="zh-CN" sz="1905" dirty="0">
                <a:solidFill>
                  <a:srgbClr val="1577BA"/>
                </a:solidFill>
              </a:rPr>
              <a:t>oop.hpp</a:t>
            </a:r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endParaRPr lang="en-US" altLang="zh-CN" sz="1905" dirty="0">
              <a:solidFill>
                <a:srgbClr val="1577BA"/>
              </a:solidFill>
            </a:endParaRPr>
          </a:p>
          <a:p>
            <a:pPr algn="just"/>
            <a:r>
              <a:rPr lang="zh-CN" altLang="en-US" sz="1905" dirty="0"/>
              <a:t>他就是我们所说的</a:t>
            </a:r>
            <a:r>
              <a:rPr lang="en-US" altLang="zh-CN" sz="1905" dirty="0"/>
              <a:t>java</a:t>
            </a:r>
            <a:r>
              <a:rPr lang="zh-CN" altLang="en-US" sz="1905" dirty="0" smtClean="0"/>
              <a:t>对象。</a:t>
            </a:r>
            <a:r>
              <a:rPr lang="zh-CN" altLang="en-US" sz="1905" dirty="0"/>
              <a:t>真正的</a:t>
            </a:r>
            <a:r>
              <a:rPr lang="en-US" altLang="zh-CN" sz="1905" dirty="0">
                <a:solidFill>
                  <a:srgbClr val="1577BA"/>
                </a:solidFill>
              </a:rPr>
              <a:t>java</a:t>
            </a:r>
            <a:r>
              <a:rPr lang="zh-CN" altLang="en-US" sz="1905" dirty="0">
                <a:solidFill>
                  <a:srgbClr val="1577BA"/>
                </a:solidFill>
              </a:rPr>
              <a:t>对象</a:t>
            </a:r>
            <a:r>
              <a:rPr lang="zh-CN" altLang="en-US" sz="1905" dirty="0"/>
              <a:t>在</a:t>
            </a:r>
            <a:r>
              <a:rPr lang="en-US" altLang="zh-CN" sz="1905" dirty="0"/>
              <a:t>JVM</a:t>
            </a:r>
            <a:r>
              <a:rPr lang="zh-CN" altLang="en-US" sz="1905" dirty="0"/>
              <a:t>虚拟机中的一个体现</a:t>
            </a:r>
            <a:endParaRPr lang="en-US" altLang="zh-CN" sz="1905" dirty="0"/>
          </a:p>
        </p:txBody>
      </p:sp>
    </p:spTree>
    <p:extLst>
      <p:ext uri="{BB962C8B-B14F-4D97-AF65-F5344CB8AC3E}">
        <p14:creationId xmlns:p14="http://schemas.microsoft.com/office/powerpoint/2010/main" val="407962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b="1" dirty="0"/>
              <a:t>Java</a:t>
            </a:r>
            <a:r>
              <a:rPr lang="zh-CN" altLang="en-US" sz="3493" b="1" dirty="0"/>
              <a:t>对象原理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385490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Java</a:t>
            </a:r>
            <a:r>
              <a:rPr lang="zh-CN" altLang="en-US" sz="1905" dirty="0"/>
              <a:t>的对象结构声明在</a:t>
            </a:r>
            <a:r>
              <a:rPr lang="en-US" altLang="zh-CN" sz="1905" dirty="0"/>
              <a:t>/</a:t>
            </a:r>
            <a:r>
              <a:rPr lang="en-US" altLang="zh-CN" sz="1905" dirty="0" err="1"/>
              <a:t>src</a:t>
            </a:r>
            <a:r>
              <a:rPr lang="en-US" altLang="zh-CN" sz="1905" dirty="0"/>
              <a:t>/share/</a:t>
            </a:r>
            <a:r>
              <a:rPr lang="en-US" altLang="zh-CN" sz="1905" dirty="0" err="1"/>
              <a:t>vm</a:t>
            </a:r>
            <a:r>
              <a:rPr lang="en-US" altLang="zh-CN" sz="1905" dirty="0"/>
              <a:t>/oops</a:t>
            </a:r>
            <a:endParaRPr lang="en-US" altLang="zh-CN" sz="1905" dirty="0">
              <a:solidFill>
                <a:srgbClr val="1577BA"/>
              </a:solidFill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1358557" y="2311224"/>
            <a:ext cx="10071299" cy="3317062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/>
              <a:t>//hotspot/</a:t>
            </a:r>
            <a:r>
              <a:rPr lang="en-US" altLang="zh-CN" sz="1905" dirty="0" err="1"/>
              <a:t>src</a:t>
            </a:r>
            <a:r>
              <a:rPr lang="en-US" altLang="zh-CN" sz="1905" dirty="0"/>
              <a:t>/share/</a:t>
            </a:r>
            <a:r>
              <a:rPr lang="en-US" altLang="zh-CN" sz="1905" dirty="0" err="1"/>
              <a:t>vm</a:t>
            </a:r>
            <a:r>
              <a:rPr lang="en-US" altLang="zh-CN" sz="1905" dirty="0"/>
              <a:t>/oops/oop.hpp</a:t>
            </a:r>
          </a:p>
          <a:p>
            <a:pPr algn="just"/>
            <a:r>
              <a:rPr lang="en-US" altLang="zh-CN" sz="1905" dirty="0"/>
              <a:t>class </a:t>
            </a:r>
            <a:r>
              <a:rPr lang="en-US" altLang="zh-CN" sz="1905" dirty="0" err="1"/>
              <a:t>oopDesc</a:t>
            </a:r>
            <a:r>
              <a:rPr lang="en-US" altLang="zh-CN" sz="1905" dirty="0"/>
              <a:t> {</a:t>
            </a:r>
          </a:p>
          <a:p>
            <a:pPr algn="just"/>
            <a:endParaRPr lang="en-US" altLang="zh-CN" sz="1905" dirty="0"/>
          </a:p>
          <a:p>
            <a:pPr algn="just"/>
            <a:r>
              <a:rPr lang="en-US" altLang="zh-CN" sz="1905" dirty="0"/>
              <a:t>private:</a:t>
            </a:r>
          </a:p>
          <a:p>
            <a:pPr algn="just"/>
            <a:r>
              <a:rPr lang="en-US" altLang="zh-CN" sz="1905" dirty="0"/>
              <a:t>  volatile </a:t>
            </a:r>
            <a:r>
              <a:rPr lang="en-US" altLang="zh-CN" sz="1905" dirty="0" err="1"/>
              <a:t>markOop</a:t>
            </a:r>
            <a:r>
              <a:rPr lang="en-US" altLang="zh-CN" sz="1905" dirty="0"/>
              <a:t> _mark;</a:t>
            </a:r>
          </a:p>
          <a:p>
            <a:pPr algn="just"/>
            <a:r>
              <a:rPr lang="en-US" altLang="zh-CN" sz="1905" dirty="0"/>
              <a:t>  union _metadata {</a:t>
            </a:r>
          </a:p>
          <a:p>
            <a:pPr algn="just"/>
            <a:r>
              <a:rPr lang="en-US" altLang="zh-CN" sz="1905" dirty="0"/>
              <a:t>    </a:t>
            </a:r>
            <a:r>
              <a:rPr lang="en-US" altLang="zh-CN" sz="1905" dirty="0" err="1"/>
              <a:t>Klass</a:t>
            </a:r>
            <a:r>
              <a:rPr lang="en-US" altLang="zh-CN" sz="1905" dirty="0"/>
              <a:t>*      _</a:t>
            </a:r>
            <a:r>
              <a:rPr lang="en-US" altLang="zh-CN" sz="1905" dirty="0" err="1"/>
              <a:t>klass</a:t>
            </a:r>
            <a:r>
              <a:rPr lang="en-US" altLang="zh-CN" sz="1905" dirty="0"/>
              <a:t>;</a:t>
            </a:r>
          </a:p>
          <a:p>
            <a:pPr algn="just"/>
            <a:r>
              <a:rPr lang="en-US" altLang="zh-CN" sz="1905" dirty="0"/>
              <a:t>    </a:t>
            </a:r>
            <a:r>
              <a:rPr lang="en-US" altLang="zh-CN" sz="1905" dirty="0" err="1"/>
              <a:t>narrowKlass</a:t>
            </a:r>
            <a:r>
              <a:rPr lang="en-US" altLang="zh-CN" sz="1905" dirty="0"/>
              <a:t> _</a:t>
            </a:r>
            <a:r>
              <a:rPr lang="en-US" altLang="zh-CN" sz="1905" dirty="0" err="1"/>
              <a:t>compressed_klass</a:t>
            </a:r>
            <a:r>
              <a:rPr lang="en-US" altLang="zh-CN" sz="1905" dirty="0"/>
              <a:t>;</a:t>
            </a:r>
          </a:p>
          <a:p>
            <a:pPr algn="just"/>
            <a:r>
              <a:rPr lang="en-US" altLang="zh-CN" sz="1905" dirty="0"/>
              <a:t>  } _metadata;</a:t>
            </a:r>
          </a:p>
          <a:p>
            <a:pPr algn="just"/>
            <a:endParaRPr lang="en-US" altLang="zh-CN" sz="1905" dirty="0"/>
          </a:p>
          <a:p>
            <a:pPr algn="just"/>
            <a:r>
              <a:rPr lang="en-US" altLang="zh-CN" sz="1905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4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Java</a:t>
            </a:r>
            <a:r>
              <a:rPr lang="zh-CN" altLang="en-US" sz="3493" dirty="0"/>
              <a:t>对象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971804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905" dirty="0" err="1"/>
              <a:t>oopDesc</a:t>
            </a:r>
            <a:r>
              <a:rPr lang="zh-CN" altLang="en-US" sz="1905" dirty="0"/>
              <a:t>则是</a:t>
            </a:r>
            <a:r>
              <a:rPr lang="en-US" altLang="zh-CN" sz="1905" dirty="0"/>
              <a:t>Java</a:t>
            </a:r>
            <a:r>
              <a:rPr lang="zh-CN" altLang="en-US" sz="1905" dirty="0"/>
              <a:t>对象头的结构</a:t>
            </a:r>
            <a:r>
              <a:rPr lang="en-US" altLang="zh-CN" sz="1905" dirty="0"/>
              <a:t>. </a:t>
            </a:r>
            <a:r>
              <a:rPr lang="zh-CN" altLang="en-US" sz="1905" dirty="0"/>
              <a:t>除了预想中的</a:t>
            </a:r>
            <a:r>
              <a:rPr lang="en-US" altLang="zh-CN" sz="1905" dirty="0" err="1"/>
              <a:t>Klass</a:t>
            </a:r>
            <a:r>
              <a:rPr lang="en-US" altLang="zh-CN" sz="1905" dirty="0"/>
              <a:t>(</a:t>
            </a:r>
            <a:r>
              <a:rPr lang="zh-CN" altLang="en-US" sz="1905" dirty="0"/>
              <a:t>之所以叫</a:t>
            </a:r>
            <a:r>
              <a:rPr lang="en-US" altLang="zh-CN" sz="1905" dirty="0" err="1"/>
              <a:t>kclass</a:t>
            </a:r>
            <a:r>
              <a:rPr lang="zh-CN" altLang="en-US" sz="1905" dirty="0"/>
              <a:t>是因为</a:t>
            </a:r>
            <a:r>
              <a:rPr lang="en-US" altLang="zh-CN" sz="1905" dirty="0"/>
              <a:t>class</a:t>
            </a:r>
            <a:r>
              <a:rPr lang="zh-CN" altLang="en-US" sz="1905" dirty="0"/>
              <a:t>是</a:t>
            </a:r>
            <a:r>
              <a:rPr lang="en-US" altLang="zh-CN" sz="1905" dirty="0"/>
              <a:t>C++</a:t>
            </a:r>
            <a:r>
              <a:rPr lang="zh-CN" altLang="en-US" sz="1905" dirty="0"/>
              <a:t>关键字</a:t>
            </a:r>
            <a:r>
              <a:rPr lang="en-US" altLang="zh-CN" sz="1905" dirty="0"/>
              <a:t>)</a:t>
            </a:r>
            <a:r>
              <a:rPr lang="zh-CN" altLang="en-US" sz="1905" dirty="0"/>
              <a:t>指针外</a:t>
            </a:r>
            <a:r>
              <a:rPr lang="en-US" altLang="zh-CN" sz="1905" dirty="0"/>
              <a:t>, </a:t>
            </a:r>
            <a:r>
              <a:rPr lang="zh-CN" altLang="en-US" sz="1905" dirty="0"/>
              <a:t>还由一个</a:t>
            </a:r>
            <a:r>
              <a:rPr lang="en-US" altLang="zh-CN" sz="1905" dirty="0"/>
              <a:t>_mark</a:t>
            </a:r>
            <a:r>
              <a:rPr lang="zh-CN" altLang="en-US" sz="1905" dirty="0"/>
              <a:t>字段</a:t>
            </a:r>
            <a:r>
              <a:rPr lang="en-US" altLang="zh-CN" sz="1905" dirty="0"/>
              <a:t>, </a:t>
            </a:r>
            <a:r>
              <a:rPr lang="zh-CN" altLang="en-US" sz="1905" dirty="0"/>
              <a:t>是因为除了对象的</a:t>
            </a:r>
            <a:r>
              <a:rPr lang="en-US" altLang="zh-CN" sz="1905" dirty="0"/>
              <a:t>class</a:t>
            </a:r>
            <a:r>
              <a:rPr lang="zh-CN" altLang="en-US" sz="1905" dirty="0"/>
              <a:t>信息以外</a:t>
            </a:r>
            <a:r>
              <a:rPr lang="en-US" altLang="zh-CN" sz="1905" dirty="0"/>
              <a:t>, </a:t>
            </a:r>
            <a:r>
              <a:rPr lang="zh-CN" altLang="en-US" sz="1905" dirty="0"/>
              <a:t>还有一些对象信息需要保留</a:t>
            </a:r>
            <a:r>
              <a:rPr lang="en-US" altLang="zh-CN" sz="1905" dirty="0"/>
              <a:t>, </a:t>
            </a:r>
            <a:r>
              <a:rPr lang="zh-CN" altLang="en-US" sz="1905" dirty="0"/>
              <a:t>比如</a:t>
            </a:r>
            <a:r>
              <a:rPr lang="en-US" altLang="zh-CN" sz="1905" dirty="0"/>
              <a:t>GC</a:t>
            </a:r>
            <a:r>
              <a:rPr lang="zh-CN" altLang="en-US" sz="1905" dirty="0"/>
              <a:t>年龄</a:t>
            </a:r>
            <a:r>
              <a:rPr lang="en-US" altLang="zh-CN" sz="1905" dirty="0"/>
              <a:t>, </a:t>
            </a:r>
            <a:r>
              <a:rPr lang="zh-CN" altLang="en-US" sz="1905" dirty="0"/>
              <a:t>锁状态等</a:t>
            </a:r>
            <a:r>
              <a:rPr lang="en-US" altLang="zh-CN" sz="1905" dirty="0"/>
              <a:t>.</a:t>
            </a:r>
          </a:p>
        </p:txBody>
      </p:sp>
      <p:pic>
        <p:nvPicPr>
          <p:cNvPr id="8194" name="Picture 2" descr="https://img-blog.csdnimg.cn/2019063008594228.jpg?x-oss-process=image/watermark,type_ZmFuZ3poZW5naGVpdGk,shadow_10,text_aHR0cHM6Ly9ibG9nLmNzZG4ubmV0L3Npbm9sb3Zlcg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53" y="2947773"/>
            <a:ext cx="10794705" cy="242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9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Java</a:t>
            </a:r>
            <a:r>
              <a:rPr lang="zh-CN" altLang="en-US" sz="3493" dirty="0"/>
              <a:t>对象在内存中的结构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pic>
        <p:nvPicPr>
          <p:cNvPr id="16386" name="Picture 2" descr="https://static.oschina.net/uploads/space/2017/0425/190930_z21H_14143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07" y="1666923"/>
            <a:ext cx="3143165" cy="38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10"/>
          <p:cNvSpPr txBox="1"/>
          <p:nvPr/>
        </p:nvSpPr>
        <p:spPr>
          <a:xfrm>
            <a:off x="4738724" y="1791380"/>
            <a:ext cx="6691132" cy="4782848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r>
              <a:rPr lang="en-US" altLang="zh-CN" sz="1905" dirty="0"/>
              <a:t>1._mark:</a:t>
            </a:r>
            <a:r>
              <a:rPr lang="zh-CN" altLang="en-US" sz="1905" dirty="0"/>
              <a:t>占用</a:t>
            </a:r>
            <a:r>
              <a:rPr lang="en-US" altLang="zh-CN" sz="1905" dirty="0"/>
              <a:t>8</a:t>
            </a:r>
            <a:r>
              <a:rPr lang="zh-CN" altLang="en-US" sz="1905" dirty="0"/>
              <a:t>个字节 用于存储对象自身的运行时数据， 如哈希码（</a:t>
            </a:r>
            <a:r>
              <a:rPr lang="en-US" altLang="zh-CN" sz="1905" dirty="0" err="1"/>
              <a:t>HashCode</a:t>
            </a:r>
            <a:r>
              <a:rPr lang="zh-CN" altLang="en-US" sz="1905" dirty="0"/>
              <a:t>）、</a:t>
            </a:r>
            <a:r>
              <a:rPr lang="en-US" altLang="zh-CN" sz="1905" dirty="0">
                <a:solidFill>
                  <a:srgbClr val="1577BA"/>
                </a:solidFill>
              </a:rPr>
              <a:t>GC</a:t>
            </a:r>
            <a:r>
              <a:rPr lang="zh-CN" altLang="en-US" sz="1905" dirty="0">
                <a:solidFill>
                  <a:srgbClr val="1577BA"/>
                </a:solidFill>
              </a:rPr>
              <a:t>分代年龄</a:t>
            </a:r>
            <a:r>
              <a:rPr lang="zh-CN" altLang="en-US" sz="1905" dirty="0"/>
              <a:t>、</a:t>
            </a:r>
            <a:r>
              <a:rPr lang="zh-CN" altLang="en-US" sz="1905" dirty="0">
                <a:solidFill>
                  <a:srgbClr val="1577BA"/>
                </a:solidFill>
              </a:rPr>
              <a:t>锁状态</a:t>
            </a:r>
            <a:r>
              <a:rPr lang="zh-CN" altLang="en-US" sz="1905" dirty="0"/>
              <a:t>标志等</a:t>
            </a:r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zh-CN" altLang="en-US" sz="1905" dirty="0"/>
          </a:p>
          <a:p>
            <a:r>
              <a:rPr lang="en-US" altLang="zh-CN" sz="1905" dirty="0"/>
              <a:t>2.class</a:t>
            </a:r>
            <a:r>
              <a:rPr lang="zh-CN" altLang="en-US" sz="1905" dirty="0"/>
              <a:t>对象指针：占用</a:t>
            </a:r>
            <a:r>
              <a:rPr lang="en-US" altLang="zh-CN" sz="1905" dirty="0"/>
              <a:t>8</a:t>
            </a:r>
            <a:r>
              <a:rPr lang="zh-CN" altLang="en-US" sz="1905" dirty="0"/>
              <a:t>个字节 如果开启指针压缩的话则占用</a:t>
            </a:r>
            <a:r>
              <a:rPr lang="en-US" altLang="zh-CN" sz="1905" dirty="0"/>
              <a:t>4</a:t>
            </a:r>
            <a:r>
              <a:rPr lang="zh-CN" altLang="en-US" sz="1905" dirty="0"/>
              <a:t>个字节 即对象指定的是那个实例对象</a:t>
            </a:r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en-US" altLang="zh-CN" sz="1905" dirty="0"/>
          </a:p>
          <a:p>
            <a:endParaRPr lang="zh-CN" altLang="en-US" sz="1905" dirty="0"/>
          </a:p>
        </p:txBody>
      </p:sp>
    </p:spTree>
    <p:extLst>
      <p:ext uri="{BB962C8B-B14F-4D97-AF65-F5344CB8AC3E}">
        <p14:creationId xmlns:p14="http://schemas.microsoft.com/office/powerpoint/2010/main" val="33478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Java</a:t>
            </a:r>
            <a:r>
              <a:rPr lang="zh-CN" altLang="en-US" sz="3493" dirty="0"/>
              <a:t>对象指向的</a:t>
            </a:r>
            <a:r>
              <a:rPr lang="en-US" altLang="zh-CN" sz="3493" dirty="0" err="1"/>
              <a:t>klass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pic>
        <p:nvPicPr>
          <p:cNvPr id="17410" name="Picture 2" descr="https://img2018.cnblogs.com/blog/820029/201908/820029-20190807082208764-7185176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56" y="1809794"/>
            <a:ext cx="8460124" cy="35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93" dirty="0"/>
              <a:t>Java</a:t>
            </a:r>
            <a:r>
              <a:rPr lang="zh-CN" altLang="en-US" sz="3493" dirty="0"/>
              <a:t>对象指向的</a:t>
            </a:r>
            <a:r>
              <a:rPr lang="en-US" altLang="zh-CN" sz="3493" dirty="0" err="1"/>
              <a:t>klass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AutoShape 2" descr="https://upload-images.jianshu.io/upload_images/1417629-892a633b63ee11a4.png?imageMogr2/auto-orient/strip|imageView2/2/w/6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78" y="1178959"/>
            <a:ext cx="7984900" cy="47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/>
          <p:nvPr/>
        </p:nvSpPr>
        <p:spPr>
          <a:xfrm>
            <a:off x="1113108" y="1749414"/>
            <a:ext cx="9378506" cy="651390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517" dirty="0"/>
              <a:t>面试官</a:t>
            </a:r>
            <a:r>
              <a:rPr lang="en-US" altLang="zh-CN" sz="1517" dirty="0"/>
              <a:t>:</a:t>
            </a:r>
            <a:r>
              <a:rPr lang="zh-CN" altLang="en-US" sz="1517" dirty="0"/>
              <a:t>第一个问题好像难不倒你，那接下来看这个问题怎么接招。直到你回答不上来，我就能大致明白你</a:t>
            </a:r>
            <a:endParaRPr lang="en-US" altLang="zh-CN" sz="1517" dirty="0"/>
          </a:p>
          <a:p>
            <a:pPr marL="0" indent="0" algn="just">
              <a:buNone/>
            </a:pPr>
            <a:r>
              <a:rPr lang="zh-CN" altLang="en-US" sz="1517" dirty="0"/>
              <a:t>工作了多久，技术水平怎么样</a:t>
            </a:r>
            <a:endParaRPr lang="en-US" altLang="zh-CN" sz="1517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6141" y="310041"/>
            <a:ext cx="11430120" cy="582547"/>
          </a:xfrm>
        </p:spPr>
        <p:txBody>
          <a:bodyPr/>
          <a:lstStyle/>
          <a:p>
            <a:r>
              <a:rPr lang="zh-CN" altLang="en-US" dirty="0" smtClean="0"/>
              <a:t>面试心理分析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907157" y="1592057"/>
            <a:ext cx="9584457" cy="966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1" name="内容占位符 2"/>
          <p:cNvSpPr txBox="1"/>
          <p:nvPr/>
        </p:nvSpPr>
        <p:spPr>
          <a:xfrm>
            <a:off x="1113108" y="3414989"/>
            <a:ext cx="9378506" cy="1286668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1517" dirty="0"/>
              <a:t>心理分析</a:t>
            </a:r>
            <a:r>
              <a:rPr lang="en-US" altLang="zh-CN" sz="1517" dirty="0"/>
              <a:t>:</a:t>
            </a:r>
            <a:r>
              <a:rPr lang="zh-CN" altLang="en-US" sz="1517" dirty="0"/>
              <a:t>这个问题确实有些难度，不能从</a:t>
            </a:r>
            <a:r>
              <a:rPr lang="en-US" altLang="zh-CN" sz="1517" dirty="0" err="1"/>
              <a:t>dex</a:t>
            </a:r>
            <a:r>
              <a:rPr lang="zh-CN" altLang="en-US" sz="1517" dirty="0"/>
              <a:t>与</a:t>
            </a:r>
            <a:r>
              <a:rPr lang="en-US" altLang="zh-CN" sz="1517" dirty="0"/>
              <a:t>class</a:t>
            </a:r>
            <a:r>
              <a:rPr lang="zh-CN" altLang="en-US" sz="1517" dirty="0"/>
              <a:t>简单的区别</a:t>
            </a:r>
            <a:r>
              <a:rPr lang="en-US" altLang="zh-CN" sz="1517" dirty="0"/>
              <a:t>(class </a:t>
            </a:r>
            <a:r>
              <a:rPr lang="zh-CN" altLang="en-US" sz="1517" dirty="0"/>
              <a:t>是</a:t>
            </a:r>
            <a:r>
              <a:rPr lang="en-US" altLang="zh-CN" sz="1517" dirty="0"/>
              <a:t>)</a:t>
            </a:r>
            <a:r>
              <a:rPr lang="zh-CN" altLang="en-US" sz="1517" dirty="0"/>
              <a:t>入手了。比较考 对</a:t>
            </a:r>
            <a:r>
              <a:rPr lang="en-US" altLang="zh-CN" sz="1517" dirty="0" err="1"/>
              <a:t>dex</a:t>
            </a:r>
            <a:r>
              <a:rPr lang="zh-CN" altLang="en-US" sz="1517" dirty="0"/>
              <a:t>文件和</a:t>
            </a:r>
            <a:r>
              <a:rPr lang="en-US" altLang="zh-CN" sz="1517" dirty="0"/>
              <a:t>class</a:t>
            </a:r>
            <a:r>
              <a:rPr lang="zh-CN" altLang="en-US" sz="1517" dirty="0"/>
              <a:t>文</a:t>
            </a:r>
            <a:endParaRPr lang="en-US" altLang="zh-CN" sz="1517" dirty="0"/>
          </a:p>
          <a:p>
            <a:pPr marL="0" indent="0" algn="just">
              <a:buNone/>
            </a:pPr>
            <a:r>
              <a:rPr lang="zh-CN" altLang="en-US" sz="1517" dirty="0"/>
              <a:t>件理解的深度。从文件格式的差异，指令集加载流程入手。</a:t>
            </a:r>
            <a:endParaRPr lang="en-US" altLang="zh-CN" sz="1517" dirty="0"/>
          </a:p>
        </p:txBody>
      </p:sp>
      <p:sp>
        <p:nvSpPr>
          <p:cNvPr id="22" name="圆角矩形 21"/>
          <p:cNvSpPr/>
          <p:nvPr/>
        </p:nvSpPr>
        <p:spPr>
          <a:xfrm>
            <a:off x="907157" y="3257632"/>
            <a:ext cx="9584457" cy="1307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</p:spTree>
    <p:extLst>
      <p:ext uri="{BB962C8B-B14F-4D97-AF65-F5344CB8AC3E}">
        <p14:creationId xmlns:p14="http://schemas.microsoft.com/office/powerpoint/2010/main" val="2649279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6007" y="213175"/>
            <a:ext cx="11428897" cy="582535"/>
          </a:xfrm>
          <a:prstGeom prst="rect">
            <a:avLst/>
          </a:prstGeom>
        </p:spPr>
        <p:txBody>
          <a:bodyPr vert="horz" lIns="64509" tIns="32255" rIns="64509" bIns="32255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460" y="216638"/>
            <a:ext cx="11428895" cy="582548"/>
          </a:xfrm>
        </p:spPr>
        <p:txBody>
          <a:bodyPr/>
          <a:lstStyle/>
          <a:p>
            <a:r>
              <a:rPr lang="zh-CN" altLang="en-US" dirty="0" smtClean="0"/>
              <a:t>一线大厂面试诀窍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5993" y="1762260"/>
            <a:ext cx="8786104" cy="3762071"/>
          </a:xfrm>
          <a:prstGeom prst="rect">
            <a:avLst/>
          </a:prstGeom>
        </p:spPr>
        <p:txBody>
          <a:bodyPr vert="horz" wrap="square" lIns="48384" tIns="24192" rIns="48384" bIns="24192" rtlCol="0">
            <a:normAutofit/>
          </a:bodyPr>
          <a:lstStyle/>
          <a:p>
            <a:pPr marL="272202" indent="-27220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简历包装</a:t>
            </a:r>
            <a:r>
              <a:rPr lang="en-US" altLang="zh-CN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简历一定要吸引，把最好的两个项目经验放在最前面</a:t>
            </a: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02" indent="-272202">
              <a:lnSpc>
                <a:spcPct val="150000"/>
              </a:lnSpc>
              <a:buFont typeface="+mj-lt"/>
              <a:buAutoNum type="arabicPeriod"/>
            </a:pP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02" indent="-27220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备战简历</a:t>
            </a:r>
            <a:r>
              <a:rPr lang="en-US" altLang="zh-CN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简历里面的技术写自己最熟悉和擅长的，每个技术准备对应的连环炮</a:t>
            </a: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02" indent="-272202">
              <a:lnSpc>
                <a:spcPct val="150000"/>
              </a:lnSpc>
              <a:buFont typeface="+mj-lt"/>
              <a:buAutoNum type="arabicPeriod"/>
            </a:pP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02" indent="-27220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深挖底层</a:t>
            </a:r>
            <a:r>
              <a:rPr lang="en-US" altLang="zh-CN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底层技术一时半会学不懂，找到高频点，如虚拟机原理，区别，准备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5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个左右</a:t>
            </a: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02" indent="-272202">
              <a:lnSpc>
                <a:spcPct val="150000"/>
              </a:lnSpc>
              <a:buFont typeface="+mj-lt"/>
              <a:buAutoNum type="arabicPeriod"/>
            </a:pP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02" indent="-27220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吃闹架构</a:t>
            </a:r>
            <a:r>
              <a:rPr lang="en-US" altLang="zh-CN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架构一定要好好看，比如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Glide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693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Okhttp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MVVM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MVP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架构实现一定要掌握</a:t>
            </a: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02" indent="-272202">
              <a:lnSpc>
                <a:spcPct val="150000"/>
              </a:lnSpc>
              <a:buFont typeface="+mj-lt"/>
              <a:buAutoNum type="arabicPeriod"/>
            </a:pPr>
            <a:endParaRPr lang="en-US" altLang="zh-CN" sz="1693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272202" indent="-27220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掌握源码</a:t>
            </a:r>
            <a:r>
              <a:rPr lang="en-US" altLang="zh-CN" sz="1693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简一定要了解</a:t>
            </a:r>
            <a:r>
              <a:rPr lang="en-US" altLang="zh-CN" sz="1693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FrameWork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层源码，如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AMS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PMS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Handler</a:t>
            </a:r>
            <a:r>
              <a:rPr lang="zh-CN" altLang="en-US" sz="1693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，属性动画</a:t>
            </a:r>
          </a:p>
        </p:txBody>
      </p:sp>
    </p:spTree>
    <p:extLst>
      <p:ext uri="{BB962C8B-B14F-4D97-AF65-F5344CB8AC3E}">
        <p14:creationId xmlns:p14="http://schemas.microsoft.com/office/powerpoint/2010/main" val="359732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745" y="3289461"/>
            <a:ext cx="1633034" cy="116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David </a:t>
            </a:r>
            <a:r>
              <a:rPr lang="zh-CN" altLang="en-US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 </a:t>
            </a:r>
            <a:r>
              <a:rPr lang="en-US" altLang="zh-CN" sz="1058" b="1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复旦大学工程硕士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zh-CN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原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Oppo</a:t>
            </a:r>
            <a:r>
              <a:rPr lang="zh-CN" altLang="en-US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资深研发工程师，网易特邀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讲师，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</a:p>
          <a:p>
            <a:pPr algn="l"/>
            <a:endParaRPr lang="en-US" altLang="zh-CN" sz="1058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640" y="3187483"/>
            <a:ext cx="1887709" cy="71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River</a:t>
            </a:r>
            <a:r>
              <a:rPr lang="zh-CN" altLang="en-US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《</a:t>
            </a:r>
            <a:r>
              <a:rPr lang="en-US" altLang="zh-CN" sz="1058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Android开发入门与实战第二版》作者之一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</a:p>
          <a:p>
            <a:pPr algn="l"/>
            <a:endParaRPr lang="en-US" altLang="zh-CN" sz="1058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7644" y="3237840"/>
            <a:ext cx="1697131" cy="10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Zee</a:t>
            </a:r>
            <a:r>
              <a:rPr lang="zh-CN" altLang="en-US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en-US" altLang="zh-CN" sz="1058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058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中南大学计算机信息专业毕业，前新浪架构师，58同城项目负责人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44" y="1236517"/>
            <a:ext cx="1604841" cy="1618127"/>
          </a:xfrm>
          <a:prstGeom prst="rect">
            <a:avLst/>
          </a:prstGeom>
        </p:spPr>
      </p:pic>
      <p:sp>
        <p:nvSpPr>
          <p:cNvPr id="8" name="FLYING IMPRESSION FID FEIZHAO    qq:1964271550"/>
          <p:cNvSpPr txBox="1"/>
          <p:nvPr/>
        </p:nvSpPr>
        <p:spPr>
          <a:xfrm>
            <a:off x="1035356" y="4360371"/>
            <a:ext cx="9618585" cy="272382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zh-CN" altLang="en-US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1051917835</a:t>
            </a:r>
            <a:endParaRPr lang="zh-CN" altLang="en-US" sz="9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45" y="1221038"/>
            <a:ext cx="1522196" cy="1597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640" y="1242979"/>
            <a:ext cx="1625959" cy="160520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746174" y="3272522"/>
            <a:ext cx="1735385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Andy </a:t>
            </a: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华中科技大学计算机相关专业硕士，腾讯架构师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</a:p>
        </p:txBody>
      </p:sp>
      <p:pic>
        <p:nvPicPr>
          <p:cNvPr id="1026" name="Picture 2" descr="http://10.url.cn/eth/ajNVdqHZLLCGm1Yz7Pmpj9BuoiamYtw6sibLuxkibicst4q2rIxCnfgCpA6kpgrTLJKfghFmupDaa2g/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74" y="1252874"/>
            <a:ext cx="1483923" cy="1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75806" y="199508"/>
            <a:ext cx="5714733" cy="582548"/>
          </a:xfrm>
        </p:spPr>
        <p:txBody>
          <a:bodyPr/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786248" y="3240688"/>
            <a:ext cx="173538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Damon</a:t>
            </a: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前三星研发高级工程师</a:t>
            </a:r>
            <a:endParaRPr lang="en-US" altLang="zh-CN" sz="1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8" name="Picture 4" descr="http://10.url.cn/eth/ajNVdqHZLLAz9BIMUCxNK5fIAWdZpGvS61dgwj1nwqCdta3F41Bvj5n4qvf8bSOohXg0icw9KKHs/1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343" y="1252874"/>
            <a:ext cx="1561712" cy="15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87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6"/>
          <p:cNvSpPr>
            <a:spLocks noGrp="1"/>
          </p:cNvSpPr>
          <p:nvPr/>
        </p:nvSpPr>
        <p:spPr>
          <a:xfrm>
            <a:off x="381574" y="296824"/>
            <a:ext cx="11428897" cy="582535"/>
          </a:xfrm>
          <a:prstGeom prst="rect">
            <a:avLst/>
          </a:prstGeom>
        </p:spPr>
        <p:txBody>
          <a:bodyPr vert="horz" lIns="64509" tIns="32255" rIns="64509" bIns="32255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493" b="1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如何快速学习提升</a:t>
            </a:r>
            <a:endParaRPr lang="zh-CN" altLang="en-US" sz="3493" b="1" dirty="0">
              <a:solidFill>
                <a:srgbClr val="1475B2"/>
              </a:solidFill>
              <a:latin typeface="思源黑体 CN Bold" panose="020B0800000000000000" charset="-122"/>
              <a:ea typeface="思源黑体 CN Bold" panose="020B0800000000000000" charset="-122"/>
              <a:sym typeface="+mn-ea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1110421" y="1117116"/>
            <a:ext cx="1026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322609" indent="-322609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自学</a:t>
            </a:r>
            <a:endParaRPr lang="zh-CN" altLang="en-US" sz="2400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3264" y="1535101"/>
            <a:ext cx="9948103" cy="302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要找学习资料，网上资料不准确，官方文档无人总结</a:t>
            </a:r>
            <a:endParaRPr lang="en-US" altLang="zh-CN" sz="2117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碰到问题耗很久，很难找人帮忙指点、解答</a:t>
            </a:r>
            <a:endParaRPr lang="en-US" altLang="zh-CN" sz="2117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太耗时、太低效</a:t>
            </a:r>
            <a:endParaRPr lang="en-US" altLang="zh-CN" sz="2117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没有实际的项目可以实践，学了感觉没用</a:t>
            </a:r>
            <a:endParaRPr lang="en-US" altLang="zh-CN" sz="2117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学不全面、学不系统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117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太难、太苦逼了、坚持不下去</a:t>
            </a:r>
            <a:endParaRPr lang="en-US" altLang="zh-CN" sz="2117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2350" y="5354487"/>
            <a:ext cx="6118121" cy="45056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zh-CN" altLang="en-US" sz="2328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但是，现在你不需要这么苦逼了！！！</a:t>
            </a:r>
          </a:p>
        </p:txBody>
      </p:sp>
    </p:spTree>
    <p:extLst>
      <p:ext uri="{BB962C8B-B14F-4D97-AF65-F5344CB8AC3E}">
        <p14:creationId xmlns:p14="http://schemas.microsoft.com/office/powerpoint/2010/main" val="7711439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>
          <a:xfrm>
            <a:off x="2147558" y="708904"/>
            <a:ext cx="11428895" cy="582548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怎么成为</a:t>
            </a:r>
            <a:r>
              <a:rPr lang="en-US" altLang="zh-CN"/>
              <a:t>Android</a:t>
            </a:r>
            <a:r>
              <a:rPr lang="zh-CN" altLang="en-US"/>
              <a:t>高级工程师？</a:t>
            </a:r>
            <a:endParaRPr lang="zh-CN" altLang="en-US" dirty="0"/>
          </a:p>
        </p:txBody>
      </p:sp>
      <p:sp>
        <p:nvSpPr>
          <p:cNvPr id="6" name="íṡḷïdè"/>
          <p:cNvSpPr txBox="1"/>
          <p:nvPr/>
        </p:nvSpPr>
        <p:spPr>
          <a:xfrm>
            <a:off x="171035" y="1864692"/>
            <a:ext cx="10844637" cy="1454567"/>
          </a:xfrm>
          <a:prstGeom prst="rect">
            <a:avLst/>
          </a:prstGeom>
          <a:noFill/>
          <a:ln>
            <a:noFill/>
          </a:ln>
        </p:spPr>
        <p:txBody>
          <a:bodyPr wrap="square" lIns="48384" tIns="24192" rIns="48384" bIns="24192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buSzPct val="25000"/>
            </a:pPr>
            <a:r>
              <a:rPr lang="zh-CN" altLang="en-US" sz="1905" dirty="0">
                <a:latin typeface="思源黑体 CN Normal" panose="020B0400000000000000" charset="-122"/>
                <a:ea typeface="思源黑体 CN Normal" panose="020B0400000000000000" charset="-122"/>
              </a:rPr>
              <a:t>课程简介：深入讲解</a:t>
            </a:r>
            <a:r>
              <a:rPr lang="en-US" altLang="zh-CN" sz="1905" dirty="0">
                <a:solidFill>
                  <a:srgbClr val="1475B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Android</a:t>
            </a:r>
            <a:r>
              <a:rPr lang="zh-CN" altLang="en-US" sz="1905" dirty="0">
                <a:solidFill>
                  <a:srgbClr val="1475B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内核、性能优化、架构设计、高级音视频</a:t>
            </a:r>
            <a:r>
              <a:rPr lang="zh-CN" altLang="en-US" sz="1905" dirty="0">
                <a:latin typeface="思源黑体 CN Normal" panose="020B0400000000000000" charset="-122"/>
                <a:ea typeface="思源黑体 CN Normal" panose="020B0400000000000000" charset="-122"/>
              </a:rPr>
              <a:t>技术</a:t>
            </a:r>
            <a:endParaRPr lang="en-US" altLang="zh-CN" sz="1905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sz="1058" u="sng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68674" y="3597901"/>
            <a:ext cx="2369205" cy="2000611"/>
            <a:chOff x="2008388" y="7835069"/>
            <a:chExt cx="4477599" cy="3780986"/>
          </a:xfrm>
        </p:grpSpPr>
        <p:sp>
          <p:nvSpPr>
            <p:cNvPr id="32" name="îṣḻïdé"/>
            <p:cNvSpPr/>
            <p:nvPr/>
          </p:nvSpPr>
          <p:spPr bwMode="auto">
            <a:xfrm>
              <a:off x="3511827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8384" tIns="24192" rIns="48384" bIns="24192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19299" indent="-119299" algn="ctr" fontAlgn="base">
                <a:spcBef>
                  <a:spcPct val="0"/>
                </a:spcBef>
                <a:spcAft>
                  <a:spcPct val="0"/>
                </a:spcAft>
              </a:pPr>
              <a:endParaRPr sz="1905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30" name="iṡľíďe"/>
            <p:cNvSpPr/>
            <p:nvPr/>
          </p:nvSpPr>
          <p:spPr bwMode="auto">
            <a:xfrm>
              <a:off x="2008388" y="10162026"/>
              <a:ext cx="4477599" cy="145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4" tIns="24192" rIns="48384" bIns="24192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270">
                  <a:latin typeface="思源黑体 CN Normal" panose="020B0400000000000000" charset="-122"/>
                  <a:ea typeface="思源黑体 CN Normal" panose="020B0400000000000000" charset="-122"/>
                </a:rPr>
                <a:t>在小型企业，技术视野太窄，没经历过正规的移动开发流程</a:t>
              </a: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31" name="íşļiḋê"/>
            <p:cNvSpPr txBox="1"/>
            <p:nvPr/>
          </p:nvSpPr>
          <p:spPr bwMode="auto">
            <a:xfrm>
              <a:off x="2008388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4" tIns="24192" rIns="48384" bIns="24192" anchor="b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93">
                  <a:latin typeface="思源黑体 CN Normal" panose="020B0400000000000000" charset="-122"/>
                  <a:ea typeface="思源黑体 CN Normal" panose="020B0400000000000000" charset="-122"/>
                </a:rPr>
                <a:t>缺少一线互联网公司经验</a:t>
              </a:r>
              <a:endParaRPr lang="en-US" altLang="zh-CN" sz="1693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72724" y="8183963"/>
              <a:ext cx="900379" cy="913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2117" b="1">
                  <a:latin typeface="思源黑体 CN Normal" panose="020B0400000000000000" charset="-122"/>
                  <a:ea typeface="思源黑体 CN Normal" panose="020B0400000000000000" charset="-122"/>
                </a:rPr>
                <a:t>01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559525" y="3597901"/>
            <a:ext cx="2496097" cy="2000611"/>
            <a:chOff x="6671356" y="7835069"/>
            <a:chExt cx="4717415" cy="3780986"/>
          </a:xfrm>
        </p:grpSpPr>
        <p:sp>
          <p:nvSpPr>
            <p:cNvPr id="28" name="ïŝḷîdê"/>
            <p:cNvSpPr/>
            <p:nvPr/>
          </p:nvSpPr>
          <p:spPr bwMode="auto">
            <a:xfrm>
              <a:off x="8360165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8384" tIns="24192" rIns="48384" bIns="24192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19299" indent="-119299" algn="ctr" fontAlgn="base">
                <a:spcBef>
                  <a:spcPct val="0"/>
                </a:spcBef>
                <a:spcAft>
                  <a:spcPct val="0"/>
                </a:spcAft>
              </a:pPr>
              <a:endParaRPr sz="1905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6" name="ïṧľíḋè"/>
            <p:cNvSpPr/>
            <p:nvPr/>
          </p:nvSpPr>
          <p:spPr bwMode="auto">
            <a:xfrm>
              <a:off x="6725966" y="10157264"/>
              <a:ext cx="4662805" cy="145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4" tIns="24192" rIns="48384" bIns="24192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270">
                  <a:latin typeface="思源黑体 CN Normal" panose="020B0400000000000000" charset="-122"/>
                  <a:ea typeface="思源黑体 CN Normal" panose="020B0400000000000000" charset="-122"/>
                </a:rPr>
                <a:t>长期从事简单的</a:t>
              </a:r>
              <a:r>
                <a:rPr lang="en-US" altLang="zh-CN" sz="1270">
                  <a:latin typeface="思源黑体 CN Normal" panose="020B0400000000000000" charset="-122"/>
                  <a:ea typeface="思源黑体 CN Normal" panose="020B0400000000000000" charset="-122"/>
                </a:rPr>
                <a:t>UI</a:t>
              </a:r>
              <a:r>
                <a:rPr lang="zh-CN" altLang="en-US" sz="1270">
                  <a:latin typeface="思源黑体 CN Normal" panose="020B0400000000000000" charset="-122"/>
                  <a:ea typeface="思源黑体 CN Normal" panose="020B0400000000000000" charset="-122"/>
                </a:rPr>
                <a:t>界面开发，对原理和底层开发了解不深</a:t>
              </a: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7" name="ïṡļíḋê"/>
            <p:cNvSpPr txBox="1"/>
            <p:nvPr/>
          </p:nvSpPr>
          <p:spPr bwMode="auto">
            <a:xfrm>
              <a:off x="6856726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4" tIns="24192" rIns="48384" bIns="24192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93">
                  <a:latin typeface="思源黑体 CN Normal" panose="020B0400000000000000" charset="-122"/>
                  <a:ea typeface="思源黑体 CN Normal" panose="020B0400000000000000" charset="-122"/>
                </a:rPr>
                <a:t>基础知识薄弱</a:t>
              </a:r>
              <a:endParaRPr lang="en-US" altLang="zh-CN" sz="1693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671356" y="7835069"/>
              <a:ext cx="0" cy="37809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645359" y="8132047"/>
              <a:ext cx="900379" cy="913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2117" b="1" dirty="0">
                  <a:latin typeface="思源黑体 CN Normal" panose="020B0400000000000000" charset="-122"/>
                  <a:ea typeface="思源黑体 CN Normal" panose="020B0400000000000000" charset="-122"/>
                </a:rPr>
                <a:t>02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194111" y="3597901"/>
            <a:ext cx="2467289" cy="2000611"/>
            <a:chOff x="11519694" y="7835069"/>
            <a:chExt cx="4662969" cy="3780986"/>
          </a:xfrm>
        </p:grpSpPr>
        <p:sp>
          <p:nvSpPr>
            <p:cNvPr id="24" name="ísľîḍe"/>
            <p:cNvSpPr/>
            <p:nvPr/>
          </p:nvSpPr>
          <p:spPr bwMode="auto">
            <a:xfrm>
              <a:off x="13208503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8384" tIns="24192" rIns="48384" bIns="24192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19299" indent="-119299" algn="ctr" fontAlgn="base">
                <a:spcBef>
                  <a:spcPct val="0"/>
                </a:spcBef>
                <a:spcAft>
                  <a:spcPct val="0"/>
                </a:spcAft>
              </a:pPr>
              <a:endParaRPr sz="1905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2" name="ïŝ1îdè"/>
            <p:cNvSpPr/>
            <p:nvPr/>
          </p:nvSpPr>
          <p:spPr bwMode="auto">
            <a:xfrm>
              <a:off x="11705064" y="10162026"/>
              <a:ext cx="4477599" cy="145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4" tIns="24192" rIns="48384" bIns="24192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270">
                  <a:latin typeface="思源黑体 CN Normal" panose="020B0400000000000000" charset="-122"/>
                  <a:ea typeface="思源黑体 CN Normal" panose="020B0400000000000000" charset="-122"/>
                </a:rPr>
                <a:t>长期在小型软件公司、外包公司工作，只接触部分开发内容</a:t>
              </a:r>
            </a:p>
          </p:txBody>
        </p:sp>
        <p:sp>
          <p:nvSpPr>
            <p:cNvPr id="23" name="î$1íḍe"/>
            <p:cNvSpPr txBox="1"/>
            <p:nvPr/>
          </p:nvSpPr>
          <p:spPr bwMode="auto">
            <a:xfrm>
              <a:off x="11705064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4" tIns="24192" rIns="48384" bIns="24192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93">
                  <a:latin typeface="思源黑体 CN Normal" panose="020B0400000000000000" charset="-122"/>
                  <a:ea typeface="思源黑体 CN Normal" panose="020B0400000000000000" charset="-122"/>
                </a:rPr>
                <a:t>项目经验零碎</a:t>
              </a:r>
              <a:endParaRPr lang="en-US" altLang="zh-CN" sz="1693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1519694" y="7835069"/>
              <a:ext cx="0" cy="37809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3478259" y="8183963"/>
              <a:ext cx="900379" cy="913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2117" b="1" dirty="0">
                  <a:latin typeface="思源黑体 CN Normal" panose="020B0400000000000000" charset="-122"/>
                  <a:ea typeface="思源黑体 CN Normal" panose="020B0400000000000000" charset="-122"/>
                </a:rPr>
                <a:t>03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61372" y="3597901"/>
            <a:ext cx="2467289" cy="2000611"/>
            <a:chOff x="16368032" y="7835069"/>
            <a:chExt cx="4662968" cy="3780986"/>
          </a:xfrm>
        </p:grpSpPr>
        <p:sp>
          <p:nvSpPr>
            <p:cNvPr id="20" name="ïṧļiḋê"/>
            <p:cNvSpPr/>
            <p:nvPr/>
          </p:nvSpPr>
          <p:spPr bwMode="auto">
            <a:xfrm>
              <a:off x="18056840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8384" tIns="24192" rIns="48384" bIns="24192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119299" indent="-119299" algn="ctr" fontAlgn="base">
                <a:spcBef>
                  <a:spcPct val="0"/>
                </a:spcBef>
                <a:spcAft>
                  <a:spcPct val="0"/>
                </a:spcAft>
              </a:pPr>
              <a:endParaRPr sz="1905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8" name="îṧlidê"/>
            <p:cNvSpPr/>
            <p:nvPr/>
          </p:nvSpPr>
          <p:spPr bwMode="auto">
            <a:xfrm>
              <a:off x="16553401" y="10162026"/>
              <a:ext cx="4477599" cy="145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4" tIns="24192" rIns="48384" bIns="24192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127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270">
                  <a:latin typeface="思源黑体 CN Normal" panose="020B0400000000000000" charset="-122"/>
                  <a:ea typeface="思源黑体 CN Normal" panose="020B0400000000000000" charset="-122"/>
                </a:rPr>
                <a:t>只招收真心想和我们一起学习，共同进步的朋友。</a:t>
              </a:r>
              <a:endParaRPr lang="en-US" altLang="zh-CN" sz="1270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9" name="îşļiḑé"/>
            <p:cNvSpPr txBox="1"/>
            <p:nvPr/>
          </p:nvSpPr>
          <p:spPr bwMode="auto">
            <a:xfrm>
              <a:off x="16553401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8384" tIns="24192" rIns="48384" bIns="24192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93">
                  <a:latin typeface="思源黑体 CN Normal" panose="020B0400000000000000" charset="-122"/>
                  <a:ea typeface="思源黑体 CN Normal" panose="020B0400000000000000" charset="-122"/>
                </a:rPr>
                <a:t>渴望快速提升自己</a:t>
              </a:r>
              <a:endParaRPr lang="en-US" altLang="zh-CN" sz="1693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6368032" y="7835069"/>
              <a:ext cx="0" cy="37809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8326597" y="8183963"/>
              <a:ext cx="900378" cy="913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2117" b="1" dirty="0">
                  <a:latin typeface="思源黑体 CN Normal" panose="020B0400000000000000" charset="-122"/>
                  <a:ea typeface="思源黑体 CN Normal" panose="020B0400000000000000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3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" y="184"/>
            <a:ext cx="12191347" cy="1233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6"/>
          <p:cNvSpPr>
            <a:spLocks noGrp="1"/>
          </p:cNvSpPr>
          <p:nvPr/>
        </p:nvSpPr>
        <p:spPr>
          <a:xfrm>
            <a:off x="381574" y="325683"/>
            <a:ext cx="11428897" cy="582535"/>
          </a:xfrm>
          <a:prstGeom prst="rect">
            <a:avLst/>
          </a:prstGeom>
        </p:spPr>
        <p:txBody>
          <a:bodyPr vert="horz" lIns="64509" tIns="32255" rIns="64509" bIns="32255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腾讯课堂权威保障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9334" y="1587485"/>
            <a:ext cx="207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01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1738" y="1697663"/>
            <a:ext cx="207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支付保障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31738" y="2184778"/>
            <a:ext cx="568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腾讯课堂为保障学员支付安全，采用淘宝中间机制，直接打款给腾讯，同时监督码牛教学质量和后续服务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1320097" y="2136445"/>
            <a:ext cx="560687" cy="4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99334" y="3318078"/>
            <a:ext cx="207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02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31738" y="3428255"/>
            <a:ext cx="207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师资力量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61929" y="4046122"/>
            <a:ext cx="568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师资来自于一线</a:t>
            </a:r>
            <a:r>
              <a:rPr lang="en-US" altLang="zh-CN" sz="1400" dirty="0"/>
              <a:t>BAT</a:t>
            </a:r>
            <a:r>
              <a:rPr lang="zh-CN" altLang="en-US" sz="1400" dirty="0"/>
              <a:t>，有着雄厚的技术实力和经验，同时大部分师资也是网易特邀讲师，有着丰富的授课经验</a:t>
            </a:r>
          </a:p>
        </p:txBody>
      </p:sp>
      <p:sp>
        <p:nvSpPr>
          <p:cNvPr id="14" name="矩形 13"/>
          <p:cNvSpPr/>
          <p:nvPr/>
        </p:nvSpPr>
        <p:spPr>
          <a:xfrm>
            <a:off x="1320097" y="3867037"/>
            <a:ext cx="560687" cy="4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9098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745" y="3289461"/>
            <a:ext cx="163303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David </a:t>
            </a:r>
            <a:r>
              <a:rPr lang="zh-CN" altLang="en-US" sz="1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 </a:t>
            </a:r>
            <a:r>
              <a:rPr lang="en-US" altLang="zh-CN" sz="1000" b="1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复旦大学工程硕士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zh-CN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原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Oppo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资深研发工程师，网易特邀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讲师，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专注技术十年，产品控、代码控，拥有丰富的项目经验，主持研发了多个成功上线的大型互联网项目。热爱互联网，热衷于各种Android底层技术，精通NDK  </a:t>
            </a:r>
            <a:r>
              <a:rPr lang="en-US" altLang="zh-CN" sz="1000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架构和前端开发，擅长移动互联网高并发、可维护性架构设计，有丰富的实战经验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。 </a:t>
            </a:r>
          </a:p>
          <a:p>
            <a:pPr algn="l"/>
            <a:endParaRPr lang="en-US" altLang="zh-CN" sz="1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1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0640" y="3187482"/>
            <a:ext cx="1887709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River</a:t>
            </a:r>
            <a:r>
              <a:rPr lang="en-US" altLang="zh-CN" sz="9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《Android开发入门与实战第二版》作者之一</a:t>
            </a:r>
            <a:r>
              <a:rPr lang="zh-CN" altLang="en-US" sz="9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，《NFC：Arduino、Android与PhoneGap近场通信》译者，国内首批</a:t>
            </a:r>
            <a:r>
              <a:rPr lang="en-US" altLang="zh-CN" sz="9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9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开发，曾任职于银联，华夏幸福等知名公司，擅长项目重构，架构，以及性能优化，拥有多年的项目开发以及管理经验，原网易特邀</a:t>
            </a:r>
            <a:r>
              <a:rPr lang="en-US" altLang="zh-CN" sz="9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9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讲师。授课风格幽默风趣，有激情，注重站在学员的角度考虑问题。</a:t>
            </a:r>
            <a:endParaRPr lang="en-US" altLang="zh-CN" sz="9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9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7644" y="3289461"/>
            <a:ext cx="16971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Zee</a:t>
            </a:r>
            <a:r>
              <a:rPr lang="zh-CN" altLang="en-US" sz="1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en-US" altLang="zh-CN" sz="1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中南大学计算机信息专业毕业，前新浪架构师，58同城项目负责人。8年Android行业从业经验，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丰富的项目研发以及管理经验，原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网易特邀Android讲师，对架构方面有深入的研究。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授课激情有活力，能耐心帮助学员解决项目中遇到的问题。</a:t>
            </a:r>
            <a:endParaRPr lang="en-US" altLang="zh-CN" sz="1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1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44" y="1236517"/>
            <a:ext cx="1604841" cy="1618127"/>
          </a:xfrm>
          <a:prstGeom prst="rect">
            <a:avLst/>
          </a:prstGeom>
        </p:spPr>
      </p:pic>
      <p:sp>
        <p:nvSpPr>
          <p:cNvPr id="8" name="FLYING IMPRESSION FID FEIZHAO    qq:1964271550"/>
          <p:cNvSpPr txBox="1"/>
          <p:nvPr/>
        </p:nvSpPr>
        <p:spPr>
          <a:xfrm>
            <a:off x="1038744" y="6353982"/>
            <a:ext cx="9618585" cy="272382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zh-CN" altLang="en-US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1051917835</a:t>
            </a:r>
            <a:endParaRPr lang="zh-CN" altLang="en-US" sz="9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45" y="1221038"/>
            <a:ext cx="1522196" cy="1597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640" y="1242979"/>
            <a:ext cx="1625959" cy="160520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746174" y="3272522"/>
            <a:ext cx="1735385" cy="226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Andy 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华中科技大学计算机相关专业硕士，全栈工程师，精通前端和后端。曾任职于华为，阿里巴巴等知名公司。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讲师，拥有多年的项目开发经验和管理经验，注重为学员解决疑难问题，授课逻辑严谨而风趣。格言是“授业不只要有广度，更要有深度</a:t>
            </a:r>
            <a:endParaRPr lang="en-US" altLang="zh-CN" sz="1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6" name="Picture 2" descr="http://10.url.cn/eth/ajNVdqHZLLCGm1Yz7Pmpj9BuoiamYtw6sibLuxkibicst4q2rIxCnfgCpA6kpgrTLJKfghFmupDaa2g/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74" y="1252874"/>
            <a:ext cx="1483923" cy="15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75806" y="199508"/>
            <a:ext cx="5714733" cy="582548"/>
          </a:xfrm>
        </p:spPr>
        <p:txBody>
          <a:bodyPr/>
          <a:lstStyle/>
          <a:p>
            <a:r>
              <a:rPr lang="zh-CN" altLang="en-US" dirty="0" smtClean="0"/>
              <a:t>师资力量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786248" y="3240688"/>
            <a:ext cx="1735385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Damon</a:t>
            </a:r>
            <a:r>
              <a:rPr lang="zh-CN" altLang="en-US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11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华中科技大学计算机相关专业硕士，十余年互联网从业经验；曾就职于华为，小米，担任项目经理，技术经理等； 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专精领域：精通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 </a:t>
            </a:r>
            <a:r>
              <a:rPr lang="en-US" altLang="zh-CN" sz="1000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FrameWork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源码及性能优化；华为鸿蒙系统架构设计，专注</a:t>
            </a:r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NDK</a:t>
            </a:r>
            <a:r>
              <a:rPr lang="zh-CN" altLang="en-US" sz="1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底层设计与开发。</a:t>
            </a:r>
            <a:endParaRPr lang="en-US" altLang="zh-CN" sz="1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8" name="Picture 4" descr="http://10.url.cn/eth/ajNVdqHZLLAz9BIMUCxNK5fIAWdZpGvS61dgwj1nwqCdta3F41Bvj5n4qvf8bSOohXg0icw9KKHs/1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343" y="1252874"/>
            <a:ext cx="1561712" cy="15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88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/>
              <a:t>学员疑问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81575" y="1475624"/>
            <a:ext cx="8505213" cy="3513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93180" indent="-393180">
              <a:lnSpc>
                <a:spcPct val="150000"/>
              </a:lnSpc>
              <a:buFont typeface="+mj-lt"/>
              <a:buAutoNum type="arabicParenR"/>
            </a:pP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我需要掌握哪些基础，才能开始学习</a:t>
            </a:r>
            <a:r>
              <a:rPr lang="en-US" altLang="zh-CN" sz="2117" dirty="0">
                <a:latin typeface="思源黑体 CN Normal" panose="020B0400000000000000" charset="-122"/>
                <a:ea typeface="思源黑体 CN Normal" panose="020B0400000000000000" charset="-122"/>
              </a:rPr>
              <a:t>Android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高级课程。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80" indent="-393180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怎么构建一套符合自己自身情况的知识体系。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80" indent="-393180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互联网公司中的开发，和传统</a:t>
            </a:r>
            <a:r>
              <a:rPr lang="en-US" altLang="zh-CN" sz="2117" dirty="0">
                <a:latin typeface="思源黑体 CN Normal" panose="020B0400000000000000" charset="-122"/>
                <a:ea typeface="思源黑体 CN Normal" panose="020B0400000000000000" charset="-122"/>
              </a:rPr>
              <a:t>IT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行业或者外包公司有什么区别？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80" indent="-393180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学完这套课程，我需要多久时间？现在加入还能跟上课程进度吗？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80" indent="-393180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去一线互联网公司面试，有没有要特别注意的地方。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80" indent="-393180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课程内容讲解的深度如何。</a:t>
            </a:r>
            <a:endParaRPr lang="en-US" altLang="zh-CN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393180" indent="-393180">
              <a:lnSpc>
                <a:spcPct val="150000"/>
              </a:lnSpc>
              <a:buFont typeface="+mj-lt"/>
              <a:buAutoNum type="arabicParenR"/>
            </a:pPr>
            <a:r>
              <a:rPr 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已经工作</a:t>
            </a:r>
            <a:r>
              <a:rPr lang="en-US" altLang="zh-CN" sz="2117" dirty="0">
                <a:latin typeface="思源黑体 CN Normal" panose="020B0400000000000000" charset="-122"/>
                <a:ea typeface="思源黑体 CN Normal" panose="020B0400000000000000" charset="-122"/>
              </a:rPr>
              <a:t>5</a:t>
            </a:r>
            <a:r>
              <a:rPr lang="zh-CN" altLang="en-US" sz="2117" dirty="0">
                <a:latin typeface="思源黑体 CN Normal" panose="020B0400000000000000" charset="-122"/>
                <a:ea typeface="思源黑体 CN Normal" panose="020B0400000000000000" charset="-122"/>
              </a:rPr>
              <a:t>年或者更久时间了，来学习这个课程还有用吗？</a:t>
            </a:r>
            <a:endParaRPr lang="en-US" sz="2117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36030" y="4231689"/>
            <a:ext cx="2914074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17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扫码领优惠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026" y="2049048"/>
            <a:ext cx="2142396" cy="21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3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我们能为您带来什么样的服务</a:t>
            </a:r>
            <a:endParaRPr lang="en-US" sz="2800" dirty="0"/>
          </a:p>
        </p:txBody>
      </p:sp>
      <p:sp>
        <p:nvSpPr>
          <p:cNvPr id="2" name="圆角矩形 1"/>
          <p:cNvSpPr/>
          <p:nvPr/>
        </p:nvSpPr>
        <p:spPr>
          <a:xfrm>
            <a:off x="1121701" y="1337206"/>
            <a:ext cx="9764578" cy="4140458"/>
          </a:xfrm>
          <a:prstGeom prst="roundRect">
            <a:avLst>
              <a:gd name="adj" fmla="val 63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同侧圆角矩形 3"/>
          <p:cNvSpPr/>
          <p:nvPr/>
        </p:nvSpPr>
        <p:spPr>
          <a:xfrm>
            <a:off x="1121701" y="1337205"/>
            <a:ext cx="9755953" cy="836718"/>
          </a:xfrm>
          <a:prstGeom prst="round2SameRect">
            <a:avLst>
              <a:gd name="adj1" fmla="val 34475"/>
              <a:gd name="adj2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4263237" y="1464289"/>
            <a:ext cx="5714733" cy="582548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VIP</a:t>
            </a:r>
            <a:r>
              <a:rPr lang="zh-CN" altLang="en-US" sz="2800" dirty="0">
                <a:solidFill>
                  <a:schemeClr val="bg1"/>
                </a:solidFill>
              </a:rPr>
              <a:t>课程服务体系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1336163" y="2301005"/>
            <a:ext cx="5714733" cy="3038644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342910" indent="-342910"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位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多年经验老师直播教学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每周一  周四  周六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 20:30-20:30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直播分享干货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小时终生答疑服务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终生学习新技术权限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个月完整直播学习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一线企业内推计划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线上教育唯一一家承诺 毕业三年 未涨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5K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全面退费服务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标题 2"/>
          <p:cNvSpPr txBox="1">
            <a:spLocks/>
          </p:cNvSpPr>
          <p:nvPr/>
        </p:nvSpPr>
        <p:spPr>
          <a:xfrm>
            <a:off x="6853054" y="2298697"/>
            <a:ext cx="5714733" cy="3038644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342910" indent="-34291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提供视频，源码，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，以及笔记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专题结束有对应考试，考核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学习计划制定，制定你专属的学习计划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职业规划，打造你自己的生涯梦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面试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辅导服务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10" indent="-342910">
              <a:buFont typeface="+mj-lt"/>
              <a:buAutoNum type="arabicPeriod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学习方式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轮询直播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6132699" y="2173923"/>
            <a:ext cx="7200" cy="330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YING IMPRESSION FID FEIZHAO    qq:1964271550"/>
          <p:cNvSpPr txBox="1"/>
          <p:nvPr/>
        </p:nvSpPr>
        <p:spPr>
          <a:xfrm>
            <a:off x="7827857" y="1784619"/>
            <a:ext cx="109848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>
                <a:solidFill>
                  <a:srgbClr val="33C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</a:p>
        </p:txBody>
      </p:sp>
      <p:sp>
        <p:nvSpPr>
          <p:cNvPr id="42" name="FLYING IMPRESSION FID FEIZHAO    qq:1964271550"/>
          <p:cNvSpPr txBox="1"/>
          <p:nvPr/>
        </p:nvSpPr>
        <p:spPr>
          <a:xfrm>
            <a:off x="7827857" y="2136152"/>
            <a:ext cx="279123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不再仅限于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死工资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，技术价值最大化。</a:t>
            </a:r>
          </a:p>
        </p:txBody>
      </p:sp>
      <p:sp>
        <p:nvSpPr>
          <p:cNvPr id="43" name="FLYING IMPRESSION FID FEIZHAO    qq:1964271550"/>
          <p:cNvSpPr txBox="1"/>
          <p:nvPr/>
        </p:nvSpPr>
        <p:spPr>
          <a:xfrm>
            <a:off x="7827857" y="4325647"/>
            <a:ext cx="109848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799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44" name="FLYING IMPRESSION FID FEIZHAO    qq:1964271550"/>
          <p:cNvSpPr txBox="1"/>
          <p:nvPr/>
        </p:nvSpPr>
        <p:spPr>
          <a:xfrm>
            <a:off x="7827857" y="4694959"/>
            <a:ext cx="279123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年工作经验的人学习完本课程未涨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，全额退费。</a:t>
            </a:r>
          </a:p>
        </p:txBody>
      </p:sp>
      <p:sp>
        <p:nvSpPr>
          <p:cNvPr id="45" name="FLYING IMPRESSION FID FEIZHAO    qq:1964271550"/>
          <p:cNvSpPr txBox="1"/>
          <p:nvPr/>
        </p:nvSpPr>
        <p:spPr>
          <a:xfrm>
            <a:off x="2603053" y="1784438"/>
            <a:ext cx="178806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799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46" name="FLYING IMPRESSION FID FEIZHAO    qq:1964271550"/>
          <p:cNvSpPr txBox="1"/>
          <p:nvPr/>
        </p:nvSpPr>
        <p:spPr>
          <a:xfrm>
            <a:off x="1572906" y="2153931"/>
            <a:ext cx="281824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凡是基于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平台的应用开发都不再有技术壁垒。</a:t>
            </a:r>
          </a:p>
        </p:txBody>
      </p:sp>
      <p:sp>
        <p:nvSpPr>
          <p:cNvPr id="47" name="FLYING IMPRESSION FID FEIZHAO    qq:1964271550"/>
          <p:cNvSpPr txBox="1"/>
          <p:nvPr/>
        </p:nvSpPr>
        <p:spPr>
          <a:xfrm>
            <a:off x="3292669" y="4325647"/>
            <a:ext cx="109848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799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人脉</a:t>
            </a:r>
          </a:p>
        </p:txBody>
      </p:sp>
      <p:sp>
        <p:nvSpPr>
          <p:cNvPr id="48" name="FLYING IMPRESSION FID FEIZHAO    qq:1964271550"/>
          <p:cNvSpPr txBox="1"/>
          <p:nvPr/>
        </p:nvSpPr>
        <p:spPr>
          <a:xfrm>
            <a:off x="1572906" y="4694960"/>
            <a:ext cx="281824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不管是公司还是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都有机会，能力接触到更高端的圈子，增加新的机遇。</a:t>
            </a: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rot="2700000">
            <a:off x="4512893" y="2273867"/>
            <a:ext cx="1825527" cy="1462009"/>
          </a:xfrm>
          <a:prstGeom prst="roundRect">
            <a:avLst/>
          </a:prstGeom>
          <a:solidFill>
            <a:srgbClr val="EB5F56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rot="2700000">
            <a:off x="6056442" y="2091545"/>
            <a:ext cx="1460422" cy="1825527"/>
          </a:xfrm>
          <a:prstGeom prst="roundRect">
            <a:avLst/>
          </a:prstGeom>
          <a:solidFill>
            <a:srgbClr val="33C3AB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rot="2700000">
            <a:off x="5873328" y="3634302"/>
            <a:ext cx="1825527" cy="1462009"/>
          </a:xfrm>
          <a:prstGeom prst="roundRect">
            <a:avLst/>
          </a:prstGeom>
          <a:solidFill>
            <a:srgbClr val="364555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54" name="FLYING IMPRESSION FID FEIZHAO    qq:1964271550"/>
          <p:cNvSpPr/>
          <p:nvPr/>
        </p:nvSpPr>
        <p:spPr bwMode="auto">
          <a:xfrm rot="2700000">
            <a:off x="4671181" y="3476806"/>
            <a:ext cx="1460422" cy="1825527"/>
          </a:xfrm>
          <a:prstGeom prst="roundRect">
            <a:avLst/>
          </a:prstGeom>
          <a:solidFill>
            <a:srgbClr val="FCB030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58" name="FLYING IMPRESSION FID FEIZHAO    qq:1964271550"/>
          <p:cNvSpPr txBox="1"/>
          <p:nvPr/>
        </p:nvSpPr>
        <p:spPr>
          <a:xfrm>
            <a:off x="6324515" y="2677396"/>
            <a:ext cx="109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</a:p>
        </p:txBody>
      </p:sp>
      <p:sp>
        <p:nvSpPr>
          <p:cNvPr id="60" name="FLYING IMPRESSION FID FEIZHAO    qq:1964271550"/>
          <p:cNvSpPr/>
          <p:nvPr/>
        </p:nvSpPr>
        <p:spPr>
          <a:xfrm>
            <a:off x="4794333" y="3318746"/>
            <a:ext cx="1372255" cy="779020"/>
          </a:xfrm>
          <a:custGeom>
            <a:avLst/>
            <a:gdLst>
              <a:gd name="connsiteX0" fmla="*/ 0 w 1624676"/>
              <a:gd name="connsiteY0" fmla="*/ 0 h 711399"/>
              <a:gd name="connsiteX1" fmla="*/ 1624676 w 1624676"/>
              <a:gd name="connsiteY1" fmla="*/ 0 h 711399"/>
              <a:gd name="connsiteX2" fmla="*/ 984649 w 1624676"/>
              <a:gd name="connsiteY2" fmla="*/ 640026 h 711399"/>
              <a:gd name="connsiteX3" fmla="*/ 640025 w 1624676"/>
              <a:gd name="connsiteY3" fmla="*/ 640026 h 711399"/>
              <a:gd name="connsiteX4" fmla="*/ 0 w 1624676"/>
              <a:gd name="connsiteY4" fmla="*/ 0 h 711399"/>
              <a:gd name="connsiteX0-1" fmla="*/ 0 w 1624676"/>
              <a:gd name="connsiteY0-2" fmla="*/ 67663 h 779062"/>
              <a:gd name="connsiteX1-3" fmla="*/ 778439 w 1624676"/>
              <a:gd name="connsiteY1-4" fmla="*/ 0 h 779062"/>
              <a:gd name="connsiteX2-5" fmla="*/ 1624676 w 1624676"/>
              <a:gd name="connsiteY2-6" fmla="*/ 67663 h 779062"/>
              <a:gd name="connsiteX3-7" fmla="*/ 984649 w 1624676"/>
              <a:gd name="connsiteY3-8" fmla="*/ 707689 h 779062"/>
              <a:gd name="connsiteX4-9" fmla="*/ 640025 w 1624676"/>
              <a:gd name="connsiteY4-10" fmla="*/ 707689 h 779062"/>
              <a:gd name="connsiteX5" fmla="*/ 0 w 1624676"/>
              <a:gd name="connsiteY5" fmla="*/ 67663 h 779062"/>
              <a:gd name="connsiteX0-11" fmla="*/ 0 w 1624676"/>
              <a:gd name="connsiteY0-12" fmla="*/ 67663 h 779062"/>
              <a:gd name="connsiteX1-13" fmla="*/ 778439 w 1624676"/>
              <a:gd name="connsiteY1-14" fmla="*/ 0 h 779062"/>
              <a:gd name="connsiteX2-15" fmla="*/ 1624676 w 1624676"/>
              <a:gd name="connsiteY2-16" fmla="*/ 67663 h 779062"/>
              <a:gd name="connsiteX3-17" fmla="*/ 1372328 w 1624676"/>
              <a:gd name="connsiteY3-18" fmla="*/ 311085 h 779062"/>
              <a:gd name="connsiteX4-19" fmla="*/ 984649 w 1624676"/>
              <a:gd name="connsiteY4-20" fmla="*/ 707689 h 779062"/>
              <a:gd name="connsiteX5-21" fmla="*/ 640025 w 1624676"/>
              <a:gd name="connsiteY5-22" fmla="*/ 707689 h 779062"/>
              <a:gd name="connsiteX6" fmla="*/ 0 w 1624676"/>
              <a:gd name="connsiteY6" fmla="*/ 67663 h 779062"/>
              <a:gd name="connsiteX0-23" fmla="*/ 0 w 1624676"/>
              <a:gd name="connsiteY0-24" fmla="*/ 67663 h 779062"/>
              <a:gd name="connsiteX1-25" fmla="*/ 778439 w 1624676"/>
              <a:gd name="connsiteY1-26" fmla="*/ 0 h 779062"/>
              <a:gd name="connsiteX2-27" fmla="*/ 1624676 w 1624676"/>
              <a:gd name="connsiteY2-28" fmla="*/ 67663 h 779062"/>
              <a:gd name="connsiteX3-29" fmla="*/ 1372328 w 1624676"/>
              <a:gd name="connsiteY3-30" fmla="*/ 311085 h 779062"/>
              <a:gd name="connsiteX4-31" fmla="*/ 984649 w 1624676"/>
              <a:gd name="connsiteY4-32" fmla="*/ 707689 h 779062"/>
              <a:gd name="connsiteX5-33" fmla="*/ 640025 w 1624676"/>
              <a:gd name="connsiteY5-34" fmla="*/ 707689 h 779062"/>
              <a:gd name="connsiteX6-35" fmla="*/ 0 w 1624676"/>
              <a:gd name="connsiteY6-36" fmla="*/ 67663 h 779062"/>
              <a:gd name="connsiteX0-37" fmla="*/ 0 w 1372328"/>
              <a:gd name="connsiteY0-38" fmla="*/ 67663 h 779062"/>
              <a:gd name="connsiteX1-39" fmla="*/ 778439 w 1372328"/>
              <a:gd name="connsiteY1-40" fmla="*/ 0 h 779062"/>
              <a:gd name="connsiteX2-41" fmla="*/ 1115629 w 1372328"/>
              <a:gd name="connsiteY2-42" fmla="*/ 114797 h 779062"/>
              <a:gd name="connsiteX3-43" fmla="*/ 1372328 w 1372328"/>
              <a:gd name="connsiteY3-44" fmla="*/ 311085 h 779062"/>
              <a:gd name="connsiteX4-45" fmla="*/ 984649 w 1372328"/>
              <a:gd name="connsiteY4-46" fmla="*/ 707689 h 779062"/>
              <a:gd name="connsiteX5-47" fmla="*/ 640025 w 1372328"/>
              <a:gd name="connsiteY5-48" fmla="*/ 707689 h 779062"/>
              <a:gd name="connsiteX6-49" fmla="*/ 0 w 1372328"/>
              <a:gd name="connsiteY6-50" fmla="*/ 67663 h 779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1372328" h="779062">
                <a:moveTo>
                  <a:pt x="0" y="67663"/>
                </a:moveTo>
                <a:cubicBezTo>
                  <a:pt x="272049" y="67105"/>
                  <a:pt x="506390" y="558"/>
                  <a:pt x="778439" y="0"/>
                </a:cubicBezTo>
                <a:lnTo>
                  <a:pt x="1115629" y="114797"/>
                </a:lnTo>
                <a:cubicBezTo>
                  <a:pt x="1031513" y="195938"/>
                  <a:pt x="1098226" y="220517"/>
                  <a:pt x="1372328" y="311085"/>
                </a:cubicBezTo>
                <a:lnTo>
                  <a:pt x="984649" y="707689"/>
                </a:lnTo>
                <a:cubicBezTo>
                  <a:pt x="889484" y="802854"/>
                  <a:pt x="735191" y="802854"/>
                  <a:pt x="640025" y="707689"/>
                </a:cubicBezTo>
                <a:lnTo>
                  <a:pt x="0" y="67663"/>
                </a:lnTo>
                <a:close/>
              </a:path>
            </a:pathLst>
          </a:custGeom>
          <a:solidFill>
            <a:srgbClr val="EB5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3" name="FLYING IMPRESSION FID FEIZHAO    qq:1964271550"/>
          <p:cNvSpPr/>
          <p:nvPr/>
        </p:nvSpPr>
        <p:spPr bwMode="auto">
          <a:xfrm>
            <a:off x="12002932" y="185"/>
            <a:ext cx="188742" cy="128472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>
            <a:off x="12002932" y="1392451"/>
            <a:ext cx="188742" cy="128472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>
            <a:off x="12002932" y="2786638"/>
            <a:ext cx="188742" cy="128472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59" name="FLYING IMPRESSION FID FEIZHAO    qq:1964271550"/>
          <p:cNvSpPr/>
          <p:nvPr/>
        </p:nvSpPr>
        <p:spPr bwMode="auto">
          <a:xfrm>
            <a:off x="12002932" y="4180824"/>
            <a:ext cx="188742" cy="128472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61" name="FLYING IMPRESSION FID FEIZHAO    qq:1964271550"/>
          <p:cNvSpPr/>
          <p:nvPr/>
        </p:nvSpPr>
        <p:spPr bwMode="auto">
          <a:xfrm>
            <a:off x="12002932" y="5575010"/>
            <a:ext cx="188742" cy="1282805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62" name="FLYING IMPRESSION FID FEIZHAO    qq:1964271550"/>
          <p:cNvSpPr/>
          <p:nvPr/>
        </p:nvSpPr>
        <p:spPr bwMode="auto">
          <a:xfrm flipV="1">
            <a:off x="327" y="5573090"/>
            <a:ext cx="188742" cy="128472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63" name="FLYING IMPRESSION FID FEIZHAO    qq:1964271550"/>
          <p:cNvSpPr/>
          <p:nvPr/>
        </p:nvSpPr>
        <p:spPr bwMode="auto">
          <a:xfrm flipV="1">
            <a:off x="327" y="4180823"/>
            <a:ext cx="188742" cy="128472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 flipV="1">
            <a:off x="327" y="2786636"/>
            <a:ext cx="188742" cy="128472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 flipV="1">
            <a:off x="327" y="1392450"/>
            <a:ext cx="188742" cy="128472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 flipV="1">
            <a:off x="327" y="184"/>
            <a:ext cx="188742" cy="1282805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4" name="FLYING IMPRESSION FID FEIZHAO    qq:1964271550"/>
          <p:cNvSpPr txBox="1"/>
          <p:nvPr/>
        </p:nvSpPr>
        <p:spPr>
          <a:xfrm>
            <a:off x="6506749" y="4262272"/>
            <a:ext cx="109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5" name="FLYING IMPRESSION FID FEIZHAO    qq:1964271550"/>
          <p:cNvSpPr txBox="1"/>
          <p:nvPr/>
        </p:nvSpPr>
        <p:spPr>
          <a:xfrm>
            <a:off x="4685667" y="2669142"/>
            <a:ext cx="109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6" name="FLYING IMPRESSION FID FEIZHAO    qq:1964271550"/>
          <p:cNvSpPr txBox="1"/>
          <p:nvPr/>
        </p:nvSpPr>
        <p:spPr>
          <a:xfrm>
            <a:off x="4769483" y="4270526"/>
            <a:ext cx="109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人脉</a:t>
            </a:r>
          </a:p>
        </p:txBody>
      </p:sp>
      <p:sp>
        <p:nvSpPr>
          <p:cNvPr id="7" name="FLYING IMPRESSION FID FEIZHAO    qq:1964271550"/>
          <p:cNvSpPr txBox="1"/>
          <p:nvPr/>
        </p:nvSpPr>
        <p:spPr>
          <a:xfrm>
            <a:off x="189099" y="4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良性循环</a:t>
            </a:r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265743" y="6448898"/>
            <a:ext cx="9619100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学完本高级课程未加薪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</a:t>
            </a:r>
          </a:p>
        </p:txBody>
      </p:sp>
    </p:spTree>
    <p:extLst>
      <p:ext uri="{BB962C8B-B14F-4D97-AF65-F5344CB8AC3E}">
        <p14:creationId xmlns:p14="http://schemas.microsoft.com/office/powerpoint/2010/main" val="12595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bldLvl="0" animBg="1"/>
      <p:bldP spid="52" grpId="0" bldLvl="0" animBg="1"/>
      <p:bldP spid="53" grpId="0" bldLvl="0" animBg="1"/>
      <p:bldP spid="54" grpId="0" bldLvl="0" animBg="1"/>
      <p:bldP spid="58" grpId="0"/>
      <p:bldP spid="60" grpId="0" bldLvl="0" animBg="1"/>
      <p:bldP spid="4" grpId="0"/>
      <p:bldP spid="5" grpId="0"/>
      <p:bldP spid="6" grpId="0"/>
      <p:bldP spid="7" grpId="0"/>
      <p:bldP spid="8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YING IMPRESSION FID FEIZHAO    qq:1964271550"/>
          <p:cNvSpPr/>
          <p:nvPr/>
        </p:nvSpPr>
        <p:spPr>
          <a:xfrm>
            <a:off x="-998828" y="516419"/>
            <a:ext cx="6506346" cy="6506346"/>
          </a:xfrm>
          <a:prstGeom prst="blockArc">
            <a:avLst>
              <a:gd name="adj1" fmla="val 18900000"/>
              <a:gd name="adj2" fmla="val 2700000"/>
              <a:gd name="adj3" fmla="val 393"/>
            </a:avLst>
          </a:prstGeom>
          <a:ln w="38100">
            <a:solidFill>
              <a:srgbClr val="364555"/>
            </a:solidFill>
          </a:ln>
        </p:spPr>
        <p:style>
          <a:lnRef idx="2">
            <a:scrgbClr r="0" g="0" b="0"/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FLYING IMPRESSION FID FEIZHAO    qq:1964271550"/>
          <p:cNvGrpSpPr/>
          <p:nvPr/>
        </p:nvGrpSpPr>
        <p:grpSpPr>
          <a:xfrm>
            <a:off x="4486461" y="1194864"/>
            <a:ext cx="5598283" cy="1021057"/>
            <a:chOff x="4527649" y="1472239"/>
            <a:chExt cx="5598583" cy="1021112"/>
          </a:xfrm>
        </p:grpSpPr>
        <p:sp>
          <p:nvSpPr>
            <p:cNvPr id="16" name="FLYING IMPRESSION FID FEIZHAO    qq:1964271550"/>
            <p:cNvSpPr/>
            <p:nvPr/>
          </p:nvSpPr>
          <p:spPr>
            <a:xfrm>
              <a:off x="5242970" y="1574334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LYING IMPRESSION FID FEIZHAO    qq:1964271550"/>
            <p:cNvSpPr/>
            <p:nvPr/>
          </p:nvSpPr>
          <p:spPr>
            <a:xfrm>
              <a:off x="4527649" y="1472239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EB5F5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LYING IMPRESSION FID FEIZHAO    qq:1964271550"/>
            <p:cNvSpPr txBox="1"/>
            <p:nvPr/>
          </p:nvSpPr>
          <p:spPr>
            <a:xfrm>
              <a:off x="4661187" y="1621782"/>
              <a:ext cx="754036" cy="76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8" name="FLYING IMPRESSION FID FEIZHAO    qq:1964271550"/>
            <p:cNvSpPr txBox="1"/>
            <p:nvPr/>
          </p:nvSpPr>
          <p:spPr>
            <a:xfrm>
              <a:off x="5722509" y="1598750"/>
              <a:ext cx="3792293" cy="69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</a:t>
              </a:r>
              <a:r>
                <a:rPr lang="en-US" altLang="zh-CN" sz="17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endParaRPr lang="zh-CN" altLang="en-US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学习周期</a:t>
              </a:r>
              <a:r>
                <a:rPr lang="en-US" altLang="zh-CN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r>
                <a:rPr lang="zh-CN" altLang="en-US" sz="120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3" name="FLYING IMPRESSION FID FEIZHAO    qq:1964271550"/>
          <p:cNvGrpSpPr/>
          <p:nvPr/>
        </p:nvGrpSpPr>
        <p:grpSpPr>
          <a:xfrm>
            <a:off x="4958990" y="2552998"/>
            <a:ext cx="5598283" cy="1021057"/>
            <a:chOff x="4990678" y="3085716"/>
            <a:chExt cx="5598583" cy="1021112"/>
          </a:xfrm>
        </p:grpSpPr>
        <p:sp>
          <p:nvSpPr>
            <p:cNvPr id="18" name="FLYING IMPRESSION FID FEIZHAO    qq:1964271550"/>
            <p:cNvSpPr/>
            <p:nvPr/>
          </p:nvSpPr>
          <p:spPr>
            <a:xfrm>
              <a:off x="5705999" y="3187811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LYING IMPRESSION FID FEIZHAO    qq:1964271550"/>
            <p:cNvSpPr/>
            <p:nvPr/>
          </p:nvSpPr>
          <p:spPr>
            <a:xfrm>
              <a:off x="4990678" y="3085716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LYING IMPRESSION FID FEIZHAO    qq:1964271550"/>
            <p:cNvSpPr txBox="1"/>
            <p:nvPr/>
          </p:nvSpPr>
          <p:spPr>
            <a:xfrm>
              <a:off x="5124216" y="3235259"/>
              <a:ext cx="754036" cy="76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4" name="FLYING IMPRESSION FID FEIZHAO    qq:1964271550"/>
          <p:cNvGrpSpPr/>
          <p:nvPr/>
        </p:nvGrpSpPr>
        <p:grpSpPr>
          <a:xfrm>
            <a:off x="4890934" y="4001298"/>
            <a:ext cx="5598283" cy="1021057"/>
            <a:chOff x="4527649" y="4699193"/>
            <a:chExt cx="5598583" cy="1021112"/>
          </a:xfrm>
        </p:grpSpPr>
        <p:sp>
          <p:nvSpPr>
            <p:cNvPr id="25" name="FLYING IMPRESSION FID FEIZHAO    qq:1964271550"/>
            <p:cNvSpPr/>
            <p:nvPr/>
          </p:nvSpPr>
          <p:spPr>
            <a:xfrm>
              <a:off x="5242970" y="4801288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LYING IMPRESSION FID FEIZHAO    qq:1964271550"/>
            <p:cNvSpPr/>
            <p:nvPr/>
          </p:nvSpPr>
          <p:spPr>
            <a:xfrm>
              <a:off x="4527649" y="4699193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FCB03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LYING IMPRESSION FID FEIZHAO    qq:1964271550"/>
            <p:cNvSpPr txBox="1"/>
            <p:nvPr/>
          </p:nvSpPr>
          <p:spPr>
            <a:xfrm>
              <a:off x="4661912" y="4825011"/>
              <a:ext cx="754036" cy="76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1" name="FLYING IMPRESSION FID FEIZHAO    qq:1964271550"/>
          <p:cNvSpPr txBox="1"/>
          <p:nvPr/>
        </p:nvSpPr>
        <p:spPr>
          <a:xfrm>
            <a:off x="643548" y="3462019"/>
            <a:ext cx="4011080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1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3601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3601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>
            <a:off x="12002932" y="185"/>
            <a:ext cx="188742" cy="128472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43" name="FLYING IMPRESSION FID FEIZHAO    qq:1964271550"/>
          <p:cNvSpPr/>
          <p:nvPr/>
        </p:nvSpPr>
        <p:spPr bwMode="auto">
          <a:xfrm>
            <a:off x="12002932" y="1392451"/>
            <a:ext cx="188742" cy="128472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2932" y="2786638"/>
            <a:ext cx="188742" cy="128472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2932" y="4180824"/>
            <a:ext cx="188742" cy="128472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2932" y="5575010"/>
            <a:ext cx="188742" cy="1282805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327" y="5573090"/>
            <a:ext cx="188742" cy="128472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327" y="4180823"/>
            <a:ext cx="188742" cy="128472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327" y="2786636"/>
            <a:ext cx="188742" cy="128472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327" y="1392450"/>
            <a:ext cx="188742" cy="128472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327" y="184"/>
            <a:ext cx="188742" cy="1282805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/>
          </a:p>
        </p:txBody>
      </p:sp>
      <p:sp>
        <p:nvSpPr>
          <p:cNvPr id="7" name="FLYING IMPRESSION FID FEIZHAO    qq:1964271550"/>
          <p:cNvSpPr txBox="1"/>
          <p:nvPr/>
        </p:nvSpPr>
        <p:spPr>
          <a:xfrm>
            <a:off x="6194944" y="2699879"/>
            <a:ext cx="37920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高级架构</a:t>
            </a:r>
          </a:p>
          <a:p>
            <a:pPr>
              <a:lnSpc>
                <a:spcPct val="130000"/>
              </a:lnSpc>
            </a:pPr>
            <a:r>
              <a:rPr lang="zh-CN" altLang="en-US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</a:t>
            </a:r>
            <a:r>
              <a:rPr lang="en-US" altLang="zh-CN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6102239" y="4157761"/>
            <a:ext cx="37920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NDK</a:t>
            </a:r>
            <a:endParaRPr lang="zh-CN" altLang="en-US" sz="17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</a:t>
            </a:r>
            <a:r>
              <a:rPr lang="en-US" altLang="zh-CN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grpSp>
        <p:nvGrpSpPr>
          <p:cNvPr id="9" name="FLYING IMPRESSION FID FEIZHAO    qq:1964271550"/>
          <p:cNvGrpSpPr/>
          <p:nvPr/>
        </p:nvGrpSpPr>
        <p:grpSpPr>
          <a:xfrm>
            <a:off x="4424234" y="5363300"/>
            <a:ext cx="5534786" cy="1021057"/>
            <a:chOff x="4591149" y="4699193"/>
            <a:chExt cx="5535083" cy="1021112"/>
          </a:xfrm>
        </p:grpSpPr>
        <p:sp>
          <p:nvSpPr>
            <p:cNvPr id="10" name="FLYING IMPRESSION FID FEIZHAO    qq:1964271550"/>
            <p:cNvSpPr/>
            <p:nvPr/>
          </p:nvSpPr>
          <p:spPr>
            <a:xfrm>
              <a:off x="5242970" y="4801288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LYING IMPRESSION FID FEIZHAO    qq:1964271550"/>
            <p:cNvSpPr/>
            <p:nvPr/>
          </p:nvSpPr>
          <p:spPr>
            <a:xfrm>
              <a:off x="4591149" y="4699193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YING IMPRESSION FID FEIZHAO    qq:1964271550"/>
            <p:cNvSpPr txBox="1"/>
            <p:nvPr/>
          </p:nvSpPr>
          <p:spPr>
            <a:xfrm>
              <a:off x="4694932" y="4825011"/>
              <a:ext cx="754036" cy="76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gradFill>
                    <a:gsLst>
                      <a:gs pos="0">
                        <a:srgbClr val="14CD68"/>
                      </a:gs>
                      <a:gs pos="100000">
                        <a:srgbClr val="0B6E38"/>
                      </a:gs>
                    </a:gsLst>
                    <a:lin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13" name="FLYING IMPRESSION FID FEIZHAO    qq:1964271550"/>
          <p:cNvSpPr txBox="1"/>
          <p:nvPr/>
        </p:nvSpPr>
        <p:spPr>
          <a:xfrm>
            <a:off x="5729514" y="5511509"/>
            <a:ext cx="37920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</a:p>
          <a:p>
            <a:pPr>
              <a:lnSpc>
                <a:spcPct val="130000"/>
              </a:lnSpc>
            </a:pPr>
            <a:r>
              <a:rPr lang="zh-CN" altLang="en-US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</a:t>
            </a:r>
            <a:r>
              <a:rPr lang="en-US" altLang="zh-CN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2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4" name="FLYING IMPRESSION FID FEIZHAO    qq:1964271550"/>
          <p:cNvSpPr txBox="1"/>
          <p:nvPr/>
        </p:nvSpPr>
        <p:spPr>
          <a:xfrm>
            <a:off x="189100" y="40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技术基础</a:t>
            </a:r>
            <a:r>
              <a:rPr lang="en-US" alt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多久能破？</a:t>
            </a:r>
          </a:p>
        </p:txBody>
      </p:sp>
      <p:sp>
        <p:nvSpPr>
          <p:cNvPr id="53" name="FLYING IMPRESSION FID FEIZHAO    qq:1964271550"/>
          <p:cNvSpPr txBox="1"/>
          <p:nvPr/>
        </p:nvSpPr>
        <p:spPr>
          <a:xfrm>
            <a:off x="275267" y="6509220"/>
            <a:ext cx="9619100" cy="292388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学完本高级课程未加薪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</a:t>
            </a:r>
          </a:p>
        </p:txBody>
      </p:sp>
    </p:spTree>
    <p:extLst>
      <p:ext uri="{BB962C8B-B14F-4D97-AF65-F5344CB8AC3E}">
        <p14:creationId xmlns:p14="http://schemas.microsoft.com/office/powerpoint/2010/main" val="4275736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4" grpId="0"/>
      <p:bldP spid="53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327" y="184"/>
            <a:ext cx="2289133" cy="23511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396" y="184"/>
            <a:ext cx="2289133" cy="23511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139" y="184"/>
            <a:ext cx="2261719" cy="23511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469" y="184"/>
            <a:ext cx="2289133" cy="23511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540" y="184"/>
            <a:ext cx="2289133" cy="23511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539" y="6226480"/>
            <a:ext cx="2289133" cy="63133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468" y="6226480"/>
            <a:ext cx="2289133" cy="63133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38" y="6226480"/>
            <a:ext cx="2261719" cy="63133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395" y="6226480"/>
            <a:ext cx="2289133" cy="63133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326" y="6226480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97" y="2707368"/>
            <a:ext cx="5433355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1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983" y="3722764"/>
            <a:ext cx="464390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888" y="2153354"/>
            <a:ext cx="2336675" cy="2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121" y="2796977"/>
            <a:ext cx="12191390" cy="407173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27" y="43034"/>
            <a:ext cx="12191390" cy="4071739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" y="4159214"/>
            <a:ext cx="12190942" cy="952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93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327" y="4317955"/>
            <a:ext cx="1219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18929" y="2094564"/>
            <a:ext cx="5953289" cy="1457451"/>
          </a:xfrm>
        </p:spPr>
        <p:txBody>
          <a:bodyPr>
            <a:noAutofit/>
          </a:bodyPr>
          <a:lstStyle/>
          <a:p>
            <a:pPr algn="ctr"/>
            <a:r>
              <a:rPr lang="zh-CN" altLang="en-US" sz="7409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891761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07807AF-B76F-46E4-B72F-1032A91DD7F2}"/>
              </a:ext>
            </a:extLst>
          </p:cNvPr>
          <p:cNvGrpSpPr/>
          <p:nvPr/>
        </p:nvGrpSpPr>
        <p:grpSpPr>
          <a:xfrm>
            <a:off x="1286006" y="1462110"/>
            <a:ext cx="9619990" cy="3933781"/>
            <a:chOff x="2339695" y="2713929"/>
            <a:chExt cx="18179999" cy="7434118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F7FD57A8-EBC2-4D34-9382-4700749070E5}"/>
                </a:ext>
              </a:extLst>
            </p:cNvPr>
            <p:cNvSpPr/>
            <p:nvPr/>
          </p:nvSpPr>
          <p:spPr>
            <a:xfrm>
              <a:off x="2339695" y="2713929"/>
              <a:ext cx="18179999" cy="7434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0" dist="50800" dir="5400000" sx="101000" sy="101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53"/>
            </a:p>
          </p:txBody>
        </p:sp>
        <p:sp>
          <p:nvSpPr>
            <p:cNvPr id="7" name="文本框 10">
              <a:extLst>
                <a:ext uri="{FF2B5EF4-FFF2-40B4-BE49-F238E27FC236}">
                  <a16:creationId xmlns="" xmlns:a16="http://schemas.microsoft.com/office/drawing/2014/main" id="{B93D995B-8464-41E5-80F3-05607ECF1D1F}"/>
                </a:ext>
              </a:extLst>
            </p:cNvPr>
            <p:cNvSpPr txBox="1"/>
            <p:nvPr/>
          </p:nvSpPr>
          <p:spPr>
            <a:xfrm>
              <a:off x="2575945" y="3468415"/>
              <a:ext cx="17707502" cy="53444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4192" rIns="24192">
              <a:spAutoFit/>
            </a:bodyPr>
            <a:lstStyle/>
            <a:p>
              <a:pPr marL="302438" indent="-302438" defTabSz="4839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zh-CN" altLang="en-US" sz="1693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有利于解决并发问题： 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定义</a:t>
              </a:r>
              <a:r>
                <a:rPr lang="en-US" altLang="zh-CN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在开发者中最头疼的不是完成业务逻辑的开发，是并发出现了异常，难以排查解决</a:t>
              </a:r>
              <a:endPara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302438" indent="-302438" defTabSz="4839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302438" indent="-302438" defTabSz="4839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zh-CN" altLang="en-US" sz="1693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能够弄清楚线程的作用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就多年</a:t>
              </a:r>
              <a:r>
                <a:rPr lang="en-US" altLang="zh-CN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java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开发</a:t>
              </a:r>
              <a:r>
                <a:rPr lang="en-US" altLang="zh-CN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+Android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开发的程序员，不知道</a:t>
              </a:r>
              <a:r>
                <a:rPr lang="en-US" altLang="zh-CN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java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线程是什么，他的本质，</a:t>
              </a:r>
              <a:endPara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302438" indent="-302438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zh-CN" altLang="en-US" sz="1693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有助于理解底层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就</a:t>
              </a:r>
              <a:r>
                <a:rPr lang="en-US" altLang="zh-CN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Android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的内核是</a:t>
              </a:r>
              <a:r>
                <a:rPr lang="en-US" altLang="zh-CN" sz="1693" dirty="0" err="1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jvm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。线程也是</a:t>
              </a:r>
              <a:r>
                <a:rPr lang="en-US" altLang="zh-CN" sz="1693" dirty="0" err="1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jvm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的。线程的原理有助于理解</a:t>
              </a:r>
              <a:r>
                <a:rPr lang="en-US" altLang="zh-CN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java</a:t>
              </a:r>
              <a:r>
                <a:rPr lang="zh-CN" altLang="en-US" sz="1693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设计的这门语言</a:t>
              </a:r>
              <a:endParaRPr lang="en-US" altLang="zh-CN" sz="1693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为什么会有线程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21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线程由来</a:t>
            </a:r>
            <a:endParaRPr 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39822" y="1229360"/>
            <a:ext cx="1031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早期：</a:t>
            </a:r>
            <a:r>
              <a:rPr lang="zh-CN" altLang="en-US" dirty="0"/>
              <a:t>在ＯＳ中一直都是以进程作为能拥有资源和独立运行的基本单位．后来人们又提出了比进程更小的能独立</a:t>
            </a:r>
            <a:r>
              <a:rPr lang="zh-CN" altLang="en-US" dirty="0" smtClean="0"/>
              <a:t>运行的</a:t>
            </a:r>
            <a:r>
              <a:rPr lang="zh-CN" altLang="en-US" dirty="0"/>
              <a:t>基本单位－线程（Ｔｈｒｅａｄｓ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试图</a:t>
            </a:r>
            <a:r>
              <a:rPr lang="zh-CN" altLang="en-US" dirty="0"/>
              <a:t>通过它来提高系统内程序并发执行的程序，从而进一步提高系统的</a:t>
            </a:r>
            <a:r>
              <a:rPr lang="zh-CN" altLang="en-US" dirty="0" smtClean="0"/>
              <a:t>吞吐量</a:t>
            </a:r>
            <a:r>
              <a:rPr lang="zh-CN" altLang="en-US" dirty="0"/>
              <a:t>．后来多处理机系统得到迅速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线程</a:t>
            </a:r>
            <a:r>
              <a:rPr lang="zh-CN" altLang="en-US" dirty="0"/>
              <a:t>能比进程更好的提高程序的并发执行程序，充分发挥多处理机的优越性．</a:t>
            </a:r>
          </a:p>
        </p:txBody>
      </p:sp>
    </p:spTree>
    <p:extLst>
      <p:ext uri="{BB962C8B-B14F-4D97-AF65-F5344CB8AC3E}">
        <p14:creationId xmlns:p14="http://schemas.microsoft.com/office/powerpoint/2010/main" val="55174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进程的缺点</a:t>
            </a:r>
            <a:endParaRPr 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39822" y="1229360"/>
            <a:ext cx="1031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1 </a:t>
            </a:r>
            <a:r>
              <a:rPr lang="zh-CN" altLang="en-US" dirty="0" smtClean="0">
                <a:solidFill>
                  <a:schemeClr val="accent6"/>
                </a:solidFill>
              </a:rPr>
              <a:t>进程</a:t>
            </a:r>
            <a:r>
              <a:rPr lang="zh-CN" altLang="en-US" dirty="0">
                <a:solidFill>
                  <a:schemeClr val="accent6"/>
                </a:solidFill>
              </a:rPr>
              <a:t>在同一时间</a:t>
            </a:r>
            <a:r>
              <a:rPr lang="zh-CN" altLang="en-US" dirty="0"/>
              <a:t>只能干一件</a:t>
            </a:r>
            <a:r>
              <a:rPr lang="zh-CN" altLang="en-US" dirty="0" smtClean="0"/>
              <a:t>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2</a:t>
            </a:r>
            <a:r>
              <a:rPr lang="zh-CN" altLang="en-US" dirty="0"/>
              <a:t>、进程在执行的过程中如果阻塞，整个进程就会挂起，即使进程中有些工作不依赖于等待的资源，仍然不会执行。</a:t>
            </a:r>
          </a:p>
        </p:txBody>
      </p:sp>
    </p:spTree>
    <p:extLst>
      <p:ext uri="{BB962C8B-B14F-4D97-AF65-F5344CB8AC3E}">
        <p14:creationId xmlns:p14="http://schemas.microsoft.com/office/powerpoint/2010/main" val="2067156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线程的优点</a:t>
            </a:r>
            <a:endParaRPr 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39822" y="1229360"/>
            <a:ext cx="1031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1</a:t>
            </a:r>
            <a:r>
              <a:rPr lang="zh-CN" altLang="en-US" dirty="0">
                <a:solidFill>
                  <a:schemeClr val="accent6"/>
                </a:solidFill>
              </a:rPr>
              <a:t>、从资源上来讲：</a:t>
            </a:r>
            <a:r>
              <a:rPr lang="zh-CN" altLang="en-US" dirty="0"/>
              <a:t>线程是一种非常</a:t>
            </a:r>
            <a:r>
              <a:rPr lang="en-US" altLang="zh-CN" dirty="0"/>
              <a:t>"</a:t>
            </a:r>
            <a:r>
              <a:rPr lang="zh-CN" altLang="en-US" dirty="0"/>
              <a:t>节俭</a:t>
            </a:r>
            <a:r>
              <a:rPr lang="en-US" altLang="zh-CN" dirty="0"/>
              <a:t>"</a:t>
            </a:r>
            <a:r>
              <a:rPr lang="zh-CN" altLang="en-US" dirty="0"/>
              <a:t>的多任务操作方式。在</a:t>
            </a:r>
            <a:r>
              <a:rPr lang="en-US" altLang="zh-CN" dirty="0" err="1"/>
              <a:t>linux</a:t>
            </a:r>
            <a:r>
              <a:rPr lang="zh-CN" altLang="en-US" dirty="0"/>
              <a:t>系统下，启动一个新的进程必须分配给它 独立的地址空间，建立众多的数据表来维护它的代码段、堆栈段和数据段，这是一种</a:t>
            </a:r>
            <a:r>
              <a:rPr lang="en-US" altLang="zh-CN" dirty="0"/>
              <a:t>"</a:t>
            </a:r>
            <a:r>
              <a:rPr lang="zh-CN" altLang="en-US" dirty="0"/>
              <a:t>昂贵</a:t>
            </a:r>
            <a:r>
              <a:rPr lang="en-US" altLang="zh-CN" dirty="0"/>
              <a:t>"</a:t>
            </a:r>
            <a:r>
              <a:rPr lang="zh-CN" altLang="en-US" dirty="0"/>
              <a:t>的多任务工作方式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2</a:t>
            </a:r>
            <a:r>
              <a:rPr lang="zh-CN" altLang="en-US" dirty="0">
                <a:solidFill>
                  <a:schemeClr val="accent6"/>
                </a:solidFill>
              </a:rPr>
              <a:t>、从切换效率上来讲：</a:t>
            </a:r>
            <a:r>
              <a:rPr lang="zh-CN" altLang="en-US" dirty="0"/>
              <a:t>运行于一个进程中的多个线程，它们之间使用相同的地址空间，而且线程间彼此切换所 需时间也远远小于进程间切换所需要的时间。据统计，一个进程的开销大约是一个线程开销的</a:t>
            </a:r>
            <a:r>
              <a:rPr lang="en-US" altLang="zh-CN" dirty="0"/>
              <a:t>30</a:t>
            </a:r>
            <a:r>
              <a:rPr lang="zh-CN" altLang="en-US" dirty="0"/>
              <a:t>倍左右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3</a:t>
            </a:r>
            <a:r>
              <a:rPr lang="zh-CN" altLang="en-US" dirty="0">
                <a:solidFill>
                  <a:schemeClr val="accent6"/>
                </a:solidFill>
              </a:rPr>
              <a:t>、从通信机制上来讲：</a:t>
            </a:r>
            <a:r>
              <a:rPr lang="zh-CN" altLang="en-US" dirty="0"/>
              <a:t>线程间方便的通信机制。对不同进程来说，它们具有独立的数据空间，要进行数据的 传递只能通过进程间通信的方式进行，这种方式不仅费时，而且很不方便。线程则不然，由于同一进城下的线 程之间贡献数据空间，所以一个线程的数据可以直接为其他线程所用，这不仅快捷，而且方便。</a:t>
            </a:r>
          </a:p>
        </p:txBody>
      </p:sp>
    </p:spTree>
    <p:extLst>
      <p:ext uri="{BB962C8B-B14F-4D97-AF65-F5344CB8AC3E}">
        <p14:creationId xmlns:p14="http://schemas.microsoft.com/office/powerpoint/2010/main" val="2221663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3097</Words>
  <Application>Microsoft Office PowerPoint</Application>
  <PresentationFormat>宽屏</PresentationFormat>
  <Paragraphs>388</Paragraphs>
  <Slides>49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Calibri</vt:lpstr>
      <vt:lpstr>Calibri Light</vt:lpstr>
      <vt:lpstr>Source Han Sans CN Normal</vt:lpstr>
      <vt:lpstr>方正姚体</vt:lpstr>
      <vt:lpstr>仿宋</vt:lpstr>
      <vt:lpstr>黑体</vt:lpstr>
      <vt:lpstr>思源黑体 CN Bold</vt:lpstr>
      <vt:lpstr>思源黑体 CN Light</vt:lpstr>
      <vt:lpstr>思源黑体 CN Medium</vt:lpstr>
      <vt:lpstr>思源黑体 CN Normal</vt:lpstr>
      <vt:lpstr>宋体</vt:lpstr>
      <vt:lpstr>微软雅黑</vt:lpstr>
      <vt:lpstr>Arial</vt:lpstr>
      <vt:lpstr>Times New Roman</vt:lpstr>
      <vt:lpstr>Wingdings</vt:lpstr>
      <vt:lpstr>Office 主题</vt:lpstr>
      <vt:lpstr>PowerPoint 演示文稿</vt:lpstr>
      <vt:lpstr>讲师介绍</vt:lpstr>
      <vt:lpstr>PowerPoint 演示文稿</vt:lpstr>
      <vt:lpstr>讲师介绍</vt:lpstr>
      <vt:lpstr>为什么要学习java线程</vt:lpstr>
      <vt:lpstr>PowerPoint 演示文稿</vt:lpstr>
      <vt:lpstr>线程由来</vt:lpstr>
      <vt:lpstr>进程的缺点</vt:lpstr>
      <vt:lpstr>线程的优点</vt:lpstr>
      <vt:lpstr>PowerPoint 演示文稿</vt:lpstr>
      <vt:lpstr>CPU是工厂</vt:lpstr>
      <vt:lpstr>进程</vt:lpstr>
      <vt:lpstr>线程</vt:lpstr>
      <vt:lpstr>Android Framework</vt:lpstr>
      <vt:lpstr>PowerPoint 演示文稿</vt:lpstr>
      <vt:lpstr>用户点击应用图标</vt:lpstr>
      <vt:lpstr>Android内核层 内存分布</vt:lpstr>
      <vt:lpstr>各个区域详解</vt:lpstr>
      <vt:lpstr>内存原理</vt:lpstr>
      <vt:lpstr>高速缓冲区</vt:lpstr>
      <vt:lpstr>内存原理</vt:lpstr>
      <vt:lpstr>内存原理</vt:lpstr>
      <vt:lpstr>PowerPoint 演示文稿</vt:lpstr>
      <vt:lpstr>为什么虚拟机要设计方法区，堆区呢?</vt:lpstr>
      <vt:lpstr>虚拟机给App的内存我们该怎么理解呢</vt:lpstr>
      <vt:lpstr>Android虚拟机方法区 和堆区本质是什么?</vt:lpstr>
      <vt:lpstr>Java对象模型: OOP-Klass模型</vt:lpstr>
      <vt:lpstr>Java对象模型: OOP-Klass模型</vt:lpstr>
      <vt:lpstr>PowerPoint 演示文稿</vt:lpstr>
      <vt:lpstr>从哪里找分配java对象和klass的源码</vt:lpstr>
      <vt:lpstr>Java对象构建过程</vt:lpstr>
      <vt:lpstr>Java对象原理</vt:lpstr>
      <vt:lpstr>Java对象原理</vt:lpstr>
      <vt:lpstr>Java对象</vt:lpstr>
      <vt:lpstr>Java对象在内存中的结构</vt:lpstr>
      <vt:lpstr>Java对象指向的klass</vt:lpstr>
      <vt:lpstr>Java对象指向的klass</vt:lpstr>
      <vt:lpstr>面试心理分析</vt:lpstr>
      <vt:lpstr>一线大厂面试诀窍</vt:lpstr>
      <vt:lpstr>PowerPoint 演示文稿</vt:lpstr>
      <vt:lpstr> 怎么成为Android高级工程师？</vt:lpstr>
      <vt:lpstr>PowerPoint 演示文稿</vt:lpstr>
      <vt:lpstr>师资力量</vt:lpstr>
      <vt:lpstr> 学员疑问</vt:lpstr>
      <vt:lpstr>我们能为您带来什么样的服务</vt:lpstr>
      <vt:lpstr>PowerPoint 演示文稿</vt:lpstr>
      <vt:lpstr>PowerPoint 演示文稿</vt:lpstr>
      <vt:lpstr>PowerPoint 演示文稿</vt:lpstr>
      <vt:lpstr>谢谢观看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Windows 用户</cp:lastModifiedBy>
  <cp:revision>1088</cp:revision>
  <dcterms:created xsi:type="dcterms:W3CDTF">2016-12-28T11:29:00Z</dcterms:created>
  <dcterms:modified xsi:type="dcterms:W3CDTF">2020-12-15T15:12:21Z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