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3"/>
  </p:notesMasterIdLst>
  <p:sldIdLst>
    <p:sldId id="2716" r:id="rId2"/>
    <p:sldId id="2717" r:id="rId3"/>
    <p:sldId id="2718" r:id="rId4"/>
    <p:sldId id="2719" r:id="rId5"/>
    <p:sldId id="2779" r:id="rId6"/>
    <p:sldId id="2828" r:id="rId7"/>
    <p:sldId id="2852" r:id="rId8"/>
    <p:sldId id="2829" r:id="rId9"/>
    <p:sldId id="2853" r:id="rId10"/>
    <p:sldId id="2854" r:id="rId11"/>
    <p:sldId id="2856" r:id="rId12"/>
    <p:sldId id="2857" r:id="rId13"/>
    <p:sldId id="2858" r:id="rId14"/>
    <p:sldId id="2859" r:id="rId15"/>
    <p:sldId id="2860" r:id="rId16"/>
    <p:sldId id="2861" r:id="rId17"/>
    <p:sldId id="2826" r:id="rId18"/>
    <p:sldId id="2869" r:id="rId19"/>
    <p:sldId id="2862" r:id="rId20"/>
    <p:sldId id="2863" r:id="rId21"/>
    <p:sldId id="2864" r:id="rId22"/>
    <p:sldId id="2868" r:id="rId23"/>
    <p:sldId id="2855" r:id="rId24"/>
    <p:sldId id="2865" r:id="rId25"/>
    <p:sldId id="2866" r:id="rId26"/>
    <p:sldId id="2867" r:id="rId27"/>
    <p:sldId id="2824" r:id="rId28"/>
    <p:sldId id="2825" r:id="rId29"/>
    <p:sldId id="2843" r:id="rId30"/>
    <p:sldId id="2763" r:id="rId31"/>
    <p:sldId id="2764" r:id="rId32"/>
  </p:sldIdLst>
  <p:sldSz cx="12858750"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36"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2986" autoAdjust="0"/>
  </p:normalViewPr>
  <p:slideViewPr>
    <p:cSldViewPr>
      <p:cViewPr varScale="1">
        <p:scale>
          <a:sx n="84" d="100"/>
          <a:sy n="84" d="100"/>
        </p:scale>
        <p:origin x="504" y="77"/>
      </p:cViewPr>
      <p:guideLst>
        <p:guide orient="horz" pos="736"/>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2020/5/28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jiahao.baidu.com/s?id=1609373471994487281&amp;wfr=spider&amp;for=p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1</a:t>
            </a:fld>
            <a:endParaRPr lang="zh-CN" altLang="en-US"/>
          </a:p>
        </p:txBody>
      </p:sp>
    </p:spTree>
    <p:extLst>
      <p:ext uri="{BB962C8B-B14F-4D97-AF65-F5344CB8AC3E}">
        <p14:creationId xmlns:p14="http://schemas.microsoft.com/office/powerpoint/2010/main" val="248327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p>
          <a:p>
            <a:r>
              <a:rPr dirty="0"/>
              <a:t>https://blog.csdn.net/huachao1001/article/details/51810328</a:t>
            </a:r>
          </a:p>
          <a:p>
            <a:r>
              <a:rPr dirty="0"/>
              <a:t>https://www.jianshu.com/p/37a5e058830a</a:t>
            </a:r>
          </a:p>
        </p:txBody>
      </p:sp>
    </p:spTree>
    <p:extLst>
      <p:ext uri="{BB962C8B-B14F-4D97-AF65-F5344CB8AC3E}">
        <p14:creationId xmlns:p14="http://schemas.microsoft.com/office/powerpoint/2010/main" val="74659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a:t>
            </a:fld>
            <a:endParaRPr lang="zh-CN" altLang="en-US"/>
          </a:p>
        </p:txBody>
      </p:sp>
    </p:spTree>
    <p:extLst>
      <p:ext uri="{BB962C8B-B14F-4D97-AF65-F5344CB8AC3E}">
        <p14:creationId xmlns:p14="http://schemas.microsoft.com/office/powerpoint/2010/main" val="254773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4</a:t>
            </a:r>
            <a:r>
              <a:rPr lang="zh-CN" altLang="en-US"/>
              <a:t>、 课程目标</a:t>
            </a:r>
          </a:p>
        </p:txBody>
      </p:sp>
    </p:spTree>
    <p:extLst>
      <p:ext uri="{BB962C8B-B14F-4D97-AF65-F5344CB8AC3E}">
        <p14:creationId xmlns:p14="http://schemas.microsoft.com/office/powerpoint/2010/main" val="16615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https://baijiahao.baidu.com/s?id=1609373471994487281&amp;wfr=spider&amp;for=pc</a:t>
            </a:r>
            <a:endParaRPr lang="en-US" dirty="0"/>
          </a:p>
        </p:txBody>
      </p:sp>
    </p:spTree>
    <p:extLst>
      <p:ext uri="{BB962C8B-B14F-4D97-AF65-F5344CB8AC3E}">
        <p14:creationId xmlns:p14="http://schemas.microsoft.com/office/powerpoint/2010/main" val="285486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t>30</a:t>
            </a:fld>
            <a:endParaRPr lang="zh-CN" altLang="en-US"/>
          </a:p>
        </p:txBody>
      </p:sp>
    </p:spTree>
    <p:extLst>
      <p:ext uri="{BB962C8B-B14F-4D97-AF65-F5344CB8AC3E}">
        <p14:creationId xmlns:p14="http://schemas.microsoft.com/office/powerpoint/2010/main" val="356370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66990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677918925"/>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2637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10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49">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p>
        </p:txBody>
      </p:sp>
    </p:spTree>
    <p:extLst>
      <p:ext uri="{BB962C8B-B14F-4D97-AF65-F5344CB8AC3E}">
        <p14:creationId xmlns:p14="http://schemas.microsoft.com/office/powerpoint/2010/main" val="18459876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75" indent="-481975">
              <a:buClr>
                <a:srgbClr val="1577BA"/>
              </a:buClr>
              <a:buFont typeface="Arial" panose="020B0604020202020204" pitchFamily="34" charset="0"/>
              <a:buChar char="•"/>
              <a:defRPr lang="zh-CN" altLang="en-US" sz="3572"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79">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75" lvl="0" indent="-481975" algn="l" defTabSz="1285385" rtl="0" eaLnBrk="1" latinLnBrk="0" hangingPunct="1">
              <a:lnSpc>
                <a:spcPct val="150000"/>
              </a:lnSpc>
              <a:spcBef>
                <a:spcPts val="137"/>
              </a:spcBef>
              <a:buFont typeface="Arial" panose="020B0604020202020204" pitchFamily="34" charset="0"/>
              <a:buChar char="•"/>
            </a:pPr>
            <a:r>
              <a:rPr lang="zh-CN" altLang="en-US" dirty="0"/>
              <a:t>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024510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6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854614206"/>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869714557"/>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3601934266"/>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880801881"/>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966649130"/>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1134867930"/>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2020/5/28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pPr fontAlgn="auto">
              <a:spcBef>
                <a:spcPts val="0"/>
              </a:spcBef>
              <a:spcAft>
                <a:spcPts val="0"/>
              </a:spcAft>
            </a:pPr>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素材下载：</a:t>
            </a:r>
            <a:r>
              <a:rPr lang="en-US" altLang="zh-CN" sz="100" dirty="0">
                <a:solidFill>
                  <a:prstClr val="black"/>
                </a:solidFill>
                <a:latin typeface="Calibri"/>
                <a:ea typeface="宋体"/>
              </a:rPr>
              <a:t>www.1ppt.com/sucai/</a:t>
            </a:r>
          </a:p>
          <a:p>
            <a:pPr fontAlgn="auto">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图表下载：</a:t>
            </a:r>
            <a:r>
              <a:rPr lang="en-US" altLang="zh-CN" sz="100" dirty="0">
                <a:solidFill>
                  <a:prstClr val="black"/>
                </a:solidFill>
                <a:latin typeface="Calibri"/>
                <a:ea typeface="宋体"/>
              </a:rPr>
              <a:t>www.1ppt.com/tubiao/      </a:t>
            </a:r>
          </a:p>
          <a:p>
            <a:pPr fontAlgn="auto">
              <a:spcBef>
                <a:spcPts val="0"/>
              </a:spcBef>
              <a:spcAft>
                <a:spcPts val="0"/>
              </a:spcAft>
            </a:pPr>
            <a:r>
              <a:rPr lang="zh-CN" altLang="en-US" sz="100" dirty="0">
                <a:solidFill>
                  <a:prstClr val="black"/>
                </a:solidFill>
                <a:latin typeface="Calibri"/>
                <a:ea typeface="宋体"/>
              </a:rPr>
              <a:t>优秀</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pPr fontAlgn="auto">
              <a:spcBef>
                <a:spcPts val="0"/>
              </a:spcBef>
              <a:spcAft>
                <a:spcPts val="0"/>
              </a:spcAft>
            </a:pPr>
            <a:r>
              <a:rPr lang="en-US" altLang="zh-CN" sz="100" dirty="0">
                <a:solidFill>
                  <a:prstClr val="black"/>
                </a:solidFill>
                <a:latin typeface="Calibri"/>
                <a:ea typeface="宋体"/>
              </a:rPr>
              <a:t>Word</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www.1ppt.com/word/              Excel</a:t>
            </a:r>
            <a:r>
              <a:rPr lang="zh-CN" altLang="en-US" sz="100" dirty="0">
                <a:solidFill>
                  <a:prstClr val="black"/>
                </a:solidFill>
                <a:latin typeface="Calibri"/>
                <a:ea typeface="宋体"/>
              </a:rPr>
              <a:t>教程：</a:t>
            </a:r>
            <a:r>
              <a:rPr lang="en-US" altLang="zh-CN" sz="100" dirty="0">
                <a:solidFill>
                  <a:prstClr val="black"/>
                </a:solidFill>
                <a:latin typeface="Calibri"/>
                <a:ea typeface="宋体"/>
              </a:rPr>
              <a:t>www.1ppt.com/excel/  </a:t>
            </a:r>
          </a:p>
          <a:p>
            <a:pPr fontAlgn="auto">
              <a:spcBef>
                <a:spcPts val="0"/>
              </a:spcBef>
              <a:spcAft>
                <a:spcPts val="0"/>
              </a:spcAft>
            </a:pPr>
            <a:r>
              <a:rPr lang="zh-CN" altLang="en-US" sz="100" dirty="0">
                <a:solidFill>
                  <a:prstClr val="black"/>
                </a:solidFill>
                <a:latin typeface="Calibri"/>
                <a:ea typeface="宋体"/>
              </a:rPr>
              <a:t>资料下载：</a:t>
            </a:r>
            <a:r>
              <a:rPr lang="en-US" altLang="zh-CN" sz="100" dirty="0">
                <a:solidFill>
                  <a:prstClr val="black"/>
                </a:solidFill>
                <a:latin typeface="Calibri"/>
                <a:ea typeface="宋体"/>
              </a:rPr>
              <a:t>www.1ppt.com/ziliao/                PPT</a:t>
            </a:r>
            <a:r>
              <a:rPr lang="zh-CN" altLang="en-US" sz="100" dirty="0">
                <a:solidFill>
                  <a:prstClr val="black"/>
                </a:solidFill>
                <a:latin typeface="Calibri"/>
                <a:ea typeface="宋体"/>
              </a:rPr>
              <a:t>课件下载：</a:t>
            </a:r>
            <a:r>
              <a:rPr lang="en-US" altLang="zh-CN" sz="100" dirty="0">
                <a:solidFill>
                  <a:prstClr val="black"/>
                </a:solidFill>
                <a:latin typeface="Calibri"/>
                <a:ea typeface="宋体"/>
              </a:rPr>
              <a:t>www.1ppt.com/kejian/ </a:t>
            </a:r>
          </a:p>
          <a:p>
            <a:pPr fontAlgn="auto">
              <a:spcBef>
                <a:spcPts val="0"/>
              </a:spcBef>
              <a:spcAft>
                <a:spcPts val="0"/>
              </a:spcAft>
            </a:pPr>
            <a:r>
              <a:rPr lang="zh-CN" altLang="en-US" sz="100" dirty="0">
                <a:solidFill>
                  <a:prstClr val="black"/>
                </a:solidFill>
                <a:latin typeface="Calibri"/>
                <a:ea typeface="宋体"/>
              </a:rPr>
              <a:t>范文下载：</a:t>
            </a:r>
            <a:r>
              <a:rPr lang="en-US" altLang="zh-CN" sz="100" dirty="0">
                <a:solidFill>
                  <a:prstClr val="black"/>
                </a:solidFill>
                <a:latin typeface="Calibri"/>
                <a:ea typeface="宋体"/>
              </a:rPr>
              <a:t>www.1ppt.com/fanwen/             </a:t>
            </a:r>
            <a:r>
              <a:rPr lang="zh-CN" altLang="en-US" sz="100" dirty="0">
                <a:solidFill>
                  <a:prstClr val="black"/>
                </a:solidFill>
                <a:latin typeface="Calibri"/>
                <a:ea typeface="宋体"/>
              </a:rPr>
              <a:t>试卷下载：</a:t>
            </a:r>
            <a:r>
              <a:rPr lang="en-US" altLang="zh-CN" sz="100" dirty="0">
                <a:solidFill>
                  <a:prstClr val="black"/>
                </a:solidFill>
                <a:latin typeface="Calibri"/>
                <a:ea typeface="宋体"/>
              </a:rPr>
              <a:t>www.1ppt.com/shiti/  </a:t>
            </a:r>
          </a:p>
          <a:p>
            <a:pPr fontAlgn="auto">
              <a:spcBef>
                <a:spcPts val="0"/>
              </a:spcBef>
              <a:spcAft>
                <a:spcPts val="0"/>
              </a:spcAft>
            </a:pPr>
            <a:r>
              <a:rPr lang="zh-CN" altLang="en-US" sz="100" dirty="0">
                <a:solidFill>
                  <a:prstClr val="black"/>
                </a:solidFill>
                <a:latin typeface="Calibri"/>
                <a:ea typeface="宋体"/>
              </a:rPr>
              <a:t>教案下载：</a:t>
            </a:r>
            <a:r>
              <a:rPr lang="en-US" altLang="zh-CN" sz="100" dirty="0">
                <a:solidFill>
                  <a:prstClr val="black"/>
                </a:solidFill>
                <a:latin typeface="Calibri"/>
                <a:ea typeface="宋体"/>
              </a:rPr>
              <a:t>www.1ppt.com/jiaoan/  </a:t>
            </a:r>
            <a:r>
              <a:rPr lang="en-US" altLang="zh-CN" sz="100" dirty="0" smtClean="0">
                <a:solidFill>
                  <a:prstClr val="black"/>
                </a:solidFill>
                <a:latin typeface="Calibri"/>
                <a:ea typeface="宋体"/>
              </a:rPr>
              <a:t>      </a:t>
            </a:r>
            <a:endParaRPr lang="en-US" altLang="zh-CN" sz="100" dirty="0">
              <a:solidFill>
                <a:prstClr val="black"/>
              </a:solidFill>
              <a:latin typeface="Calibri"/>
              <a:ea typeface="宋体"/>
            </a:endParaRPr>
          </a:p>
          <a:p>
            <a:pPr fontAlgn="auto">
              <a:spcBef>
                <a:spcPts val="0"/>
              </a:spcBef>
              <a:spcAft>
                <a:spcPts val="0"/>
              </a:spcAft>
            </a:pPr>
            <a:r>
              <a:rPr lang="zh-CN" altLang="en-US" sz="100" dirty="0">
                <a:solidFill>
                  <a:prstClr val="black"/>
                </a:solidFill>
                <a:latin typeface="Calibri"/>
                <a:ea typeface="宋体"/>
              </a:rPr>
              <a:t>字体下</a:t>
            </a:r>
            <a:r>
              <a:rPr lang="zh-CN" altLang="en-US" sz="100" dirty="0" smtClean="0">
                <a:solidFill>
                  <a:prstClr val="black"/>
                </a:solidFill>
                <a:latin typeface="Calibri"/>
                <a:ea typeface="宋体"/>
              </a:rPr>
              <a:t>载：</a:t>
            </a:r>
            <a:r>
              <a:rPr lang="en-US" altLang="zh-CN" sz="100" dirty="0" smtClean="0">
                <a:solidFill>
                  <a:prstClr val="black"/>
                </a:solidFill>
                <a:latin typeface="Calibri"/>
                <a:ea typeface="宋体"/>
              </a:rPr>
              <a:t>www.1ppt.com/ziti/</a:t>
            </a:r>
            <a:endParaRPr lang="en-US" altLang="zh-CN" sz="100" dirty="0">
              <a:solidFill>
                <a:prstClr val="black"/>
              </a:solidFill>
              <a:latin typeface="Calibri"/>
              <a:ea typeface="宋体"/>
            </a:endParaRPr>
          </a:p>
          <a:p>
            <a:pPr fontAlgn="auto">
              <a:spcBef>
                <a:spcPts val="0"/>
              </a:spcBef>
              <a:spcAft>
                <a:spcPts val="0"/>
              </a:spcAft>
            </a:pPr>
            <a:r>
              <a:rPr lang="en-US" altLang="zh-CN" sz="100" dirty="0">
                <a:solidFill>
                  <a:prstClr val="black"/>
                </a:solidFill>
                <a:latin typeface="Calibri"/>
                <a:ea typeface="宋体"/>
              </a:rPr>
              <a:t> </a:t>
            </a:r>
            <a:endParaRPr lang="zh-CN" altLang="en-US" sz="100" dirty="0">
              <a:solidFill>
                <a:prstClr val="black"/>
              </a:solidFill>
              <a:latin typeface="Calibri"/>
              <a:ea typeface="宋体"/>
            </a:endParaRPr>
          </a:p>
        </p:txBody>
      </p:sp>
    </p:spTree>
    <p:extLst>
      <p:ext uri="{BB962C8B-B14F-4D97-AF65-F5344CB8AC3E}">
        <p14:creationId xmlns:p14="http://schemas.microsoft.com/office/powerpoint/2010/main" val="1567088031"/>
      </p:ext>
    </p:extLst>
  </p:cSld>
  <p:clrMapOvr>
    <a:masterClrMapping/>
  </p:clrMapOvr>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5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2020/5/28 Thursday</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67" r:id="rId9"/>
    <p:sldLayoutId id="2147483968" r:id="rId10"/>
    <p:sldLayoutId id="2147483969" r:id="rId11"/>
    <p:sldLayoutId id="2147483970" r:id="rId12"/>
    <p:sldLayoutId id="2147483971" r:id="rId13"/>
    <p:sldLayoutId id="2147483982" r:id="rId14"/>
  </p:sldLayoutIdLst>
  <mc:AlternateContent xmlns:mc="http://schemas.openxmlformats.org/markup-compatibility/2006" xmlns:p14="http://schemas.microsoft.com/office/powerpoint/2010/main">
    <mc:Choice Requires="p14">
      <p:transition spd="slow" p14:dur="1600" advTm="4628">
        <p14:conveyor dir="l"/>
      </p:transition>
    </mc:Choice>
    <mc:Fallback xmlns="">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3" b="1" dirty="0">
                <a:solidFill>
                  <a:schemeClr val="bg1"/>
                </a:solidFill>
                <a:latin typeface="微软雅黑" panose="020B0503020204020204" pitchFamily="34" charset="-122"/>
                <a:ea typeface="微软雅黑" panose="020B0503020204020204" pitchFamily="34" charset="-122"/>
              </a:rPr>
              <a:t>Android</a:t>
            </a:r>
            <a:r>
              <a:rPr lang="zh-CN" altLang="zh-CN" sz="5063" b="1" dirty="0">
                <a:solidFill>
                  <a:schemeClr val="bg1"/>
                </a:solidFill>
                <a:latin typeface="微软雅黑" panose="020B0503020204020204" pitchFamily="34" charset="-122"/>
                <a:ea typeface="微软雅黑" panose="020B0503020204020204" pitchFamily="34" charset="-122"/>
              </a:rPr>
              <a:t>高级</a:t>
            </a:r>
            <a:r>
              <a:rPr lang="zh-CN" altLang="zh-CN" sz="5063" b="1" dirty="0" smtClean="0">
                <a:solidFill>
                  <a:schemeClr val="bg1"/>
                </a:solidFill>
                <a:latin typeface="微软雅黑" panose="020B0503020204020204" pitchFamily="34" charset="-122"/>
                <a:ea typeface="微软雅黑" panose="020B0503020204020204" pitchFamily="34" charset="-122"/>
              </a:rPr>
              <a:t>开发</a:t>
            </a:r>
            <a:r>
              <a:rPr lang="zh-CN" altLang="en-US" sz="5063" b="1" dirty="0" smtClean="0">
                <a:solidFill>
                  <a:schemeClr val="bg1"/>
                </a:solidFill>
                <a:latin typeface="微软雅黑" panose="020B0503020204020204" pitchFamily="34" charset="-122"/>
                <a:ea typeface="微软雅黑" panose="020B0503020204020204" pitchFamily="34" charset="-122"/>
              </a:rPr>
              <a:t>正式课</a:t>
            </a:r>
            <a:endParaRPr lang="zh-CN" altLang="zh-CN" sz="5063"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676847" y="1816125"/>
            <a:ext cx="1967443" cy="1967443"/>
          </a:xfrm>
          <a:prstGeom prst="rect">
            <a:avLst/>
          </a:prstGeom>
        </p:spPr>
      </p:pic>
    </p:spTree>
    <p:extLst>
      <p:ext uri="{BB962C8B-B14F-4D97-AF65-F5344CB8AC3E}">
        <p14:creationId xmlns:p14="http://schemas.microsoft.com/office/powerpoint/2010/main" val="4995618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err="1" smtClean="0"/>
              <a:t>Volatitle</a:t>
            </a:r>
            <a:r>
              <a:rPr lang="zh-CN" altLang="en-US" sz="3200" dirty="0" smtClean="0"/>
              <a:t>的作用</a:t>
            </a:r>
            <a:endParaRPr lang="zh-CN" altLang="en-US" sz="3200" dirty="0"/>
          </a:p>
        </p:txBody>
      </p:sp>
      <p:sp>
        <p:nvSpPr>
          <p:cNvPr id="4" name="圆角矩形 3"/>
          <p:cNvSpPr/>
          <p:nvPr/>
        </p:nvSpPr>
        <p:spPr>
          <a:xfrm>
            <a:off x="2918136" y="3656974"/>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实现可见性</a:t>
            </a:r>
            <a:endParaRPr lang="zh-CN" altLang="en-US" dirty="0"/>
          </a:p>
        </p:txBody>
      </p:sp>
      <p:sp>
        <p:nvSpPr>
          <p:cNvPr id="7" name="圆角矩形 6"/>
          <p:cNvSpPr/>
          <p:nvPr/>
        </p:nvSpPr>
        <p:spPr>
          <a:xfrm>
            <a:off x="2918136" y="5630337"/>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保证原子性</a:t>
            </a:r>
            <a:endParaRPr lang="zh-CN" altLang="en-US" dirty="0"/>
          </a:p>
        </p:txBody>
      </p:sp>
      <p:sp>
        <p:nvSpPr>
          <p:cNvPr id="8" name="圆角矩形 7"/>
          <p:cNvSpPr/>
          <p:nvPr/>
        </p:nvSpPr>
        <p:spPr>
          <a:xfrm>
            <a:off x="2918136" y="1678201"/>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宋体" panose="02010600030101010101" pitchFamily="2" charset="-122"/>
              </a:rPr>
              <a:t>防止重排序</a:t>
            </a:r>
            <a:endParaRPr lang="zh-CN" altLang="en-US" dirty="0"/>
          </a:p>
        </p:txBody>
      </p:sp>
      <p:sp>
        <p:nvSpPr>
          <p:cNvPr id="3" name="左大括号 2"/>
          <p:cNvSpPr/>
          <p:nvPr/>
        </p:nvSpPr>
        <p:spPr>
          <a:xfrm>
            <a:off x="2108895" y="1528093"/>
            <a:ext cx="576064" cy="47618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89706" y="3724336"/>
            <a:ext cx="1744404" cy="369332"/>
          </a:xfrm>
          <a:prstGeom prst="rect">
            <a:avLst/>
          </a:prstGeom>
          <a:noFill/>
        </p:spPr>
        <p:txBody>
          <a:bodyPr wrap="square" rtlCol="0">
            <a:spAutoFit/>
          </a:bodyPr>
          <a:lstStyle/>
          <a:p>
            <a:r>
              <a:rPr lang="zh-CN" altLang="en-US" dirty="0" smtClean="0">
                <a:solidFill>
                  <a:schemeClr val="bg1"/>
                </a:solidFill>
              </a:rPr>
              <a:t>作用</a:t>
            </a:r>
            <a:endParaRPr lang="zh-CN" altLang="en-US" dirty="0">
              <a:solidFill>
                <a:schemeClr val="bg1"/>
              </a:solidFill>
            </a:endParaRPr>
          </a:p>
        </p:txBody>
      </p:sp>
    </p:spTree>
    <p:extLst>
      <p:ext uri="{BB962C8B-B14F-4D97-AF65-F5344CB8AC3E}">
        <p14:creationId xmlns:p14="http://schemas.microsoft.com/office/powerpoint/2010/main" val="415326810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DCL</a:t>
            </a:r>
            <a:r>
              <a:rPr lang="zh-CN" altLang="en-US" sz="3200" b="1" dirty="0" smtClean="0">
                <a:latin typeface="宋体" panose="02010600030101010101" pitchFamily="2" charset="-122"/>
              </a:rPr>
              <a:t>单例转化成指令集后的代码</a:t>
            </a:r>
            <a:endParaRPr lang="zh-CN" altLang="en-US" sz="3200" dirty="0"/>
          </a:p>
        </p:txBody>
      </p:sp>
      <p:graphicFrame>
        <p:nvGraphicFramePr>
          <p:cNvPr id="4" name="对象 3"/>
          <p:cNvGraphicFramePr>
            <a:graphicFrameLocks noChangeAspect="1"/>
          </p:cNvGraphicFramePr>
          <p:nvPr>
            <p:extLst>
              <p:ext uri="{D42A27DB-BD31-4B8C-83A1-F6EECF244321}">
                <p14:modId xmlns:p14="http://schemas.microsoft.com/office/powerpoint/2010/main" val="2584304978"/>
              </p:ext>
            </p:extLst>
          </p:nvPr>
        </p:nvGraphicFramePr>
        <p:xfrm>
          <a:off x="308695" y="1024037"/>
          <a:ext cx="5486400" cy="5060950"/>
        </p:xfrm>
        <a:graphic>
          <a:graphicData uri="http://schemas.openxmlformats.org/presentationml/2006/ole">
            <mc:AlternateContent xmlns:mc="http://schemas.openxmlformats.org/markup-compatibility/2006">
              <mc:Choice xmlns:v="urn:schemas-microsoft-com:vml" Requires="v">
                <p:oleObj spid="_x0000_s2068" name="写字板文档" r:id="rId3" imgW="5486400" imgH="5060880" progId="WordPad.Document.1">
                  <p:embed/>
                </p:oleObj>
              </mc:Choice>
              <mc:Fallback>
                <p:oleObj name="写字板文档" r:id="rId3" imgW="5486400" imgH="5060880" progId="WordPad.Document.1">
                  <p:embed/>
                  <p:pic>
                    <p:nvPicPr>
                      <p:cNvPr id="0" name=""/>
                      <p:cNvPicPr/>
                      <p:nvPr/>
                    </p:nvPicPr>
                    <p:blipFill>
                      <a:blip r:embed="rId4"/>
                      <a:stretch>
                        <a:fillRect/>
                      </a:stretch>
                    </p:blipFill>
                    <p:spPr>
                      <a:xfrm>
                        <a:off x="308695" y="1024037"/>
                        <a:ext cx="5486400" cy="5060950"/>
                      </a:xfrm>
                      <a:prstGeom prst="rect">
                        <a:avLst/>
                      </a:prstGeom>
                    </p:spPr>
                  </p:pic>
                </p:oleObj>
              </mc:Fallback>
            </mc:AlternateContent>
          </a:graphicData>
        </a:graphic>
      </p:graphicFrame>
      <p:sp>
        <p:nvSpPr>
          <p:cNvPr id="7" name="圆角矩形 6"/>
          <p:cNvSpPr/>
          <p:nvPr/>
        </p:nvSpPr>
        <p:spPr>
          <a:xfrm>
            <a:off x="380703" y="3554512"/>
            <a:ext cx="5040560" cy="1080120"/>
          </a:xfrm>
          <a:prstGeom prst="roundRect">
            <a:avLst>
              <a:gd name="adj" fmla="val 5662"/>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6068057" y="1960141"/>
            <a:ext cx="360040" cy="42688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11"/>
          <p:cNvGrpSpPr/>
          <p:nvPr/>
        </p:nvGrpSpPr>
        <p:grpSpPr>
          <a:xfrm>
            <a:off x="6861423" y="2176165"/>
            <a:ext cx="5113846" cy="3744416"/>
            <a:chOff x="7077447" y="2083865"/>
            <a:chExt cx="5113846" cy="3744416"/>
          </a:xfrm>
        </p:grpSpPr>
        <p:sp>
          <p:nvSpPr>
            <p:cNvPr id="9" name="圆角矩形 8"/>
            <p:cNvSpPr/>
            <p:nvPr/>
          </p:nvSpPr>
          <p:spPr>
            <a:xfrm>
              <a:off x="7077447" y="2083865"/>
              <a:ext cx="4464496" cy="3744416"/>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93471" y="3217409"/>
              <a:ext cx="4897822" cy="1477328"/>
            </a:xfrm>
            <a:prstGeom prst="rect">
              <a:avLst/>
            </a:prstGeom>
            <a:noFill/>
          </p:spPr>
          <p:txBody>
            <a:bodyPr wrap="square" rtlCol="0">
              <a:spAutoFit/>
            </a:bodyPr>
            <a:lstStyle/>
            <a:p>
              <a:pPr marL="342900" indent="-342900">
                <a:buFont typeface="+mj-lt"/>
                <a:buAutoNum type="arabicPeriod"/>
              </a:pPr>
              <a:r>
                <a:rPr lang="zh-CN" altLang="en-US" dirty="0" smtClean="0">
                  <a:solidFill>
                    <a:schemeClr val="bg1"/>
                  </a:solidFill>
                </a:rPr>
                <a:t>分配</a:t>
              </a:r>
              <a:r>
                <a:rPr lang="zh-CN" altLang="en-US" dirty="0">
                  <a:solidFill>
                    <a:schemeClr val="bg1"/>
                  </a:solidFill>
                </a:rPr>
                <a:t>内存空间</a:t>
              </a:r>
              <a:r>
                <a:rPr lang="zh-CN" altLang="en-US" dirty="0" smtClean="0">
                  <a:solidFill>
                    <a:schemeClr val="bg1"/>
                  </a:solidFill>
                </a:rPr>
                <a:t>。</a:t>
              </a:r>
              <a:endParaRPr lang="en-US" altLang="zh-CN" dirty="0" smtClean="0">
                <a:solidFill>
                  <a:schemeClr val="bg1"/>
                </a:solidFill>
              </a:endParaRPr>
            </a:p>
            <a:p>
              <a:pPr marL="342900" indent="-342900">
                <a:buFont typeface="+mj-lt"/>
                <a:buAutoNum type="arabicPeriod"/>
              </a:pPr>
              <a:endParaRPr lang="zh-CN" altLang="en-US" dirty="0">
                <a:solidFill>
                  <a:schemeClr val="bg1"/>
                </a:solidFill>
              </a:endParaRPr>
            </a:p>
            <a:p>
              <a:pPr marL="342900" indent="-342900">
                <a:buFont typeface="+mj-lt"/>
                <a:buAutoNum type="arabicPeriod"/>
              </a:pPr>
              <a:r>
                <a:rPr lang="zh-CN" altLang="en-US" dirty="0" smtClean="0">
                  <a:solidFill>
                    <a:schemeClr val="bg1"/>
                  </a:solidFill>
                </a:rPr>
                <a:t>初始化</a:t>
              </a:r>
              <a:r>
                <a:rPr lang="zh-CN" altLang="en-US" dirty="0">
                  <a:solidFill>
                    <a:schemeClr val="bg1"/>
                  </a:solidFill>
                </a:rPr>
                <a:t>对象</a:t>
              </a:r>
              <a:r>
                <a:rPr lang="zh-CN" altLang="en-US" dirty="0" smtClean="0">
                  <a:solidFill>
                    <a:schemeClr val="bg1"/>
                  </a:solidFill>
                </a:rPr>
                <a:t>。</a:t>
              </a:r>
              <a:endParaRPr lang="en-US" altLang="zh-CN" dirty="0" smtClean="0">
                <a:solidFill>
                  <a:schemeClr val="bg1"/>
                </a:solidFill>
              </a:endParaRPr>
            </a:p>
            <a:p>
              <a:pPr marL="342900" indent="-342900">
                <a:buFont typeface="+mj-lt"/>
                <a:buAutoNum type="arabicPeriod"/>
              </a:pPr>
              <a:endParaRPr lang="zh-CN" altLang="en-US" dirty="0">
                <a:solidFill>
                  <a:schemeClr val="bg1"/>
                </a:solidFill>
              </a:endParaRPr>
            </a:p>
            <a:p>
              <a:pPr marL="342900" indent="-342900">
                <a:buFont typeface="+mj-lt"/>
                <a:buAutoNum type="arabicPeriod"/>
              </a:pPr>
              <a:r>
                <a:rPr lang="zh-CN" altLang="en-US" dirty="0" smtClean="0">
                  <a:solidFill>
                    <a:schemeClr val="bg1"/>
                  </a:solidFill>
                </a:rPr>
                <a:t>将</a:t>
              </a:r>
              <a:r>
                <a:rPr lang="zh-CN" altLang="en-US" dirty="0">
                  <a:solidFill>
                    <a:schemeClr val="bg1"/>
                  </a:solidFill>
                </a:rPr>
                <a:t>内存空间的地址赋值给对应的</a:t>
              </a:r>
              <a:r>
                <a:rPr lang="zh-CN" altLang="en-US" dirty="0" smtClean="0">
                  <a:solidFill>
                    <a:schemeClr val="bg1"/>
                  </a:solidFill>
                </a:rPr>
                <a:t>引用</a:t>
              </a:r>
              <a:endParaRPr lang="zh-CN" altLang="en-US" dirty="0">
                <a:solidFill>
                  <a:schemeClr val="bg1"/>
                </a:solidFill>
              </a:endParaRPr>
            </a:p>
          </p:txBody>
        </p:sp>
        <p:sp>
          <p:nvSpPr>
            <p:cNvPr id="11" name="文本框 10"/>
            <p:cNvSpPr txBox="1"/>
            <p:nvPr/>
          </p:nvSpPr>
          <p:spPr>
            <a:xfrm>
              <a:off x="7293471" y="2536205"/>
              <a:ext cx="4897822" cy="369332"/>
            </a:xfrm>
            <a:prstGeom prst="rect">
              <a:avLst/>
            </a:prstGeom>
            <a:noFill/>
          </p:spPr>
          <p:txBody>
            <a:bodyPr wrap="square" rtlCol="0">
              <a:spAutoFit/>
            </a:bodyPr>
            <a:lstStyle/>
            <a:p>
              <a:r>
                <a:rPr lang="zh-CN" altLang="en-US" dirty="0">
                  <a:solidFill>
                    <a:schemeClr val="accent1"/>
                  </a:solidFill>
                </a:rPr>
                <a:t>实例化一个对象其实可以分为三个步骤</a:t>
              </a:r>
            </a:p>
          </p:txBody>
        </p:sp>
      </p:grpSp>
    </p:spTree>
    <p:extLst>
      <p:ext uri="{BB962C8B-B14F-4D97-AF65-F5344CB8AC3E}">
        <p14:creationId xmlns:p14="http://schemas.microsoft.com/office/powerpoint/2010/main" val="427788149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8"/>
            <a:ext cx="2787497" cy="2517073"/>
            <a:chOff x="4844381" y="1184638"/>
            <a:chExt cx="2787497" cy="2517073"/>
          </a:xfrm>
        </p:grpSpPr>
        <p:sp>
          <p:nvSpPr>
            <p:cNvPr id="4" name="Oval 5"/>
            <p:cNvSpPr>
              <a:spLocks noChangeArrowheads="1"/>
            </p:cNvSpPr>
            <p:nvPr/>
          </p:nvSpPr>
          <p:spPr bwMode="auto">
            <a:xfrm>
              <a:off x="5004262" y="1184638"/>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solidFill>
                  <a:srgbClr val="1475B2"/>
                </a:solidFill>
                <a:latin typeface="微软雅黑" panose="020B0503020204020204" charset="-122"/>
                <a:ea typeface="微软雅黑" panose="020B050302020402020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1">
                <a:latin typeface="微软雅黑" panose="020B0503020204020204" charset="-122"/>
                <a:ea typeface="微软雅黑" panose="020B050302020402020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8" name="TextBox 13"/>
            <p:cNvSpPr txBox="1">
              <a:spLocks noChangeArrowheads="1"/>
            </p:cNvSpPr>
            <p:nvPr/>
          </p:nvSpPr>
          <p:spPr bwMode="auto">
            <a:xfrm>
              <a:off x="5604152" y="1778972"/>
              <a:ext cx="12394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a:t>
              </a:r>
              <a:r>
                <a:rPr lang="en-US" altLang="zh-CN" sz="7200" dirty="0">
                  <a:solidFill>
                    <a:srgbClr val="F8F8F8"/>
                  </a:solidFill>
                  <a:latin typeface="思源黑体 CN Medium" panose="020B0600000000000000" pitchFamily="34" charset="-122"/>
                  <a:ea typeface="思源黑体 CN Medium" panose="020B0600000000000000" pitchFamily="34" charset="-122"/>
                </a:rPr>
                <a:t>3</a:t>
              </a:r>
              <a:endParaRPr lang="en-US" altLang="zh-CN" sz="7200" dirty="0" smtClean="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507773" y="4523395"/>
            <a:ext cx="984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bg1"/>
                </a:solidFill>
                <a:latin typeface="思源黑体 CN Bold" panose="020B0800000000000000" pitchFamily="34" charset="-122"/>
                <a:ea typeface="思源黑体 CN Bold" panose="020B0800000000000000" pitchFamily="34" charset="-122"/>
              </a:rPr>
              <a:t>三</a:t>
            </a:r>
            <a:r>
              <a:rPr lang="zh-CN" altLang="en-US" sz="2000" dirty="0" smtClean="0">
                <a:solidFill>
                  <a:schemeClr val="bg1"/>
                </a:solidFill>
                <a:latin typeface="思源黑体 CN Bold" panose="020B0800000000000000" pitchFamily="34" charset="-122"/>
                <a:ea typeface="思源黑体 CN Bold" panose="020B0800000000000000" pitchFamily="34" charset="-122"/>
              </a:rPr>
              <a:t>步能不能打乱呢，指令会不会发生重新排序，重拍之后对单例有什么影响？</a:t>
            </a:r>
            <a:endParaRPr lang="zh-CN" altLang="en-US" sz="20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522423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3" dirty="0"/>
              <a:t>指令重排序</a:t>
            </a:r>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09"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33128" y="1889242"/>
            <a:ext cx="9881844" cy="2565702"/>
          </a:xfrm>
          <a:prstGeom prst="rect">
            <a:avLst/>
          </a:prstGeom>
          <a:ln w="12700">
            <a:miter lim="400000"/>
          </a:ln>
        </p:spPr>
        <p:txBody>
          <a:bodyPr wrap="square" lIns="25514" rIns="25514">
            <a:spAutoFit/>
          </a:bodyPr>
          <a:lstStyle/>
          <a:p>
            <a:pPr algn="just"/>
            <a:r>
              <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在计算机执行指令的顺序在经过程序编译器编译之后形成的指令序列</a:t>
            </a:r>
          </a:p>
          <a:p>
            <a:pPr algn="just"/>
            <a:endPar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一般而言，这个指令序列是会输出确定的结果；以确保每一次的执行都有确定的结果</a:t>
            </a:r>
          </a:p>
          <a:p>
            <a:pPr algn="just"/>
            <a:endPar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6" dirty="0" err="1">
                <a:solidFill>
                  <a:schemeClr val="bg1">
                    <a:lumMod val="85000"/>
                  </a:schemeClr>
                </a:solidFill>
                <a:latin typeface="思源黑体 CN Normal" panose="020B0400000000000000" pitchFamily="34" charset="-122"/>
                <a:ea typeface="思源黑体 CN Normal" panose="020B0400000000000000" pitchFamily="34" charset="-122"/>
                <a:sym typeface="+mn-ea"/>
              </a:rPr>
              <a:t>但是，一般情况下，CPU和编译器为了提升程序执行的效率，</a:t>
            </a:r>
            <a:r>
              <a:rPr sz="1786" dirty="0" err="1" smtClean="0">
                <a:solidFill>
                  <a:schemeClr val="bg1">
                    <a:lumMod val="85000"/>
                  </a:schemeClr>
                </a:solidFill>
                <a:latin typeface="思源黑体 CN Normal" panose="020B0400000000000000" pitchFamily="34" charset="-122"/>
                <a:ea typeface="思源黑体 CN Normal" panose="020B0400000000000000" pitchFamily="34" charset="-122"/>
                <a:sym typeface="+mn-ea"/>
              </a:rPr>
              <a:t>会按照一定的规则允许进行</a:t>
            </a:r>
            <a:r>
              <a:rPr sz="1786" dirty="0" err="1" smtClean="0">
                <a:solidFill>
                  <a:schemeClr val="accent1"/>
                </a:solidFill>
                <a:latin typeface="思源黑体 CN Normal" panose="020B0400000000000000" pitchFamily="34" charset="-122"/>
                <a:ea typeface="思源黑体 CN Normal" panose="020B0400000000000000" pitchFamily="34" charset="-122"/>
                <a:sym typeface="+mn-ea"/>
              </a:rPr>
              <a:t>指令</a:t>
            </a:r>
            <a:r>
              <a:rPr lang="zh-CN" altLang="en-US" sz="1786" dirty="0">
                <a:solidFill>
                  <a:schemeClr val="accent1"/>
                </a:solidFill>
                <a:latin typeface="思源黑体 CN Normal" panose="020B0400000000000000" pitchFamily="34" charset="-122"/>
                <a:ea typeface="思源黑体 CN Normal" panose="020B0400000000000000" pitchFamily="34" charset="-122"/>
                <a:sym typeface="+mn-ea"/>
              </a:rPr>
              <a:t>优化</a:t>
            </a:r>
            <a:endParaRPr sz="1786" dirty="0">
              <a:solidFill>
                <a:schemeClr val="accent1"/>
              </a:solidFill>
              <a:latin typeface="思源黑体 CN Normal" panose="020B0400000000000000" pitchFamily="34" charset="-122"/>
              <a:ea typeface="思源黑体 CN Normal" panose="020B0400000000000000" pitchFamily="34" charset="-122"/>
              <a:sym typeface="+mn-ea"/>
            </a:endParaRPr>
          </a:p>
          <a:p>
            <a:pPr algn="just"/>
            <a:r>
              <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在某些情况下，这种优化会带来一些执行的</a:t>
            </a:r>
            <a:r>
              <a:rPr sz="1786" dirty="0">
                <a:solidFill>
                  <a:schemeClr val="accent1"/>
                </a:solidFill>
                <a:latin typeface="思源黑体 CN Normal" panose="020B0400000000000000" pitchFamily="34" charset="-122"/>
                <a:ea typeface="思源黑体 CN Normal" panose="020B0400000000000000" pitchFamily="34" charset="-122"/>
                <a:sym typeface="+mn-ea"/>
              </a:rPr>
              <a:t>逻辑问题</a:t>
            </a:r>
            <a:r>
              <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rPr>
              <a:t>，主要的原因是代码逻辑之间是存在一定的先后顺序</a:t>
            </a:r>
          </a:p>
          <a:p>
            <a:pPr algn="just"/>
            <a:endPar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endParaRPr>
          </a:p>
          <a:p>
            <a:pPr algn="just"/>
            <a:r>
              <a:rPr sz="1786" dirty="0">
                <a:solidFill>
                  <a:schemeClr val="bg1">
                    <a:lumMod val="85000"/>
                  </a:schemeClr>
                </a:solidFill>
                <a:latin typeface="思源黑体 CN Normal" panose="020B0400000000000000" pitchFamily="34" charset="-122"/>
                <a:ea typeface="思源黑体 CN Normal" panose="020B0400000000000000" pitchFamily="34" charset="-122"/>
                <a:sym typeface="+mn-ea"/>
              </a:rPr>
              <a:t>在并发执行情况下，会发生二义性，即按照不同的执行逻辑，会得到不同的结果信息。</a:t>
            </a:r>
            <a:endParaRPr lang="zh-CN" altLang="en-US" sz="1786" dirty="0">
              <a:solidFill>
                <a:schemeClr val="bg1">
                  <a:lumMod val="85000"/>
                </a:schemeClr>
              </a:solidFill>
            </a:endParaRPr>
          </a:p>
        </p:txBody>
      </p:sp>
    </p:spTree>
    <p:extLst>
      <p:ext uri="{BB962C8B-B14F-4D97-AF65-F5344CB8AC3E}">
        <p14:creationId xmlns:p14="http://schemas.microsoft.com/office/powerpoint/2010/main" val="2443417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3683" dirty="0">
                <a:latin typeface="思源黑体 CN Normal" panose="020B0400000000000000" pitchFamily="34" charset="-122"/>
                <a:ea typeface="思源黑体 CN Normal" panose="020B0400000000000000" pitchFamily="34" charset="-122"/>
                <a:sym typeface="+mn-ea"/>
              </a:rPr>
              <a:t>一定的规则</a:t>
            </a:r>
            <a:endParaRPr lang="zh-CN" altLang="en-US" sz="3683"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09"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33128" y="1889242"/>
            <a:ext cx="9881844" cy="1741246"/>
          </a:xfrm>
          <a:prstGeom prst="rect">
            <a:avLst/>
          </a:prstGeom>
          <a:ln w="12700">
            <a:miter lim="400000"/>
          </a:ln>
        </p:spPr>
        <p:txBody>
          <a:bodyPr wrap="square" lIns="25514" rIns="25514">
            <a:spAutoFit/>
          </a:bodyPr>
          <a:lstStyle/>
          <a:p>
            <a:pPr algn="just"/>
            <a:r>
              <a:rPr lang="zh-CN" altLang="en-US" sz="1786" dirty="0">
                <a:solidFill>
                  <a:schemeClr val="bg1">
                    <a:lumMod val="95000"/>
                  </a:schemeClr>
                </a:solidFill>
              </a:rPr>
              <a:t>规则</a:t>
            </a:r>
            <a:r>
              <a:rPr lang="en-US" altLang="zh-CN" sz="1786" dirty="0">
                <a:solidFill>
                  <a:schemeClr val="bg1">
                    <a:lumMod val="95000"/>
                  </a:schemeClr>
                </a:solidFill>
              </a:rPr>
              <a:t>:  </a:t>
            </a:r>
            <a:r>
              <a:rPr lang="zh-CN" altLang="en-US" sz="1786" dirty="0">
                <a:solidFill>
                  <a:schemeClr val="accent1"/>
                </a:solidFill>
              </a:rPr>
              <a:t>改变指令的先后顺序会导致最终的结果不一致</a:t>
            </a:r>
            <a:r>
              <a:rPr lang="zh-CN" altLang="en-US" sz="1786" dirty="0">
                <a:solidFill>
                  <a:schemeClr val="bg1">
                    <a:lumMod val="95000"/>
                  </a:schemeClr>
                </a:solidFill>
              </a:rPr>
              <a:t>，则不会发生指令重排</a:t>
            </a:r>
          </a:p>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           </a:t>
            </a:r>
          </a:p>
          <a:p>
            <a:pPr algn="just"/>
            <a:r>
              <a:rPr lang="zh-CN" altLang="en-US" sz="1786" dirty="0">
                <a:solidFill>
                  <a:schemeClr val="bg1">
                    <a:lumMod val="95000"/>
                  </a:schemeClr>
                </a:solidFill>
              </a:rPr>
              <a:t>            </a:t>
            </a:r>
            <a:r>
              <a:rPr lang="zh-CN" altLang="en-US" sz="1786" dirty="0" smtClean="0">
                <a:solidFill>
                  <a:schemeClr val="bg1">
                    <a:lumMod val="95000"/>
                  </a:schemeClr>
                </a:solidFill>
              </a:rPr>
              <a:t>反之 </a:t>
            </a:r>
            <a:r>
              <a:rPr lang="zh-CN" altLang="en-US" sz="1786" dirty="0">
                <a:solidFill>
                  <a:schemeClr val="bg1">
                    <a:lumMod val="95000"/>
                  </a:schemeClr>
                </a:solidFill>
              </a:rPr>
              <a:t>如果不会发生结果不一致则会发生重排</a:t>
            </a:r>
          </a:p>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            指令重排主要反映在读和写的过程中</a:t>
            </a:r>
          </a:p>
        </p:txBody>
      </p:sp>
    </p:spTree>
    <p:extLst>
      <p:ext uri="{BB962C8B-B14F-4D97-AF65-F5344CB8AC3E}">
        <p14:creationId xmlns:p14="http://schemas.microsoft.com/office/powerpoint/2010/main" val="12072396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83" dirty="0">
                <a:latin typeface="思源黑体 CN Normal" panose="020B0400000000000000" pitchFamily="34" charset="-122"/>
                <a:ea typeface="思源黑体 CN Normal" panose="020B0400000000000000" pitchFamily="34" charset="-122"/>
                <a:sym typeface="+mn-ea"/>
              </a:rPr>
              <a:t>不会发生重排</a:t>
            </a:r>
            <a:endParaRPr lang="zh-CN" altLang="en-US" sz="3683" dirty="0"/>
          </a:p>
        </p:txBody>
      </p:sp>
      <p:sp>
        <p:nvSpPr>
          <p:cNvPr id="3" name="内容占位符 2"/>
          <p:cNvSpPr txBox="1"/>
          <p:nvPr/>
        </p:nvSpPr>
        <p:spPr>
          <a:xfrm>
            <a:off x="1074787" y="1405423"/>
            <a:ext cx="10240171" cy="2984133"/>
          </a:xfrm>
          <a:prstGeom prst="rect">
            <a:avLst/>
          </a:prstGeom>
        </p:spPr>
        <p:txBody>
          <a:bodyPr/>
          <a:lst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a:lstStyle>
          <a:p>
            <a:pPr marL="0" indent="0" algn="just">
              <a:buNone/>
            </a:pPr>
            <a:endParaRPr sz="2009" dirty="0">
              <a:latin typeface="思源黑体 CN Normal" panose="020B0400000000000000" pitchFamily="34" charset="-122"/>
              <a:ea typeface="思源黑体 CN Normal" panose="020B0400000000000000" pitchFamily="34" charset="-122"/>
            </a:endParaRPr>
          </a:p>
        </p:txBody>
      </p:sp>
      <p:sp>
        <p:nvSpPr>
          <p:cNvPr id="4" name="矩形 3"/>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0"/>
          <p:cNvSpPr txBox="1"/>
          <p:nvPr/>
        </p:nvSpPr>
        <p:spPr>
          <a:xfrm>
            <a:off x="1421737" y="1960141"/>
            <a:ext cx="9881844" cy="2565702"/>
          </a:xfrm>
          <a:prstGeom prst="rect">
            <a:avLst/>
          </a:prstGeom>
          <a:ln w="12700">
            <a:miter lim="400000"/>
          </a:ln>
        </p:spPr>
        <p:txBody>
          <a:bodyPr wrap="square" lIns="25514" rIns="25514">
            <a:spAutoFit/>
          </a:bodyPr>
          <a:lstStyle/>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名称 	代码示例 	说明</a:t>
            </a:r>
          </a:p>
          <a:p>
            <a:pPr algn="just"/>
            <a:endParaRPr lang="zh-CN" altLang="en-US" sz="1786" dirty="0">
              <a:solidFill>
                <a:schemeClr val="bg1">
                  <a:lumMod val="95000"/>
                </a:schemeClr>
              </a:solidFill>
            </a:endParaRPr>
          </a:p>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写后读 	a = 1;b = a; 	写一个变量之后，再读这个位置。</a:t>
            </a:r>
          </a:p>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写后写 	a = 1;a = 2; 	写一个变量之后，再写这个变量。</a:t>
            </a:r>
          </a:p>
          <a:p>
            <a:pPr algn="just"/>
            <a:endParaRPr lang="zh-CN" altLang="en-US" sz="1786" dirty="0">
              <a:solidFill>
                <a:schemeClr val="bg1">
                  <a:lumMod val="95000"/>
                </a:schemeClr>
              </a:solidFill>
            </a:endParaRPr>
          </a:p>
          <a:p>
            <a:pPr algn="just"/>
            <a:r>
              <a:rPr lang="zh-CN" altLang="en-US" sz="1786" dirty="0">
                <a:solidFill>
                  <a:schemeClr val="bg1">
                    <a:lumMod val="95000"/>
                  </a:schemeClr>
                </a:solidFill>
              </a:rPr>
              <a:t>读后写 	a = b;b = 1; 	读一个变量之后，再写这个变量</a:t>
            </a:r>
          </a:p>
        </p:txBody>
      </p:sp>
    </p:spTree>
    <p:extLst>
      <p:ext uri="{BB962C8B-B14F-4D97-AF65-F5344CB8AC3E}">
        <p14:creationId xmlns:p14="http://schemas.microsoft.com/office/powerpoint/2010/main" val="270014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t>单例影响</a:t>
            </a:r>
            <a:endParaRPr lang="zh-CN" altLang="en-US" sz="3200" dirty="0"/>
          </a:p>
        </p:txBody>
      </p:sp>
      <p:graphicFrame>
        <p:nvGraphicFramePr>
          <p:cNvPr id="4" name="对象 3"/>
          <p:cNvGraphicFramePr>
            <a:graphicFrameLocks noChangeAspect="1"/>
          </p:cNvGraphicFramePr>
          <p:nvPr/>
        </p:nvGraphicFramePr>
        <p:xfrm>
          <a:off x="308695" y="1024037"/>
          <a:ext cx="5486400" cy="5060950"/>
        </p:xfrm>
        <a:graphic>
          <a:graphicData uri="http://schemas.openxmlformats.org/presentationml/2006/ole">
            <mc:AlternateContent xmlns:mc="http://schemas.openxmlformats.org/markup-compatibility/2006">
              <mc:Choice xmlns:v="urn:schemas-microsoft-com:vml" Requires="v">
                <p:oleObj spid="_x0000_s3085" name="写字板文档" r:id="rId3" imgW="5486400" imgH="5060880" progId="WordPad.Document.1">
                  <p:embed/>
                </p:oleObj>
              </mc:Choice>
              <mc:Fallback>
                <p:oleObj name="写字板文档" r:id="rId3" imgW="5486400" imgH="5060880" progId="WordPad.Document.1">
                  <p:embed/>
                  <p:pic>
                    <p:nvPicPr>
                      <p:cNvPr id="0" name=""/>
                      <p:cNvPicPr/>
                      <p:nvPr/>
                    </p:nvPicPr>
                    <p:blipFill>
                      <a:blip r:embed="rId4"/>
                      <a:stretch>
                        <a:fillRect/>
                      </a:stretch>
                    </p:blipFill>
                    <p:spPr>
                      <a:xfrm>
                        <a:off x="308695" y="1024037"/>
                        <a:ext cx="5486400" cy="5060950"/>
                      </a:xfrm>
                      <a:prstGeom prst="rect">
                        <a:avLst/>
                      </a:prstGeom>
                    </p:spPr>
                  </p:pic>
                </p:oleObj>
              </mc:Fallback>
            </mc:AlternateContent>
          </a:graphicData>
        </a:graphic>
      </p:graphicFrame>
      <p:sp>
        <p:nvSpPr>
          <p:cNvPr id="7" name="圆角矩形 6"/>
          <p:cNvSpPr/>
          <p:nvPr/>
        </p:nvSpPr>
        <p:spPr>
          <a:xfrm>
            <a:off x="380703" y="3554512"/>
            <a:ext cx="5040560" cy="1080120"/>
          </a:xfrm>
          <a:prstGeom prst="roundRect">
            <a:avLst>
              <a:gd name="adj" fmla="val 5662"/>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6068057" y="1960141"/>
            <a:ext cx="360040" cy="42688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11"/>
          <p:cNvGrpSpPr/>
          <p:nvPr/>
        </p:nvGrpSpPr>
        <p:grpSpPr>
          <a:xfrm>
            <a:off x="7209699" y="3986674"/>
            <a:ext cx="4105734" cy="3048589"/>
            <a:chOff x="7077447" y="2083865"/>
            <a:chExt cx="5113846" cy="3744416"/>
          </a:xfrm>
        </p:grpSpPr>
        <p:sp>
          <p:nvSpPr>
            <p:cNvPr id="9" name="圆角矩形 8"/>
            <p:cNvSpPr/>
            <p:nvPr/>
          </p:nvSpPr>
          <p:spPr>
            <a:xfrm>
              <a:off x="7077447" y="2083865"/>
              <a:ext cx="4464496" cy="3744416"/>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93471" y="3217409"/>
              <a:ext cx="4897822" cy="1169551"/>
            </a:xfrm>
            <a:prstGeom prst="rect">
              <a:avLst/>
            </a:prstGeom>
            <a:noFill/>
          </p:spPr>
          <p:txBody>
            <a:bodyPr wrap="square" rtlCol="0">
              <a:spAutoFit/>
            </a:bodyPr>
            <a:lstStyle/>
            <a:p>
              <a:pPr marL="342900" indent="-342900">
                <a:buFont typeface="+mj-lt"/>
                <a:buAutoNum type="arabicPeriod"/>
              </a:pPr>
              <a:r>
                <a:rPr lang="zh-CN" altLang="en-US" sz="1400" dirty="0" smtClean="0">
                  <a:solidFill>
                    <a:schemeClr val="bg1"/>
                  </a:solidFill>
                </a:rPr>
                <a:t>分配</a:t>
              </a:r>
              <a:r>
                <a:rPr lang="zh-CN" altLang="en-US" sz="1400" dirty="0">
                  <a:solidFill>
                    <a:schemeClr val="bg1"/>
                  </a:solidFill>
                </a:rPr>
                <a:t>内存空间</a:t>
              </a:r>
              <a:r>
                <a:rPr lang="zh-CN" altLang="en-US" sz="1400" dirty="0" smtClean="0">
                  <a:solidFill>
                    <a:schemeClr val="bg1"/>
                  </a:solidFill>
                </a:rPr>
                <a:t>。</a:t>
              </a:r>
              <a:endParaRPr lang="en-US" altLang="zh-CN" sz="1400" dirty="0" smtClean="0">
                <a:solidFill>
                  <a:schemeClr val="bg1"/>
                </a:solidFill>
              </a:endParaRPr>
            </a:p>
            <a:p>
              <a:pPr marL="342900" indent="-342900">
                <a:buFont typeface="+mj-lt"/>
                <a:buAutoNum type="arabicPeriod"/>
              </a:pPr>
              <a:endParaRPr lang="zh-CN" altLang="en-US" sz="1400" dirty="0">
                <a:solidFill>
                  <a:schemeClr val="bg1"/>
                </a:solidFill>
              </a:endParaRPr>
            </a:p>
            <a:p>
              <a:pPr marL="342900" indent="-342900">
                <a:buFont typeface="+mj-lt"/>
                <a:buAutoNum type="arabicPeriod"/>
              </a:pPr>
              <a:r>
                <a:rPr lang="zh-CN" altLang="en-US" sz="1400" dirty="0">
                  <a:solidFill>
                    <a:schemeClr val="bg1"/>
                  </a:solidFill>
                </a:rPr>
                <a:t>将内存空间的地址赋值给对应的引用</a:t>
              </a:r>
            </a:p>
            <a:p>
              <a:pPr marL="342900" indent="-342900">
                <a:buFont typeface="+mj-lt"/>
                <a:buAutoNum type="arabicPeriod"/>
              </a:pPr>
              <a:endParaRPr lang="zh-CN" altLang="en-US" sz="1400" dirty="0">
                <a:solidFill>
                  <a:schemeClr val="bg1"/>
                </a:solidFill>
              </a:endParaRPr>
            </a:p>
            <a:p>
              <a:pPr marL="342900" indent="-342900">
                <a:buFont typeface="+mj-lt"/>
                <a:buAutoNum type="arabicPeriod"/>
              </a:pPr>
              <a:r>
                <a:rPr lang="zh-CN" altLang="en-US" sz="1400" dirty="0">
                  <a:solidFill>
                    <a:schemeClr val="bg1"/>
                  </a:solidFill>
                </a:rPr>
                <a:t>初始化对象</a:t>
              </a:r>
              <a:r>
                <a:rPr lang="zh-CN" altLang="en-US" sz="1400" dirty="0" smtClean="0">
                  <a:solidFill>
                    <a:schemeClr val="bg1"/>
                  </a:solidFill>
                </a:rPr>
                <a:t>。</a:t>
              </a:r>
              <a:endParaRPr lang="en-US" altLang="zh-CN" sz="1400" dirty="0">
                <a:solidFill>
                  <a:schemeClr val="bg1"/>
                </a:solidFill>
              </a:endParaRPr>
            </a:p>
          </p:txBody>
        </p:sp>
        <p:sp>
          <p:nvSpPr>
            <p:cNvPr id="11" name="文本框 10"/>
            <p:cNvSpPr txBox="1"/>
            <p:nvPr/>
          </p:nvSpPr>
          <p:spPr>
            <a:xfrm>
              <a:off x="7293471" y="2536205"/>
              <a:ext cx="4897822" cy="378026"/>
            </a:xfrm>
            <a:prstGeom prst="rect">
              <a:avLst/>
            </a:prstGeom>
            <a:noFill/>
          </p:spPr>
          <p:txBody>
            <a:bodyPr wrap="square" rtlCol="0">
              <a:spAutoFit/>
            </a:bodyPr>
            <a:lstStyle/>
            <a:p>
              <a:r>
                <a:rPr lang="zh-CN" altLang="en-US" sz="1400" dirty="0">
                  <a:solidFill>
                    <a:schemeClr val="accent1"/>
                  </a:solidFill>
                </a:rPr>
                <a:t>实例化一个对象其实可以分为三个步骤</a:t>
              </a:r>
            </a:p>
          </p:txBody>
        </p:sp>
      </p:grpSp>
      <p:grpSp>
        <p:nvGrpSpPr>
          <p:cNvPr id="13" name="组合 12"/>
          <p:cNvGrpSpPr/>
          <p:nvPr/>
        </p:nvGrpSpPr>
        <p:grpSpPr>
          <a:xfrm>
            <a:off x="7148177" y="441862"/>
            <a:ext cx="4249750" cy="3240360"/>
            <a:chOff x="7077447" y="2083865"/>
            <a:chExt cx="5113846" cy="3744416"/>
          </a:xfrm>
        </p:grpSpPr>
        <p:sp>
          <p:nvSpPr>
            <p:cNvPr id="14" name="圆角矩形 13"/>
            <p:cNvSpPr/>
            <p:nvPr/>
          </p:nvSpPr>
          <p:spPr>
            <a:xfrm>
              <a:off x="7077447" y="2083865"/>
              <a:ext cx="4464496" cy="3744416"/>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293471" y="3217410"/>
              <a:ext cx="4897822" cy="1351481"/>
            </a:xfrm>
            <a:prstGeom prst="rect">
              <a:avLst/>
            </a:prstGeom>
            <a:noFill/>
          </p:spPr>
          <p:txBody>
            <a:bodyPr wrap="square" rtlCol="0">
              <a:spAutoFit/>
            </a:bodyPr>
            <a:lstStyle/>
            <a:p>
              <a:pPr marL="342900" indent="-342900">
                <a:buFont typeface="+mj-lt"/>
                <a:buAutoNum type="arabicPeriod"/>
              </a:pPr>
              <a:r>
                <a:rPr lang="zh-CN" altLang="en-US" sz="1400" dirty="0" smtClean="0">
                  <a:solidFill>
                    <a:schemeClr val="bg1"/>
                  </a:solidFill>
                </a:rPr>
                <a:t>分配</a:t>
              </a:r>
              <a:r>
                <a:rPr lang="zh-CN" altLang="en-US" sz="1400" dirty="0">
                  <a:solidFill>
                    <a:schemeClr val="bg1"/>
                  </a:solidFill>
                </a:rPr>
                <a:t>内存空间</a:t>
              </a:r>
              <a:r>
                <a:rPr lang="zh-CN" altLang="en-US" sz="1400" dirty="0" smtClean="0">
                  <a:solidFill>
                    <a:schemeClr val="bg1"/>
                  </a:solidFill>
                </a:rPr>
                <a:t>。</a:t>
              </a:r>
              <a:endParaRPr lang="en-US" altLang="zh-CN" sz="1400" dirty="0" smtClean="0">
                <a:solidFill>
                  <a:schemeClr val="bg1"/>
                </a:solidFill>
              </a:endParaRPr>
            </a:p>
            <a:p>
              <a:pPr marL="342900" indent="-342900">
                <a:buFont typeface="+mj-lt"/>
                <a:buAutoNum type="arabicPeriod"/>
              </a:pPr>
              <a:endParaRPr lang="zh-CN" altLang="en-US" sz="1400" dirty="0">
                <a:solidFill>
                  <a:schemeClr val="bg1"/>
                </a:solidFill>
              </a:endParaRPr>
            </a:p>
            <a:p>
              <a:pPr marL="342900" indent="-342900">
                <a:buFont typeface="+mj-lt"/>
                <a:buAutoNum type="arabicPeriod"/>
              </a:pPr>
              <a:r>
                <a:rPr lang="zh-CN" altLang="en-US" sz="1400" dirty="0" smtClean="0">
                  <a:solidFill>
                    <a:schemeClr val="bg1"/>
                  </a:solidFill>
                </a:rPr>
                <a:t>初始化</a:t>
              </a:r>
              <a:r>
                <a:rPr lang="zh-CN" altLang="en-US" sz="1400" dirty="0">
                  <a:solidFill>
                    <a:schemeClr val="bg1"/>
                  </a:solidFill>
                </a:rPr>
                <a:t>对象</a:t>
              </a:r>
              <a:r>
                <a:rPr lang="zh-CN" altLang="en-US" sz="1400" dirty="0" smtClean="0">
                  <a:solidFill>
                    <a:schemeClr val="bg1"/>
                  </a:solidFill>
                </a:rPr>
                <a:t>。</a:t>
              </a:r>
              <a:endParaRPr lang="en-US" altLang="zh-CN" sz="1400" dirty="0" smtClean="0">
                <a:solidFill>
                  <a:schemeClr val="bg1"/>
                </a:solidFill>
              </a:endParaRPr>
            </a:p>
            <a:p>
              <a:pPr marL="342900" indent="-342900">
                <a:buFont typeface="+mj-lt"/>
                <a:buAutoNum type="arabicPeriod"/>
              </a:pPr>
              <a:endParaRPr lang="zh-CN" altLang="en-US" sz="1400" dirty="0">
                <a:solidFill>
                  <a:schemeClr val="bg1"/>
                </a:solidFill>
              </a:endParaRPr>
            </a:p>
            <a:p>
              <a:pPr marL="342900" indent="-342900">
                <a:buFont typeface="+mj-lt"/>
                <a:buAutoNum type="arabicPeriod"/>
              </a:pPr>
              <a:r>
                <a:rPr lang="zh-CN" altLang="en-US" sz="1400" dirty="0" smtClean="0">
                  <a:solidFill>
                    <a:schemeClr val="bg1"/>
                  </a:solidFill>
                </a:rPr>
                <a:t>将</a:t>
              </a:r>
              <a:r>
                <a:rPr lang="zh-CN" altLang="en-US" sz="1400" dirty="0">
                  <a:solidFill>
                    <a:schemeClr val="bg1"/>
                  </a:solidFill>
                </a:rPr>
                <a:t>内存空间的地址赋值给对应的</a:t>
              </a:r>
              <a:r>
                <a:rPr lang="zh-CN" altLang="en-US" sz="1400" dirty="0" smtClean="0">
                  <a:solidFill>
                    <a:schemeClr val="bg1"/>
                  </a:solidFill>
                </a:rPr>
                <a:t>引用</a:t>
              </a:r>
              <a:endParaRPr lang="zh-CN" altLang="en-US" sz="1400" dirty="0">
                <a:solidFill>
                  <a:schemeClr val="bg1"/>
                </a:solidFill>
              </a:endParaRPr>
            </a:p>
          </p:txBody>
        </p:sp>
        <p:sp>
          <p:nvSpPr>
            <p:cNvPr id="16" name="文本框 15"/>
            <p:cNvSpPr txBox="1"/>
            <p:nvPr/>
          </p:nvSpPr>
          <p:spPr>
            <a:xfrm>
              <a:off x="7293471" y="2536205"/>
              <a:ext cx="4897822" cy="355653"/>
            </a:xfrm>
            <a:prstGeom prst="rect">
              <a:avLst/>
            </a:prstGeom>
            <a:noFill/>
          </p:spPr>
          <p:txBody>
            <a:bodyPr wrap="square" rtlCol="0">
              <a:spAutoFit/>
            </a:bodyPr>
            <a:lstStyle/>
            <a:p>
              <a:r>
                <a:rPr lang="zh-CN" altLang="en-US" sz="1400" dirty="0">
                  <a:solidFill>
                    <a:schemeClr val="accent1"/>
                  </a:solidFill>
                </a:rPr>
                <a:t>实例化一个对象其实可以分为三个步骤</a:t>
              </a:r>
            </a:p>
          </p:txBody>
        </p:sp>
      </p:grpSp>
      <p:pic>
        <p:nvPicPr>
          <p:cNvPr id="3" name="图片 2"/>
          <p:cNvPicPr>
            <a:picLocks noChangeAspect="1"/>
          </p:cNvPicPr>
          <p:nvPr/>
        </p:nvPicPr>
        <p:blipFill>
          <a:blip r:embed="rId5"/>
          <a:stretch>
            <a:fillRect/>
          </a:stretch>
        </p:blipFill>
        <p:spPr>
          <a:xfrm>
            <a:off x="7095025" y="3827844"/>
            <a:ext cx="3813739" cy="3258319"/>
          </a:xfrm>
          <a:prstGeom prst="rect">
            <a:avLst/>
          </a:prstGeom>
        </p:spPr>
      </p:pic>
    </p:spTree>
    <p:extLst>
      <p:ext uri="{BB962C8B-B14F-4D97-AF65-F5344CB8AC3E}">
        <p14:creationId xmlns:p14="http://schemas.microsoft.com/office/powerpoint/2010/main" val="15897775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703" y="224615"/>
            <a:ext cx="12055205" cy="614405"/>
          </a:xfrm>
        </p:spPr>
        <p:txBody>
          <a:bodyPr/>
          <a:lstStyle/>
          <a:p>
            <a:r>
              <a:rPr lang="en-US" altLang="zh-CN" sz="4000" dirty="0"/>
              <a:t>Volatile</a:t>
            </a:r>
            <a:r>
              <a:rPr lang="zh-CN" altLang="en-US" sz="4000" dirty="0"/>
              <a:t>原理</a:t>
            </a:r>
            <a:endParaRPr lang="zh-CN" altLang="en-US" sz="3683"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823" y="1312069"/>
            <a:ext cx="1606584" cy="1600101"/>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5119" y="1312068"/>
            <a:ext cx="1606584" cy="160010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7118" y="1312067"/>
            <a:ext cx="1606584" cy="1600101"/>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1743" y="1283384"/>
            <a:ext cx="1606584" cy="160010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09527" y="3544317"/>
            <a:ext cx="1047075" cy="836787"/>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269135" y="3616325"/>
            <a:ext cx="1047075" cy="836787"/>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46872" y="3688333"/>
            <a:ext cx="1047075" cy="836787"/>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001607" y="3688333"/>
            <a:ext cx="1047075" cy="836787"/>
          </a:xfrm>
          <a:prstGeom prst="rect">
            <a:avLst/>
          </a:prstGeom>
        </p:spPr>
      </p:pic>
      <p:pic>
        <p:nvPicPr>
          <p:cNvPr id="13" name="图片 12"/>
          <p:cNvPicPr>
            <a:picLocks noChangeAspect="1"/>
          </p:cNvPicPr>
          <p:nvPr/>
        </p:nvPicPr>
        <p:blipFill>
          <a:blip r:embed="rId4"/>
          <a:stretch>
            <a:fillRect/>
          </a:stretch>
        </p:blipFill>
        <p:spPr>
          <a:xfrm>
            <a:off x="2986050" y="5560541"/>
            <a:ext cx="5014485" cy="1141652"/>
          </a:xfrm>
          <a:prstGeom prst="rect">
            <a:avLst/>
          </a:prstGeom>
        </p:spPr>
      </p:pic>
      <p:cxnSp>
        <p:nvCxnSpPr>
          <p:cNvPr id="19" name="直接箭头连接符 18"/>
          <p:cNvCxnSpPr>
            <a:stCxn id="4" idx="2"/>
          </p:cNvCxnSpPr>
          <p:nvPr/>
        </p:nvCxnSpPr>
        <p:spPr>
          <a:xfrm>
            <a:off x="2264115" y="2912170"/>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792672" y="2912170"/>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853705" y="2982685"/>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0524521" y="2982685"/>
            <a:ext cx="0" cy="632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9" idx="2"/>
            <a:endCxn id="13" idx="0"/>
          </p:cNvCxnSpPr>
          <p:nvPr/>
        </p:nvCxnSpPr>
        <p:spPr>
          <a:xfrm rot="16200000" flipH="1">
            <a:off x="3273460" y="3340707"/>
            <a:ext cx="1179437" cy="32602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13" idx="0"/>
          </p:cNvCxnSpPr>
          <p:nvPr/>
        </p:nvCxnSpPr>
        <p:spPr>
          <a:xfrm rot="16200000" flipH="1">
            <a:off x="4631394" y="4698641"/>
            <a:ext cx="1143433" cy="580365"/>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7" idx="2"/>
            <a:endCxn id="13" idx="0"/>
          </p:cNvCxnSpPr>
          <p:nvPr/>
        </p:nvCxnSpPr>
        <p:spPr>
          <a:xfrm rot="5400000">
            <a:off x="7491509" y="2526905"/>
            <a:ext cx="1035421" cy="503185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6" idx="2"/>
            <a:endCxn id="13" idx="0"/>
          </p:cNvCxnSpPr>
          <p:nvPr/>
        </p:nvCxnSpPr>
        <p:spPr>
          <a:xfrm rot="5400000">
            <a:off x="6164141" y="3854272"/>
            <a:ext cx="1035421" cy="237711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41927" y="3890476"/>
            <a:ext cx="1433641" cy="369332"/>
          </a:xfrm>
          <a:prstGeom prst="rect">
            <a:avLst/>
          </a:prstGeom>
          <a:noFill/>
        </p:spPr>
        <p:txBody>
          <a:bodyPr wrap="square" rtlCol="0">
            <a:spAutoFit/>
          </a:bodyPr>
          <a:lstStyle/>
          <a:p>
            <a:r>
              <a:rPr lang="zh-CN" altLang="en-US" dirty="0" smtClean="0">
                <a:solidFill>
                  <a:schemeClr val="bg1"/>
                </a:solidFill>
              </a:rPr>
              <a:t>高速缓冲区</a:t>
            </a:r>
            <a:endParaRPr lang="zh-CN" altLang="en-US" dirty="0">
              <a:solidFill>
                <a:schemeClr val="bg1"/>
              </a:solidFill>
            </a:endParaRPr>
          </a:p>
        </p:txBody>
      </p:sp>
      <p:sp>
        <p:nvSpPr>
          <p:cNvPr id="36" name="文本框 35"/>
          <p:cNvSpPr txBox="1"/>
          <p:nvPr/>
        </p:nvSpPr>
        <p:spPr>
          <a:xfrm>
            <a:off x="3552314" y="1898768"/>
            <a:ext cx="1433641" cy="369332"/>
          </a:xfrm>
          <a:prstGeom prst="rect">
            <a:avLst/>
          </a:prstGeom>
          <a:noFill/>
        </p:spPr>
        <p:txBody>
          <a:bodyPr wrap="square" rtlCol="0">
            <a:spAutoFit/>
          </a:bodyPr>
          <a:lstStyle/>
          <a:p>
            <a:r>
              <a:rPr lang="en-US" altLang="zh-CN" dirty="0" smtClean="0">
                <a:solidFill>
                  <a:schemeClr val="bg1"/>
                </a:solidFill>
              </a:rPr>
              <a:t>2</a:t>
            </a:r>
            <a:r>
              <a:rPr lang="zh-CN" altLang="en-US" dirty="0" smtClean="0">
                <a:solidFill>
                  <a:schemeClr val="bg1"/>
                </a:solidFill>
              </a:rPr>
              <a:t>核</a:t>
            </a:r>
            <a:endParaRPr lang="zh-CN" altLang="en-US" dirty="0">
              <a:solidFill>
                <a:schemeClr val="bg1"/>
              </a:solidFill>
            </a:endParaRPr>
          </a:p>
        </p:txBody>
      </p:sp>
      <p:sp>
        <p:nvSpPr>
          <p:cNvPr id="37" name="文本框 36"/>
          <p:cNvSpPr txBox="1"/>
          <p:nvPr/>
        </p:nvSpPr>
        <p:spPr>
          <a:xfrm>
            <a:off x="9292296" y="2052297"/>
            <a:ext cx="1433641" cy="369332"/>
          </a:xfrm>
          <a:prstGeom prst="rect">
            <a:avLst/>
          </a:prstGeom>
          <a:noFill/>
        </p:spPr>
        <p:txBody>
          <a:bodyPr wrap="square" rtlCol="0">
            <a:spAutoFit/>
          </a:bodyPr>
          <a:lstStyle/>
          <a:p>
            <a:r>
              <a:rPr lang="en-US" altLang="zh-CN" dirty="0">
                <a:solidFill>
                  <a:schemeClr val="bg1"/>
                </a:solidFill>
              </a:rPr>
              <a:t>4</a:t>
            </a:r>
            <a:r>
              <a:rPr lang="zh-CN" altLang="en-US" dirty="0" smtClean="0">
                <a:solidFill>
                  <a:schemeClr val="bg1"/>
                </a:solidFill>
              </a:rPr>
              <a:t>核</a:t>
            </a:r>
            <a:endParaRPr lang="zh-CN" altLang="en-US" dirty="0">
              <a:solidFill>
                <a:schemeClr val="bg1"/>
              </a:solidFill>
            </a:endParaRPr>
          </a:p>
        </p:txBody>
      </p:sp>
      <p:sp>
        <p:nvSpPr>
          <p:cNvPr id="38" name="文本框 37"/>
          <p:cNvSpPr txBox="1"/>
          <p:nvPr/>
        </p:nvSpPr>
        <p:spPr>
          <a:xfrm>
            <a:off x="6727978" y="2101816"/>
            <a:ext cx="1433641" cy="369332"/>
          </a:xfrm>
          <a:prstGeom prst="rect">
            <a:avLst/>
          </a:prstGeom>
          <a:noFill/>
        </p:spPr>
        <p:txBody>
          <a:bodyPr wrap="square" rtlCol="0">
            <a:spAutoFit/>
          </a:bodyPr>
          <a:lstStyle/>
          <a:p>
            <a:r>
              <a:rPr lang="en-US" altLang="zh-CN" dirty="0" smtClean="0">
                <a:solidFill>
                  <a:schemeClr val="bg1"/>
                </a:solidFill>
              </a:rPr>
              <a:t>3</a:t>
            </a:r>
            <a:r>
              <a:rPr lang="zh-CN" altLang="en-US" dirty="0" smtClean="0">
                <a:solidFill>
                  <a:schemeClr val="bg1"/>
                </a:solidFill>
              </a:rPr>
              <a:t>核</a:t>
            </a:r>
            <a:endParaRPr lang="zh-CN" altLang="en-US" dirty="0">
              <a:solidFill>
                <a:schemeClr val="bg1"/>
              </a:solidFill>
            </a:endParaRPr>
          </a:p>
        </p:txBody>
      </p:sp>
      <p:sp>
        <p:nvSpPr>
          <p:cNvPr id="39" name="文本框 38"/>
          <p:cNvSpPr txBox="1"/>
          <p:nvPr/>
        </p:nvSpPr>
        <p:spPr>
          <a:xfrm>
            <a:off x="1709527" y="5901583"/>
            <a:ext cx="1433641" cy="369332"/>
          </a:xfrm>
          <a:prstGeom prst="rect">
            <a:avLst/>
          </a:prstGeom>
          <a:noFill/>
        </p:spPr>
        <p:txBody>
          <a:bodyPr wrap="square" rtlCol="0">
            <a:spAutoFit/>
          </a:bodyPr>
          <a:lstStyle/>
          <a:p>
            <a:r>
              <a:rPr lang="en-US" altLang="zh-CN" dirty="0" smtClean="0">
                <a:solidFill>
                  <a:schemeClr val="bg1"/>
                </a:solidFill>
              </a:rPr>
              <a:t>8G</a:t>
            </a:r>
            <a:r>
              <a:rPr lang="zh-CN" altLang="en-US" dirty="0" smtClean="0">
                <a:solidFill>
                  <a:schemeClr val="bg1"/>
                </a:solidFill>
              </a:rPr>
              <a:t>内存</a:t>
            </a:r>
            <a:endParaRPr lang="zh-CN" altLang="en-US" dirty="0">
              <a:solidFill>
                <a:schemeClr val="bg1"/>
              </a:solidFill>
            </a:endParaRPr>
          </a:p>
        </p:txBody>
      </p:sp>
      <p:sp>
        <p:nvSpPr>
          <p:cNvPr id="3" name="文本框 2"/>
          <p:cNvSpPr txBox="1"/>
          <p:nvPr/>
        </p:nvSpPr>
        <p:spPr>
          <a:xfrm>
            <a:off x="8589452" y="5738397"/>
            <a:ext cx="2108588" cy="369332"/>
          </a:xfrm>
          <a:prstGeom prst="rect">
            <a:avLst/>
          </a:prstGeom>
          <a:noFill/>
        </p:spPr>
        <p:txBody>
          <a:bodyPr wrap="square" rtlCol="0">
            <a:spAutoFit/>
          </a:bodyPr>
          <a:lstStyle/>
          <a:p>
            <a:r>
              <a:rPr lang="zh-CN" altLang="en-US" dirty="0" smtClean="0">
                <a:solidFill>
                  <a:schemeClr val="bg1"/>
                </a:solidFill>
              </a:rPr>
              <a:t>全局变量</a:t>
            </a:r>
            <a:endParaRPr lang="zh-CN" altLang="en-US" dirty="0">
              <a:solidFill>
                <a:schemeClr val="bg1"/>
              </a:solidFill>
            </a:endParaRPr>
          </a:p>
        </p:txBody>
      </p:sp>
      <p:sp>
        <p:nvSpPr>
          <p:cNvPr id="5" name="矩形 4"/>
          <p:cNvSpPr/>
          <p:nvPr/>
        </p:nvSpPr>
        <p:spPr>
          <a:xfrm>
            <a:off x="3143098" y="5900488"/>
            <a:ext cx="1440160" cy="49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全局变量</a:t>
            </a:r>
            <a:endParaRPr lang="zh-CN" altLang="en-US" dirty="0"/>
          </a:p>
        </p:txBody>
      </p:sp>
      <p:sp>
        <p:nvSpPr>
          <p:cNvPr id="10" name="圆角矩形 9"/>
          <p:cNvSpPr/>
          <p:nvPr/>
        </p:nvSpPr>
        <p:spPr>
          <a:xfrm>
            <a:off x="125408" y="1208106"/>
            <a:ext cx="1199677" cy="1750656"/>
          </a:xfrm>
          <a:prstGeom prst="roundRect">
            <a:avLst>
              <a:gd name="adj" fmla="val 87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线程</a:t>
            </a:r>
            <a:r>
              <a:rPr lang="en-US" altLang="zh-CN" dirty="0" smtClean="0"/>
              <a:t>1</a:t>
            </a:r>
            <a:endParaRPr lang="zh-CN" altLang="en-US" dirty="0"/>
          </a:p>
        </p:txBody>
      </p:sp>
      <p:sp>
        <p:nvSpPr>
          <p:cNvPr id="29" name="圆角矩形 28"/>
          <p:cNvSpPr/>
          <p:nvPr/>
        </p:nvSpPr>
        <p:spPr>
          <a:xfrm>
            <a:off x="11458831" y="1132829"/>
            <a:ext cx="1199677" cy="1750656"/>
          </a:xfrm>
          <a:prstGeom prst="roundRect">
            <a:avLst>
              <a:gd name="adj" fmla="val 87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线程</a:t>
            </a:r>
            <a:r>
              <a:rPr lang="en-US" altLang="zh-CN" dirty="0"/>
              <a:t>4</a:t>
            </a:r>
            <a:endParaRPr lang="zh-CN" altLang="en-US" dirty="0"/>
          </a:p>
        </p:txBody>
      </p:sp>
      <p:sp>
        <p:nvSpPr>
          <p:cNvPr id="31" name="圆角矩形 30"/>
          <p:cNvSpPr/>
          <p:nvPr/>
        </p:nvSpPr>
        <p:spPr>
          <a:xfrm>
            <a:off x="112734" y="3688333"/>
            <a:ext cx="1331013" cy="477984"/>
          </a:xfrm>
          <a:prstGeom prst="roundRect">
            <a:avLst>
              <a:gd name="adj" fmla="val 8701"/>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工作内存</a:t>
            </a:r>
            <a:endParaRPr lang="zh-CN" altLang="en-US" dirty="0"/>
          </a:p>
        </p:txBody>
      </p:sp>
      <p:sp>
        <p:nvSpPr>
          <p:cNvPr id="34" name="圆角矩形 33"/>
          <p:cNvSpPr/>
          <p:nvPr/>
        </p:nvSpPr>
        <p:spPr>
          <a:xfrm>
            <a:off x="11412316" y="3723718"/>
            <a:ext cx="1331013" cy="477984"/>
          </a:xfrm>
          <a:prstGeom prst="roundRect">
            <a:avLst>
              <a:gd name="adj" fmla="val 8701"/>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工作内存</a:t>
            </a:r>
            <a:endParaRPr lang="zh-CN" altLang="en-US" dirty="0"/>
          </a:p>
        </p:txBody>
      </p:sp>
      <p:sp>
        <p:nvSpPr>
          <p:cNvPr id="11" name="矩形 10"/>
          <p:cNvSpPr/>
          <p:nvPr/>
        </p:nvSpPr>
        <p:spPr>
          <a:xfrm>
            <a:off x="8589452" y="6270915"/>
            <a:ext cx="2592451" cy="729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内存屏障</a:t>
            </a:r>
            <a:endParaRPr lang="zh-CN" altLang="en-US" dirty="0"/>
          </a:p>
        </p:txBody>
      </p:sp>
    </p:spTree>
    <p:extLst>
      <p:ext uri="{BB962C8B-B14F-4D97-AF65-F5344CB8AC3E}">
        <p14:creationId xmlns:p14="http://schemas.microsoft.com/office/powerpoint/2010/main" val="40912506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83" dirty="0" smtClean="0"/>
              <a:t>JVM</a:t>
            </a:r>
            <a:r>
              <a:rPr lang="zh-CN" altLang="en-US" sz="3683" dirty="0" smtClean="0"/>
              <a:t>与</a:t>
            </a:r>
            <a:r>
              <a:rPr lang="en-US" altLang="zh-CN" sz="3683" dirty="0" smtClean="0"/>
              <a:t>Android</a:t>
            </a:r>
            <a:r>
              <a:rPr lang="zh-CN" altLang="en-US" sz="3683" dirty="0" smtClean="0"/>
              <a:t>关系</a:t>
            </a:r>
            <a:endParaRPr lang="zh-CN" altLang="en-US" sz="3683" dirty="0"/>
          </a:p>
        </p:txBody>
      </p:sp>
      <p:pic>
        <p:nvPicPr>
          <p:cNvPr id="1026" name="Picture 2" descr="https://oscimg.oschina.net/oscnet/b941a038303f37cfceb7d3b4d3f3d34646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71" y="1240061"/>
            <a:ext cx="7029450" cy="55816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437487" y="3256285"/>
            <a:ext cx="5112568" cy="1163982"/>
          </a:xfrm>
          <a:prstGeom prst="rect">
            <a:avLst/>
          </a:prstGeom>
        </p:spPr>
      </p:pic>
    </p:spTree>
    <p:extLst>
      <p:ext uri="{BB962C8B-B14F-4D97-AF65-F5344CB8AC3E}">
        <p14:creationId xmlns:p14="http://schemas.microsoft.com/office/powerpoint/2010/main" val="13005320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solidFill>
                  <a:srgbClr val="1475B2"/>
                </a:solidFill>
                <a:latin typeface="微软雅黑" panose="020B0503020204020204" charset="-122"/>
                <a:ea typeface="微软雅黑" panose="020B050302020402020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1">
                <a:latin typeface="微软雅黑" panose="020B0503020204020204" charset="-122"/>
                <a:ea typeface="微软雅黑" panose="020B050302020402020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8" name="TextBox 13"/>
            <p:cNvSpPr txBox="1">
              <a:spLocks noChangeArrowheads="1"/>
            </p:cNvSpPr>
            <p:nvPr/>
          </p:nvSpPr>
          <p:spPr bwMode="auto">
            <a:xfrm>
              <a:off x="5493271" y="1738912"/>
              <a:ext cx="12394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04</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507773" y="4496101"/>
            <a:ext cx="984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chemeClr val="bg1">
                    <a:lumMod val="95000"/>
                  </a:schemeClr>
                </a:solidFill>
              </a:rPr>
              <a:t>Volatile </a:t>
            </a:r>
            <a:r>
              <a:rPr lang="zh-CN" altLang="en-US" sz="2000" dirty="0" smtClean="0">
                <a:solidFill>
                  <a:schemeClr val="bg1">
                    <a:lumMod val="95000"/>
                  </a:schemeClr>
                </a:solidFill>
              </a:rPr>
              <a:t>修饰的</a:t>
            </a:r>
            <a:r>
              <a:rPr lang="en-US" altLang="zh-CN" sz="2000" dirty="0" err="1" smtClean="0">
                <a:solidFill>
                  <a:schemeClr val="bg1">
                    <a:lumMod val="95000"/>
                  </a:schemeClr>
                </a:solidFill>
              </a:rPr>
              <a:t>i</a:t>
            </a:r>
            <a:r>
              <a:rPr lang="zh-CN" altLang="en-US" sz="2000" dirty="0" smtClean="0">
                <a:solidFill>
                  <a:schemeClr val="bg1">
                    <a:lumMod val="95000"/>
                  </a:schemeClr>
                </a:solidFill>
              </a:rPr>
              <a:t>变量   变量</a:t>
            </a:r>
            <a:r>
              <a:rPr lang="en-US" altLang="zh-CN" sz="2000" dirty="0" err="1" smtClean="0">
                <a:solidFill>
                  <a:schemeClr val="bg1">
                    <a:lumMod val="95000"/>
                  </a:schemeClr>
                </a:solidFill>
              </a:rPr>
              <a:t>i</a:t>
            </a:r>
            <a:r>
              <a:rPr lang="zh-CN" altLang="en-US" sz="2000" dirty="0" smtClean="0">
                <a:solidFill>
                  <a:schemeClr val="bg1">
                    <a:lumMod val="95000"/>
                  </a:schemeClr>
                </a:solidFill>
              </a:rPr>
              <a:t>后面做了</a:t>
            </a:r>
            <a:r>
              <a:rPr lang="en-US" altLang="zh-CN" sz="2000" dirty="0" err="1" smtClean="0">
                <a:solidFill>
                  <a:schemeClr val="bg1">
                    <a:lumMod val="95000"/>
                  </a:schemeClr>
                </a:solidFill>
              </a:rPr>
              <a:t>i</a:t>
            </a:r>
            <a:r>
              <a:rPr lang="en-US" altLang="zh-CN" sz="2000" dirty="0" smtClean="0">
                <a:solidFill>
                  <a:schemeClr val="bg1">
                    <a:lumMod val="95000"/>
                  </a:schemeClr>
                </a:solidFill>
              </a:rPr>
              <a:t>++</a:t>
            </a:r>
            <a:r>
              <a:rPr lang="zh-CN" altLang="en-US" sz="2000" dirty="0" smtClean="0">
                <a:solidFill>
                  <a:schemeClr val="bg1">
                    <a:lumMod val="95000"/>
                  </a:schemeClr>
                </a:solidFill>
              </a:rPr>
              <a:t>操作，</a:t>
            </a:r>
            <a:r>
              <a:rPr lang="en-US" altLang="zh-CN" sz="2000" dirty="0" err="1" smtClean="0">
                <a:solidFill>
                  <a:schemeClr val="bg1">
                    <a:lumMod val="95000"/>
                  </a:schemeClr>
                </a:solidFill>
              </a:rPr>
              <a:t>i</a:t>
            </a:r>
            <a:r>
              <a:rPr lang="en-US" altLang="zh-CN" sz="2000" dirty="0" smtClean="0">
                <a:solidFill>
                  <a:schemeClr val="bg1">
                    <a:lumMod val="95000"/>
                  </a:schemeClr>
                </a:solidFill>
              </a:rPr>
              <a:t>++</a:t>
            </a:r>
            <a:r>
              <a:rPr lang="zh-CN" altLang="en-US" sz="2000" dirty="0" smtClean="0">
                <a:solidFill>
                  <a:schemeClr val="bg1">
                    <a:lumMod val="95000"/>
                  </a:schemeClr>
                </a:solidFill>
              </a:rPr>
              <a:t>是不是原子的呢？</a:t>
            </a:r>
            <a:endParaRPr lang="zh-CN" altLang="en-US" sz="2000" dirty="0">
              <a:solidFill>
                <a:schemeClr val="bg1">
                  <a:lumMod val="95000"/>
                </a:schemeClr>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61931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lang="zh-CN" altLang="en-US" sz="4000" dirty="0">
                <a:solidFill>
                  <a:srgbClr val="00B0F0"/>
                </a:solidFill>
              </a:rPr>
              <a:t>并发编程之锁原理详解</a:t>
            </a:r>
            <a:endParaRPr lang="zh-CN" altLang="en-US" sz="40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2324919" y="1744117"/>
            <a:ext cx="10685087" cy="2911291"/>
          </a:xfrm>
          <a:prstGeom prst="rect">
            <a:avLst/>
          </a:prstGeom>
        </p:spPr>
        <p:txBody>
          <a:bodyPr vert="horz" wrap="square" lIns="51029" tIns="25514" rIns="51029" bIns="25514" rtlCol="0">
            <a:noAutofit/>
          </a:bodyPr>
          <a:lstStyle/>
          <a:p>
            <a:pPr>
              <a:lnSpc>
                <a:spcPct val="105000"/>
              </a:lnSpc>
            </a:pPr>
            <a:r>
              <a:rPr lang="en-US" altLang="zh-CN" dirty="0" smtClean="0">
                <a:solidFill>
                  <a:schemeClr val="bg1"/>
                </a:solidFill>
              </a:rPr>
              <a:t>	</a:t>
            </a:r>
            <a:r>
              <a:rPr lang="en-US" altLang="zh-CN" dirty="0" err="1" smtClean="0">
                <a:solidFill>
                  <a:schemeClr val="bg1"/>
                </a:solidFill>
              </a:rPr>
              <a:t>synchrinized</a:t>
            </a:r>
            <a:r>
              <a:rPr lang="zh-CN" altLang="en-US" dirty="0">
                <a:solidFill>
                  <a:schemeClr val="bg1"/>
                </a:solidFill>
              </a:rPr>
              <a:t>与</a:t>
            </a:r>
            <a:r>
              <a:rPr lang="en-US" altLang="zh-CN" dirty="0">
                <a:solidFill>
                  <a:schemeClr val="bg1"/>
                </a:solidFill>
              </a:rPr>
              <a:t>lock</a:t>
            </a:r>
            <a:r>
              <a:rPr lang="zh-CN" altLang="en-US" dirty="0">
                <a:solidFill>
                  <a:schemeClr val="bg1"/>
                </a:solidFill>
              </a:rPr>
              <a:t>底层实现</a:t>
            </a:r>
            <a:r>
              <a:rPr lang="zh-CN" altLang="en-US" dirty="0" smtClean="0">
                <a:solidFill>
                  <a:schemeClr val="bg1"/>
                </a:solidFill>
              </a:rPr>
              <a:t>区别</a:t>
            </a:r>
            <a:endParaRPr lang="en-US" altLang="zh-CN" dirty="0" smtClean="0">
              <a:solidFill>
                <a:schemeClr val="bg1"/>
              </a:solidFill>
            </a:endParaRPr>
          </a:p>
          <a:p>
            <a:pPr>
              <a:lnSpc>
                <a:spcPct val="105000"/>
              </a:lnSpc>
            </a:pPr>
            <a:r>
              <a:rPr lang="zh-CN" altLang="en-US" dirty="0">
                <a:solidFill>
                  <a:schemeClr val="bg1"/>
                </a:solidFill>
              </a:rPr>
              <a:t/>
            </a:r>
            <a:br>
              <a:rPr lang="zh-CN" altLang="en-US" dirty="0">
                <a:solidFill>
                  <a:schemeClr val="bg1"/>
                </a:solidFill>
              </a:rPr>
            </a:br>
            <a:r>
              <a:rPr lang="en-US" altLang="zh-CN" dirty="0" smtClean="0">
                <a:solidFill>
                  <a:schemeClr val="bg1"/>
                </a:solidFill>
              </a:rPr>
              <a:t>	volatile</a:t>
            </a:r>
            <a:r>
              <a:rPr lang="zh-CN" altLang="en-US" dirty="0">
                <a:solidFill>
                  <a:schemeClr val="bg1"/>
                </a:solidFill>
              </a:rPr>
              <a:t>关键 字</a:t>
            </a:r>
            <a:r>
              <a:rPr lang="zh-CN" altLang="en-US" dirty="0" smtClean="0">
                <a:solidFill>
                  <a:schemeClr val="bg1"/>
                </a:solidFill>
              </a:rPr>
              <a:t>详解</a:t>
            </a:r>
            <a:endParaRPr lang="en-US" altLang="zh-CN" dirty="0" smtClean="0">
              <a:solidFill>
                <a:schemeClr val="bg1"/>
              </a:solidFill>
            </a:endParaRPr>
          </a:p>
          <a:p>
            <a:pPr>
              <a:lnSpc>
                <a:spcPct val="105000"/>
              </a:lnSpc>
            </a:pPr>
            <a:r>
              <a:rPr lang="zh-CN" altLang="en-US" dirty="0">
                <a:solidFill>
                  <a:schemeClr val="bg1"/>
                </a:solidFill>
              </a:rPr>
              <a:t/>
            </a:r>
            <a:br>
              <a:rPr lang="zh-CN" altLang="en-US" dirty="0">
                <a:solidFill>
                  <a:schemeClr val="bg1"/>
                </a:solidFill>
              </a:rPr>
            </a:br>
            <a:r>
              <a:rPr lang="en-US" altLang="zh-CN" dirty="0" smtClean="0">
                <a:solidFill>
                  <a:schemeClr val="bg1"/>
                </a:solidFill>
              </a:rPr>
              <a:t>	</a:t>
            </a:r>
            <a:r>
              <a:rPr lang="zh-CN" altLang="en-US" dirty="0" smtClean="0">
                <a:solidFill>
                  <a:schemeClr val="bg1"/>
                </a:solidFill>
              </a:rPr>
              <a:t>公平</a:t>
            </a:r>
            <a:r>
              <a:rPr lang="zh-CN" altLang="en-US" dirty="0">
                <a:solidFill>
                  <a:schemeClr val="bg1"/>
                </a:solidFill>
              </a:rPr>
              <a:t>锁与非公平锁</a:t>
            </a:r>
            <a:r>
              <a:rPr lang="zh-CN" altLang="en-US" dirty="0" smtClean="0">
                <a:solidFill>
                  <a:schemeClr val="bg1"/>
                </a:solidFill>
              </a:rPr>
              <a:t>详解</a:t>
            </a:r>
            <a:endParaRPr lang="en-US" altLang="zh-CN" dirty="0" smtClean="0">
              <a:solidFill>
                <a:schemeClr val="bg1"/>
              </a:solidFill>
            </a:endParaRPr>
          </a:p>
          <a:p>
            <a:pPr>
              <a:lnSpc>
                <a:spcPct val="105000"/>
              </a:lnSpc>
            </a:pPr>
            <a:r>
              <a:rPr lang="zh-CN" altLang="en-US" dirty="0">
                <a:solidFill>
                  <a:schemeClr val="bg1"/>
                </a:solidFill>
              </a:rPr>
              <a:t/>
            </a:r>
            <a:br>
              <a:rPr lang="zh-CN" altLang="en-US" dirty="0">
                <a:solidFill>
                  <a:schemeClr val="bg1"/>
                </a:solidFill>
              </a:rPr>
            </a:br>
            <a:r>
              <a:rPr lang="en-US" altLang="zh-CN" dirty="0" smtClean="0">
                <a:solidFill>
                  <a:schemeClr val="bg1"/>
                </a:solidFill>
              </a:rPr>
              <a:t>	</a:t>
            </a:r>
            <a:r>
              <a:rPr lang="zh-CN" altLang="en-US" dirty="0" smtClean="0">
                <a:solidFill>
                  <a:schemeClr val="bg1"/>
                </a:solidFill>
              </a:rPr>
              <a:t>阿</a:t>
            </a:r>
            <a:r>
              <a:rPr lang="zh-CN" altLang="en-US" dirty="0">
                <a:solidFill>
                  <a:schemeClr val="bg1"/>
                </a:solidFill>
              </a:rPr>
              <a:t>里面试题</a:t>
            </a:r>
            <a:r>
              <a:rPr lang="en-US" altLang="zh-CN" dirty="0">
                <a:solidFill>
                  <a:schemeClr val="bg1"/>
                </a:solidFill>
              </a:rPr>
              <a:t>DCL</a:t>
            </a:r>
            <a:r>
              <a:rPr lang="zh-CN" altLang="en-US" dirty="0">
                <a:solidFill>
                  <a:schemeClr val="bg1"/>
                </a:solidFill>
              </a:rPr>
              <a:t>单例引起的</a:t>
            </a:r>
            <a:r>
              <a:rPr lang="en-US" altLang="zh-CN" dirty="0">
                <a:solidFill>
                  <a:schemeClr val="bg1"/>
                </a:solidFill>
              </a:rPr>
              <a:t>App</a:t>
            </a:r>
            <a:r>
              <a:rPr lang="zh-CN" altLang="en-US" dirty="0">
                <a:solidFill>
                  <a:schemeClr val="bg1"/>
                </a:solidFill>
              </a:rPr>
              <a:t>奔溃异常</a:t>
            </a:r>
            <a:r>
              <a:rPr lang="zh-CN" altLang="en-US" dirty="0" smtClean="0">
                <a:solidFill>
                  <a:schemeClr val="bg1"/>
                </a:solidFill>
              </a:rPr>
              <a:t>问题</a:t>
            </a:r>
            <a:endParaRPr lang="en-US" altLang="zh-CN" dirty="0" smtClean="0">
              <a:solidFill>
                <a:schemeClr val="bg1"/>
              </a:solidFill>
            </a:endParaRPr>
          </a:p>
          <a:p>
            <a:pPr>
              <a:lnSpc>
                <a:spcPct val="105000"/>
              </a:lnSpc>
            </a:pPr>
            <a:endParaRPr lang="en-US" altLang="zh-CN" dirty="0">
              <a:solidFill>
                <a:schemeClr val="bg1"/>
              </a:solidFill>
              <a:latin typeface="思源黑体 CN Normal" panose="020B0400000000000000" pitchFamily="34" charset="-122"/>
              <a:ea typeface="思源黑体 CN Normal" panose="020B0400000000000000" pitchFamily="34" charset="-122"/>
              <a:cs typeface="Source Han Sans CN Normal" charset="-122"/>
            </a:endParaRPr>
          </a:p>
          <a:p>
            <a:pPr>
              <a:lnSpc>
                <a:spcPct val="105000"/>
              </a:lnSpc>
            </a:pPr>
            <a:r>
              <a:rPr lang="en-US" altLang="zh-CN" dirty="0" smtClean="0">
                <a:solidFill>
                  <a:schemeClr val="bg1"/>
                </a:solidFill>
                <a:latin typeface="思源黑体 CN Normal" panose="020B0400000000000000" pitchFamily="34" charset="-122"/>
                <a:ea typeface="思源黑体 CN Normal" panose="020B0400000000000000" pitchFamily="34" charset="-122"/>
                <a:cs typeface="Source Han Sans CN Normal" charset="-122"/>
              </a:rPr>
              <a:t>	</a:t>
            </a:r>
            <a:r>
              <a:rPr lang="zh-CN" altLang="en-US" dirty="0" smtClean="0">
                <a:solidFill>
                  <a:schemeClr val="bg1"/>
                </a:solidFill>
                <a:latin typeface="思源黑体 CN Normal" panose="020B0400000000000000" pitchFamily="34" charset="-122"/>
                <a:ea typeface="思源黑体 CN Normal" panose="020B0400000000000000" pitchFamily="34" charset="-122"/>
                <a:cs typeface="Source Han Sans CN Normal" charset="-122"/>
              </a:rPr>
              <a:t>手写</a:t>
            </a:r>
            <a:r>
              <a:rPr lang="zh-CN" altLang="zh-CN" dirty="0" smtClean="0">
                <a:solidFill>
                  <a:schemeClr val="bg1"/>
                </a:solidFill>
                <a:latin typeface="宋体" panose="02010600030101010101" pitchFamily="2" charset="-122"/>
              </a:rPr>
              <a:t>ReentrantLock</a:t>
            </a:r>
            <a:r>
              <a:rPr lang="en-US" altLang="zh-CN" dirty="0">
                <a:solidFill>
                  <a:schemeClr val="bg1"/>
                </a:solidFill>
                <a:latin typeface="宋体" panose="02010600030101010101" pitchFamily="2" charset="-122"/>
              </a:rPr>
              <a:t> </a:t>
            </a:r>
            <a:r>
              <a:rPr lang="zh-CN" altLang="en-US" dirty="0" smtClean="0">
                <a:solidFill>
                  <a:schemeClr val="bg1"/>
                </a:solidFill>
                <a:latin typeface="宋体" panose="02010600030101010101" pitchFamily="2" charset="-122"/>
              </a:rPr>
              <a:t>锁机制</a:t>
            </a:r>
            <a:endParaRPr lang="zh-CN" altLang="zh-CN" dirty="0">
              <a:solidFill>
                <a:schemeClr val="bg1"/>
              </a:solidFill>
              <a:latin typeface="Arial" panose="020B0604020202020204" pitchFamily="34" charset="0"/>
            </a:endParaRPr>
          </a:p>
          <a:p>
            <a:pPr>
              <a:lnSpc>
                <a:spcPct val="105000"/>
              </a:lnSpc>
            </a:pPr>
            <a:endParaRPr lang="zh-CN" altLang="en-US" dirty="0">
              <a:solidFill>
                <a:schemeClr val="bg1"/>
              </a:solidFill>
              <a:latin typeface="思源黑体 CN Normal" panose="020B0400000000000000" pitchFamily="34" charset="-122"/>
              <a:ea typeface="思源黑体 CN Normal" panose="020B0400000000000000" pitchFamily="34" charset="-122"/>
              <a:cs typeface="Source Han Sans CN Normal" charset="-122"/>
            </a:endParaRPr>
          </a:p>
        </p:txBody>
      </p:sp>
      <p:sp>
        <p:nvSpPr>
          <p:cNvPr id="6" name="文本框 5"/>
          <p:cNvSpPr txBox="1"/>
          <p:nvPr/>
        </p:nvSpPr>
        <p:spPr>
          <a:xfrm>
            <a:off x="10974772" y="1044970"/>
            <a:ext cx="1295547" cy="212494"/>
          </a:xfrm>
          <a:prstGeom prst="rect">
            <a:avLst/>
          </a:prstGeom>
          <a:noFill/>
        </p:spPr>
        <p:txBody>
          <a:bodyPr wrap="none" rtlCol="0">
            <a:spAutoFit/>
          </a:bodyPr>
          <a:lstStyle/>
          <a:p>
            <a:r>
              <a:rPr lang="zh-CN" altLang="en-US" sz="781" b="1"/>
              <a:t>视频资料加雪儿老师微信</a:t>
            </a: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extLst>
      <p:ext uri="{BB962C8B-B14F-4D97-AF65-F5344CB8AC3E}">
        <p14:creationId xmlns:p14="http://schemas.microsoft.com/office/powerpoint/2010/main" val="1633507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err="1" smtClean="0"/>
              <a:t>Volatitle</a:t>
            </a:r>
            <a:r>
              <a:rPr lang="zh-CN" altLang="en-US" sz="3200" dirty="0" smtClean="0"/>
              <a:t>的作用</a:t>
            </a:r>
            <a:endParaRPr lang="zh-CN" altLang="en-US" sz="3200" dirty="0"/>
          </a:p>
        </p:txBody>
      </p:sp>
      <p:sp>
        <p:nvSpPr>
          <p:cNvPr id="4" name="圆角矩形 3"/>
          <p:cNvSpPr/>
          <p:nvPr/>
        </p:nvSpPr>
        <p:spPr>
          <a:xfrm>
            <a:off x="3431192" y="4304361"/>
            <a:ext cx="3591399" cy="4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a:t>
            </a:r>
            <a:r>
              <a:rPr lang="en-US" altLang="zh-CN" dirty="0" err="1"/>
              <a:t>i</a:t>
            </a:r>
            <a:r>
              <a:rPr lang="zh-CN" altLang="en-US" dirty="0"/>
              <a:t>加</a:t>
            </a:r>
            <a:r>
              <a:rPr lang="en-US" altLang="zh-CN" dirty="0"/>
              <a:t>1</a:t>
            </a:r>
            <a:endParaRPr lang="zh-CN" altLang="en-US" dirty="0"/>
          </a:p>
        </p:txBody>
      </p:sp>
      <p:sp>
        <p:nvSpPr>
          <p:cNvPr id="7" name="圆角矩形 6"/>
          <p:cNvSpPr/>
          <p:nvPr/>
        </p:nvSpPr>
        <p:spPr>
          <a:xfrm>
            <a:off x="3431192" y="6416161"/>
            <a:ext cx="3591399" cy="4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a:t>
            </a:r>
            <a:r>
              <a:rPr lang="en-US" altLang="zh-CN" dirty="0" err="1"/>
              <a:t>i</a:t>
            </a:r>
            <a:r>
              <a:rPr lang="zh-CN" altLang="en-US" dirty="0"/>
              <a:t>的值写回内存</a:t>
            </a:r>
            <a:endParaRPr lang="zh-CN" altLang="en-US" dirty="0"/>
          </a:p>
        </p:txBody>
      </p:sp>
      <p:sp>
        <p:nvSpPr>
          <p:cNvPr id="8" name="圆角矩形 7"/>
          <p:cNvSpPr/>
          <p:nvPr/>
        </p:nvSpPr>
        <p:spPr>
          <a:xfrm>
            <a:off x="3431192" y="2325588"/>
            <a:ext cx="3591399" cy="4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读取</a:t>
            </a:r>
            <a:r>
              <a:rPr lang="en-US" altLang="zh-CN" dirty="0" err="1"/>
              <a:t>i</a:t>
            </a:r>
            <a:r>
              <a:rPr lang="zh-CN" altLang="en-US" dirty="0"/>
              <a:t>的</a:t>
            </a:r>
            <a:r>
              <a:rPr lang="zh-CN" altLang="en-US" dirty="0" smtClean="0"/>
              <a:t>值</a:t>
            </a:r>
            <a:endParaRPr lang="zh-CN" altLang="en-US" dirty="0"/>
          </a:p>
        </p:txBody>
      </p:sp>
      <p:sp>
        <p:nvSpPr>
          <p:cNvPr id="3" name="左大括号 2"/>
          <p:cNvSpPr/>
          <p:nvPr/>
        </p:nvSpPr>
        <p:spPr>
          <a:xfrm>
            <a:off x="2180903" y="2248173"/>
            <a:ext cx="504056" cy="4680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607756" y="4369423"/>
            <a:ext cx="1526354" cy="369332"/>
          </a:xfrm>
          <a:prstGeom prst="rect">
            <a:avLst/>
          </a:prstGeom>
          <a:noFill/>
        </p:spPr>
        <p:txBody>
          <a:bodyPr wrap="square" rtlCol="0">
            <a:spAutoFit/>
          </a:bodyPr>
          <a:lstStyle/>
          <a:p>
            <a:r>
              <a:rPr lang="en-US" altLang="zh-CN" dirty="0" err="1" smtClean="0">
                <a:solidFill>
                  <a:schemeClr val="bg1"/>
                </a:solidFill>
              </a:rPr>
              <a:t>i</a:t>
            </a:r>
            <a:r>
              <a:rPr lang="en-US" altLang="zh-CN" dirty="0" smtClean="0">
                <a:solidFill>
                  <a:schemeClr val="bg1"/>
                </a:solidFill>
              </a:rPr>
              <a:t>++</a:t>
            </a:r>
            <a:r>
              <a:rPr lang="zh-CN" altLang="en-US" dirty="0" smtClean="0">
                <a:solidFill>
                  <a:schemeClr val="bg1"/>
                </a:solidFill>
              </a:rPr>
              <a:t>分为三步</a:t>
            </a:r>
            <a:endParaRPr lang="zh-CN" altLang="en-US" dirty="0">
              <a:solidFill>
                <a:schemeClr val="bg1"/>
              </a:solidFill>
            </a:endParaRPr>
          </a:p>
        </p:txBody>
      </p:sp>
      <p:grpSp>
        <p:nvGrpSpPr>
          <p:cNvPr id="9" name="组合 8"/>
          <p:cNvGrpSpPr/>
          <p:nvPr/>
        </p:nvGrpSpPr>
        <p:grpSpPr>
          <a:xfrm>
            <a:off x="3402599" y="910645"/>
            <a:ext cx="4489999" cy="1127615"/>
            <a:chOff x="7033739" y="3173251"/>
            <a:chExt cx="4464496" cy="2655030"/>
          </a:xfrm>
        </p:grpSpPr>
        <p:sp>
          <p:nvSpPr>
            <p:cNvPr id="10" name="圆角矩形 9"/>
            <p:cNvSpPr/>
            <p:nvPr/>
          </p:nvSpPr>
          <p:spPr>
            <a:xfrm>
              <a:off x="7033739" y="3173251"/>
              <a:ext cx="4464496" cy="265503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298259" y="3437564"/>
              <a:ext cx="3805030" cy="1739224"/>
            </a:xfrm>
            <a:prstGeom prst="rect">
              <a:avLst/>
            </a:prstGeom>
            <a:noFill/>
          </p:spPr>
          <p:txBody>
            <a:bodyPr wrap="square" rtlCol="0">
              <a:spAutoFit/>
            </a:bodyPr>
            <a:lstStyle/>
            <a:p>
              <a:r>
                <a:rPr lang="en-US" altLang="zh-CN" sz="1400" dirty="0">
                  <a:solidFill>
                    <a:schemeClr val="bg1">
                      <a:lumMod val="95000"/>
                    </a:schemeClr>
                  </a:solidFill>
                </a:rPr>
                <a:t>volatile</a:t>
              </a:r>
              <a:r>
                <a:rPr lang="zh-CN" altLang="en-US" sz="1400" dirty="0">
                  <a:solidFill>
                    <a:schemeClr val="bg1">
                      <a:lumMod val="95000"/>
                    </a:schemeClr>
                  </a:solidFill>
                </a:rPr>
                <a:t>是无法保证原子性</a:t>
              </a:r>
              <a:r>
                <a:rPr lang="zh-CN" altLang="en-US" sz="1400" dirty="0" smtClean="0">
                  <a:solidFill>
                    <a:schemeClr val="bg1">
                      <a:lumMod val="95000"/>
                    </a:schemeClr>
                  </a:solidFill>
                </a:rPr>
                <a:t>的</a:t>
              </a:r>
              <a:endParaRPr lang="en-US" altLang="zh-CN" sz="1400" dirty="0" smtClean="0">
                <a:solidFill>
                  <a:schemeClr val="bg1">
                    <a:lumMod val="95000"/>
                  </a:schemeClr>
                </a:solidFill>
              </a:endParaRPr>
            </a:p>
            <a:p>
              <a:endParaRPr lang="en-US" altLang="zh-CN" sz="1400" dirty="0" smtClean="0">
                <a:solidFill>
                  <a:schemeClr val="bg1">
                    <a:lumMod val="95000"/>
                  </a:schemeClr>
                </a:solidFill>
              </a:endParaRPr>
            </a:p>
            <a:p>
              <a:r>
                <a:rPr lang="en-US" altLang="zh-CN" sz="1400" dirty="0" err="1" smtClean="0">
                  <a:solidFill>
                    <a:schemeClr val="bg1">
                      <a:lumMod val="95000"/>
                    </a:schemeClr>
                  </a:solidFill>
                </a:rPr>
                <a:t>i</a:t>
              </a:r>
              <a:r>
                <a:rPr lang="en-US" altLang="zh-CN" sz="1400" dirty="0" smtClean="0">
                  <a:solidFill>
                    <a:schemeClr val="bg1">
                      <a:lumMod val="95000"/>
                    </a:schemeClr>
                  </a:solidFill>
                </a:rPr>
                <a:t>++</a:t>
              </a:r>
              <a:r>
                <a:rPr lang="zh-CN" altLang="en-US" sz="1400" dirty="0" smtClean="0">
                  <a:solidFill>
                    <a:schemeClr val="bg1">
                      <a:lumMod val="95000"/>
                    </a:schemeClr>
                  </a:solidFill>
                </a:rPr>
                <a:t>是</a:t>
              </a:r>
              <a:r>
                <a:rPr lang="zh-CN" altLang="en-US" sz="1400" dirty="0">
                  <a:solidFill>
                    <a:schemeClr val="bg1">
                      <a:lumMod val="95000"/>
                    </a:schemeClr>
                  </a:solidFill>
                </a:rPr>
                <a:t>一个复合</a:t>
              </a:r>
              <a:r>
                <a:rPr lang="zh-CN" altLang="en-US" sz="1400" dirty="0" smtClean="0">
                  <a:solidFill>
                    <a:schemeClr val="bg1">
                      <a:lumMod val="95000"/>
                    </a:schemeClr>
                  </a:solidFill>
                </a:rPr>
                <a:t>操作</a:t>
              </a:r>
              <a:endParaRPr lang="zh-CN" altLang="en-US" sz="1400" dirty="0">
                <a:solidFill>
                  <a:schemeClr val="bg1">
                    <a:lumMod val="95000"/>
                  </a:schemeClr>
                </a:solidFill>
              </a:endParaRPr>
            </a:p>
          </p:txBody>
        </p:sp>
      </p:grpSp>
    </p:spTree>
    <p:extLst>
      <p:ext uri="{BB962C8B-B14F-4D97-AF65-F5344CB8AC3E}">
        <p14:creationId xmlns:p14="http://schemas.microsoft.com/office/powerpoint/2010/main" val="29993058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err="1" smtClean="0"/>
              <a:t>Volatitle</a:t>
            </a:r>
            <a:r>
              <a:rPr lang="zh-CN" altLang="en-US" sz="3200" dirty="0" smtClean="0"/>
              <a:t>的</a:t>
            </a:r>
            <a:r>
              <a:rPr lang="zh-CN" altLang="en-US" sz="3200" dirty="0"/>
              <a:t>原理</a:t>
            </a:r>
            <a:endParaRPr lang="zh-CN" altLang="en-US" sz="3200" dirty="0"/>
          </a:p>
        </p:txBody>
      </p:sp>
      <p:grpSp>
        <p:nvGrpSpPr>
          <p:cNvPr id="13" name="组合 12"/>
          <p:cNvGrpSpPr/>
          <p:nvPr/>
        </p:nvGrpSpPr>
        <p:grpSpPr>
          <a:xfrm>
            <a:off x="584881" y="1600101"/>
            <a:ext cx="11893166" cy="3672408"/>
            <a:chOff x="7033739" y="3173251"/>
            <a:chExt cx="4464496" cy="2655030"/>
          </a:xfrm>
        </p:grpSpPr>
        <p:sp>
          <p:nvSpPr>
            <p:cNvPr id="14" name="圆角矩形 13"/>
            <p:cNvSpPr/>
            <p:nvPr/>
          </p:nvSpPr>
          <p:spPr>
            <a:xfrm>
              <a:off x="7033739" y="3173251"/>
              <a:ext cx="4464496" cy="265503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175755" y="3588478"/>
              <a:ext cx="3805030" cy="913509"/>
            </a:xfrm>
            <a:prstGeom prst="rect">
              <a:avLst/>
            </a:prstGeom>
            <a:noFill/>
          </p:spPr>
          <p:txBody>
            <a:bodyPr wrap="square" rtlCol="0">
              <a:spAutoFit/>
            </a:bodyPr>
            <a:lstStyle/>
            <a:p>
              <a:pPr marL="342900" indent="-342900">
                <a:buFont typeface="+mj-lt"/>
                <a:buAutoNum type="arabicPeriod"/>
              </a:pPr>
              <a:r>
                <a:rPr lang="zh-CN" altLang="en-US" sz="2000" dirty="0" smtClean="0">
                  <a:solidFill>
                    <a:schemeClr val="bg1">
                      <a:lumMod val="95000"/>
                    </a:schemeClr>
                  </a:solidFill>
                </a:rPr>
                <a:t>修改</a:t>
              </a:r>
              <a:r>
                <a:rPr lang="en-US" altLang="zh-CN" sz="2000" dirty="0">
                  <a:solidFill>
                    <a:schemeClr val="bg1">
                      <a:lumMod val="95000"/>
                    </a:schemeClr>
                  </a:solidFill>
                </a:rPr>
                <a:t>volatile</a:t>
              </a:r>
              <a:r>
                <a:rPr lang="zh-CN" altLang="en-US" sz="2000" dirty="0">
                  <a:solidFill>
                    <a:schemeClr val="bg1">
                      <a:lumMod val="95000"/>
                    </a:schemeClr>
                  </a:solidFill>
                </a:rPr>
                <a:t>变量时会强制将修改后的值刷新的主内存中</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pPr marL="342900" indent="-342900">
                <a:buFont typeface="+mj-lt"/>
                <a:buAutoNum type="arabicPeriod"/>
              </a:pPr>
              <a:endParaRPr lang="en-US" altLang="zh-CN" sz="2000" dirty="0">
                <a:solidFill>
                  <a:schemeClr val="bg1">
                    <a:lumMod val="95000"/>
                  </a:schemeClr>
                </a:solidFill>
              </a:endParaRPr>
            </a:p>
            <a:p>
              <a:pPr marL="342900" indent="-342900">
                <a:buFont typeface="+mj-lt"/>
                <a:buAutoNum type="arabicPeriod"/>
              </a:pPr>
              <a:endParaRPr lang="zh-CN" altLang="en-US" sz="2000" dirty="0">
                <a:solidFill>
                  <a:schemeClr val="bg1">
                    <a:lumMod val="95000"/>
                  </a:schemeClr>
                </a:solidFill>
              </a:endParaRPr>
            </a:p>
            <a:p>
              <a:pPr marL="342900" indent="-342900">
                <a:buFont typeface="+mj-lt"/>
                <a:buAutoNum type="arabicPeriod"/>
              </a:pPr>
              <a:r>
                <a:rPr lang="zh-CN" altLang="en-US" sz="2000" dirty="0" smtClean="0">
                  <a:solidFill>
                    <a:schemeClr val="bg1">
                      <a:lumMod val="95000"/>
                    </a:schemeClr>
                  </a:solidFill>
                </a:rPr>
                <a:t>修改</a:t>
              </a:r>
              <a:r>
                <a:rPr lang="en-US" altLang="zh-CN" sz="2000" dirty="0">
                  <a:solidFill>
                    <a:schemeClr val="bg1">
                      <a:lumMod val="95000"/>
                    </a:schemeClr>
                  </a:solidFill>
                </a:rPr>
                <a:t>volatile</a:t>
              </a:r>
              <a:r>
                <a:rPr lang="zh-CN" altLang="en-US" sz="2000" dirty="0">
                  <a:solidFill>
                    <a:schemeClr val="bg1">
                      <a:lumMod val="95000"/>
                    </a:schemeClr>
                  </a:solidFill>
                </a:rPr>
                <a:t>变量后会导致其他线程工作内存中对应的变量值失效。因此，再读取该变量值的时候就需要重新从读取主内存中的值。</a:t>
              </a:r>
            </a:p>
          </p:txBody>
        </p:sp>
      </p:grpSp>
    </p:spTree>
    <p:extLst>
      <p:ext uri="{BB962C8B-B14F-4D97-AF65-F5344CB8AC3E}">
        <p14:creationId xmlns:p14="http://schemas.microsoft.com/office/powerpoint/2010/main" val="30180769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3683" dirty="0"/>
              <a:t>volatile修饰之后就变得不一样了</a:t>
            </a:r>
          </a:p>
        </p:txBody>
      </p:sp>
      <p:sp>
        <p:nvSpPr>
          <p:cNvPr id="8" name="矩形 7"/>
          <p:cNvSpPr/>
          <p:nvPr/>
        </p:nvSpPr>
        <p:spPr>
          <a:xfrm>
            <a:off x="920636" y="1618399"/>
            <a:ext cx="10679233" cy="3372874"/>
          </a:xfrm>
          <a:prstGeom prst="rect">
            <a:avLst/>
          </a:prstGeom>
          <a:noFill/>
          <a:ln>
            <a:solidFill>
              <a:schemeClr val="bg1"/>
            </a:solidFill>
          </a:ln>
          <a:effectLst>
            <a:outerShdw blurRad="762000" dist="50800" dir="5400000" sx="101000" sy="101000" algn="ctr" rotWithShape="0">
              <a:srgbClr val="000000">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0"/>
          <p:cNvSpPr txBox="1"/>
          <p:nvPr/>
        </p:nvSpPr>
        <p:spPr>
          <a:xfrm>
            <a:off x="1433128" y="1889242"/>
            <a:ext cx="9881844" cy="2290884"/>
          </a:xfrm>
          <a:prstGeom prst="rect">
            <a:avLst/>
          </a:prstGeom>
          <a:ln w="12700">
            <a:miter lim="400000"/>
          </a:ln>
        </p:spPr>
        <p:txBody>
          <a:bodyPr wrap="square" lIns="25514" rIns="25514">
            <a:spAutoFit/>
          </a:bodyPr>
          <a:lstStyle/>
          <a:p>
            <a:pPr marL="287059" indent="-287059" algn="just">
              <a:buFont typeface="+mj-lt"/>
              <a:buAutoNum type="arabicPeriod"/>
            </a:pPr>
            <a:r>
              <a:rPr sz="1786" dirty="0">
                <a:solidFill>
                  <a:schemeClr val="bg1"/>
                </a:solidFill>
                <a:latin typeface="思源黑体 CN Normal" panose="020B0400000000000000" pitchFamily="34" charset="-122"/>
                <a:ea typeface="思源黑体 CN Normal" panose="020B0400000000000000" pitchFamily="34" charset="-122"/>
                <a:sym typeface="+mn-ea"/>
              </a:rPr>
              <a:t>使用volatile关键字会强制将修改的值立即写入主存；</a:t>
            </a:r>
          </a:p>
          <a:p>
            <a:pPr marL="287059" indent="-287059" algn="just">
              <a:buFont typeface="+mj-lt"/>
              <a:buAutoNum type="arabicPeriod"/>
            </a:pPr>
            <a:endParaRPr sz="1786" dirty="0">
              <a:solidFill>
                <a:schemeClr val="bg1"/>
              </a:solidFill>
              <a:latin typeface="思源黑体 CN Normal" panose="020B0400000000000000" pitchFamily="34" charset="-122"/>
              <a:ea typeface="思源黑体 CN Normal" panose="020B0400000000000000" pitchFamily="34" charset="-122"/>
              <a:sym typeface="+mn-ea"/>
            </a:endParaRPr>
          </a:p>
          <a:p>
            <a:pPr marL="287059" indent="-287059" algn="just">
              <a:buFont typeface="+mj-lt"/>
              <a:buAutoNum type="arabicPeriod"/>
            </a:pPr>
            <a:r>
              <a:rPr sz="1786" dirty="0">
                <a:solidFill>
                  <a:schemeClr val="bg1"/>
                </a:solidFill>
                <a:latin typeface="思源黑体 CN Normal" panose="020B0400000000000000" pitchFamily="34" charset="-122"/>
                <a:ea typeface="思源黑体 CN Normal" panose="020B0400000000000000" pitchFamily="34" charset="-122"/>
                <a:sym typeface="+mn-ea"/>
              </a:rPr>
              <a:t>使用volatile关键字的话，当线程2进行修改时，会导致线程1的工作内存中缓存变量stop的缓存行无效（反映到硬件层的话，就是CPU的L1或者L2缓存中对应的缓存行无效）；</a:t>
            </a:r>
          </a:p>
          <a:p>
            <a:pPr marL="287059" indent="-287059" algn="just">
              <a:buFont typeface="+mj-lt"/>
              <a:buAutoNum type="arabicPeriod"/>
            </a:pPr>
            <a:endParaRPr sz="1786" dirty="0">
              <a:solidFill>
                <a:schemeClr val="bg1"/>
              </a:solidFill>
              <a:latin typeface="思源黑体 CN Normal" panose="020B0400000000000000" pitchFamily="34" charset="-122"/>
              <a:ea typeface="思源黑体 CN Normal" panose="020B0400000000000000" pitchFamily="34" charset="-122"/>
              <a:sym typeface="+mn-ea"/>
            </a:endParaRPr>
          </a:p>
          <a:p>
            <a:pPr marL="287059" indent="-287059" algn="just">
              <a:buFont typeface="+mj-lt"/>
              <a:buAutoNum type="arabicPeriod"/>
            </a:pPr>
            <a:r>
              <a:rPr sz="1786" dirty="0">
                <a:solidFill>
                  <a:schemeClr val="bg1"/>
                </a:solidFill>
                <a:latin typeface="思源黑体 CN Normal" panose="020B0400000000000000" pitchFamily="34" charset="-122"/>
                <a:ea typeface="思源黑体 CN Normal" panose="020B0400000000000000" pitchFamily="34" charset="-122"/>
                <a:sym typeface="+mn-ea"/>
              </a:rPr>
              <a:t>由于线程1的工作内存中缓存变量stop的缓存行无效，所以线程1再次读取变量stop的值时会去主存读取。</a:t>
            </a:r>
          </a:p>
          <a:p>
            <a:pPr algn="just"/>
            <a:endParaRPr sz="1786" dirty="0">
              <a:solidFill>
                <a:schemeClr val="bg1"/>
              </a:solidFill>
              <a:latin typeface="思源黑体 CN Normal" panose="020B0400000000000000" pitchFamily="34" charset="-122"/>
              <a:ea typeface="思源黑体 CN Normal" panose="020B0400000000000000" pitchFamily="34" charset="-122"/>
              <a:sym typeface="+mn-ea"/>
            </a:endParaRPr>
          </a:p>
        </p:txBody>
      </p:sp>
    </p:spTree>
    <p:extLst>
      <p:ext uri="{BB962C8B-B14F-4D97-AF65-F5344CB8AC3E}">
        <p14:creationId xmlns:p14="http://schemas.microsoft.com/office/powerpoint/2010/main" val="31041246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solidFill>
                  <a:srgbClr val="1475B2"/>
                </a:solidFill>
                <a:latin typeface="微软雅黑" panose="020B0503020204020204" charset="-122"/>
                <a:ea typeface="微软雅黑" panose="020B050302020402020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1">
                <a:latin typeface="微软雅黑" panose="020B0503020204020204" charset="-122"/>
                <a:ea typeface="微软雅黑" panose="020B050302020402020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8" name="TextBox 13"/>
            <p:cNvSpPr txBox="1">
              <a:spLocks noChangeArrowheads="1"/>
            </p:cNvSpPr>
            <p:nvPr/>
          </p:nvSpPr>
          <p:spPr bwMode="auto">
            <a:xfrm>
              <a:off x="5493271" y="1738912"/>
              <a:ext cx="12394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04</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507773" y="4496101"/>
            <a:ext cx="984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smtClean="0">
                <a:solidFill>
                  <a:schemeClr val="bg1"/>
                </a:solidFill>
                <a:latin typeface="思源黑体 CN Bold" panose="020B0800000000000000" pitchFamily="34" charset="-122"/>
                <a:ea typeface="思源黑体 CN Bold" panose="020B0800000000000000" pitchFamily="34" charset="-122"/>
              </a:rPr>
              <a:t>CAS</a:t>
            </a:r>
            <a:r>
              <a:rPr lang="zh-CN" altLang="en-US" sz="2000" dirty="0" smtClean="0">
                <a:solidFill>
                  <a:schemeClr val="bg1"/>
                </a:solidFill>
                <a:latin typeface="思源黑体 CN Bold" panose="020B0800000000000000" pitchFamily="34" charset="-122"/>
                <a:ea typeface="思源黑体 CN Bold" panose="020B0800000000000000" pitchFamily="34" charset="-122"/>
              </a:rPr>
              <a:t>理论实现优秀的并发，性能超过</a:t>
            </a:r>
            <a:r>
              <a:rPr lang="zh-CN" altLang="zh-CN" sz="2000" b="1" dirty="0">
                <a:solidFill>
                  <a:schemeClr val="bg1"/>
                </a:solidFill>
                <a:latin typeface="宋体" panose="02010600030101010101" pitchFamily="2" charset="-122"/>
              </a:rPr>
              <a:t>synchronized</a:t>
            </a:r>
            <a:endParaRPr lang="zh-CN" altLang="en-US" sz="20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87272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a:t>什么是</a:t>
            </a:r>
            <a:r>
              <a:rPr lang="en-US" altLang="zh-CN" sz="3200" b="1" dirty="0"/>
              <a:t>CAS</a:t>
            </a:r>
            <a:r>
              <a:rPr lang="zh-CN" altLang="en-US" sz="3200" b="1" dirty="0"/>
              <a:t>？</a:t>
            </a:r>
          </a:p>
        </p:txBody>
      </p:sp>
      <p:grpSp>
        <p:nvGrpSpPr>
          <p:cNvPr id="13" name="组合 12"/>
          <p:cNvGrpSpPr/>
          <p:nvPr/>
        </p:nvGrpSpPr>
        <p:grpSpPr>
          <a:xfrm>
            <a:off x="584881" y="1600101"/>
            <a:ext cx="11893166" cy="4536504"/>
            <a:chOff x="7033739" y="3173251"/>
            <a:chExt cx="4464496" cy="3279743"/>
          </a:xfrm>
        </p:grpSpPr>
        <p:sp>
          <p:nvSpPr>
            <p:cNvPr id="14" name="圆角矩形 13"/>
            <p:cNvSpPr/>
            <p:nvPr/>
          </p:nvSpPr>
          <p:spPr>
            <a:xfrm>
              <a:off x="7033739" y="3173251"/>
              <a:ext cx="4464496" cy="3279743"/>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200369" y="3433548"/>
              <a:ext cx="3805030" cy="2625645"/>
            </a:xfrm>
            <a:prstGeom prst="rect">
              <a:avLst/>
            </a:prstGeom>
            <a:noFill/>
          </p:spPr>
          <p:txBody>
            <a:bodyPr wrap="square" rtlCol="0">
              <a:spAutoFit/>
            </a:bodyPr>
            <a:lstStyle/>
            <a:p>
              <a:r>
                <a:rPr lang="en-US" altLang="zh-CN" sz="2000" dirty="0">
                  <a:solidFill>
                    <a:schemeClr val="bg1">
                      <a:lumMod val="95000"/>
                    </a:schemeClr>
                  </a:solidFill>
                </a:rPr>
                <a:t>CAS</a:t>
              </a:r>
              <a:r>
                <a:rPr lang="zh-CN" altLang="en-US" sz="2000" dirty="0">
                  <a:solidFill>
                    <a:schemeClr val="bg1">
                      <a:lumMod val="95000"/>
                    </a:schemeClr>
                  </a:solidFill>
                </a:rPr>
                <a:t>是英文单词</a:t>
              </a:r>
              <a:r>
                <a:rPr lang="en-US" altLang="zh-CN" sz="2000" b="1" dirty="0">
                  <a:solidFill>
                    <a:schemeClr val="accent1">
                      <a:lumMod val="75000"/>
                    </a:schemeClr>
                  </a:solidFill>
                </a:rPr>
                <a:t>Compare And Swap</a:t>
              </a:r>
              <a:r>
                <a:rPr lang="zh-CN" altLang="en-US" sz="2000" dirty="0">
                  <a:solidFill>
                    <a:schemeClr val="bg1">
                      <a:lumMod val="95000"/>
                    </a:schemeClr>
                  </a:solidFill>
                </a:rPr>
                <a:t>的缩写，翻译过来就是比较并替换</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endParaRPr lang="zh-CN" altLang="en-US" sz="2000" dirty="0">
                <a:solidFill>
                  <a:schemeClr val="bg1">
                    <a:lumMod val="95000"/>
                  </a:schemeClr>
                </a:solidFill>
              </a:endParaRPr>
            </a:p>
            <a:p>
              <a:r>
                <a:rPr lang="en-US" altLang="zh-CN" sz="2000" dirty="0">
                  <a:solidFill>
                    <a:schemeClr val="bg1">
                      <a:lumMod val="95000"/>
                    </a:schemeClr>
                  </a:solidFill>
                </a:rPr>
                <a:t>CAS</a:t>
              </a:r>
              <a:r>
                <a:rPr lang="zh-CN" altLang="en-US" sz="2000" dirty="0">
                  <a:solidFill>
                    <a:schemeClr val="bg1">
                      <a:lumMod val="95000"/>
                    </a:schemeClr>
                  </a:solidFill>
                </a:rPr>
                <a:t>机制当中使用了</a:t>
              </a:r>
              <a:r>
                <a:rPr lang="en-US" altLang="zh-CN" sz="2000" dirty="0">
                  <a:solidFill>
                    <a:schemeClr val="bg1">
                      <a:lumMod val="95000"/>
                    </a:schemeClr>
                  </a:solidFill>
                </a:rPr>
                <a:t>3</a:t>
              </a:r>
              <a:r>
                <a:rPr lang="zh-CN" altLang="en-US" sz="2000" dirty="0">
                  <a:solidFill>
                    <a:schemeClr val="bg1">
                      <a:lumMod val="95000"/>
                    </a:schemeClr>
                  </a:solidFill>
                </a:rPr>
                <a:t>个基本操作数</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pPr marL="342900" indent="-342900">
                <a:buFont typeface="Arial" panose="020B0604020202020204" pitchFamily="34" charset="0"/>
                <a:buChar char="•"/>
              </a:pPr>
              <a:r>
                <a:rPr lang="zh-CN" altLang="en-US" dirty="0" smtClean="0">
                  <a:solidFill>
                    <a:schemeClr val="bg1">
                      <a:lumMod val="95000"/>
                    </a:schemeClr>
                  </a:solidFill>
                </a:rPr>
                <a:t>内存</a:t>
              </a:r>
              <a:r>
                <a:rPr lang="zh-CN" altLang="en-US" dirty="0">
                  <a:solidFill>
                    <a:schemeClr val="bg1">
                      <a:lumMod val="95000"/>
                    </a:schemeClr>
                  </a:solidFill>
                </a:rPr>
                <a:t>地址</a:t>
              </a:r>
              <a:r>
                <a:rPr lang="en-US" altLang="zh-CN" dirty="0" smtClean="0">
                  <a:solidFill>
                    <a:schemeClr val="bg1">
                      <a:lumMod val="95000"/>
                    </a:schemeClr>
                  </a:solidFill>
                </a:rPr>
                <a:t>V</a:t>
              </a:r>
            </a:p>
            <a:p>
              <a:pPr marL="342900" indent="-342900">
                <a:buFont typeface="Arial" panose="020B0604020202020204" pitchFamily="34" charset="0"/>
                <a:buChar char="•"/>
              </a:pPr>
              <a:r>
                <a:rPr lang="zh-CN" altLang="en-US" dirty="0" smtClean="0">
                  <a:solidFill>
                    <a:schemeClr val="bg1">
                      <a:lumMod val="95000"/>
                    </a:schemeClr>
                  </a:solidFill>
                </a:rPr>
                <a:t>旧</a:t>
              </a:r>
              <a:r>
                <a:rPr lang="zh-CN" altLang="en-US" dirty="0">
                  <a:solidFill>
                    <a:schemeClr val="bg1">
                      <a:lumMod val="95000"/>
                    </a:schemeClr>
                  </a:solidFill>
                </a:rPr>
                <a:t>的预期值</a:t>
              </a:r>
              <a:r>
                <a:rPr lang="en-US" altLang="zh-CN" dirty="0" smtClean="0">
                  <a:solidFill>
                    <a:schemeClr val="bg1">
                      <a:lumMod val="95000"/>
                    </a:schemeClr>
                  </a:solidFill>
                </a:rPr>
                <a:t>A</a:t>
              </a:r>
            </a:p>
            <a:p>
              <a:pPr marL="342900" indent="-342900">
                <a:buFont typeface="Arial" panose="020B0604020202020204" pitchFamily="34" charset="0"/>
                <a:buChar char="•"/>
              </a:pPr>
              <a:r>
                <a:rPr lang="zh-CN" altLang="en-US" dirty="0" smtClean="0">
                  <a:solidFill>
                    <a:schemeClr val="bg1">
                      <a:lumMod val="95000"/>
                    </a:schemeClr>
                  </a:solidFill>
                </a:rPr>
                <a:t>要</a:t>
              </a:r>
              <a:r>
                <a:rPr lang="zh-CN" altLang="en-US" dirty="0">
                  <a:solidFill>
                    <a:schemeClr val="bg1">
                      <a:lumMod val="95000"/>
                    </a:schemeClr>
                  </a:solidFill>
                </a:rPr>
                <a:t>修改的新值</a:t>
              </a:r>
              <a:r>
                <a:rPr lang="en-US" altLang="zh-CN" dirty="0" smtClean="0">
                  <a:solidFill>
                    <a:schemeClr val="bg1">
                      <a:lumMod val="95000"/>
                    </a:schemeClr>
                  </a:solidFill>
                </a:rPr>
                <a:t>B</a:t>
              </a:r>
            </a:p>
            <a:p>
              <a:pPr marL="342900" indent="-342900">
                <a:buFont typeface="Arial" panose="020B0604020202020204" pitchFamily="34" charset="0"/>
                <a:buChar char="•"/>
              </a:pPr>
              <a:endParaRPr lang="en-US" altLang="zh-CN" dirty="0">
                <a:solidFill>
                  <a:schemeClr val="bg1">
                    <a:lumMod val="95000"/>
                  </a:schemeClr>
                </a:solidFill>
              </a:endParaRPr>
            </a:p>
            <a:p>
              <a:pPr marL="342900" indent="-342900">
                <a:buFont typeface="Arial" panose="020B0604020202020204" pitchFamily="34" charset="0"/>
                <a:buChar char="•"/>
              </a:pPr>
              <a:endParaRPr lang="zh-CN" altLang="en-US" dirty="0">
                <a:solidFill>
                  <a:schemeClr val="bg1">
                    <a:lumMod val="95000"/>
                  </a:schemeClr>
                </a:solidFill>
              </a:endParaRPr>
            </a:p>
            <a:p>
              <a:r>
                <a:rPr lang="zh-CN" altLang="en-US" sz="2000" dirty="0">
                  <a:solidFill>
                    <a:schemeClr val="bg1">
                      <a:lumMod val="95000"/>
                    </a:schemeClr>
                  </a:solidFill>
                </a:rPr>
                <a:t>更新一个变量的时候，只有当变量的</a:t>
              </a:r>
              <a:r>
                <a:rPr lang="zh-CN" altLang="en-US" sz="2000" dirty="0">
                  <a:solidFill>
                    <a:schemeClr val="accent1">
                      <a:lumMod val="75000"/>
                    </a:schemeClr>
                  </a:solidFill>
                </a:rPr>
                <a:t>预期值</a:t>
              </a:r>
              <a:r>
                <a:rPr lang="en-US" altLang="zh-CN" sz="2000" dirty="0">
                  <a:solidFill>
                    <a:schemeClr val="accent1">
                      <a:lumMod val="75000"/>
                    </a:schemeClr>
                  </a:solidFill>
                </a:rPr>
                <a:t>A</a:t>
              </a:r>
              <a:r>
                <a:rPr lang="zh-CN" altLang="en-US" sz="2000" dirty="0">
                  <a:solidFill>
                    <a:schemeClr val="bg1">
                      <a:lumMod val="95000"/>
                    </a:schemeClr>
                  </a:solidFill>
                </a:rPr>
                <a:t>和内存地址</a:t>
              </a:r>
              <a:r>
                <a:rPr lang="en-US" altLang="zh-CN" sz="2000" dirty="0">
                  <a:solidFill>
                    <a:schemeClr val="bg1">
                      <a:lumMod val="95000"/>
                    </a:schemeClr>
                  </a:solidFill>
                </a:rPr>
                <a:t>V</a:t>
              </a:r>
              <a:r>
                <a:rPr lang="zh-CN" altLang="en-US" sz="2000" dirty="0">
                  <a:solidFill>
                    <a:schemeClr val="bg1">
                      <a:lumMod val="95000"/>
                    </a:schemeClr>
                  </a:solidFill>
                </a:rPr>
                <a:t>当中的</a:t>
              </a:r>
              <a:r>
                <a:rPr lang="zh-CN" altLang="en-US" sz="2000" dirty="0">
                  <a:solidFill>
                    <a:schemeClr val="accent1">
                      <a:lumMod val="75000"/>
                    </a:schemeClr>
                  </a:solidFill>
                </a:rPr>
                <a:t>实际值</a:t>
              </a:r>
              <a:r>
                <a:rPr lang="zh-CN" altLang="en-US" sz="2000" dirty="0">
                  <a:solidFill>
                    <a:schemeClr val="bg1">
                      <a:lumMod val="95000"/>
                    </a:schemeClr>
                  </a:solidFill>
                </a:rPr>
                <a:t>相同时，才会将内存地址</a:t>
              </a:r>
              <a:r>
                <a:rPr lang="en-US" altLang="zh-CN" sz="2000" dirty="0">
                  <a:solidFill>
                    <a:schemeClr val="bg1">
                      <a:lumMod val="95000"/>
                    </a:schemeClr>
                  </a:solidFill>
                </a:rPr>
                <a:t>V</a:t>
              </a:r>
              <a:r>
                <a:rPr lang="zh-CN" altLang="en-US" sz="2000" dirty="0">
                  <a:solidFill>
                    <a:schemeClr val="bg1">
                      <a:lumMod val="95000"/>
                    </a:schemeClr>
                  </a:solidFill>
                </a:rPr>
                <a:t>对应的值修改为</a:t>
              </a:r>
              <a:r>
                <a:rPr lang="en-US" altLang="zh-CN" sz="2000" dirty="0">
                  <a:solidFill>
                    <a:schemeClr val="bg1">
                      <a:lumMod val="95000"/>
                    </a:schemeClr>
                  </a:solidFill>
                </a:rPr>
                <a:t>B</a:t>
              </a:r>
              <a:r>
                <a:rPr lang="zh-CN" altLang="en-US" sz="2000" dirty="0" smtClean="0">
                  <a:solidFill>
                    <a:schemeClr val="bg1">
                      <a:lumMod val="95000"/>
                    </a:schemeClr>
                  </a:solidFill>
                </a:rPr>
                <a:t>。</a:t>
              </a:r>
              <a:endParaRPr lang="en-US" altLang="zh-CN" sz="2000" dirty="0" smtClean="0">
                <a:solidFill>
                  <a:schemeClr val="bg1">
                    <a:lumMod val="95000"/>
                  </a:schemeClr>
                </a:solidFill>
              </a:endParaRPr>
            </a:p>
            <a:p>
              <a:endParaRPr lang="en-US" altLang="zh-CN" sz="2000" dirty="0">
                <a:solidFill>
                  <a:schemeClr val="bg1">
                    <a:lumMod val="95000"/>
                  </a:schemeClr>
                </a:solidFill>
              </a:endParaRPr>
            </a:p>
            <a:p>
              <a:r>
                <a:rPr lang="en-US" altLang="zh-CN" sz="2000" dirty="0">
                  <a:solidFill>
                    <a:schemeClr val="bg1"/>
                  </a:solidFill>
                </a:rPr>
                <a:t>CAS</a:t>
              </a:r>
              <a:r>
                <a:rPr lang="zh-CN" altLang="en-US" sz="2000" dirty="0">
                  <a:solidFill>
                    <a:schemeClr val="bg1"/>
                  </a:solidFill>
                </a:rPr>
                <a:t>机制当中使用了</a:t>
              </a:r>
              <a:r>
                <a:rPr lang="en-US" altLang="zh-CN" sz="2000" dirty="0">
                  <a:solidFill>
                    <a:schemeClr val="bg1"/>
                  </a:solidFill>
                </a:rPr>
                <a:t>3</a:t>
              </a:r>
              <a:r>
                <a:rPr lang="zh-CN" altLang="en-US" sz="2000" dirty="0">
                  <a:solidFill>
                    <a:schemeClr val="bg1"/>
                  </a:solidFill>
                </a:rPr>
                <a:t>个基本操作数：内存地址</a:t>
              </a:r>
              <a:r>
                <a:rPr lang="en-US" altLang="zh-CN" sz="2000" dirty="0">
                  <a:solidFill>
                    <a:schemeClr val="bg1"/>
                  </a:solidFill>
                </a:rPr>
                <a:t>V</a:t>
              </a:r>
              <a:r>
                <a:rPr lang="zh-CN" altLang="en-US" sz="2000" dirty="0">
                  <a:solidFill>
                    <a:schemeClr val="bg1"/>
                  </a:solidFill>
                </a:rPr>
                <a:t>，旧的预期值</a:t>
              </a:r>
              <a:r>
                <a:rPr lang="en-US" altLang="zh-CN" sz="2000" dirty="0">
                  <a:solidFill>
                    <a:schemeClr val="bg1"/>
                  </a:solidFill>
                </a:rPr>
                <a:t>A</a:t>
              </a:r>
              <a:r>
                <a:rPr lang="zh-CN" altLang="en-US" sz="2000" dirty="0">
                  <a:solidFill>
                    <a:schemeClr val="bg1"/>
                  </a:solidFill>
                </a:rPr>
                <a:t>，要修改的新值</a:t>
              </a:r>
              <a:r>
                <a:rPr lang="en-US" altLang="zh-CN" sz="2000" dirty="0">
                  <a:solidFill>
                    <a:schemeClr val="bg1"/>
                  </a:solidFill>
                </a:rPr>
                <a:t>B</a:t>
              </a:r>
              <a:r>
                <a:rPr lang="zh-CN" altLang="en-US" sz="2000" dirty="0">
                  <a:solidFill>
                    <a:schemeClr val="bg1"/>
                  </a:solidFill>
                </a:rPr>
                <a:t>。</a:t>
              </a:r>
            </a:p>
          </p:txBody>
        </p:sp>
      </p:grpSp>
    </p:spTree>
    <p:extLst>
      <p:ext uri="{BB962C8B-B14F-4D97-AF65-F5344CB8AC3E}">
        <p14:creationId xmlns:p14="http://schemas.microsoft.com/office/powerpoint/2010/main" val="263609419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t>CAS</a:t>
            </a:r>
            <a:r>
              <a:rPr lang="zh-CN" altLang="en-US" sz="3200" b="1" dirty="0"/>
              <a:t>例子</a:t>
            </a:r>
            <a:endParaRPr lang="zh-CN" altLang="en-US" sz="3200" b="1" dirty="0"/>
          </a:p>
        </p:txBody>
      </p:sp>
      <p:sp>
        <p:nvSpPr>
          <p:cNvPr id="4" name="圆角矩形 3"/>
          <p:cNvSpPr/>
          <p:nvPr/>
        </p:nvSpPr>
        <p:spPr>
          <a:xfrm>
            <a:off x="740743"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108895"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a:t>
            </a:r>
            <a:endParaRPr lang="zh-CN" altLang="en-US" dirty="0"/>
          </a:p>
        </p:txBody>
      </p:sp>
      <p:sp>
        <p:nvSpPr>
          <p:cNvPr id="9" name="圆角矩形 8"/>
          <p:cNvSpPr/>
          <p:nvPr/>
        </p:nvSpPr>
        <p:spPr>
          <a:xfrm>
            <a:off x="3477047"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108895" y="2568297"/>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6" name="矩形 5"/>
          <p:cNvSpPr/>
          <p:nvPr/>
        </p:nvSpPr>
        <p:spPr>
          <a:xfrm>
            <a:off x="308695" y="3540861"/>
            <a:ext cx="6429375" cy="923330"/>
          </a:xfrm>
          <a:prstGeom prst="rect">
            <a:avLst/>
          </a:prstGeom>
        </p:spPr>
        <p:txBody>
          <a:bodyPr>
            <a:spAutoFit/>
          </a:bodyPr>
          <a:lstStyle/>
          <a:p>
            <a:r>
              <a:rPr lang="zh-CN" altLang="en-US" dirty="0">
                <a:solidFill>
                  <a:srgbClr val="FF0000"/>
                </a:solidFill>
              </a:rPr>
              <a:t>此时线程</a:t>
            </a:r>
            <a:r>
              <a:rPr lang="en-US" altLang="zh-CN" dirty="0">
                <a:solidFill>
                  <a:srgbClr val="FF0000"/>
                </a:solidFill>
              </a:rPr>
              <a:t>1</a:t>
            </a:r>
            <a:r>
              <a:rPr lang="zh-CN" altLang="en-US" dirty="0">
                <a:solidFill>
                  <a:srgbClr val="FF0000"/>
                </a:solidFill>
              </a:rPr>
              <a:t>想要把变量的值增加</a:t>
            </a:r>
            <a:r>
              <a:rPr lang="en-US" altLang="zh-CN" dirty="0" smtClean="0">
                <a:solidFill>
                  <a:srgbClr val="FF0000"/>
                </a:solidFill>
              </a:rPr>
              <a:t>1</a:t>
            </a:r>
          </a:p>
          <a:p>
            <a:endParaRPr lang="en-US" altLang="zh-CN" dirty="0">
              <a:solidFill>
                <a:srgbClr val="FF0000"/>
              </a:solidFill>
            </a:endParaRPr>
          </a:p>
          <a:p>
            <a:r>
              <a:rPr lang="zh-CN" altLang="en-US" dirty="0" smtClean="0">
                <a:solidFill>
                  <a:srgbClr val="FF0000"/>
                </a:solidFill>
              </a:rPr>
              <a:t>对</a:t>
            </a:r>
            <a:r>
              <a:rPr lang="zh-CN" altLang="en-US" dirty="0">
                <a:solidFill>
                  <a:srgbClr val="FF0000"/>
                </a:solidFill>
              </a:rPr>
              <a:t>线程</a:t>
            </a:r>
            <a:r>
              <a:rPr lang="en-US" altLang="zh-CN" dirty="0">
                <a:solidFill>
                  <a:srgbClr val="FF0000"/>
                </a:solidFill>
              </a:rPr>
              <a:t>1</a:t>
            </a:r>
            <a:r>
              <a:rPr lang="zh-CN" altLang="en-US" dirty="0">
                <a:solidFill>
                  <a:srgbClr val="FF0000"/>
                </a:solidFill>
              </a:rPr>
              <a:t>来说，旧的预期值</a:t>
            </a:r>
            <a:r>
              <a:rPr lang="en-US" altLang="zh-CN" dirty="0">
                <a:solidFill>
                  <a:srgbClr val="FF0000"/>
                </a:solidFill>
              </a:rPr>
              <a:t>A=10</a:t>
            </a:r>
            <a:r>
              <a:rPr lang="zh-CN" altLang="en-US" dirty="0">
                <a:solidFill>
                  <a:srgbClr val="FF0000"/>
                </a:solidFill>
              </a:rPr>
              <a:t>，要修改的新值</a:t>
            </a:r>
            <a:r>
              <a:rPr lang="en-US" altLang="zh-CN" dirty="0">
                <a:solidFill>
                  <a:srgbClr val="FF0000"/>
                </a:solidFill>
              </a:rPr>
              <a:t>B=11</a:t>
            </a:r>
            <a:r>
              <a:rPr lang="zh-CN" altLang="en-US" dirty="0">
                <a:solidFill>
                  <a:srgbClr val="FF0000"/>
                </a:solidFill>
              </a:rPr>
              <a:t>。</a:t>
            </a:r>
            <a:endParaRPr lang="zh-CN" altLang="en-US" dirty="0">
              <a:solidFill>
                <a:srgbClr val="FF0000"/>
              </a:solidFill>
            </a:endParaRPr>
          </a:p>
        </p:txBody>
      </p:sp>
      <p:sp>
        <p:nvSpPr>
          <p:cNvPr id="7" name="圆角矩形 6"/>
          <p:cNvSpPr/>
          <p:nvPr/>
        </p:nvSpPr>
        <p:spPr>
          <a:xfrm>
            <a:off x="308695" y="1004352"/>
            <a:ext cx="5328592" cy="4628197"/>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056784"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424936"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sp>
        <p:nvSpPr>
          <p:cNvPr id="18" name="圆角矩形 17"/>
          <p:cNvSpPr/>
          <p:nvPr/>
        </p:nvSpPr>
        <p:spPr>
          <a:xfrm>
            <a:off x="9793088"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8424936" y="2515974"/>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20" name="矩形 19"/>
          <p:cNvSpPr/>
          <p:nvPr/>
        </p:nvSpPr>
        <p:spPr>
          <a:xfrm>
            <a:off x="6624736" y="3472383"/>
            <a:ext cx="6429375" cy="923330"/>
          </a:xfrm>
          <a:prstGeom prst="rect">
            <a:avLst/>
          </a:prstGeom>
        </p:spPr>
        <p:txBody>
          <a:bodyPr>
            <a:spAutoFit/>
          </a:bodyPr>
          <a:lstStyle/>
          <a:p>
            <a:r>
              <a:rPr lang="zh-CN" altLang="en-US" dirty="0">
                <a:solidFill>
                  <a:srgbClr val="FF0000"/>
                </a:solidFill>
              </a:rPr>
              <a:t>在线程</a:t>
            </a:r>
            <a:r>
              <a:rPr lang="en-US" altLang="zh-CN" dirty="0">
                <a:solidFill>
                  <a:srgbClr val="FF0000"/>
                </a:solidFill>
              </a:rPr>
              <a:t>1</a:t>
            </a:r>
            <a:r>
              <a:rPr lang="zh-CN" altLang="en-US" dirty="0">
                <a:solidFill>
                  <a:srgbClr val="FF0000"/>
                </a:solidFill>
              </a:rPr>
              <a:t>要提交更新之前，另一个线程</a:t>
            </a:r>
            <a:r>
              <a:rPr lang="en-US" altLang="zh-CN" dirty="0">
                <a:solidFill>
                  <a:srgbClr val="FF0000"/>
                </a:solidFill>
              </a:rPr>
              <a:t>2</a:t>
            </a:r>
            <a:r>
              <a:rPr lang="zh-CN" altLang="en-US" dirty="0">
                <a:solidFill>
                  <a:srgbClr val="FF0000"/>
                </a:solidFill>
              </a:rPr>
              <a:t>抢先一步</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endParaRPr lang="en-US" altLang="zh-CN" dirty="0" smtClean="0">
              <a:solidFill>
                <a:srgbClr val="FF0000"/>
              </a:solidFill>
            </a:endParaRPr>
          </a:p>
          <a:p>
            <a:r>
              <a:rPr lang="zh-CN" altLang="en-US" dirty="0" smtClean="0">
                <a:solidFill>
                  <a:srgbClr val="FF0000"/>
                </a:solidFill>
              </a:rPr>
              <a:t>把</a:t>
            </a:r>
            <a:r>
              <a:rPr lang="zh-CN" altLang="en-US" dirty="0">
                <a:solidFill>
                  <a:srgbClr val="FF0000"/>
                </a:solidFill>
              </a:rPr>
              <a:t>内存地址</a:t>
            </a:r>
            <a:r>
              <a:rPr lang="en-US" altLang="zh-CN" dirty="0">
                <a:solidFill>
                  <a:srgbClr val="FF0000"/>
                </a:solidFill>
              </a:rPr>
              <a:t>V</a:t>
            </a:r>
            <a:r>
              <a:rPr lang="zh-CN" altLang="en-US" dirty="0">
                <a:solidFill>
                  <a:srgbClr val="FF0000"/>
                </a:solidFill>
              </a:rPr>
              <a:t>中的变量值率先更新成了</a:t>
            </a:r>
            <a:r>
              <a:rPr lang="en-US" altLang="zh-CN" dirty="0">
                <a:solidFill>
                  <a:srgbClr val="FF0000"/>
                </a:solidFill>
              </a:rPr>
              <a:t>11</a:t>
            </a:r>
            <a:r>
              <a:rPr lang="zh-CN" altLang="en-US" dirty="0">
                <a:solidFill>
                  <a:srgbClr val="FF0000"/>
                </a:solidFill>
              </a:rPr>
              <a:t>。</a:t>
            </a:r>
          </a:p>
        </p:txBody>
      </p:sp>
      <p:sp>
        <p:nvSpPr>
          <p:cNvPr id="21" name="圆角矩形 20"/>
          <p:cNvSpPr/>
          <p:nvPr/>
        </p:nvSpPr>
        <p:spPr>
          <a:xfrm>
            <a:off x="6624736" y="952030"/>
            <a:ext cx="5328592" cy="4752528"/>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89510" y="571570"/>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3" name="文本框 22"/>
          <p:cNvSpPr txBox="1"/>
          <p:nvPr/>
        </p:nvSpPr>
        <p:spPr>
          <a:xfrm>
            <a:off x="8805639" y="541313"/>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2</a:t>
            </a:r>
            <a:endParaRPr lang="zh-CN" altLang="en-US" dirty="0">
              <a:solidFill>
                <a:schemeClr val="accent1"/>
              </a:solidFill>
            </a:endParaRPr>
          </a:p>
        </p:txBody>
      </p:sp>
      <p:sp>
        <p:nvSpPr>
          <p:cNvPr id="24" name="文本框 23"/>
          <p:cNvSpPr txBox="1"/>
          <p:nvPr/>
        </p:nvSpPr>
        <p:spPr>
          <a:xfrm>
            <a:off x="668735" y="3029873"/>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A=10,B=11</a:t>
            </a:r>
            <a:endParaRPr lang="zh-CN" altLang="en-US" dirty="0">
              <a:solidFill>
                <a:schemeClr val="bg1"/>
              </a:solidFill>
            </a:endParaRPr>
          </a:p>
        </p:txBody>
      </p:sp>
      <p:sp>
        <p:nvSpPr>
          <p:cNvPr id="10" name="矩形 9"/>
          <p:cNvSpPr/>
          <p:nvPr/>
        </p:nvSpPr>
        <p:spPr>
          <a:xfrm>
            <a:off x="2089510" y="6175298"/>
            <a:ext cx="9447491" cy="369332"/>
          </a:xfrm>
          <a:prstGeom prst="rect">
            <a:avLst/>
          </a:prstGeom>
        </p:spPr>
        <p:txBody>
          <a:bodyPr wrap="square">
            <a:spAutoFit/>
          </a:bodyPr>
          <a:lstStyle/>
          <a:p>
            <a:r>
              <a:rPr lang="en-US" altLang="zh-CN" dirty="0">
                <a:solidFill>
                  <a:schemeClr val="bg1"/>
                </a:solidFill>
              </a:rPr>
              <a:t>CAS</a:t>
            </a:r>
            <a:r>
              <a:rPr lang="zh-CN" altLang="en-US" dirty="0">
                <a:solidFill>
                  <a:schemeClr val="bg1"/>
                </a:solidFill>
              </a:rPr>
              <a:t>机制当中使用了</a:t>
            </a:r>
            <a:r>
              <a:rPr lang="en-US" altLang="zh-CN" dirty="0">
                <a:solidFill>
                  <a:schemeClr val="bg1"/>
                </a:solidFill>
              </a:rPr>
              <a:t>3</a:t>
            </a:r>
            <a:r>
              <a:rPr lang="zh-CN" altLang="en-US" dirty="0">
                <a:solidFill>
                  <a:schemeClr val="bg1"/>
                </a:solidFill>
              </a:rPr>
              <a:t>个基本操作数：内存地址</a:t>
            </a:r>
            <a:r>
              <a:rPr lang="en-US" altLang="zh-CN" dirty="0">
                <a:solidFill>
                  <a:schemeClr val="bg1"/>
                </a:solidFill>
              </a:rPr>
              <a:t>V</a:t>
            </a:r>
            <a:r>
              <a:rPr lang="zh-CN" altLang="en-US" dirty="0">
                <a:solidFill>
                  <a:schemeClr val="bg1"/>
                </a:solidFill>
              </a:rPr>
              <a:t>，旧的预期值</a:t>
            </a:r>
            <a:r>
              <a:rPr lang="en-US" altLang="zh-CN" dirty="0">
                <a:solidFill>
                  <a:schemeClr val="bg1"/>
                </a:solidFill>
              </a:rPr>
              <a:t>A</a:t>
            </a:r>
            <a:r>
              <a:rPr lang="zh-CN" altLang="en-US" dirty="0">
                <a:solidFill>
                  <a:schemeClr val="bg1"/>
                </a:solidFill>
              </a:rPr>
              <a:t>，要修改的新值</a:t>
            </a:r>
            <a:r>
              <a:rPr lang="en-US" altLang="zh-CN" dirty="0">
                <a:solidFill>
                  <a:schemeClr val="bg1"/>
                </a:solidFill>
              </a:rPr>
              <a:t>B</a:t>
            </a:r>
            <a:r>
              <a:rPr lang="zh-CN" altLang="en-US"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41181060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b="1" dirty="0" smtClean="0"/>
              <a:t>线程</a:t>
            </a:r>
            <a:r>
              <a:rPr lang="en-US" altLang="zh-CN" sz="3200" b="1" dirty="0" smtClean="0"/>
              <a:t>1</a:t>
            </a:r>
            <a:r>
              <a:rPr lang="zh-CN" altLang="en-US" sz="3200" b="1" dirty="0" smtClean="0"/>
              <a:t>发现失败</a:t>
            </a:r>
            <a:endParaRPr lang="zh-CN" altLang="en-US" sz="3200" b="1" dirty="0"/>
          </a:p>
        </p:txBody>
      </p:sp>
      <p:sp>
        <p:nvSpPr>
          <p:cNvPr id="4" name="圆角矩形 3"/>
          <p:cNvSpPr/>
          <p:nvPr/>
        </p:nvSpPr>
        <p:spPr>
          <a:xfrm>
            <a:off x="740743"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108895"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10</a:t>
            </a:r>
            <a:endParaRPr lang="zh-CN" altLang="en-US" dirty="0"/>
          </a:p>
        </p:txBody>
      </p:sp>
      <p:sp>
        <p:nvSpPr>
          <p:cNvPr id="9" name="圆角矩形 8"/>
          <p:cNvSpPr/>
          <p:nvPr/>
        </p:nvSpPr>
        <p:spPr>
          <a:xfrm>
            <a:off x="3477047" y="1528093"/>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2108895" y="2568297"/>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6" name="矩形 5"/>
          <p:cNvSpPr/>
          <p:nvPr/>
        </p:nvSpPr>
        <p:spPr>
          <a:xfrm>
            <a:off x="668735" y="3931101"/>
            <a:ext cx="6429375" cy="584775"/>
          </a:xfrm>
          <a:prstGeom prst="rect">
            <a:avLst/>
          </a:prstGeom>
        </p:spPr>
        <p:txBody>
          <a:bodyPr>
            <a:spAutoFit/>
          </a:bodyPr>
          <a:lstStyle/>
          <a:p>
            <a:pPr lvl="0" eaLnBrk="0" hangingPunct="0"/>
            <a:r>
              <a:rPr lang="en-US" altLang="zh-CN" sz="1600" dirty="0" smtClean="0">
                <a:solidFill>
                  <a:srgbClr val="FF0000"/>
                </a:solidFill>
              </a:rPr>
              <a:t>A!=V</a:t>
            </a:r>
            <a:r>
              <a:rPr lang="zh-CN" altLang="en-US" sz="1600" dirty="0" smtClean="0">
                <a:solidFill>
                  <a:srgbClr val="FF0000"/>
                </a:solidFill>
              </a:rPr>
              <a:t>的值  </a:t>
            </a:r>
            <a:r>
              <a:rPr lang="en-US" altLang="zh-CN" sz="1600" dirty="0" smtClean="0">
                <a:solidFill>
                  <a:srgbClr val="FF0000"/>
                </a:solidFill>
              </a:rPr>
              <a:t>(10!=11)  </a:t>
            </a:r>
            <a:r>
              <a:rPr lang="zh-CN" altLang="en-US" sz="1600" dirty="0" smtClean="0">
                <a:solidFill>
                  <a:srgbClr val="FF0000"/>
                </a:solidFill>
              </a:rPr>
              <a:t>由于值经过</a:t>
            </a:r>
            <a:r>
              <a:rPr lang="zh-CN" altLang="zh-CN" sz="1600" b="1" dirty="0" smtClean="0">
                <a:solidFill>
                  <a:srgbClr val="FF0000"/>
                </a:solidFill>
                <a:latin typeface="宋体" panose="02010600030101010101" pitchFamily="2" charset="-122"/>
              </a:rPr>
              <a:t>volatile</a:t>
            </a:r>
            <a:r>
              <a:rPr lang="zh-CN" altLang="en-US" sz="1600" b="1" dirty="0" smtClean="0">
                <a:solidFill>
                  <a:srgbClr val="FF0000"/>
                </a:solidFill>
                <a:latin typeface="宋体" panose="02010600030101010101" pitchFamily="2" charset="-122"/>
              </a:rPr>
              <a:t>修饰</a:t>
            </a:r>
            <a:endParaRPr lang="en-US" altLang="zh-CN" sz="1600" b="1" dirty="0" smtClean="0">
              <a:solidFill>
                <a:srgbClr val="FF0000"/>
              </a:solidFill>
              <a:latin typeface="宋体" panose="02010600030101010101" pitchFamily="2" charset="-122"/>
            </a:endParaRPr>
          </a:p>
          <a:p>
            <a:pPr lvl="0" eaLnBrk="0" hangingPunct="0"/>
            <a:r>
              <a:rPr lang="zh-CN" altLang="en-US" sz="1600" b="1" dirty="0" smtClean="0">
                <a:solidFill>
                  <a:srgbClr val="FF0000"/>
                </a:solidFill>
                <a:latin typeface="宋体" panose="02010600030101010101" pitchFamily="2" charset="-122"/>
              </a:rPr>
              <a:t>立马就知道了，此时判断不等于实际值</a:t>
            </a:r>
            <a:endParaRPr lang="zh-CN" altLang="zh-CN" sz="1600" dirty="0">
              <a:solidFill>
                <a:srgbClr val="FF0000"/>
              </a:solidFill>
              <a:latin typeface="Arial" panose="020B0604020202020204" pitchFamily="34" charset="0"/>
            </a:endParaRPr>
          </a:p>
        </p:txBody>
      </p:sp>
      <p:sp>
        <p:nvSpPr>
          <p:cNvPr id="7" name="圆角矩形 6"/>
          <p:cNvSpPr/>
          <p:nvPr/>
        </p:nvSpPr>
        <p:spPr>
          <a:xfrm>
            <a:off x="308695" y="1004352"/>
            <a:ext cx="5328592" cy="4628197"/>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056784"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424936"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sp>
        <p:nvSpPr>
          <p:cNvPr id="18" name="圆角矩形 17"/>
          <p:cNvSpPr/>
          <p:nvPr/>
        </p:nvSpPr>
        <p:spPr>
          <a:xfrm>
            <a:off x="9793088" y="1475770"/>
            <a:ext cx="1224136" cy="792088"/>
          </a:xfrm>
          <a:prstGeom prst="roundRect">
            <a:avLst>
              <a:gd name="adj" fmla="val 3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8424936" y="2515974"/>
            <a:ext cx="1224136" cy="369332"/>
          </a:xfrm>
          <a:prstGeom prst="rect">
            <a:avLst/>
          </a:prstGeom>
          <a:noFill/>
        </p:spPr>
        <p:txBody>
          <a:bodyPr wrap="square" rtlCol="0">
            <a:spAutoFit/>
          </a:bodyPr>
          <a:lstStyle/>
          <a:p>
            <a:r>
              <a:rPr lang="zh-CN" altLang="en-US" dirty="0" smtClean="0">
                <a:solidFill>
                  <a:schemeClr val="bg1"/>
                </a:solidFill>
              </a:rPr>
              <a:t>内存地址</a:t>
            </a:r>
            <a:endParaRPr lang="zh-CN" altLang="en-US" dirty="0">
              <a:solidFill>
                <a:schemeClr val="bg1"/>
              </a:solidFill>
            </a:endParaRPr>
          </a:p>
        </p:txBody>
      </p:sp>
      <p:sp>
        <p:nvSpPr>
          <p:cNvPr id="20" name="矩形 19"/>
          <p:cNvSpPr/>
          <p:nvPr/>
        </p:nvSpPr>
        <p:spPr>
          <a:xfrm>
            <a:off x="6813255" y="3691386"/>
            <a:ext cx="6429375" cy="861774"/>
          </a:xfrm>
          <a:prstGeom prst="rect">
            <a:avLst/>
          </a:prstGeom>
        </p:spPr>
        <p:txBody>
          <a:bodyPr>
            <a:spAutoFit/>
          </a:bodyPr>
          <a:lstStyle/>
          <a:p>
            <a:r>
              <a:rPr lang="zh-CN" altLang="en-US" sz="1600" dirty="0">
                <a:solidFill>
                  <a:srgbClr val="FF0000"/>
                </a:solidFill>
              </a:rPr>
              <a:t>这一次比较幸运，没有其他线程改变地址</a:t>
            </a:r>
            <a:r>
              <a:rPr lang="en-US" altLang="zh-CN" sz="1600" dirty="0">
                <a:solidFill>
                  <a:srgbClr val="FF0000"/>
                </a:solidFill>
              </a:rPr>
              <a:t>V</a:t>
            </a:r>
            <a:r>
              <a:rPr lang="zh-CN" altLang="en-US" sz="1600" dirty="0">
                <a:solidFill>
                  <a:srgbClr val="FF0000"/>
                </a:solidFill>
              </a:rPr>
              <a:t>的</a:t>
            </a:r>
            <a:r>
              <a:rPr lang="zh-CN" altLang="en-US" sz="1600" dirty="0" smtClean="0">
                <a:solidFill>
                  <a:srgbClr val="FF0000"/>
                </a:solidFill>
              </a:rPr>
              <a:t>值</a:t>
            </a:r>
            <a:endParaRPr lang="en-US" altLang="zh-CN" sz="1600" dirty="0" smtClean="0">
              <a:solidFill>
                <a:srgbClr val="FF0000"/>
              </a:solidFill>
            </a:endParaRPr>
          </a:p>
          <a:p>
            <a:endParaRPr lang="en-US" altLang="zh-CN" sz="1600" dirty="0">
              <a:solidFill>
                <a:srgbClr val="FF0000"/>
              </a:solidFill>
            </a:endParaRPr>
          </a:p>
          <a:p>
            <a:r>
              <a:rPr lang="zh-CN" altLang="en-US" sz="1600" dirty="0" smtClean="0">
                <a:solidFill>
                  <a:srgbClr val="FF0000"/>
                </a:solidFill>
              </a:rPr>
              <a:t>线程</a:t>
            </a:r>
            <a:r>
              <a:rPr lang="en-US" altLang="zh-CN" sz="1600" dirty="0">
                <a:solidFill>
                  <a:srgbClr val="FF0000"/>
                </a:solidFill>
              </a:rPr>
              <a:t>1</a:t>
            </a:r>
            <a:r>
              <a:rPr lang="zh-CN" altLang="en-US" sz="1600" dirty="0">
                <a:solidFill>
                  <a:srgbClr val="FF0000"/>
                </a:solidFill>
              </a:rPr>
              <a:t>进行</a:t>
            </a:r>
            <a:r>
              <a:rPr lang="en-US" altLang="zh-CN" sz="1600" b="1" dirty="0">
                <a:solidFill>
                  <a:srgbClr val="FF0000"/>
                </a:solidFill>
              </a:rPr>
              <a:t>Compare</a:t>
            </a:r>
            <a:r>
              <a:rPr lang="zh-CN" altLang="en-US" sz="1600" dirty="0">
                <a:solidFill>
                  <a:srgbClr val="FF0000"/>
                </a:solidFill>
              </a:rPr>
              <a:t>，发现</a:t>
            </a:r>
            <a:r>
              <a:rPr lang="en-US" altLang="zh-CN" sz="1600" dirty="0">
                <a:solidFill>
                  <a:srgbClr val="FF0000"/>
                </a:solidFill>
              </a:rPr>
              <a:t>A</a:t>
            </a:r>
            <a:r>
              <a:rPr lang="zh-CN" altLang="en-US" sz="1600" dirty="0">
                <a:solidFill>
                  <a:srgbClr val="FF0000"/>
                </a:solidFill>
              </a:rPr>
              <a:t>和地址</a:t>
            </a:r>
            <a:r>
              <a:rPr lang="en-US" altLang="zh-CN" sz="1600" dirty="0">
                <a:solidFill>
                  <a:srgbClr val="FF0000"/>
                </a:solidFill>
              </a:rPr>
              <a:t>V</a:t>
            </a:r>
            <a:r>
              <a:rPr lang="zh-CN" altLang="en-US" sz="1600" dirty="0">
                <a:solidFill>
                  <a:srgbClr val="FF0000"/>
                </a:solidFill>
              </a:rPr>
              <a:t>的实际值是相等的。</a:t>
            </a:r>
          </a:p>
        </p:txBody>
      </p:sp>
      <p:sp>
        <p:nvSpPr>
          <p:cNvPr id="21" name="圆角矩形 20"/>
          <p:cNvSpPr/>
          <p:nvPr/>
        </p:nvSpPr>
        <p:spPr>
          <a:xfrm>
            <a:off x="6624736" y="952030"/>
            <a:ext cx="5328592" cy="4752528"/>
          </a:xfrm>
          <a:prstGeom prst="roundRect">
            <a:avLst>
              <a:gd name="adj" fmla="val 2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117007" y="571570"/>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4" name="文本框 23"/>
          <p:cNvSpPr txBox="1"/>
          <p:nvPr/>
        </p:nvSpPr>
        <p:spPr>
          <a:xfrm>
            <a:off x="668735" y="3029873"/>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A=10,B=11</a:t>
            </a:r>
            <a:endParaRPr lang="zh-CN" altLang="en-US" dirty="0">
              <a:solidFill>
                <a:schemeClr val="bg1"/>
              </a:solidFill>
            </a:endParaRPr>
          </a:p>
        </p:txBody>
      </p:sp>
      <p:sp>
        <p:nvSpPr>
          <p:cNvPr id="10" name="矩形 9"/>
          <p:cNvSpPr/>
          <p:nvPr/>
        </p:nvSpPr>
        <p:spPr>
          <a:xfrm>
            <a:off x="1964879" y="6284958"/>
            <a:ext cx="9447491" cy="369332"/>
          </a:xfrm>
          <a:prstGeom prst="rect">
            <a:avLst/>
          </a:prstGeom>
        </p:spPr>
        <p:txBody>
          <a:bodyPr wrap="square">
            <a:spAutoFit/>
          </a:bodyPr>
          <a:lstStyle/>
          <a:p>
            <a:r>
              <a:rPr lang="en-US" altLang="zh-CN" dirty="0">
                <a:solidFill>
                  <a:schemeClr val="bg1"/>
                </a:solidFill>
              </a:rPr>
              <a:t>CAS</a:t>
            </a:r>
            <a:r>
              <a:rPr lang="zh-CN" altLang="en-US" dirty="0">
                <a:solidFill>
                  <a:schemeClr val="bg1"/>
                </a:solidFill>
              </a:rPr>
              <a:t>机制当中使用了</a:t>
            </a:r>
            <a:r>
              <a:rPr lang="en-US" altLang="zh-CN" dirty="0">
                <a:solidFill>
                  <a:schemeClr val="bg1"/>
                </a:solidFill>
              </a:rPr>
              <a:t>3</a:t>
            </a:r>
            <a:r>
              <a:rPr lang="zh-CN" altLang="en-US" dirty="0">
                <a:solidFill>
                  <a:schemeClr val="bg1"/>
                </a:solidFill>
              </a:rPr>
              <a:t>个基本操作数：内存地址</a:t>
            </a:r>
            <a:r>
              <a:rPr lang="en-US" altLang="zh-CN" dirty="0">
                <a:solidFill>
                  <a:schemeClr val="bg1"/>
                </a:solidFill>
              </a:rPr>
              <a:t>V</a:t>
            </a:r>
            <a:r>
              <a:rPr lang="zh-CN" altLang="en-US" dirty="0">
                <a:solidFill>
                  <a:schemeClr val="bg1"/>
                </a:solidFill>
              </a:rPr>
              <a:t>，旧的预期值</a:t>
            </a:r>
            <a:r>
              <a:rPr lang="en-US" altLang="zh-CN" dirty="0">
                <a:solidFill>
                  <a:schemeClr val="bg1"/>
                </a:solidFill>
              </a:rPr>
              <a:t>A</a:t>
            </a:r>
            <a:r>
              <a:rPr lang="zh-CN" altLang="en-US" dirty="0">
                <a:solidFill>
                  <a:schemeClr val="bg1"/>
                </a:solidFill>
              </a:rPr>
              <a:t>，要修改的新值</a:t>
            </a:r>
            <a:r>
              <a:rPr lang="en-US" altLang="zh-CN" dirty="0">
                <a:solidFill>
                  <a:schemeClr val="bg1"/>
                </a:solidFill>
              </a:rPr>
              <a:t>B</a:t>
            </a:r>
            <a:r>
              <a:rPr lang="zh-CN" altLang="en-US" dirty="0">
                <a:solidFill>
                  <a:schemeClr val="bg1"/>
                </a:solidFill>
              </a:rPr>
              <a:t>。</a:t>
            </a:r>
            <a:endParaRPr lang="zh-CN" altLang="en-US" dirty="0">
              <a:solidFill>
                <a:schemeClr val="bg1"/>
              </a:solidFill>
            </a:endParaRPr>
          </a:p>
        </p:txBody>
      </p:sp>
      <p:sp>
        <p:nvSpPr>
          <p:cNvPr id="25" name="文本框 24"/>
          <p:cNvSpPr txBox="1"/>
          <p:nvPr/>
        </p:nvSpPr>
        <p:spPr>
          <a:xfrm>
            <a:off x="8568952" y="541313"/>
            <a:ext cx="1224136" cy="369332"/>
          </a:xfrm>
          <a:prstGeom prst="rect">
            <a:avLst/>
          </a:prstGeom>
          <a:noFill/>
        </p:spPr>
        <p:txBody>
          <a:bodyPr wrap="square" rtlCol="0">
            <a:spAutoFit/>
          </a:bodyPr>
          <a:lstStyle/>
          <a:p>
            <a:r>
              <a:rPr lang="zh-CN" altLang="en-US" dirty="0" smtClean="0">
                <a:solidFill>
                  <a:schemeClr val="accent1"/>
                </a:solidFill>
              </a:rPr>
              <a:t>线程</a:t>
            </a:r>
            <a:r>
              <a:rPr lang="en-US" altLang="zh-CN" dirty="0" smtClean="0">
                <a:solidFill>
                  <a:schemeClr val="accent1"/>
                </a:solidFill>
              </a:rPr>
              <a:t>1</a:t>
            </a:r>
            <a:endParaRPr lang="zh-CN" altLang="en-US" dirty="0">
              <a:solidFill>
                <a:schemeClr val="accent1"/>
              </a:solidFill>
            </a:endParaRPr>
          </a:p>
        </p:txBody>
      </p:sp>
      <p:sp>
        <p:nvSpPr>
          <p:cNvPr id="26" name="文本框 25"/>
          <p:cNvSpPr txBox="1"/>
          <p:nvPr/>
        </p:nvSpPr>
        <p:spPr>
          <a:xfrm>
            <a:off x="7020780" y="2971739"/>
            <a:ext cx="2808312" cy="369332"/>
          </a:xfrm>
          <a:prstGeom prst="rect">
            <a:avLst/>
          </a:prstGeom>
          <a:noFill/>
        </p:spPr>
        <p:txBody>
          <a:bodyPr wrap="square" rtlCol="0">
            <a:spAutoFit/>
          </a:bodyPr>
          <a:lstStyle/>
          <a:p>
            <a:r>
              <a:rPr lang="zh-CN" altLang="en-US" dirty="0" smtClean="0">
                <a:solidFill>
                  <a:schemeClr val="bg1"/>
                </a:solidFill>
              </a:rPr>
              <a:t>线程</a:t>
            </a:r>
            <a:r>
              <a:rPr lang="en-US" altLang="zh-CN" dirty="0" smtClean="0">
                <a:solidFill>
                  <a:schemeClr val="bg1"/>
                </a:solidFill>
              </a:rPr>
              <a:t>1:  A=11,B=12</a:t>
            </a:r>
            <a:endParaRPr lang="zh-CN" altLang="en-US" dirty="0">
              <a:solidFill>
                <a:schemeClr val="bg1"/>
              </a:solidFill>
            </a:endParaRPr>
          </a:p>
        </p:txBody>
      </p:sp>
    </p:spTree>
    <p:extLst>
      <p:ext uri="{BB962C8B-B14F-4D97-AF65-F5344CB8AC3E}">
        <p14:creationId xmlns:p14="http://schemas.microsoft.com/office/powerpoint/2010/main" val="1862055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83" dirty="0" smtClean="0"/>
              <a:t>JVM</a:t>
            </a:r>
            <a:r>
              <a:rPr lang="zh-CN" altLang="en-US" sz="3683" dirty="0" smtClean="0"/>
              <a:t>与</a:t>
            </a:r>
            <a:r>
              <a:rPr lang="en-US" altLang="zh-CN" sz="3683" dirty="0" smtClean="0"/>
              <a:t>Android</a:t>
            </a:r>
            <a:r>
              <a:rPr lang="zh-CN" altLang="en-US" sz="3683" dirty="0" smtClean="0"/>
              <a:t>关系</a:t>
            </a:r>
            <a:endParaRPr lang="zh-CN" altLang="en-US" sz="3683" dirty="0"/>
          </a:p>
        </p:txBody>
      </p:sp>
      <p:pic>
        <p:nvPicPr>
          <p:cNvPr id="1026" name="Picture 2" descr="https://oscimg.oschina.net/oscnet/b941a038303f37cfceb7d3b4d3f3d34646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71" y="1240061"/>
            <a:ext cx="7029450" cy="55816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437487" y="3256285"/>
            <a:ext cx="5112568" cy="1163982"/>
          </a:xfrm>
          <a:prstGeom prst="rect">
            <a:avLst/>
          </a:prstGeom>
        </p:spPr>
      </p:pic>
    </p:spTree>
    <p:extLst>
      <p:ext uri="{BB962C8B-B14F-4D97-AF65-F5344CB8AC3E}">
        <p14:creationId xmlns:p14="http://schemas.microsoft.com/office/powerpoint/2010/main" val="185795536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36687" y="348445"/>
            <a:ext cx="12055205" cy="614405"/>
          </a:xfrm>
        </p:spPr>
        <p:txBody>
          <a:bodyPr/>
          <a:lstStyle/>
          <a:p>
            <a:r>
              <a:rPr lang="zh-CN" altLang="en-US" dirty="0" smtClean="0"/>
              <a:t>内存抖动</a:t>
            </a:r>
            <a:endParaRPr lang="zh-CN" altLang="en-US" dirty="0"/>
          </a:p>
        </p:txBody>
      </p:sp>
      <p:pic>
        <p:nvPicPr>
          <p:cNvPr id="19458" name="Picture 2" descr="https://img-blog.csdnimg.cn/20190602231732956.png?x-oss-process=image/watermark,type_ZmFuZ3poZW5naGVpdGk,shadow_10,text_aHR0cHM6Ly9ibG9nLmNzZG4ubmV0L2ppZV9zaWw=,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46" y="808013"/>
            <a:ext cx="10860286" cy="627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478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83" dirty="0"/>
              <a:t>Android</a:t>
            </a:r>
            <a:r>
              <a:rPr lang="zh-CN" altLang="en-US" sz="3683" dirty="0"/>
              <a:t>虚拟机</a:t>
            </a:r>
            <a:r>
              <a:rPr sz="3683" dirty="0"/>
              <a:t>内存模型</a:t>
            </a:r>
          </a:p>
        </p:txBody>
      </p:sp>
      <p:pic>
        <p:nvPicPr>
          <p:cNvPr id="3" name="图片 2"/>
          <p:cNvPicPr>
            <a:picLocks noChangeAspect="1"/>
          </p:cNvPicPr>
          <p:nvPr/>
        </p:nvPicPr>
        <p:blipFill>
          <a:blip r:embed="rId2"/>
          <a:stretch>
            <a:fillRect/>
          </a:stretch>
        </p:blipFill>
        <p:spPr>
          <a:xfrm>
            <a:off x="638206" y="1170124"/>
            <a:ext cx="5415805" cy="5415805"/>
          </a:xfrm>
          <a:prstGeom prst="rect">
            <a:avLst/>
          </a:prstGeom>
        </p:spPr>
      </p:pic>
    </p:spTree>
    <p:extLst>
      <p:ext uri="{BB962C8B-B14F-4D97-AF65-F5344CB8AC3E}">
        <p14:creationId xmlns:p14="http://schemas.microsoft.com/office/powerpoint/2010/main" val="9003456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p>
        </p:txBody>
      </p:sp>
      <p:pic>
        <p:nvPicPr>
          <p:cNvPr id="2" name="图片 1" descr="david"/>
          <p:cNvPicPr>
            <a:picLocks noChangeAspect="1"/>
          </p:cNvPicPr>
          <p:nvPr/>
        </p:nvPicPr>
        <p:blipFill>
          <a:blip r:embed="rId3"/>
          <a:stretch>
            <a:fillRect/>
          </a:stretch>
        </p:blipFill>
        <p:spPr>
          <a:xfrm>
            <a:off x="1028775" y="1540109"/>
            <a:ext cx="2019850" cy="1716176"/>
          </a:xfrm>
          <a:prstGeom prst="rect">
            <a:avLst/>
          </a:prstGeom>
        </p:spPr>
      </p:pic>
      <p:sp>
        <p:nvSpPr>
          <p:cNvPr id="5" name="文本框 4"/>
          <p:cNvSpPr txBox="1"/>
          <p:nvPr/>
        </p:nvSpPr>
        <p:spPr>
          <a:xfrm>
            <a:off x="978855" y="3302928"/>
            <a:ext cx="2119689" cy="3703130"/>
          </a:xfrm>
          <a:prstGeom prst="rect">
            <a:avLst/>
          </a:prstGeom>
          <a:noFill/>
        </p:spPr>
        <p:txBody>
          <a:bodyPr wrap="square" rtlCol="0">
            <a:spAutoFit/>
          </a:bodyPr>
          <a:lstStyle/>
          <a:p>
            <a:pPr algn="l">
              <a:lnSpc>
                <a:spcPct val="140000"/>
              </a:lnSpc>
            </a:pPr>
            <a:r>
              <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  David </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复旦大学工程硕士，</a:t>
            </a:r>
            <a:r>
              <a:rPr lang="zh-CN"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原</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Oppo</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资深研发工程师，网易特邀</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讲师，</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专注技术十年，产品控、代码控，拥有丰富的项目经验，主持研发了多个成功上线的大型互联网项目。热爱互联网，热衷于各种Android底层技术，精通NDK  架构和前端开发，擅长移动互联网高并发、可维护性架构设计，有丰富的实战经验。愿意和他人分享自己对技术的理解和感悟，讲课逻辑清晰，生动幽默</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a:t>
            </a:r>
            <a:endParaRPr lang="en-US" altLang="zh-CN" sz="1266"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p:txBody>
      </p:sp>
      <p:sp>
        <p:nvSpPr>
          <p:cNvPr id="6" name="文本框 5"/>
          <p:cNvSpPr txBox="1"/>
          <p:nvPr/>
        </p:nvSpPr>
        <p:spPr>
          <a:xfrm>
            <a:off x="9165679" y="3415344"/>
            <a:ext cx="2100925" cy="2891369"/>
          </a:xfrm>
          <a:prstGeom prst="rect">
            <a:avLst/>
          </a:prstGeom>
          <a:noFill/>
        </p:spPr>
        <p:txBody>
          <a:bodyPr wrap="square" rtlCol="0">
            <a:spAutoFit/>
          </a:bodyPr>
          <a:lstStyle/>
          <a:p>
            <a:pPr algn="l">
              <a:lnSpc>
                <a:spcPct val="140000"/>
              </a:lnSpc>
            </a:pPr>
            <a:r>
              <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  River</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《Android开发入门与实战第二版》作者之一</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，《NFC：Arduino、Android与PhoneGap近场通信》译者，国内首批</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开发，曾任职于银联，华夏幸福等知名公司，擅长项目重构，架构，以及性能优化，拥有多年的项目开发以及管理经验，原网易特邀</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Android</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讲师。授课风格幽默风趣，有激情，注重站在学员的角度考虑问题。</a:t>
            </a:r>
            <a:endPar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p:txBody>
      </p:sp>
      <p:pic>
        <p:nvPicPr>
          <p:cNvPr id="9" name="图片 8" descr="river"/>
          <p:cNvPicPr>
            <a:picLocks noChangeAspect="1"/>
          </p:cNvPicPr>
          <p:nvPr/>
        </p:nvPicPr>
        <p:blipFill>
          <a:blip r:embed="rId4"/>
          <a:stretch>
            <a:fillRect/>
          </a:stretch>
        </p:blipFill>
        <p:spPr>
          <a:xfrm>
            <a:off x="9165679" y="1491820"/>
            <a:ext cx="2265836" cy="1698275"/>
          </a:xfrm>
          <a:prstGeom prst="rect">
            <a:avLst/>
          </a:prstGeom>
        </p:spPr>
      </p:pic>
      <p:sp>
        <p:nvSpPr>
          <p:cNvPr id="11" name="文本框 10"/>
          <p:cNvSpPr txBox="1"/>
          <p:nvPr/>
        </p:nvSpPr>
        <p:spPr>
          <a:xfrm>
            <a:off x="4827262" y="3481534"/>
            <a:ext cx="2007588" cy="2534155"/>
          </a:xfrm>
          <a:prstGeom prst="rect">
            <a:avLst/>
          </a:prstGeom>
          <a:noFill/>
        </p:spPr>
        <p:txBody>
          <a:bodyPr wrap="square" rtlCol="0">
            <a:spAutoFit/>
          </a:bodyPr>
          <a:lstStyle/>
          <a:p>
            <a:pPr algn="l">
              <a:lnSpc>
                <a:spcPct val="140000"/>
              </a:lnSpc>
            </a:pPr>
            <a:r>
              <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  Zee </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中南大学计算机信息专业毕业，前新浪架构师，58同城项目负责人。8年Android行业从业经验，</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丰富的项目研发以及管理经验，原</a:t>
            </a:r>
            <a:r>
              <a:rPr lang="en-US" altLang="zh-CN"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网易特邀Android讲师，对架构方面有深入的研究。</a:t>
            </a:r>
            <a:r>
              <a:rPr lang="zh-CN" altLang="en-US" sz="1055" dirty="0">
                <a:solidFill>
                  <a:schemeClr val="bg1"/>
                </a:solidFill>
                <a:latin typeface="思源黑体 CN Normal" panose="020B0400000000000000" charset="-122"/>
                <a:ea typeface="思源黑体 CN Normal" panose="020B0400000000000000" charset="-122"/>
                <a:sym typeface="方正姚体" panose="02010601030101010101" pitchFamily="2" charset="-122"/>
              </a:rPr>
              <a:t>授课激情有活力，能耐心帮助学员解决项目中遇到的问题。</a:t>
            </a:r>
            <a:endParaRPr lang="en-US" altLang="zh-CN" sz="1266"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a:p>
            <a:pPr algn="l"/>
            <a:endParaRPr lang="en-US" altLang="zh-CN" sz="1688" dirty="0">
              <a:solidFill>
                <a:schemeClr val="bg1"/>
              </a:solidFill>
              <a:latin typeface="思源黑体 CN Normal" panose="020B0400000000000000" charset="-122"/>
              <a:ea typeface="思源黑体 CN Normal" panose="020B0400000000000000" charset="-122"/>
              <a:sym typeface="方正姚体" panose="02010601030101010101" pitchFamily="2" charset="-122"/>
            </a:endParaRPr>
          </a:p>
        </p:txBody>
      </p:sp>
      <p:pic>
        <p:nvPicPr>
          <p:cNvPr id="12" name="图片 11"/>
          <p:cNvPicPr>
            <a:picLocks noChangeAspect="1"/>
          </p:cNvPicPr>
          <p:nvPr/>
        </p:nvPicPr>
        <p:blipFill>
          <a:blip r:embed="rId5"/>
          <a:stretch>
            <a:fillRect/>
          </a:stretch>
        </p:blipFill>
        <p:spPr>
          <a:xfrm>
            <a:off x="4917207" y="1491820"/>
            <a:ext cx="1917642" cy="1764465"/>
          </a:xfrm>
          <a:prstGeom prst="rect">
            <a:avLst/>
          </a:prstGeom>
        </p:spPr>
      </p:pic>
    </p:spTree>
    <p:extLst>
      <p:ext uri="{BB962C8B-B14F-4D97-AF65-F5344CB8AC3E}">
        <p14:creationId xmlns:p14="http://schemas.microsoft.com/office/powerpoint/2010/main" val="164668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898">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28" dirty="0">
                <a:solidFill>
                  <a:srgbClr val="EB5F56"/>
                </a:solidFill>
                <a:latin typeface="微软雅黑" panose="020B0503020204020204" pitchFamily="34" charset="-122"/>
                <a:ea typeface="微软雅黑" panose="020B0503020204020204" pitchFamily="34" charset="-122"/>
              </a:rPr>
              <a:t>THANK</a:t>
            </a:r>
            <a:r>
              <a:rPr lang="en-US" altLang="zh-CN" sz="6328" dirty="0">
                <a:solidFill>
                  <a:srgbClr val="309060"/>
                </a:solidFill>
                <a:latin typeface="微软雅黑" panose="020B0503020204020204" pitchFamily="34" charset="-122"/>
                <a:ea typeface="微软雅黑" panose="020B0503020204020204" pitchFamily="34" charset="-122"/>
              </a:rPr>
              <a:t> </a:t>
            </a:r>
            <a:r>
              <a:rPr lang="en-US" altLang="zh-CN" sz="6328" dirty="0">
                <a:solidFill>
                  <a:srgbClr val="364555"/>
                </a:solidFill>
                <a:latin typeface="微软雅黑" panose="020B0503020204020204" pitchFamily="34" charset="-122"/>
                <a:ea typeface="微软雅黑" panose="020B0503020204020204" pitchFamily="34" charset="-122"/>
              </a:rPr>
              <a:t>YOU</a:t>
            </a:r>
            <a:endParaRPr lang="zh-CN" altLang="en-US" sz="6328"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7"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7"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7"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7"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5"/>
          <a:stretch>
            <a:fillRect/>
          </a:stretch>
        </p:blipFill>
        <p:spPr>
          <a:xfrm>
            <a:off x="1953408" y="2270990"/>
            <a:ext cx="2464327" cy="2464327"/>
          </a:xfrm>
          <a:prstGeom prst="rect">
            <a:avLst/>
          </a:prstGeom>
        </p:spPr>
      </p:pic>
    </p:spTree>
    <p:extLst>
      <p:ext uri="{BB962C8B-B14F-4D97-AF65-F5344CB8AC3E}">
        <p14:creationId xmlns:p14="http://schemas.microsoft.com/office/powerpoint/2010/main" val="156918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1">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6">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3"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p>
        </p:txBody>
      </p:sp>
    </p:spTree>
    <p:extLst>
      <p:ext uri="{BB962C8B-B14F-4D97-AF65-F5344CB8AC3E}">
        <p14:creationId xmlns:p14="http://schemas.microsoft.com/office/powerpoint/2010/main" val="28986234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íŝlîḑé"/>
          <p:cNvGrpSpPr/>
          <p:nvPr/>
        </p:nvGrpSpPr>
        <p:grpSpPr>
          <a:xfrm>
            <a:off x="710531" y="959250"/>
            <a:ext cx="11437688" cy="681603"/>
            <a:chOff x="673100" y="1228912"/>
            <a:chExt cx="10845800" cy="646331"/>
          </a:xfrm>
        </p:grpSpPr>
        <p:cxnSp>
          <p:nvCxnSpPr>
            <p:cNvPr id="9" name="直接连接符 8"/>
            <p:cNvCxnSpPr/>
            <p:nvPr/>
          </p:nvCxnSpPr>
          <p:spPr>
            <a:xfrm>
              <a:off x="673100" y="1552077"/>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îSľïḓè"/>
            <p:cNvSpPr txBox="1"/>
            <p:nvPr/>
          </p:nvSpPr>
          <p:spPr>
            <a:xfrm>
              <a:off x="4563035" y="1228912"/>
              <a:ext cx="3065930" cy="646331"/>
            </a:xfrm>
            <a:prstGeom prst="rect">
              <a:avLst/>
            </a:prstGeom>
            <a:solidFill>
              <a:schemeClr val="bg2">
                <a:lumMod val="90000"/>
              </a:schemeClr>
            </a:solidFill>
          </p:spPr>
          <p:txBody>
            <a:bodyPr wrap="square" lIns="51029" tIns="25514" rIns="51029" bIns="25514" anchor="ctr">
              <a:normAutofit/>
            </a:bodyPr>
            <a:lstStyle/>
            <a:p>
              <a:pPr algn="ctr"/>
              <a:r>
                <a:rPr lang="zh-CN" altLang="en-US" sz="1786" b="1" dirty="0">
                  <a:solidFill>
                    <a:schemeClr val="tx1">
                      <a:lumMod val="65000"/>
                      <a:lumOff val="35000"/>
                    </a:schemeClr>
                  </a:solidFill>
                  <a:latin typeface="黑体" panose="02010609060101010101" pitchFamily="49" charset="-122"/>
                  <a:ea typeface="黑体" panose="02010609060101010101" pitchFamily="49" charset="-122"/>
                </a:rPr>
                <a:t>课程安排</a:t>
              </a:r>
              <a:endParaRPr lang="en-US" altLang="zh-CN" sz="1786" b="1"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73" name="组合 72"/>
          <p:cNvGrpSpPr/>
          <p:nvPr/>
        </p:nvGrpSpPr>
        <p:grpSpPr>
          <a:xfrm>
            <a:off x="334978" y="2095718"/>
            <a:ext cx="12240600" cy="3041214"/>
            <a:chOff x="764694" y="5093240"/>
            <a:chExt cx="21934211" cy="5449620"/>
          </a:xfrm>
        </p:grpSpPr>
        <p:grpSp>
          <p:nvGrpSpPr>
            <p:cNvPr id="55" name="组合 54"/>
            <p:cNvGrpSpPr/>
            <p:nvPr/>
          </p:nvGrpSpPr>
          <p:grpSpPr>
            <a:xfrm>
              <a:off x="764694" y="5093240"/>
              <a:ext cx="4890578" cy="5449620"/>
              <a:chOff x="1271967" y="5093240"/>
              <a:chExt cx="4890578" cy="5449620"/>
            </a:xfrm>
          </p:grpSpPr>
          <p:sp>
            <p:nvSpPr>
              <p:cNvPr id="36"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7"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8" name="í$ḷíďê"/>
              <p:cNvSpPr txBox="1"/>
              <p:nvPr/>
            </p:nvSpPr>
            <p:spPr>
              <a:xfrm>
                <a:off x="1547533" y="8403050"/>
                <a:ext cx="4569132" cy="202499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6"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9" name="直接连接符 38"/>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iṡḻîdè"/>
              <p:cNvSpPr/>
              <p:nvPr/>
            </p:nvSpPr>
            <p:spPr>
              <a:xfrm>
                <a:off x="1961958" y="6307294"/>
                <a:ext cx="3371203" cy="836477"/>
              </a:xfrm>
              <a:prstGeom prst="rect">
                <a:avLst/>
              </a:prstGeom>
            </p:spPr>
            <p:txBody>
              <a:bodyPr wrap="square" lIns="51029" tIns="25514" rIns="51029" bIns="25514" anchor="ctr" anchorCtr="0">
                <a:normAutofit/>
              </a:bodyPr>
              <a:lstStyle/>
              <a:p>
                <a:pPr algn="ctr"/>
                <a:r>
                  <a:rPr lang="en-US" altLang="zh-CN" sz="1786" b="1" i="1" dirty="0">
                    <a:solidFill>
                      <a:schemeClr val="bg1"/>
                    </a:solidFill>
                    <a:latin typeface="黑体" panose="02010609060101010101" pitchFamily="49" charset="-122"/>
                    <a:ea typeface="黑体" panose="02010609060101010101" pitchFamily="49" charset="-122"/>
                  </a:rPr>
                  <a:t>01</a:t>
                </a:r>
              </a:p>
            </p:txBody>
          </p:sp>
          <p:sp>
            <p:nvSpPr>
              <p:cNvPr id="41" name="ï$1îḓè"/>
              <p:cNvSpPr txBox="1"/>
              <p:nvPr/>
            </p:nvSpPr>
            <p:spPr>
              <a:xfrm>
                <a:off x="1593411" y="7426139"/>
                <a:ext cx="4569132" cy="721442"/>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eaLnBrk="0" hangingPunct="0"/>
                <a:r>
                  <a:rPr lang="en-US" altLang="zh-CN" sz="1600" b="1" dirty="0" smtClean="0">
                    <a:solidFill>
                      <a:schemeClr val="bg1"/>
                    </a:solidFill>
                    <a:latin typeface="宋体" panose="02010600030101010101" pitchFamily="2" charset="-122"/>
                  </a:rPr>
                  <a:t>S</a:t>
                </a:r>
                <a:r>
                  <a:rPr lang="zh-CN" altLang="zh-CN" sz="1600" b="1" dirty="0" smtClean="0">
                    <a:solidFill>
                      <a:schemeClr val="bg1"/>
                    </a:solidFill>
                    <a:latin typeface="宋体" panose="02010600030101010101" pitchFamily="2" charset="-122"/>
                  </a:rPr>
                  <a:t>ynchronized</a:t>
                </a:r>
                <a:r>
                  <a:rPr lang="zh-CN" altLang="en-US" sz="1600" b="1" dirty="0" smtClean="0">
                    <a:solidFill>
                      <a:schemeClr val="bg1"/>
                    </a:solidFill>
                    <a:latin typeface="宋体" panose="02010600030101010101" pitchFamily="2" charset="-122"/>
                  </a:rPr>
                  <a:t>与</a:t>
                </a:r>
                <a:r>
                  <a:rPr lang="en-US" altLang="zh-CN" sz="1600" b="1" dirty="0" smtClean="0">
                    <a:solidFill>
                      <a:schemeClr val="bg1"/>
                    </a:solidFill>
                    <a:latin typeface="宋体" panose="02010600030101010101" pitchFamily="2" charset="-122"/>
                  </a:rPr>
                  <a:t>lock</a:t>
                </a:r>
                <a:r>
                  <a:rPr lang="zh-CN" altLang="en-US" sz="1600" b="1" dirty="0" smtClean="0">
                    <a:solidFill>
                      <a:schemeClr val="bg1"/>
                    </a:solidFill>
                    <a:latin typeface="宋体" panose="02010600030101010101" pitchFamily="2" charset="-122"/>
                  </a:rPr>
                  <a:t>区别</a:t>
                </a:r>
                <a:endParaRPr lang="zh-CN" altLang="zh-CN" sz="2000" dirty="0">
                  <a:solidFill>
                    <a:schemeClr val="bg1"/>
                  </a:solidFill>
                  <a:latin typeface="Arial" panose="020B0604020202020204" pitchFamily="34" charset="0"/>
                </a:endParaRPr>
              </a:p>
            </p:txBody>
          </p:sp>
        </p:grpSp>
        <p:grpSp>
          <p:nvGrpSpPr>
            <p:cNvPr id="65" name="组合 64"/>
            <p:cNvGrpSpPr/>
            <p:nvPr/>
          </p:nvGrpSpPr>
          <p:grpSpPr>
            <a:xfrm>
              <a:off x="6414959" y="5093240"/>
              <a:ext cx="4890578" cy="5449620"/>
              <a:chOff x="6414959" y="5093240"/>
              <a:chExt cx="4890578" cy="5449620"/>
            </a:xfrm>
          </p:grpSpPr>
          <p:sp>
            <p:nvSpPr>
              <p:cNvPr id="29"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1"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32" name="iṩļïḓê"/>
              <p:cNvSpPr txBox="1"/>
              <p:nvPr/>
            </p:nvSpPr>
            <p:spPr>
              <a:xfrm>
                <a:off x="6533544" y="8403050"/>
                <a:ext cx="4569132" cy="2024996"/>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6"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33" name="直接连接符 32"/>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6" b="1" i="1" dirty="0">
                    <a:solidFill>
                      <a:schemeClr val="tx1">
                        <a:lumMod val="65000"/>
                        <a:lumOff val="35000"/>
                      </a:schemeClr>
                    </a:solidFill>
                    <a:latin typeface="黑体" panose="02010609060101010101" pitchFamily="49" charset="-122"/>
                    <a:ea typeface="黑体" panose="02010609060101010101" pitchFamily="49" charset="-122"/>
                  </a:rPr>
                  <a:t>02</a:t>
                </a:r>
              </a:p>
            </p:txBody>
          </p:sp>
        </p:grpSp>
        <p:grpSp>
          <p:nvGrpSpPr>
            <p:cNvPr id="56" name="组合 55"/>
            <p:cNvGrpSpPr/>
            <p:nvPr/>
          </p:nvGrpSpPr>
          <p:grpSpPr>
            <a:xfrm>
              <a:off x="11738080" y="5093240"/>
              <a:ext cx="5217722" cy="5449620"/>
              <a:chOff x="944823" y="5093240"/>
              <a:chExt cx="5217722" cy="5449620"/>
            </a:xfrm>
          </p:grpSpPr>
          <p:sp>
            <p:nvSpPr>
              <p:cNvPr id="57" name="ïṡļíḑê"/>
              <p:cNvSpPr/>
              <p:nvPr/>
            </p:nvSpPr>
            <p:spPr>
              <a:xfrm>
                <a:off x="1271967"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8" name="îṩľíḋe"/>
              <p:cNvSpPr/>
              <p:nvPr/>
            </p:nvSpPr>
            <p:spPr>
              <a:xfrm>
                <a:off x="3302206" y="5365404"/>
                <a:ext cx="830098" cy="63496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00B050"/>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59" name="í$ḷíďê"/>
              <p:cNvSpPr txBox="1"/>
              <p:nvPr/>
            </p:nvSpPr>
            <p:spPr>
              <a:xfrm>
                <a:off x="1547533" y="8403050"/>
                <a:ext cx="4569132" cy="2024993"/>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6"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1685192" y="8254622"/>
                <a:ext cx="435100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iṡḻîdè"/>
              <p:cNvSpPr/>
              <p:nvPr/>
            </p:nvSpPr>
            <p:spPr>
              <a:xfrm>
                <a:off x="2031654" y="6187364"/>
                <a:ext cx="3371203" cy="836476"/>
              </a:xfrm>
              <a:prstGeom prst="rect">
                <a:avLst/>
              </a:prstGeom>
            </p:spPr>
            <p:txBody>
              <a:bodyPr wrap="square" lIns="51029" tIns="25514" rIns="51029" bIns="25514" anchor="ctr" anchorCtr="0">
                <a:normAutofit/>
              </a:bodyPr>
              <a:lstStyle/>
              <a:p>
                <a:pPr algn="ctr"/>
                <a:r>
                  <a:rPr lang="en-US" altLang="zh-CN" sz="1786" b="1" i="1">
                    <a:solidFill>
                      <a:schemeClr val="tx1">
                        <a:lumMod val="65000"/>
                        <a:lumOff val="35000"/>
                      </a:schemeClr>
                    </a:solidFill>
                    <a:latin typeface="黑体" panose="02010609060101010101" pitchFamily="49" charset="-122"/>
                    <a:ea typeface="黑体" panose="02010609060101010101" pitchFamily="49" charset="-122"/>
                  </a:rPr>
                  <a:t>03</a:t>
                </a:r>
                <a:endParaRPr lang="en-US" altLang="zh-CN" sz="1786"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2" name="ï$1îḓè"/>
              <p:cNvSpPr txBox="1"/>
              <p:nvPr/>
            </p:nvSpPr>
            <p:spPr>
              <a:xfrm>
                <a:off x="944823" y="7376755"/>
                <a:ext cx="5217722" cy="877867"/>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6" dirty="0">
                  <a:solidFill>
                    <a:schemeClr val="tx1">
                      <a:lumMod val="65000"/>
                      <a:lumOff val="35000"/>
                    </a:schemeClr>
                  </a:solidFill>
                  <a:latin typeface="黑体" panose="02010609060101010101" pitchFamily="49" charset="-122"/>
                  <a:ea typeface="黑体" panose="02010609060101010101" pitchFamily="49" charset="-122"/>
                </a:endParaRPr>
              </a:p>
            </p:txBody>
          </p:sp>
        </p:grpSp>
        <p:grpSp>
          <p:nvGrpSpPr>
            <p:cNvPr id="66" name="组合 65"/>
            <p:cNvGrpSpPr/>
            <p:nvPr/>
          </p:nvGrpSpPr>
          <p:grpSpPr>
            <a:xfrm>
              <a:off x="17481188" y="5093240"/>
              <a:ext cx="5217717" cy="5449620"/>
              <a:chOff x="6180658" y="5093240"/>
              <a:chExt cx="5217717" cy="5449620"/>
            </a:xfrm>
          </p:grpSpPr>
          <p:sp>
            <p:nvSpPr>
              <p:cNvPr id="67" name="ïSḷîḓé"/>
              <p:cNvSpPr/>
              <p:nvPr/>
            </p:nvSpPr>
            <p:spPr>
              <a:xfrm>
                <a:off x="6414959" y="5093240"/>
                <a:ext cx="4890578" cy="5449620"/>
              </a:xfrm>
              <a:prstGeom prst="rect">
                <a:avLst/>
              </a:prstGeom>
              <a:solidFill>
                <a:schemeClr val="tx1">
                  <a:lumMod val="85000"/>
                  <a:lumOff val="15000"/>
                </a:schemeClr>
              </a:solidFill>
              <a:ln w="3175">
                <a:noFill/>
                <a:prstDash val="solid"/>
                <a:round/>
              </a:ln>
              <a:effectLst>
                <a:outerShdw blurRad="635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rmAutofit/>
              </a:body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8" name="î$ļiḍè"/>
              <p:cNvSpPr/>
              <p:nvPr/>
            </p:nvSpPr>
            <p:spPr>
              <a:xfrm>
                <a:off x="8487553" y="5343050"/>
                <a:ext cx="745390" cy="656127"/>
              </a:xfrm>
              <a:custGeom>
                <a:avLst/>
                <a:gdLst>
                  <a:gd name="connsiteX0" fmla="*/ 18335 w 604256"/>
                  <a:gd name="connsiteY0" fmla="*/ 334272 h 531895"/>
                  <a:gd name="connsiteX1" fmla="*/ 37988 w 604256"/>
                  <a:gd name="connsiteY1" fmla="*/ 336249 h 531895"/>
                  <a:gd name="connsiteX2" fmla="*/ 302130 w 604256"/>
                  <a:gd name="connsiteY2" fmla="*/ 476833 h 531895"/>
                  <a:gd name="connsiteX3" fmla="*/ 566126 w 604256"/>
                  <a:gd name="connsiteY3" fmla="*/ 336249 h 531895"/>
                  <a:gd name="connsiteX4" fmla="*/ 601178 w 604256"/>
                  <a:gd name="connsiteY4" fmla="*/ 346793 h 531895"/>
                  <a:gd name="connsiteX5" fmla="*/ 590619 w 604256"/>
                  <a:gd name="connsiteY5" fmla="*/ 381793 h 531895"/>
                  <a:gd name="connsiteX6" fmla="*/ 314303 w 604256"/>
                  <a:gd name="connsiteY6" fmla="*/ 528820 h 531895"/>
                  <a:gd name="connsiteX7" fmla="*/ 302130 w 604256"/>
                  <a:gd name="connsiteY7" fmla="*/ 531895 h 531895"/>
                  <a:gd name="connsiteX8" fmla="*/ 289957 w 604256"/>
                  <a:gd name="connsiteY8" fmla="*/ 528820 h 531895"/>
                  <a:gd name="connsiteX9" fmla="*/ 13641 w 604256"/>
                  <a:gd name="connsiteY9" fmla="*/ 381793 h 531895"/>
                  <a:gd name="connsiteX10" fmla="*/ 3082 w 604256"/>
                  <a:gd name="connsiteY10" fmla="*/ 346793 h 531895"/>
                  <a:gd name="connsiteX11" fmla="*/ 18335 w 604256"/>
                  <a:gd name="connsiteY11" fmla="*/ 334272 h 531895"/>
                  <a:gd name="connsiteX12" fmla="*/ 18335 w 604256"/>
                  <a:gd name="connsiteY12" fmla="*/ 233364 h 531895"/>
                  <a:gd name="connsiteX13" fmla="*/ 37988 w 604256"/>
                  <a:gd name="connsiteY13" fmla="*/ 235341 h 531895"/>
                  <a:gd name="connsiteX14" fmla="*/ 302130 w 604256"/>
                  <a:gd name="connsiteY14" fmla="*/ 375925 h 531895"/>
                  <a:gd name="connsiteX15" fmla="*/ 566126 w 604256"/>
                  <a:gd name="connsiteY15" fmla="*/ 235341 h 531895"/>
                  <a:gd name="connsiteX16" fmla="*/ 601178 w 604256"/>
                  <a:gd name="connsiteY16" fmla="*/ 245885 h 531895"/>
                  <a:gd name="connsiteX17" fmla="*/ 590619 w 604256"/>
                  <a:gd name="connsiteY17" fmla="*/ 280885 h 531895"/>
                  <a:gd name="connsiteX18" fmla="*/ 314303 w 604256"/>
                  <a:gd name="connsiteY18" fmla="*/ 428058 h 531895"/>
                  <a:gd name="connsiteX19" fmla="*/ 302130 w 604256"/>
                  <a:gd name="connsiteY19" fmla="*/ 430987 h 531895"/>
                  <a:gd name="connsiteX20" fmla="*/ 289957 w 604256"/>
                  <a:gd name="connsiteY20" fmla="*/ 428058 h 531895"/>
                  <a:gd name="connsiteX21" fmla="*/ 13641 w 604256"/>
                  <a:gd name="connsiteY21" fmla="*/ 280885 h 531895"/>
                  <a:gd name="connsiteX22" fmla="*/ 3082 w 604256"/>
                  <a:gd name="connsiteY22" fmla="*/ 245885 h 531895"/>
                  <a:gd name="connsiteX23" fmla="*/ 18335 w 604256"/>
                  <a:gd name="connsiteY23" fmla="*/ 233364 h 531895"/>
                  <a:gd name="connsiteX24" fmla="*/ 291571 w 604256"/>
                  <a:gd name="connsiteY24" fmla="*/ 2196 h 531895"/>
                  <a:gd name="connsiteX25" fmla="*/ 312689 w 604256"/>
                  <a:gd name="connsiteY25" fmla="*/ 2196 h 531895"/>
                  <a:gd name="connsiteX26" fmla="*/ 588846 w 604256"/>
                  <a:gd name="connsiteY26" fmla="*/ 125214 h 531895"/>
                  <a:gd name="connsiteX27" fmla="*/ 604245 w 604256"/>
                  <a:gd name="connsiteY27" fmla="*/ 147914 h 531895"/>
                  <a:gd name="connsiteX28" fmla="*/ 590605 w 604256"/>
                  <a:gd name="connsiteY28" fmla="*/ 171639 h 531895"/>
                  <a:gd name="connsiteX29" fmla="*/ 314303 w 604256"/>
                  <a:gd name="connsiteY29" fmla="*/ 318676 h 531895"/>
                  <a:gd name="connsiteX30" fmla="*/ 302130 w 604256"/>
                  <a:gd name="connsiteY30" fmla="*/ 321751 h 531895"/>
                  <a:gd name="connsiteX31" fmla="*/ 289957 w 604256"/>
                  <a:gd name="connsiteY31" fmla="*/ 318676 h 531895"/>
                  <a:gd name="connsiteX32" fmla="*/ 13654 w 604256"/>
                  <a:gd name="connsiteY32" fmla="*/ 171639 h 531895"/>
                  <a:gd name="connsiteX33" fmla="*/ 15 w 604256"/>
                  <a:gd name="connsiteY33" fmla="*/ 147914 h 531895"/>
                  <a:gd name="connsiteX34" fmla="*/ 15414 w 604256"/>
                  <a:gd name="connsiteY34" fmla="*/ 125214 h 53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4256" h="531895">
                    <a:moveTo>
                      <a:pt x="18335" y="334272"/>
                    </a:moveTo>
                    <a:cubicBezTo>
                      <a:pt x="24642" y="332369"/>
                      <a:pt x="31682" y="332881"/>
                      <a:pt x="37988" y="336249"/>
                    </a:cubicBezTo>
                    <a:lnTo>
                      <a:pt x="302130" y="476833"/>
                    </a:lnTo>
                    <a:lnTo>
                      <a:pt x="566126" y="336249"/>
                    </a:lnTo>
                    <a:cubicBezTo>
                      <a:pt x="578739" y="329513"/>
                      <a:pt x="594432" y="334199"/>
                      <a:pt x="601178" y="346793"/>
                    </a:cubicBezTo>
                    <a:cubicBezTo>
                      <a:pt x="607925" y="359387"/>
                      <a:pt x="603085" y="375056"/>
                      <a:pt x="590619" y="381793"/>
                    </a:cubicBezTo>
                    <a:lnTo>
                      <a:pt x="314303" y="528820"/>
                    </a:lnTo>
                    <a:cubicBezTo>
                      <a:pt x="310490" y="530870"/>
                      <a:pt x="306383" y="531895"/>
                      <a:pt x="302130" y="531895"/>
                    </a:cubicBezTo>
                    <a:cubicBezTo>
                      <a:pt x="297877" y="531895"/>
                      <a:pt x="293770" y="530870"/>
                      <a:pt x="289957" y="528820"/>
                    </a:cubicBezTo>
                    <a:lnTo>
                      <a:pt x="13641" y="381793"/>
                    </a:lnTo>
                    <a:cubicBezTo>
                      <a:pt x="1028" y="375056"/>
                      <a:pt x="-3665" y="359387"/>
                      <a:pt x="3082" y="346793"/>
                    </a:cubicBezTo>
                    <a:cubicBezTo>
                      <a:pt x="6455" y="340496"/>
                      <a:pt x="12028" y="336176"/>
                      <a:pt x="18335" y="334272"/>
                    </a:cubicBezTo>
                    <a:close/>
                    <a:moveTo>
                      <a:pt x="18335" y="233364"/>
                    </a:moveTo>
                    <a:cubicBezTo>
                      <a:pt x="24642" y="231461"/>
                      <a:pt x="31682" y="231973"/>
                      <a:pt x="37988" y="235341"/>
                    </a:cubicBezTo>
                    <a:lnTo>
                      <a:pt x="302130" y="375925"/>
                    </a:lnTo>
                    <a:lnTo>
                      <a:pt x="566126" y="235341"/>
                    </a:lnTo>
                    <a:cubicBezTo>
                      <a:pt x="578739" y="228605"/>
                      <a:pt x="594432" y="233291"/>
                      <a:pt x="601178" y="245885"/>
                    </a:cubicBezTo>
                    <a:cubicBezTo>
                      <a:pt x="607925" y="258479"/>
                      <a:pt x="603085" y="274148"/>
                      <a:pt x="590619" y="280885"/>
                    </a:cubicBezTo>
                    <a:lnTo>
                      <a:pt x="314303" y="428058"/>
                    </a:lnTo>
                    <a:cubicBezTo>
                      <a:pt x="310490" y="430108"/>
                      <a:pt x="306383" y="430987"/>
                      <a:pt x="302130" y="430987"/>
                    </a:cubicBezTo>
                    <a:cubicBezTo>
                      <a:pt x="297877" y="430987"/>
                      <a:pt x="293770" y="430108"/>
                      <a:pt x="289957" y="428058"/>
                    </a:cubicBezTo>
                    <a:lnTo>
                      <a:pt x="13641" y="280885"/>
                    </a:lnTo>
                    <a:cubicBezTo>
                      <a:pt x="1028" y="274148"/>
                      <a:pt x="-3665" y="258479"/>
                      <a:pt x="3082" y="245885"/>
                    </a:cubicBezTo>
                    <a:cubicBezTo>
                      <a:pt x="6455" y="239588"/>
                      <a:pt x="12028" y="235268"/>
                      <a:pt x="18335" y="233364"/>
                    </a:cubicBezTo>
                    <a:close/>
                    <a:moveTo>
                      <a:pt x="291571" y="2196"/>
                    </a:moveTo>
                    <a:cubicBezTo>
                      <a:pt x="298317" y="-733"/>
                      <a:pt x="305943" y="-733"/>
                      <a:pt x="312689" y="2196"/>
                    </a:cubicBezTo>
                    <a:lnTo>
                      <a:pt x="588846" y="125214"/>
                    </a:lnTo>
                    <a:cubicBezTo>
                      <a:pt x="597938" y="129315"/>
                      <a:pt x="603805" y="138102"/>
                      <a:pt x="604245" y="147914"/>
                    </a:cubicBezTo>
                    <a:cubicBezTo>
                      <a:pt x="604538" y="157726"/>
                      <a:pt x="599258" y="166953"/>
                      <a:pt x="590605" y="171639"/>
                    </a:cubicBezTo>
                    <a:lnTo>
                      <a:pt x="314303" y="318676"/>
                    </a:lnTo>
                    <a:cubicBezTo>
                      <a:pt x="310489" y="320726"/>
                      <a:pt x="306383" y="321751"/>
                      <a:pt x="302130" y="321751"/>
                    </a:cubicBezTo>
                    <a:cubicBezTo>
                      <a:pt x="297877" y="321751"/>
                      <a:pt x="293771" y="320726"/>
                      <a:pt x="289957" y="318676"/>
                    </a:cubicBezTo>
                    <a:lnTo>
                      <a:pt x="13654" y="171639"/>
                    </a:lnTo>
                    <a:cubicBezTo>
                      <a:pt x="5002" y="166953"/>
                      <a:pt x="-278" y="157726"/>
                      <a:pt x="15" y="147914"/>
                    </a:cubicBezTo>
                    <a:cubicBezTo>
                      <a:pt x="309" y="138102"/>
                      <a:pt x="6322" y="129315"/>
                      <a:pt x="15414" y="125214"/>
                    </a:cubicBezTo>
                    <a:close/>
                  </a:path>
                </a:pathLst>
              </a:cu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029" tIns="25514" rIns="51029" bIns="25514"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509972"/>
                <a:endParaRPr lang="zh-CN" altLang="en-US" sz="1786" b="1" i="1">
                  <a:solidFill>
                    <a:schemeClr val="tx1">
                      <a:lumMod val="65000"/>
                      <a:lumOff val="35000"/>
                    </a:schemeClr>
                  </a:solidFill>
                  <a:latin typeface="黑体" panose="02010609060101010101" pitchFamily="49" charset="-122"/>
                  <a:ea typeface="黑体" panose="02010609060101010101" pitchFamily="49" charset="-122"/>
                </a:endParaRPr>
              </a:p>
            </p:txBody>
          </p:sp>
          <p:sp>
            <p:nvSpPr>
              <p:cNvPr id="69" name="iṩļïḓê"/>
              <p:cNvSpPr txBox="1"/>
              <p:nvPr/>
            </p:nvSpPr>
            <p:spPr>
              <a:xfrm>
                <a:off x="6533544" y="8403050"/>
                <a:ext cx="4569132" cy="2024989"/>
              </a:xfrm>
              <a:prstGeom prst="rect">
                <a:avLst/>
              </a:prstGeom>
              <a:noFill/>
              <a:ln>
                <a:noFill/>
              </a:ln>
            </p:spPr>
            <p:txBody>
              <a:bodyPr wrap="square" lIns="51029" tIns="25514" rIns="51029" bIns="25514"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endParaRPr lang="en-US" altLang="zh-CN" sz="1786" dirty="0">
                  <a:solidFill>
                    <a:schemeClr val="tx1">
                      <a:lumMod val="65000"/>
                      <a:lumOff val="35000"/>
                    </a:schemeClr>
                  </a:solidFill>
                  <a:latin typeface="黑体" panose="02010609060101010101" pitchFamily="49" charset="-122"/>
                  <a:ea typeface="黑体" panose="02010609060101010101" pitchFamily="49" charset="-122"/>
                </a:endParaRPr>
              </a:p>
            </p:txBody>
          </p:sp>
          <p:cxnSp>
            <p:nvCxnSpPr>
              <p:cNvPr id="70" name="直接连接符 69"/>
              <p:cNvCxnSpPr/>
              <p:nvPr/>
            </p:nvCxnSpPr>
            <p:spPr>
              <a:xfrm>
                <a:off x="6614014" y="8254622"/>
                <a:ext cx="43510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1" name="išliḋè"/>
              <p:cNvSpPr/>
              <p:nvPr/>
            </p:nvSpPr>
            <p:spPr>
              <a:xfrm>
                <a:off x="7174646" y="6187364"/>
                <a:ext cx="3371204" cy="836476"/>
              </a:xfrm>
              <a:prstGeom prst="rect">
                <a:avLst/>
              </a:prstGeom>
            </p:spPr>
            <p:txBody>
              <a:bodyPr wrap="square" lIns="51029" tIns="25514" rIns="51029" bIns="25514" anchor="ctr" anchorCtr="0">
                <a:normAutofit/>
              </a:bodyPr>
              <a:lstStyle/>
              <a:p>
                <a:pPr algn="ctr"/>
                <a:r>
                  <a:rPr lang="en-US" altLang="zh-CN" sz="1786" b="1" i="1">
                    <a:solidFill>
                      <a:schemeClr val="tx1">
                        <a:lumMod val="65000"/>
                        <a:lumOff val="35000"/>
                      </a:schemeClr>
                    </a:solidFill>
                    <a:latin typeface="黑体" panose="02010609060101010101" pitchFamily="49" charset="-122"/>
                    <a:ea typeface="黑体" panose="02010609060101010101" pitchFamily="49" charset="-122"/>
                  </a:rPr>
                  <a:t>04</a:t>
                </a:r>
                <a:endParaRPr lang="en-US" altLang="zh-CN" sz="1786" b="1" i="1" dirty="0">
                  <a:solidFill>
                    <a:schemeClr val="tx1">
                      <a:lumMod val="65000"/>
                      <a:lumOff val="35000"/>
                    </a:schemeClr>
                  </a:solidFill>
                  <a:latin typeface="黑体" panose="02010609060101010101" pitchFamily="49" charset="-122"/>
                  <a:ea typeface="黑体" panose="02010609060101010101" pitchFamily="49" charset="-122"/>
                </a:endParaRPr>
              </a:p>
            </p:txBody>
          </p:sp>
          <p:sp>
            <p:nvSpPr>
              <p:cNvPr id="72" name="isľíḑè"/>
              <p:cNvSpPr txBox="1"/>
              <p:nvPr/>
            </p:nvSpPr>
            <p:spPr>
              <a:xfrm>
                <a:off x="6180658" y="7032043"/>
                <a:ext cx="5217717" cy="143412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err="1"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ReentrantLock</a:t>
                </a:r>
                <a:r>
                  <a:rPr lang="zh-CN" altLang="en-US" sz="1600"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实现解读</a:t>
                </a:r>
                <a:endParaRPr lang="zh-CN" altLang="en-US" sz="1786" dirty="0">
                  <a:solidFill>
                    <a:schemeClr val="bg1"/>
                  </a:solidFill>
                  <a:latin typeface="黑体" panose="02010609060101010101" pitchFamily="49" charset="-122"/>
                  <a:ea typeface="黑体" panose="02010609060101010101" pitchFamily="49" charset="-122"/>
                </a:endParaRPr>
              </a:p>
            </p:txBody>
          </p:sp>
        </p:grpSp>
      </p:grpSp>
      <p:sp>
        <p:nvSpPr>
          <p:cNvPr id="42" name="isľíḑè"/>
          <p:cNvSpPr txBox="1"/>
          <p:nvPr/>
        </p:nvSpPr>
        <p:spPr>
          <a:xfrm>
            <a:off x="6524207" y="3381088"/>
            <a:ext cx="2911801"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dirty="0" smtClean="0">
                <a:solidFill>
                  <a:schemeClr val="bg1"/>
                </a:solidFill>
              </a:rPr>
              <a:t>乐观锁与悲观锁</a:t>
            </a:r>
            <a:endParaRPr lang="zh-CN" altLang="en-US" sz="1786" dirty="0">
              <a:solidFill>
                <a:schemeClr val="bg1"/>
              </a:solidFill>
              <a:latin typeface="黑体" panose="02010609060101010101" pitchFamily="49" charset="-122"/>
              <a:ea typeface="黑体" panose="02010609060101010101" pitchFamily="49" charset="-122"/>
            </a:endParaRPr>
          </a:p>
        </p:txBody>
      </p:sp>
      <p:sp>
        <p:nvSpPr>
          <p:cNvPr id="43" name="ï$1îḓè"/>
          <p:cNvSpPr txBox="1"/>
          <p:nvPr/>
        </p:nvSpPr>
        <p:spPr>
          <a:xfrm>
            <a:off x="3577857" y="3351303"/>
            <a:ext cx="2549849" cy="402608"/>
          </a:xfrm>
          <a:prstGeom prst="rect">
            <a:avLst/>
          </a:prstGeom>
          <a:noFill/>
          <a:ln>
            <a:noFill/>
          </a:ln>
        </p:spPr>
        <p:txBody>
          <a:bodyPr wrap="square" lIns="51029" tIns="25514" rIns="51029" bIns="25514"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563" dirty="0" err="1" smtClean="0">
                <a:solidFill>
                  <a:schemeClr val="bg1"/>
                </a:solidFill>
                <a:latin typeface="黑体" panose="02010609060101010101" pitchFamily="49" charset="-122"/>
                <a:ea typeface="黑体" panose="02010609060101010101" pitchFamily="49" charset="-122"/>
              </a:rPr>
              <a:t>Volatitle</a:t>
            </a:r>
            <a:r>
              <a:rPr lang="zh-CN" altLang="en-US" sz="1563" dirty="0" smtClean="0">
                <a:solidFill>
                  <a:schemeClr val="bg1"/>
                </a:solidFill>
                <a:latin typeface="黑体" panose="02010609060101010101" pitchFamily="49" charset="-122"/>
                <a:ea typeface="黑体" panose="02010609060101010101" pitchFamily="49" charset="-122"/>
              </a:rPr>
              <a:t>关键字详解</a:t>
            </a:r>
            <a:endParaRPr lang="zh-CN" altLang="en-US" sz="1563"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4806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solidFill>
                  <a:srgbClr val="1475B2"/>
                </a:solidFill>
                <a:latin typeface="微软雅黑" panose="020B0503020204020204" charset="-122"/>
                <a:ea typeface="微软雅黑" panose="020B050302020402020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1">
                <a:latin typeface="微软雅黑" panose="020B0503020204020204" charset="-122"/>
                <a:ea typeface="微软雅黑" panose="020B050302020402020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8" name="TextBox 13"/>
            <p:cNvSpPr txBox="1">
              <a:spLocks noChangeArrowheads="1"/>
            </p:cNvSpPr>
            <p:nvPr/>
          </p:nvSpPr>
          <p:spPr bwMode="auto">
            <a:xfrm>
              <a:off x="5493271" y="1738912"/>
              <a:ext cx="13580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01</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538711" y="4447286"/>
            <a:ext cx="10291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smtClean="0">
                <a:solidFill>
                  <a:schemeClr val="bg1"/>
                </a:solidFill>
              </a:rPr>
              <a:t>既然有了</a:t>
            </a:r>
            <a:r>
              <a:rPr lang="zh-CN" altLang="zh-CN" sz="2800" b="1" dirty="0" smtClean="0">
                <a:solidFill>
                  <a:schemeClr val="bg1"/>
                </a:solidFill>
                <a:latin typeface="宋体" panose="02010600030101010101" pitchFamily="2" charset="-122"/>
              </a:rPr>
              <a:t>synchronized</a:t>
            </a:r>
            <a:r>
              <a:rPr lang="zh-CN" altLang="en-US" sz="2800" b="1" dirty="0" smtClean="0">
                <a:solidFill>
                  <a:schemeClr val="bg1"/>
                </a:solidFill>
                <a:latin typeface="宋体" panose="02010600030101010101" pitchFamily="2" charset="-122"/>
              </a:rPr>
              <a:t>关键字 做并发，为什么还会有</a:t>
            </a:r>
            <a:r>
              <a:rPr lang="en-US" altLang="zh-CN" sz="2800" b="1" dirty="0" smtClean="0">
                <a:solidFill>
                  <a:schemeClr val="bg1"/>
                </a:solidFill>
                <a:latin typeface="宋体" panose="02010600030101010101" pitchFamily="2" charset="-122"/>
              </a:rPr>
              <a:t>Lock</a:t>
            </a:r>
            <a:r>
              <a:rPr lang="zh-CN" altLang="en-US" sz="2800" b="1" dirty="0" smtClean="0">
                <a:solidFill>
                  <a:schemeClr val="bg1"/>
                </a:solidFill>
                <a:latin typeface="宋体" panose="02010600030101010101" pitchFamily="2" charset="-122"/>
              </a:rPr>
              <a:t>包</a:t>
            </a:r>
            <a:endParaRPr lang="zh-CN" altLang="en-US" sz="28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81527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S</a:t>
            </a:r>
            <a:r>
              <a:rPr lang="zh-CN" altLang="zh-CN" sz="3200" b="1" dirty="0" smtClean="0">
                <a:latin typeface="宋体" panose="02010600030101010101" pitchFamily="2" charset="-122"/>
              </a:rPr>
              <a:t>ynchronized</a:t>
            </a:r>
            <a:r>
              <a:rPr lang="zh-CN" altLang="en-US" sz="3200" b="1" dirty="0" smtClean="0">
                <a:latin typeface="宋体" panose="02010600030101010101" pitchFamily="2" charset="-122"/>
              </a:rPr>
              <a:t>缺点</a:t>
            </a:r>
            <a:endParaRPr lang="zh-CN" altLang="en-US" sz="3200" dirty="0"/>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807" y="1600101"/>
            <a:ext cx="9865096" cy="3693319"/>
          </a:xfrm>
          <a:prstGeom prst="rect">
            <a:avLst/>
          </a:prstGeom>
          <a:noFill/>
        </p:spPr>
        <p:txBody>
          <a:bodyPr wrap="square" rtlCol="0">
            <a:spAutoFit/>
          </a:bodyPr>
          <a:lstStyle/>
          <a:p>
            <a:pPr marL="342900" indent="-342900">
              <a:buFont typeface="+mj-lt"/>
              <a:buAutoNum type="arabicPeriod"/>
            </a:pPr>
            <a:r>
              <a:rPr lang="en-US" altLang="zh-CN" dirty="0" smtClean="0">
                <a:solidFill>
                  <a:schemeClr val="bg1"/>
                </a:solidFill>
              </a:rPr>
              <a:t> </a:t>
            </a:r>
            <a:r>
              <a:rPr lang="zh-CN" altLang="en-US" dirty="0" smtClean="0">
                <a:solidFill>
                  <a:schemeClr val="bg1"/>
                </a:solidFill>
              </a:rPr>
              <a:t>无法判断锁状态，不知当前线程是否锁住 还是没有锁住</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不可中断，如果线程迟迟拿不到一把锁，这把锁被其他线程占用，会出现改线程一直等待</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en-US" altLang="zh-CN" b="1" dirty="0">
                <a:solidFill>
                  <a:schemeClr val="bg1"/>
                </a:solidFill>
                <a:latin typeface="宋体" panose="02010600030101010101" pitchFamily="2" charset="-122"/>
              </a:rPr>
              <a:t>S</a:t>
            </a:r>
            <a:r>
              <a:rPr lang="zh-CN" altLang="zh-CN" b="1" dirty="0">
                <a:solidFill>
                  <a:schemeClr val="bg1"/>
                </a:solidFill>
                <a:latin typeface="宋体" panose="02010600030101010101" pitchFamily="2" charset="-122"/>
              </a:rPr>
              <a:t>ynchronized</a:t>
            </a:r>
            <a:r>
              <a:rPr lang="zh-CN" altLang="en-US" dirty="0" smtClean="0">
                <a:solidFill>
                  <a:schemeClr val="bg1"/>
                </a:solidFill>
              </a:rPr>
              <a:t>非公平锁，任何新线程过来 与原先排队等待的线程 都有同样的机会获得锁</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关键字实现获取锁与释放锁，中间不可控</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当锁产生竞争时，两个和三个线程争取一把锁，没有获得到，此时改为系统主动分配，这也</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r>
              <a:rPr lang="zh-CN" altLang="en-US" dirty="0" smtClean="0">
                <a:solidFill>
                  <a:schemeClr val="bg1"/>
                </a:solidFill>
              </a:rPr>
              <a:t>是重量级锁由来。此时会造成 用户空间切换到内核空间</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endParaRPr lang="zh-CN" altLang="en-US" dirty="0">
              <a:solidFill>
                <a:schemeClr val="bg1"/>
              </a:solidFill>
            </a:endParaRPr>
          </a:p>
        </p:txBody>
      </p:sp>
    </p:spTree>
    <p:extLst>
      <p:ext uri="{BB962C8B-B14F-4D97-AF65-F5344CB8AC3E}">
        <p14:creationId xmlns:p14="http://schemas.microsoft.com/office/powerpoint/2010/main" val="421411142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b="1" dirty="0" smtClean="0">
                <a:latin typeface="宋体" panose="02010600030101010101" pitchFamily="2" charset="-122"/>
              </a:rPr>
              <a:t>S</a:t>
            </a:r>
            <a:r>
              <a:rPr lang="zh-CN" altLang="zh-CN" sz="3200" b="1" dirty="0" smtClean="0">
                <a:latin typeface="宋体" panose="02010600030101010101" pitchFamily="2" charset="-122"/>
              </a:rPr>
              <a:t>ynchronized</a:t>
            </a:r>
            <a:r>
              <a:rPr lang="zh-CN" altLang="en-US" sz="3200" b="1" dirty="0" smtClean="0">
                <a:latin typeface="宋体" panose="02010600030101010101" pitchFamily="2" charset="-122"/>
              </a:rPr>
              <a:t>与</a:t>
            </a:r>
            <a:r>
              <a:rPr lang="en-US" altLang="zh-CN" sz="3200" b="1" dirty="0" smtClean="0">
                <a:latin typeface="宋体" panose="02010600030101010101" pitchFamily="2" charset="-122"/>
              </a:rPr>
              <a:t>lock</a:t>
            </a:r>
            <a:r>
              <a:rPr lang="zh-CN" altLang="en-US" sz="3200" b="1" dirty="0" smtClean="0">
                <a:latin typeface="宋体" panose="02010600030101010101" pitchFamily="2" charset="-122"/>
              </a:rPr>
              <a:t>包区别</a:t>
            </a:r>
            <a:endParaRPr lang="zh-CN" altLang="en-US" sz="3200" dirty="0"/>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16807" y="1600101"/>
            <a:ext cx="9865096" cy="3693319"/>
          </a:xfrm>
          <a:prstGeom prst="rect">
            <a:avLst/>
          </a:prstGeom>
          <a:noFill/>
        </p:spPr>
        <p:txBody>
          <a:bodyPr wrap="square" rtlCol="0">
            <a:spAutoFit/>
          </a:bodyPr>
          <a:lstStyle/>
          <a:p>
            <a:pPr marL="342900" indent="-342900">
              <a:buFont typeface="+mj-lt"/>
              <a:buAutoNum type="arabicPeriod"/>
            </a:pPr>
            <a:r>
              <a:rPr lang="en-US" altLang="zh-CN" dirty="0" smtClean="0">
                <a:solidFill>
                  <a:schemeClr val="bg1"/>
                </a:solidFill>
              </a:rPr>
              <a:t> </a:t>
            </a:r>
            <a:r>
              <a:rPr lang="zh-CN" altLang="en-US" dirty="0" smtClean="0">
                <a:solidFill>
                  <a:schemeClr val="bg1"/>
                </a:solidFill>
              </a:rPr>
              <a:t>无法判断锁状态，不知当前线程是否锁住 还是没有锁住</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不可中断，如果线程迟迟拿不到一把锁，这把锁被其他线程占用，会出现改线程一直等待</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en-US" altLang="zh-CN" b="1" dirty="0">
                <a:solidFill>
                  <a:schemeClr val="bg1"/>
                </a:solidFill>
                <a:latin typeface="宋体" panose="02010600030101010101" pitchFamily="2" charset="-122"/>
              </a:rPr>
              <a:t>S</a:t>
            </a:r>
            <a:r>
              <a:rPr lang="zh-CN" altLang="zh-CN" b="1" dirty="0">
                <a:solidFill>
                  <a:schemeClr val="bg1"/>
                </a:solidFill>
                <a:latin typeface="宋体" panose="02010600030101010101" pitchFamily="2" charset="-122"/>
              </a:rPr>
              <a:t>ynchronized</a:t>
            </a:r>
            <a:r>
              <a:rPr lang="zh-CN" altLang="en-US" dirty="0" smtClean="0">
                <a:solidFill>
                  <a:schemeClr val="bg1"/>
                </a:solidFill>
              </a:rPr>
              <a:t>非公平锁，任何新线程过来 与原先排队等待的线程 都有同样的机会获得锁</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关键字实现获取锁与释放锁，中间不可控</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r>
              <a:rPr lang="zh-CN" altLang="en-US" dirty="0" smtClean="0">
                <a:solidFill>
                  <a:schemeClr val="bg1"/>
                </a:solidFill>
              </a:rPr>
              <a:t>当锁产生竞争时，两个和三个线程争取一把锁，没有获得到，此时改为系统主动分配，这也</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r>
              <a:rPr lang="zh-CN" altLang="en-US" dirty="0" smtClean="0">
                <a:solidFill>
                  <a:schemeClr val="bg1"/>
                </a:solidFill>
              </a:rPr>
              <a:t>是重量级锁由来。此时会造成 用户空间切换到内核空间</a:t>
            </a:r>
            <a:endParaRPr lang="en-US" altLang="zh-CN" dirty="0" smtClean="0">
              <a:solidFill>
                <a:schemeClr val="bg1"/>
              </a:solidFill>
            </a:endParaRPr>
          </a:p>
          <a:p>
            <a:pPr marL="342900" indent="-342900">
              <a:buFont typeface="+mj-lt"/>
              <a:buAutoNum type="arabicPeriod"/>
            </a:pPr>
            <a:endParaRPr lang="en-US" altLang="zh-CN" dirty="0">
              <a:solidFill>
                <a:schemeClr val="bg1"/>
              </a:solidFill>
            </a:endParaRPr>
          </a:p>
          <a:p>
            <a:pPr marL="342900" indent="-342900">
              <a:buFont typeface="+mj-lt"/>
              <a:buAutoNum type="arabicPeriod"/>
            </a:pPr>
            <a:endParaRPr lang="zh-CN" altLang="en-US" dirty="0">
              <a:solidFill>
                <a:schemeClr val="bg1"/>
              </a:solidFill>
            </a:endParaRPr>
          </a:p>
        </p:txBody>
      </p:sp>
    </p:spTree>
    <p:extLst>
      <p:ext uri="{BB962C8B-B14F-4D97-AF65-F5344CB8AC3E}">
        <p14:creationId xmlns:p14="http://schemas.microsoft.com/office/powerpoint/2010/main" val="35872775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t>并发用在哪些地方</a:t>
            </a:r>
            <a:endParaRPr lang="zh-CN" altLang="en-US" sz="3200" dirty="0"/>
          </a:p>
        </p:txBody>
      </p:sp>
      <p:sp>
        <p:nvSpPr>
          <p:cNvPr id="4" name="圆角矩形 3"/>
          <p:cNvSpPr/>
          <p:nvPr/>
        </p:nvSpPr>
        <p:spPr>
          <a:xfrm>
            <a:off x="2918136" y="3656974"/>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Atomic</a:t>
            </a:r>
            <a:r>
              <a:rPr lang="zh-CN" altLang="en-US" dirty="0" smtClean="0"/>
              <a:t>包</a:t>
            </a:r>
            <a:endParaRPr lang="zh-CN" altLang="en-US" dirty="0"/>
          </a:p>
        </p:txBody>
      </p:sp>
      <p:sp>
        <p:nvSpPr>
          <p:cNvPr id="7" name="圆角矩形 6"/>
          <p:cNvSpPr/>
          <p:nvPr/>
        </p:nvSpPr>
        <p:spPr>
          <a:xfrm>
            <a:off x="2918136" y="5630337"/>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Locks</a:t>
            </a:r>
            <a:r>
              <a:rPr lang="zh-CN" altLang="en-US" dirty="0" smtClean="0"/>
              <a:t>包</a:t>
            </a:r>
            <a:endParaRPr lang="zh-CN" altLang="en-US" dirty="0"/>
          </a:p>
        </p:txBody>
      </p:sp>
      <p:sp>
        <p:nvSpPr>
          <p:cNvPr id="8" name="圆角矩形 7"/>
          <p:cNvSpPr/>
          <p:nvPr/>
        </p:nvSpPr>
        <p:spPr>
          <a:xfrm>
            <a:off x="2918136" y="1678201"/>
            <a:ext cx="41044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宋体" panose="02010600030101010101" pitchFamily="2" charset="-122"/>
              </a:rPr>
              <a:t>S</a:t>
            </a:r>
            <a:r>
              <a:rPr lang="zh-CN" altLang="zh-CN" b="1" dirty="0" smtClean="0">
                <a:latin typeface="宋体" panose="02010600030101010101" pitchFamily="2" charset="-122"/>
              </a:rPr>
              <a:t>ynchronized</a:t>
            </a:r>
            <a:r>
              <a:rPr lang="zh-CN" altLang="en-US" b="1" dirty="0" smtClean="0">
                <a:latin typeface="宋体" panose="02010600030101010101" pitchFamily="2" charset="-122"/>
              </a:rPr>
              <a:t>关键字</a:t>
            </a:r>
            <a:endParaRPr lang="zh-CN" altLang="en-US" dirty="0"/>
          </a:p>
        </p:txBody>
      </p:sp>
      <p:sp>
        <p:nvSpPr>
          <p:cNvPr id="3" name="左大括号 2"/>
          <p:cNvSpPr/>
          <p:nvPr/>
        </p:nvSpPr>
        <p:spPr>
          <a:xfrm>
            <a:off x="2108895" y="1528093"/>
            <a:ext cx="576064" cy="47618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89706" y="3724336"/>
            <a:ext cx="1744404" cy="369332"/>
          </a:xfrm>
          <a:prstGeom prst="rect">
            <a:avLst/>
          </a:prstGeom>
          <a:noFill/>
        </p:spPr>
        <p:txBody>
          <a:bodyPr wrap="square" rtlCol="0">
            <a:spAutoFit/>
          </a:bodyPr>
          <a:lstStyle/>
          <a:p>
            <a:r>
              <a:rPr lang="zh-CN" altLang="en-US" dirty="0" smtClean="0">
                <a:solidFill>
                  <a:schemeClr val="bg1"/>
                </a:solidFill>
              </a:rPr>
              <a:t>并发三大利器</a:t>
            </a:r>
            <a:endParaRPr lang="zh-CN" altLang="en-US" dirty="0">
              <a:solidFill>
                <a:schemeClr val="bg1"/>
              </a:solidFill>
            </a:endParaRPr>
          </a:p>
        </p:txBody>
      </p:sp>
      <p:sp>
        <p:nvSpPr>
          <p:cNvPr id="11" name="左大括号 10"/>
          <p:cNvSpPr/>
          <p:nvPr/>
        </p:nvSpPr>
        <p:spPr>
          <a:xfrm>
            <a:off x="7128906" y="2930410"/>
            <a:ext cx="253726"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7382632" y="2893338"/>
            <a:ext cx="2160240" cy="2400657"/>
          </a:xfrm>
          <a:prstGeom prst="rect">
            <a:avLst/>
          </a:prstGeom>
          <a:noFill/>
        </p:spPr>
        <p:txBody>
          <a:bodyPr wrap="square" rtlCol="0">
            <a:spAutoFit/>
          </a:bodyPr>
          <a:lstStyle/>
          <a:p>
            <a:r>
              <a:rPr lang="zh-CN" altLang="zh-CN" dirty="0" smtClean="0">
                <a:solidFill>
                  <a:schemeClr val="bg1"/>
                </a:solidFill>
                <a:latin typeface="宋体" panose="02010600030101010101" pitchFamily="2" charset="-122"/>
              </a:rPr>
              <a:t>AtomicInteger</a:t>
            </a:r>
            <a:r>
              <a:rPr lang="en-US" altLang="zh-CN" dirty="0" smtClean="0">
                <a:solidFill>
                  <a:schemeClr val="bg1"/>
                </a:solidFill>
                <a:latin typeface="宋体" panose="02010600030101010101" pitchFamily="2" charset="-122"/>
              </a:rPr>
              <a:t> </a:t>
            </a:r>
          </a:p>
          <a:p>
            <a:endParaRPr lang="en-US" altLang="zh-CN" dirty="0" smtClean="0">
              <a:solidFill>
                <a:schemeClr val="bg1"/>
              </a:solidFill>
              <a:latin typeface="宋体" panose="02010600030101010101" pitchFamily="2" charset="-122"/>
            </a:endParaRPr>
          </a:p>
          <a:p>
            <a:endParaRPr lang="en-US" altLang="zh-CN" dirty="0" smtClean="0">
              <a:solidFill>
                <a:schemeClr val="bg1"/>
              </a:solidFill>
              <a:latin typeface="宋体" panose="02010600030101010101" pitchFamily="2" charset="-122"/>
            </a:endParaRPr>
          </a:p>
          <a:p>
            <a:r>
              <a:rPr lang="zh-CN" altLang="zh-CN" dirty="0" smtClean="0">
                <a:solidFill>
                  <a:schemeClr val="bg1"/>
                </a:solidFill>
                <a:latin typeface="宋体" panose="02010600030101010101" pitchFamily="2" charset="-122"/>
              </a:rPr>
              <a:t>AtomicBoolean</a:t>
            </a:r>
            <a:endParaRPr lang="en-US" altLang="zh-CN" dirty="0" smtClean="0">
              <a:solidFill>
                <a:schemeClr val="bg1"/>
              </a:solidFill>
              <a:latin typeface="宋体" panose="02010600030101010101" pitchFamily="2" charset="-122"/>
            </a:endParaRPr>
          </a:p>
          <a:p>
            <a:endParaRPr lang="en-US" altLang="zh-CN" dirty="0" smtClean="0">
              <a:solidFill>
                <a:schemeClr val="bg1"/>
              </a:solidFill>
              <a:latin typeface="宋体" panose="02010600030101010101" pitchFamily="2" charset="-122"/>
            </a:endParaRPr>
          </a:p>
          <a:p>
            <a:endParaRPr lang="en-US" altLang="zh-CN" dirty="0">
              <a:solidFill>
                <a:schemeClr val="bg1"/>
              </a:solidFill>
              <a:latin typeface="宋体" panose="02010600030101010101" pitchFamily="2" charset="-122"/>
            </a:endParaRPr>
          </a:p>
          <a:p>
            <a:r>
              <a:rPr lang="en-US" altLang="zh-CN" dirty="0" err="1" smtClean="0">
                <a:solidFill>
                  <a:schemeClr val="bg1"/>
                </a:solidFill>
                <a:latin typeface="宋体" panose="02010600030101010101" pitchFamily="2" charset="-122"/>
              </a:rPr>
              <a:t>AtomicLong</a:t>
            </a:r>
            <a:endParaRPr lang="zh-CN" altLang="zh-CN" sz="2400" dirty="0">
              <a:solidFill>
                <a:schemeClr val="bg1"/>
              </a:solidFill>
            </a:endParaRPr>
          </a:p>
          <a:p>
            <a:endParaRPr lang="zh-CN" altLang="en-US" dirty="0">
              <a:solidFill>
                <a:schemeClr val="bg1"/>
              </a:solidFill>
            </a:endParaRPr>
          </a:p>
        </p:txBody>
      </p:sp>
      <p:sp>
        <p:nvSpPr>
          <p:cNvPr id="13" name="文本框 12"/>
          <p:cNvSpPr txBox="1"/>
          <p:nvPr/>
        </p:nvSpPr>
        <p:spPr>
          <a:xfrm>
            <a:off x="8949655" y="3755113"/>
            <a:ext cx="4248472" cy="307777"/>
          </a:xfrm>
          <a:prstGeom prst="rect">
            <a:avLst/>
          </a:prstGeom>
          <a:noFill/>
        </p:spPr>
        <p:txBody>
          <a:bodyPr wrap="square" rtlCol="0">
            <a:spAutoFit/>
          </a:bodyPr>
          <a:lstStyle/>
          <a:p>
            <a:r>
              <a:rPr lang="zh-CN" altLang="en-US" sz="1400" dirty="0" smtClean="0">
                <a:solidFill>
                  <a:srgbClr val="FF0000"/>
                </a:solidFill>
                <a:latin typeface="宋体" panose="02010600030101010101" pitchFamily="2" charset="-122"/>
              </a:rPr>
              <a:t>原理</a:t>
            </a:r>
            <a:r>
              <a:rPr lang="en-US" altLang="zh-CN" sz="1400" dirty="0" smtClean="0">
                <a:solidFill>
                  <a:srgbClr val="FF0000"/>
                </a:solidFill>
                <a:latin typeface="宋体" panose="02010600030101010101" pitchFamily="2" charset="-122"/>
              </a:rPr>
              <a:t>:</a:t>
            </a:r>
            <a:r>
              <a:rPr lang="zh-CN" altLang="en-US" sz="1400" dirty="0" smtClean="0">
                <a:solidFill>
                  <a:schemeClr val="bg1"/>
                </a:solidFill>
                <a:latin typeface="宋体" panose="02010600030101010101" pitchFamily="2" charset="-122"/>
              </a:rPr>
              <a:t>应用 </a:t>
            </a:r>
            <a:r>
              <a:rPr lang="en-US" altLang="zh-CN" sz="1400" dirty="0" err="1" smtClean="0">
                <a:solidFill>
                  <a:schemeClr val="bg1"/>
                </a:solidFill>
                <a:latin typeface="宋体" panose="02010600030101010101" pitchFamily="2" charset="-122"/>
              </a:rPr>
              <a:t>Volatitle</a:t>
            </a:r>
            <a:r>
              <a:rPr lang="zh-CN" altLang="en-US" sz="1400" dirty="0" smtClean="0">
                <a:solidFill>
                  <a:schemeClr val="bg1"/>
                </a:solidFill>
                <a:latin typeface="宋体" panose="02010600030101010101" pitchFamily="2" charset="-122"/>
              </a:rPr>
              <a:t>关键字和</a:t>
            </a:r>
            <a:r>
              <a:rPr lang="en-US" altLang="zh-CN" sz="1400" dirty="0" smtClean="0">
                <a:solidFill>
                  <a:schemeClr val="bg1"/>
                </a:solidFill>
                <a:latin typeface="宋体" panose="02010600030101010101" pitchFamily="2" charset="-122"/>
              </a:rPr>
              <a:t>CAS</a:t>
            </a:r>
            <a:r>
              <a:rPr lang="zh-CN" altLang="en-US" sz="1400" dirty="0" smtClean="0">
                <a:solidFill>
                  <a:schemeClr val="bg1"/>
                </a:solidFill>
                <a:latin typeface="宋体" panose="02010600030101010101" pitchFamily="2" charset="-122"/>
              </a:rPr>
              <a:t>理论实现并发</a:t>
            </a:r>
            <a:endParaRPr lang="zh-CN" altLang="en-US" sz="1400" dirty="0">
              <a:solidFill>
                <a:schemeClr val="bg1"/>
              </a:solidFill>
            </a:endParaRPr>
          </a:p>
        </p:txBody>
      </p:sp>
      <p:sp>
        <p:nvSpPr>
          <p:cNvPr id="14" name="文本框 13"/>
          <p:cNvSpPr txBox="1"/>
          <p:nvPr/>
        </p:nvSpPr>
        <p:spPr>
          <a:xfrm>
            <a:off x="7245424" y="5799053"/>
            <a:ext cx="4248472" cy="307777"/>
          </a:xfrm>
          <a:prstGeom prst="rect">
            <a:avLst/>
          </a:prstGeom>
          <a:noFill/>
        </p:spPr>
        <p:txBody>
          <a:bodyPr wrap="square" rtlCol="0">
            <a:spAutoFit/>
          </a:bodyPr>
          <a:lstStyle/>
          <a:p>
            <a:r>
              <a:rPr lang="zh-CN" altLang="en-US" sz="1400" dirty="0" smtClean="0">
                <a:solidFill>
                  <a:srgbClr val="FF0000"/>
                </a:solidFill>
                <a:latin typeface="宋体" panose="02010600030101010101" pitchFamily="2" charset="-122"/>
              </a:rPr>
              <a:t>原理</a:t>
            </a:r>
            <a:r>
              <a:rPr lang="en-US" altLang="zh-CN" sz="1400" dirty="0" smtClean="0">
                <a:solidFill>
                  <a:srgbClr val="FF0000"/>
                </a:solidFill>
                <a:latin typeface="宋体" panose="02010600030101010101" pitchFamily="2" charset="-122"/>
              </a:rPr>
              <a:t>:</a:t>
            </a:r>
            <a:r>
              <a:rPr lang="zh-CN" altLang="en-US" sz="1400" dirty="0" smtClean="0">
                <a:solidFill>
                  <a:schemeClr val="bg1"/>
                </a:solidFill>
                <a:latin typeface="宋体" panose="02010600030101010101" pitchFamily="2" charset="-122"/>
              </a:rPr>
              <a:t>应用</a:t>
            </a:r>
            <a:r>
              <a:rPr lang="en-US" altLang="zh-CN" sz="1400" dirty="0" smtClean="0">
                <a:solidFill>
                  <a:schemeClr val="bg1"/>
                </a:solidFill>
                <a:latin typeface="宋体" panose="02010600030101010101" pitchFamily="2" charset="-122"/>
              </a:rPr>
              <a:t>CAS</a:t>
            </a:r>
            <a:r>
              <a:rPr lang="zh-CN" altLang="en-US" sz="1400" dirty="0" smtClean="0">
                <a:solidFill>
                  <a:schemeClr val="bg1"/>
                </a:solidFill>
                <a:latin typeface="宋体" panose="02010600030101010101" pitchFamily="2" charset="-122"/>
              </a:rPr>
              <a:t>理论实现并发</a:t>
            </a:r>
            <a:endParaRPr lang="zh-CN" altLang="en-US" sz="1400" dirty="0">
              <a:solidFill>
                <a:schemeClr val="bg1"/>
              </a:solidFill>
            </a:endParaRPr>
          </a:p>
        </p:txBody>
      </p:sp>
      <p:sp>
        <p:nvSpPr>
          <p:cNvPr id="15" name="文本框 14"/>
          <p:cNvSpPr txBox="1"/>
          <p:nvPr/>
        </p:nvSpPr>
        <p:spPr>
          <a:xfrm>
            <a:off x="7159729" y="1754551"/>
            <a:ext cx="4248472" cy="307777"/>
          </a:xfrm>
          <a:prstGeom prst="rect">
            <a:avLst/>
          </a:prstGeom>
          <a:noFill/>
        </p:spPr>
        <p:txBody>
          <a:bodyPr wrap="square" rtlCol="0">
            <a:spAutoFit/>
          </a:bodyPr>
          <a:lstStyle/>
          <a:p>
            <a:r>
              <a:rPr lang="zh-CN" altLang="en-US" sz="1400" dirty="0" smtClean="0">
                <a:solidFill>
                  <a:srgbClr val="FF0000"/>
                </a:solidFill>
                <a:latin typeface="宋体" panose="02010600030101010101" pitchFamily="2" charset="-122"/>
              </a:rPr>
              <a:t>原理</a:t>
            </a:r>
            <a:r>
              <a:rPr lang="en-US" altLang="zh-CN" sz="1400" dirty="0" smtClean="0">
                <a:solidFill>
                  <a:srgbClr val="FF0000"/>
                </a:solidFill>
                <a:latin typeface="宋体" panose="02010600030101010101" pitchFamily="2" charset="-122"/>
              </a:rPr>
              <a:t>:</a:t>
            </a:r>
            <a:r>
              <a:rPr lang="zh-CN" altLang="en-US" sz="1400" dirty="0" smtClean="0">
                <a:solidFill>
                  <a:schemeClr val="bg1"/>
                </a:solidFill>
                <a:latin typeface="宋体" panose="02010600030101010101" pitchFamily="2" charset="-122"/>
              </a:rPr>
              <a:t>应用</a:t>
            </a:r>
            <a:r>
              <a:rPr lang="en-US" altLang="zh-CN" sz="1400" dirty="0" smtClean="0">
                <a:solidFill>
                  <a:schemeClr val="bg1"/>
                </a:solidFill>
                <a:latin typeface="宋体" panose="02010600030101010101" pitchFamily="2" charset="-122"/>
              </a:rPr>
              <a:t>monitor</a:t>
            </a:r>
            <a:r>
              <a:rPr lang="zh-CN" altLang="en-US" sz="1400" dirty="0" smtClean="0">
                <a:solidFill>
                  <a:schemeClr val="bg1"/>
                </a:solidFill>
                <a:latin typeface="宋体" panose="02010600030101010101" pitchFamily="2" charset="-122"/>
              </a:rPr>
              <a:t>机制</a:t>
            </a:r>
            <a:endParaRPr lang="zh-CN" altLang="en-US" sz="1400" dirty="0">
              <a:solidFill>
                <a:schemeClr val="bg1"/>
              </a:solidFill>
            </a:endParaRPr>
          </a:p>
        </p:txBody>
      </p:sp>
    </p:spTree>
    <p:extLst>
      <p:ext uri="{BB962C8B-B14F-4D97-AF65-F5344CB8AC3E}">
        <p14:creationId xmlns:p14="http://schemas.microsoft.com/office/powerpoint/2010/main" val="30661195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844381" y="1184639"/>
            <a:ext cx="2787497" cy="2517072"/>
            <a:chOff x="4844381" y="1184639"/>
            <a:chExt cx="2787497" cy="2517072"/>
          </a:xfrm>
        </p:grpSpPr>
        <p:sp>
          <p:nvSpPr>
            <p:cNvPr id="4" name="Oval 5"/>
            <p:cNvSpPr>
              <a:spLocks noChangeArrowheads="1"/>
            </p:cNvSpPr>
            <p:nvPr/>
          </p:nvSpPr>
          <p:spPr bwMode="auto">
            <a:xfrm>
              <a:off x="5062858" y="1184639"/>
              <a:ext cx="2378954" cy="2388999"/>
            </a:xfrm>
            <a:prstGeom prst="ellipse">
              <a:avLst/>
            </a:prstGeom>
            <a:solidFill>
              <a:srgbClr val="00B050"/>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solidFill>
                  <a:srgbClr val="1475B2"/>
                </a:solidFill>
                <a:latin typeface="微软雅黑" panose="020B0503020204020204" charset="-122"/>
                <a:ea typeface="微软雅黑" panose="020B0503020204020204" charset="-122"/>
              </a:endParaRPr>
            </a:p>
          </p:txBody>
        </p:sp>
        <p:sp>
          <p:nvSpPr>
            <p:cNvPr id="5" name="Freeform 8"/>
            <p:cNvSpPr/>
            <p:nvPr/>
          </p:nvSpPr>
          <p:spPr bwMode="auto">
            <a:xfrm>
              <a:off x="4917207" y="2379139"/>
              <a:ext cx="2613333" cy="1322572"/>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2531">
                <a:latin typeface="微软雅黑" panose="020B0503020204020204" charset="-122"/>
                <a:ea typeface="微软雅黑" panose="020B0503020204020204" charset="-122"/>
              </a:endParaRPr>
            </a:p>
          </p:txBody>
        </p:sp>
        <p:sp>
          <p:nvSpPr>
            <p:cNvPr id="6" name="Oval 9"/>
            <p:cNvSpPr>
              <a:spLocks noChangeArrowheads="1"/>
            </p:cNvSpPr>
            <p:nvPr/>
          </p:nvSpPr>
          <p:spPr bwMode="auto">
            <a:xfrm>
              <a:off x="7484554" y="2305476"/>
              <a:ext cx="147324"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7" name="Oval 10"/>
            <p:cNvSpPr>
              <a:spLocks noChangeArrowheads="1"/>
            </p:cNvSpPr>
            <p:nvPr/>
          </p:nvSpPr>
          <p:spPr bwMode="auto">
            <a:xfrm>
              <a:off x="4844381" y="2305817"/>
              <a:ext cx="145651" cy="147324"/>
            </a:xfrm>
            <a:prstGeom prst="ellipse">
              <a:avLst/>
            </a:prstGeom>
            <a:solidFill>
              <a:srgbClr val="1475B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531">
                <a:latin typeface="微软雅黑" panose="020B0503020204020204" charset="-122"/>
                <a:ea typeface="微软雅黑" panose="020B0503020204020204" charset="-122"/>
              </a:endParaRPr>
            </a:p>
          </p:txBody>
        </p:sp>
        <p:sp>
          <p:nvSpPr>
            <p:cNvPr id="8" name="TextBox 13"/>
            <p:cNvSpPr txBox="1">
              <a:spLocks noChangeArrowheads="1"/>
            </p:cNvSpPr>
            <p:nvPr/>
          </p:nvSpPr>
          <p:spPr bwMode="auto">
            <a:xfrm>
              <a:off x="5493271" y="1738912"/>
              <a:ext cx="12394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dirty="0" smtClean="0">
                  <a:solidFill>
                    <a:srgbClr val="F8F8F8"/>
                  </a:solidFill>
                  <a:latin typeface="思源黑体 CN Medium" panose="020B0600000000000000" pitchFamily="34" charset="-122"/>
                  <a:ea typeface="思源黑体 CN Medium" panose="020B0600000000000000" pitchFamily="34" charset="-122"/>
                </a:rPr>
                <a:t>02</a:t>
              </a:r>
              <a:endParaRPr lang="zh-CN" altLang="en-US" sz="7200" dirty="0">
                <a:solidFill>
                  <a:srgbClr val="F8F8F8"/>
                </a:solidFill>
                <a:latin typeface="思源黑体 CN Medium" panose="020B0600000000000000" pitchFamily="34" charset="-122"/>
                <a:ea typeface="思源黑体 CN Medium" panose="020B0600000000000000" pitchFamily="34" charset="-122"/>
              </a:endParaRPr>
            </a:p>
          </p:txBody>
        </p:sp>
      </p:grpSp>
      <p:cxnSp>
        <p:nvCxnSpPr>
          <p:cNvPr id="9" name="直接连接符 15"/>
          <p:cNvCxnSpPr>
            <a:cxnSpLocks noChangeShapeType="1"/>
          </p:cNvCxnSpPr>
          <p:nvPr/>
        </p:nvCxnSpPr>
        <p:spPr bwMode="auto">
          <a:xfrm>
            <a:off x="3316333" y="4336108"/>
            <a:ext cx="6226129" cy="0"/>
          </a:xfrm>
          <a:prstGeom prst="line">
            <a:avLst/>
          </a:prstGeom>
          <a:noFill/>
          <a:ln w="9525" cmpd="sng">
            <a:solidFill>
              <a:srgbClr val="4E4B4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17"/>
          <p:cNvSpPr txBox="1">
            <a:spLocks noChangeArrowheads="1"/>
          </p:cNvSpPr>
          <p:nvPr/>
        </p:nvSpPr>
        <p:spPr bwMode="auto">
          <a:xfrm>
            <a:off x="1330711" y="4496101"/>
            <a:ext cx="984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latin typeface="思源黑体 CN Bold" panose="020B0800000000000000" pitchFamily="34" charset="-122"/>
                <a:ea typeface="思源黑体 CN Bold" panose="020B0800000000000000" pitchFamily="34" charset="-122"/>
              </a:rPr>
              <a:t>为什么做线程同步的时候经常看到</a:t>
            </a:r>
            <a:r>
              <a:rPr lang="en-US" altLang="zh-CN" sz="2000" dirty="0" err="1" smtClean="0">
                <a:solidFill>
                  <a:schemeClr val="bg1"/>
                </a:solidFill>
                <a:latin typeface="思源黑体 CN Bold" panose="020B0800000000000000" pitchFamily="34" charset="-122"/>
                <a:ea typeface="思源黑体 CN Bold" panose="020B0800000000000000" pitchFamily="34" charset="-122"/>
              </a:rPr>
              <a:t>Volatitle</a:t>
            </a:r>
            <a:r>
              <a:rPr lang="zh-CN" altLang="en-US" sz="2000" dirty="0">
                <a:solidFill>
                  <a:schemeClr val="bg1"/>
                </a:solidFill>
                <a:latin typeface="思源黑体 CN Bold" panose="020B0800000000000000" pitchFamily="34" charset="-122"/>
                <a:ea typeface="思源黑体 CN Bold" panose="020B0800000000000000" pitchFamily="34" charset="-122"/>
              </a:rPr>
              <a:t>身影</a:t>
            </a:r>
            <a:endParaRPr lang="zh-CN" altLang="en-US" sz="20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2281096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18.pptx"/>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1297</Words>
  <Application>Microsoft Office PowerPoint</Application>
  <PresentationFormat>自定义</PresentationFormat>
  <Paragraphs>215</Paragraphs>
  <Slides>31</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Source Han Sans CN Normal</vt:lpstr>
      <vt:lpstr>方正姚体</vt:lpstr>
      <vt:lpstr>黑体</vt:lpstr>
      <vt:lpstr>思源黑体 CN Bold</vt:lpstr>
      <vt:lpstr>思源黑体 CN Medium</vt:lpstr>
      <vt:lpstr>思源黑体 CN Normal</vt:lpstr>
      <vt:lpstr>宋体</vt:lpstr>
      <vt:lpstr>微软雅黑</vt:lpstr>
      <vt:lpstr>Arial</vt:lpstr>
      <vt:lpstr>Calibri</vt:lpstr>
      <vt:lpstr>Calibri Light</vt:lpstr>
      <vt:lpstr>Times New Roman</vt:lpstr>
      <vt:lpstr>第一PPT，www.1ppt.com</vt:lpstr>
      <vt:lpstr>写字板文档</vt:lpstr>
      <vt:lpstr>PowerPoint 演示文稿</vt:lpstr>
      <vt:lpstr>PowerPoint 演示文稿</vt:lpstr>
      <vt:lpstr>PowerPoint 演示文稿</vt:lpstr>
      <vt:lpstr>PowerPoint 演示文稿</vt:lpstr>
      <vt:lpstr>PowerPoint 演示文稿</vt:lpstr>
      <vt:lpstr>Synchronized缺点</vt:lpstr>
      <vt:lpstr>Synchronized与lock包区别</vt:lpstr>
      <vt:lpstr>并发用在哪些地方</vt:lpstr>
      <vt:lpstr>PowerPoint 演示文稿</vt:lpstr>
      <vt:lpstr>Volatitle的作用</vt:lpstr>
      <vt:lpstr>DCL单例转化成指令集后的代码</vt:lpstr>
      <vt:lpstr>PowerPoint 演示文稿</vt:lpstr>
      <vt:lpstr>指令重排序</vt:lpstr>
      <vt:lpstr>一定的规则</vt:lpstr>
      <vt:lpstr>不会发生重排</vt:lpstr>
      <vt:lpstr>单例影响</vt:lpstr>
      <vt:lpstr>Volatile原理</vt:lpstr>
      <vt:lpstr>JVM与Android关系</vt:lpstr>
      <vt:lpstr>PowerPoint 演示文稿</vt:lpstr>
      <vt:lpstr>Volatitle的作用</vt:lpstr>
      <vt:lpstr>Volatitle的原理</vt:lpstr>
      <vt:lpstr>volatile修饰之后就变得不一样了</vt:lpstr>
      <vt:lpstr>PowerPoint 演示文稿</vt:lpstr>
      <vt:lpstr>什么是CAS？</vt:lpstr>
      <vt:lpstr>CAS例子</vt:lpstr>
      <vt:lpstr>线程1发现失败</vt:lpstr>
      <vt:lpstr>JVM与Android关系</vt:lpstr>
      <vt:lpstr>内存抖动</vt:lpstr>
      <vt:lpstr>Android虚拟机内存模型</vt:lpstr>
      <vt:lpstr>PowerPoint 演示文稿</vt:lpstr>
      <vt:lpstr>谢谢观看</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
  <cp:revision>1</cp:revision>
  <dcterms:created xsi:type="dcterms:W3CDTF">2016-09-17T14:09:48Z</dcterms:created>
  <dcterms:modified xsi:type="dcterms:W3CDTF">2020-05-28T14:31:56Z</dcterms:modified>
</cp:coreProperties>
</file>