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  <p:sldMasterId id="2147483681" r:id="rId4"/>
    <p:sldMasterId id="2147483687" r:id="rId5"/>
  </p:sldMasterIdLst>
  <p:notesMasterIdLst>
    <p:notesMasterId r:id="rId7"/>
  </p:notesMasterIdLst>
  <p:sldIdLst>
    <p:sldId id="524" r:id="rId6"/>
    <p:sldId id="525" r:id="rId8"/>
    <p:sldId id="913" r:id="rId9"/>
    <p:sldId id="380" r:id="rId10"/>
    <p:sldId id="760" r:id="rId11"/>
    <p:sldId id="999" r:id="rId12"/>
    <p:sldId id="1176" r:id="rId13"/>
    <p:sldId id="1188" r:id="rId14"/>
    <p:sldId id="1187" r:id="rId15"/>
    <p:sldId id="1190" r:id="rId16"/>
    <p:sldId id="1191" r:id="rId17"/>
    <p:sldId id="1189" r:id="rId18"/>
    <p:sldId id="1194" r:id="rId19"/>
    <p:sldId id="1192" r:id="rId20"/>
    <p:sldId id="1193" r:id="rId21"/>
    <p:sldId id="1135" r:id="rId22"/>
    <p:sldId id="1171" r:id="rId23"/>
    <p:sldId id="1172" r:id="rId24"/>
    <p:sldId id="1173" r:id="rId25"/>
    <p:sldId id="1123" r:id="rId26"/>
    <p:sldId id="1174" r:id="rId27"/>
    <p:sldId id="1125" r:id="rId28"/>
    <p:sldId id="1175" r:id="rId29"/>
    <p:sldId id="556" r:id="rId30"/>
    <p:sldId id="557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  <p:cmAuthor id="2" name="China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F56"/>
    <a:srgbClr val="F36D7A"/>
    <a:srgbClr val="33C3AB"/>
    <a:srgbClr val="364555"/>
    <a:srgbClr val="FCB030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44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29E95-7A05-45BF-88FF-3B3CA2B46BF8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246D68C-9949-4FBA-BA85-83A0081EF3D2}">
      <dgm:prSet phldrT="[文本]"/>
      <dgm:spPr/>
      <dgm:t>
        <a:bodyPr/>
        <a:lstStyle/>
        <a:p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gm:t>
    </dgm:pt>
    <dgm:pt modelId="{06CF96D1-66D2-422B-BC42-0FAC03D07F46}" cxnId="{F92F6116-66F9-4825-A30E-74FA80D11619}" type="parTrans">
      <dgm:prSet/>
      <dgm:spPr/>
      <dgm:t>
        <a:bodyPr/>
        <a:lstStyle/>
        <a:p>
          <a:endParaRPr lang="zh-CN" altLang="en-US"/>
        </a:p>
      </dgm:t>
    </dgm:pt>
    <dgm:pt modelId="{A58030CA-A554-4582-8E3A-8AB6EF336C8B}" cxnId="{F92F6116-66F9-4825-A30E-74FA80D11619}" type="sibTrans">
      <dgm:prSet/>
      <dgm:spPr/>
      <dgm:t>
        <a:bodyPr/>
        <a:lstStyle/>
        <a:p>
          <a:endParaRPr lang="zh-CN" altLang="en-US"/>
        </a:p>
      </dgm:t>
    </dgm:pt>
    <dgm:pt modelId="{B157C6B7-44DE-434A-93D6-2E3BDB0919A0}">
      <dgm:prSet phldrT="[文本]"/>
      <dgm:spPr/>
      <dgm:t>
        <a:bodyPr/>
        <a:lstStyle/>
        <a:p>
          <a:r>
            <a:rPr lang="zh-CN" altLang="en-US" smtClean="0"/>
            <a:t>实例对象</a:t>
          </a:r>
          <a:endParaRPr lang="zh-CN" altLang="en-US"/>
        </a:p>
      </dgm:t>
    </dgm:pt>
    <dgm:pt modelId="{A09D5203-2113-4CC7-9C15-031425F258B2}" cxnId="{22FD4370-3A7F-4CCC-A602-7EB4A4CC050B}" type="parTrans">
      <dgm:prSet/>
      <dgm:spPr/>
      <dgm:t>
        <a:bodyPr/>
        <a:lstStyle/>
        <a:p>
          <a:endParaRPr lang="zh-CN" altLang="en-US"/>
        </a:p>
      </dgm:t>
    </dgm:pt>
    <dgm:pt modelId="{46B313EE-5B6A-4A6E-810D-AADD94779015}" cxnId="{22FD4370-3A7F-4CCC-A602-7EB4A4CC050B}" type="sibTrans">
      <dgm:prSet/>
      <dgm:spPr/>
      <dgm:t>
        <a:bodyPr/>
        <a:lstStyle/>
        <a:p>
          <a:endParaRPr lang="zh-CN" altLang="en-US"/>
        </a:p>
      </dgm:t>
    </dgm:pt>
    <dgm:pt modelId="{C019B107-5EDA-4DF7-AA23-9DDBEEBEEC8B}">
      <dgm:prSet phldrT="[文本]"/>
      <dgm:spPr/>
      <dgm:t>
        <a:bodyPr/>
        <a:lstStyle/>
        <a:p>
          <a:r>
            <a:rPr lang="zh-CN" altLang="en-US" smtClean="0"/>
            <a:t>卸载</a:t>
          </a:r>
          <a:endParaRPr lang="zh-CN" altLang="en-US"/>
        </a:p>
      </dgm:t>
    </dgm:pt>
    <dgm:pt modelId="{EA4B5C60-81FB-44D8-B247-ED196CC2D2EE}" cxnId="{1ED9885D-5DE0-4AD9-A0A2-287E0F66BE75}" type="parTrans">
      <dgm:prSet/>
      <dgm:spPr/>
      <dgm:t>
        <a:bodyPr/>
        <a:lstStyle/>
        <a:p>
          <a:endParaRPr lang="zh-CN" altLang="en-US"/>
        </a:p>
      </dgm:t>
    </dgm:pt>
    <dgm:pt modelId="{8AC48540-770B-4F4D-8E8E-99B96B04D25D}" cxnId="{1ED9885D-5DE0-4AD9-A0A2-287E0F66BE75}" type="sibTrans">
      <dgm:prSet/>
      <dgm:spPr/>
      <dgm:t>
        <a:bodyPr/>
        <a:lstStyle/>
        <a:p>
          <a:endParaRPr lang="zh-CN" altLang="en-US"/>
        </a:p>
      </dgm:t>
    </dgm:pt>
    <dgm:pt modelId="{2DDCD2DA-AA8E-4665-ADC0-BF5DC7539040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gm:t>
    </dgm:pt>
    <dgm:pt modelId="{E1003333-F798-4DE8-BDFC-CA7E84C11CAC}" cxnId="{77D3E22D-C97C-4880-9996-383554A2A8B9}" type="parTrans">
      <dgm:prSet/>
      <dgm:spPr/>
      <dgm:t>
        <a:bodyPr/>
        <a:lstStyle/>
        <a:p>
          <a:endParaRPr lang="zh-CN" altLang="en-US"/>
        </a:p>
      </dgm:t>
    </dgm:pt>
    <dgm:pt modelId="{AE5914CC-1375-461A-8C88-7FCBF12638A5}" cxnId="{77D3E22D-C97C-4880-9996-383554A2A8B9}" type="sibTrans">
      <dgm:prSet/>
      <dgm:spPr/>
      <dgm:t>
        <a:bodyPr/>
        <a:lstStyle/>
        <a:p>
          <a:endParaRPr lang="zh-CN" altLang="en-US"/>
        </a:p>
      </dgm:t>
    </dgm:pt>
    <dgm:pt modelId="{C19317FB-C780-4972-9A65-0D39E3BD6708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gm:t>
    </dgm:pt>
    <dgm:pt modelId="{0AC804BF-9CD3-42B3-AA47-FF89A355B242}" cxnId="{2BF9CF44-09C2-4CDF-9FDF-DF9A490F62DB}" type="parTrans">
      <dgm:prSet/>
      <dgm:spPr/>
      <dgm:t>
        <a:bodyPr/>
        <a:lstStyle/>
        <a:p>
          <a:endParaRPr lang="zh-CN" altLang="en-US"/>
        </a:p>
      </dgm:t>
    </dgm:pt>
    <dgm:pt modelId="{B25B915E-9510-4CA7-BD77-F83D435B1B64}" cxnId="{2BF9CF44-09C2-4CDF-9FDF-DF9A490F62DB}" type="sibTrans">
      <dgm:prSet/>
      <dgm:spPr/>
      <dgm:t>
        <a:bodyPr/>
        <a:lstStyle/>
        <a:p>
          <a:endParaRPr lang="zh-CN" altLang="en-US"/>
        </a:p>
      </dgm:t>
    </dgm:pt>
    <dgm:pt modelId="{FBAB8F7A-E16B-4532-A638-9E69A993AE1C}" type="pres">
      <dgm:prSet presAssocID="{41E29E95-7A05-45BF-88FF-3B3CA2B46B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C0B8A-258B-4D18-B0DA-64CACB92C9CE}" type="pres">
      <dgm:prSet presAssocID="{C19317FB-C780-4972-9A65-0D39E3BD67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EDEBE-ACA3-415F-873B-F5D133278B24}" type="pres">
      <dgm:prSet presAssocID="{C19317FB-C780-4972-9A65-0D39E3BD6708}" presName="spNode" presStyleCnt="0"/>
      <dgm:spPr/>
    </dgm:pt>
    <dgm:pt modelId="{E3B68569-618D-42E5-9AD7-7F0C680314C7}" type="pres">
      <dgm:prSet presAssocID="{B25B915E-9510-4CA7-BD77-F83D435B1B64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4E1E9BA7-9B35-4928-B28F-166C5C73FB64}" type="pres">
      <dgm:prSet presAssocID="{0246D68C-9949-4FBA-BA85-83A0081EF3D2}" presName="node" presStyleLbl="node1" presStyleIdx="1" presStyleCnt="5" custRadScaleRad="88345" custRadScaleInc="-11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2EF9C-CE3F-4036-AB46-C9EA76C92116}" type="pres">
      <dgm:prSet presAssocID="{0246D68C-9949-4FBA-BA85-83A0081EF3D2}" presName="spNode" presStyleCnt="0"/>
      <dgm:spPr/>
    </dgm:pt>
    <dgm:pt modelId="{4DF03016-512F-448D-84D6-BB96130C9EC2}" type="pres">
      <dgm:prSet presAssocID="{A58030CA-A554-4582-8E3A-8AB6EF336C8B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546BD0A3-725A-42C3-A8C5-A875CBF9F351}" type="pres">
      <dgm:prSet presAssocID="{B157C6B7-44DE-434A-93D6-2E3BDB0919A0}" presName="node" presStyleLbl="node1" presStyleIdx="2" presStyleCnt="5" custRadScaleRad="77610" custRadScaleInc="-40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87F86-3DE6-4648-BF9A-046EA7AED84E}" type="pres">
      <dgm:prSet presAssocID="{B157C6B7-44DE-434A-93D6-2E3BDB0919A0}" presName="spNode" presStyleCnt="0"/>
      <dgm:spPr/>
    </dgm:pt>
    <dgm:pt modelId="{1B1008A6-1E1D-4BA2-9602-9B8D1FC11D25}" type="pres">
      <dgm:prSet presAssocID="{46B313EE-5B6A-4A6E-810D-AADD94779015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25090B8-E48E-466D-AADD-8F2806813616}" type="pres">
      <dgm:prSet presAssocID="{C019B107-5EDA-4DF7-AA23-9DDBEEBEEC8B}" presName="node" presStyleLbl="node1" presStyleIdx="3" presStyleCnt="5" custRadScaleRad="78557" custRadScaleInc="34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76B02-D406-4D11-A3E8-528261E34F0E}" type="pres">
      <dgm:prSet presAssocID="{C019B107-5EDA-4DF7-AA23-9DDBEEBEEC8B}" presName="spNode" presStyleCnt="0"/>
      <dgm:spPr/>
    </dgm:pt>
    <dgm:pt modelId="{CFE846BD-84B6-4FE2-B7D0-2F477914F904}" type="pres">
      <dgm:prSet presAssocID="{8AC48540-770B-4F4D-8E8E-99B96B04D25D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53ABA603-23D7-453C-8D83-37CCBB317E25}" type="pres">
      <dgm:prSet presAssocID="{2DDCD2DA-AA8E-4665-ADC0-BF5DC7539040}" presName="node" presStyleLbl="node1" presStyleIdx="4" presStyleCnt="5" custRadScaleRad="89290" custRadScaleInc="8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817A9-390F-4C4B-8518-DAE13429ED58}" type="pres">
      <dgm:prSet presAssocID="{2DDCD2DA-AA8E-4665-ADC0-BF5DC7539040}" presName="spNode" presStyleCnt="0"/>
      <dgm:spPr/>
    </dgm:pt>
    <dgm:pt modelId="{807A7A57-004A-4B62-8BEA-7FF4E12630FD}" type="pres">
      <dgm:prSet presAssocID="{AE5914CC-1375-461A-8C88-7FCBF12638A5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92F6116-66F9-4825-A30E-74FA80D11619}" srcId="{41E29E95-7A05-45BF-88FF-3B3CA2B46BF8}" destId="{0246D68C-9949-4FBA-BA85-83A0081EF3D2}" srcOrd="1" destOrd="0" parTransId="{06CF96D1-66D2-422B-BC42-0FAC03D07F46}" sibTransId="{A58030CA-A554-4582-8E3A-8AB6EF336C8B}"/>
    <dgm:cxn modelId="{37BD13A2-E98B-44FF-A68C-DD9F49B06B81}" type="presOf" srcId="{8AC48540-770B-4F4D-8E8E-99B96B04D25D}" destId="{CFE846BD-84B6-4FE2-B7D0-2F477914F904}" srcOrd="0" destOrd="0" presId="urn:microsoft.com/office/officeart/2005/8/layout/cycle5"/>
    <dgm:cxn modelId="{33CC07A1-9669-45DA-AD21-DC198FC88CE0}" type="presOf" srcId="{A58030CA-A554-4582-8E3A-8AB6EF336C8B}" destId="{4DF03016-512F-448D-84D6-BB96130C9EC2}" srcOrd="0" destOrd="0" presId="urn:microsoft.com/office/officeart/2005/8/layout/cycle5"/>
    <dgm:cxn modelId="{DCFE4C85-430E-4C3D-8E62-C49080BBD6A1}" type="presOf" srcId="{B25B915E-9510-4CA7-BD77-F83D435B1B64}" destId="{E3B68569-618D-42E5-9AD7-7F0C680314C7}" srcOrd="0" destOrd="0" presId="urn:microsoft.com/office/officeart/2005/8/layout/cycle5"/>
    <dgm:cxn modelId="{89F2CC49-2559-4EB8-ADC1-92E510DA690C}" type="presOf" srcId="{41E29E95-7A05-45BF-88FF-3B3CA2B46BF8}" destId="{FBAB8F7A-E16B-4532-A638-9E69A993AE1C}" srcOrd="0" destOrd="0" presId="urn:microsoft.com/office/officeart/2005/8/layout/cycle5"/>
    <dgm:cxn modelId="{2BF9CF44-09C2-4CDF-9FDF-DF9A490F62DB}" srcId="{41E29E95-7A05-45BF-88FF-3B3CA2B46BF8}" destId="{C19317FB-C780-4972-9A65-0D39E3BD6708}" srcOrd="0" destOrd="0" parTransId="{0AC804BF-9CD3-42B3-AA47-FF89A355B242}" sibTransId="{B25B915E-9510-4CA7-BD77-F83D435B1B64}"/>
    <dgm:cxn modelId="{77D3E22D-C97C-4880-9996-383554A2A8B9}" srcId="{41E29E95-7A05-45BF-88FF-3B3CA2B46BF8}" destId="{2DDCD2DA-AA8E-4665-ADC0-BF5DC7539040}" srcOrd="4" destOrd="0" parTransId="{E1003333-F798-4DE8-BDFC-CA7E84C11CAC}" sibTransId="{AE5914CC-1375-461A-8C88-7FCBF12638A5}"/>
    <dgm:cxn modelId="{6B9CD1A8-1041-4447-A21B-8970862D2B10}" type="presOf" srcId="{C19317FB-C780-4972-9A65-0D39E3BD6708}" destId="{729C0B8A-258B-4D18-B0DA-64CACB92C9CE}" srcOrd="0" destOrd="0" presId="urn:microsoft.com/office/officeart/2005/8/layout/cycle5"/>
    <dgm:cxn modelId="{A1CEEBEB-AB95-4C87-B1D2-63A3CFA83B2B}" type="presOf" srcId="{2DDCD2DA-AA8E-4665-ADC0-BF5DC7539040}" destId="{53ABA603-23D7-453C-8D83-37CCBB317E25}" srcOrd="0" destOrd="0" presId="urn:microsoft.com/office/officeart/2005/8/layout/cycle5"/>
    <dgm:cxn modelId="{D6B32585-AF5C-41E5-8838-DB31B021B710}" type="presOf" srcId="{B157C6B7-44DE-434A-93D6-2E3BDB0919A0}" destId="{546BD0A3-725A-42C3-A8C5-A875CBF9F351}" srcOrd="0" destOrd="0" presId="urn:microsoft.com/office/officeart/2005/8/layout/cycle5"/>
    <dgm:cxn modelId="{D57D8BB9-87A8-4FD0-9326-13BCFBDF625C}" type="presOf" srcId="{AE5914CC-1375-461A-8C88-7FCBF12638A5}" destId="{807A7A57-004A-4B62-8BEA-7FF4E12630FD}" srcOrd="0" destOrd="0" presId="urn:microsoft.com/office/officeart/2005/8/layout/cycle5"/>
    <dgm:cxn modelId="{1ED9885D-5DE0-4AD9-A0A2-287E0F66BE75}" srcId="{41E29E95-7A05-45BF-88FF-3B3CA2B46BF8}" destId="{C019B107-5EDA-4DF7-AA23-9DDBEEBEEC8B}" srcOrd="3" destOrd="0" parTransId="{EA4B5C60-81FB-44D8-B247-ED196CC2D2EE}" sibTransId="{8AC48540-770B-4F4D-8E8E-99B96B04D25D}"/>
    <dgm:cxn modelId="{22FD4370-3A7F-4CCC-A602-7EB4A4CC050B}" srcId="{41E29E95-7A05-45BF-88FF-3B3CA2B46BF8}" destId="{B157C6B7-44DE-434A-93D6-2E3BDB0919A0}" srcOrd="2" destOrd="0" parTransId="{A09D5203-2113-4CC7-9C15-031425F258B2}" sibTransId="{46B313EE-5B6A-4A6E-810D-AADD94779015}"/>
    <dgm:cxn modelId="{1D9583A3-F3DE-478B-A8D0-C668C9EBDD50}" type="presOf" srcId="{0246D68C-9949-4FBA-BA85-83A0081EF3D2}" destId="{4E1E9BA7-9B35-4928-B28F-166C5C73FB64}" srcOrd="0" destOrd="0" presId="urn:microsoft.com/office/officeart/2005/8/layout/cycle5"/>
    <dgm:cxn modelId="{8AD961F8-7712-4CA7-B1B3-744194632330}" type="presOf" srcId="{C019B107-5EDA-4DF7-AA23-9DDBEEBEEC8B}" destId="{625090B8-E48E-466D-AADD-8F2806813616}" srcOrd="0" destOrd="0" presId="urn:microsoft.com/office/officeart/2005/8/layout/cycle5"/>
    <dgm:cxn modelId="{97811983-72D3-48F1-9BE0-73B4F8B5EECF}" type="presOf" srcId="{46B313EE-5B6A-4A6E-810D-AADD94779015}" destId="{1B1008A6-1E1D-4BA2-9602-9B8D1FC11D25}" srcOrd="0" destOrd="0" presId="urn:microsoft.com/office/officeart/2005/8/layout/cycle5"/>
    <dgm:cxn modelId="{B6CE9520-7FE1-40A5-8B4A-985EE8B3271D}" type="presParOf" srcId="{FBAB8F7A-E16B-4532-A638-9E69A993AE1C}" destId="{729C0B8A-258B-4D18-B0DA-64CACB92C9CE}" srcOrd="0" destOrd="0" presId="urn:microsoft.com/office/officeart/2005/8/layout/cycle5"/>
    <dgm:cxn modelId="{EB6CF21E-A4DF-46A2-B6BD-B941334E9DEC}" type="presParOf" srcId="{FBAB8F7A-E16B-4532-A638-9E69A993AE1C}" destId="{FADEDEBE-ACA3-415F-873B-F5D133278B24}" srcOrd="1" destOrd="0" presId="urn:microsoft.com/office/officeart/2005/8/layout/cycle5"/>
    <dgm:cxn modelId="{2764D70C-4B8F-4A6D-93CE-0869BAEB308D}" type="presParOf" srcId="{FBAB8F7A-E16B-4532-A638-9E69A993AE1C}" destId="{E3B68569-618D-42E5-9AD7-7F0C680314C7}" srcOrd="2" destOrd="0" presId="urn:microsoft.com/office/officeart/2005/8/layout/cycle5"/>
    <dgm:cxn modelId="{3521D3BE-4456-42B5-B27E-12EE6B4981F7}" type="presParOf" srcId="{FBAB8F7A-E16B-4532-A638-9E69A993AE1C}" destId="{4E1E9BA7-9B35-4928-B28F-166C5C73FB64}" srcOrd="3" destOrd="0" presId="urn:microsoft.com/office/officeart/2005/8/layout/cycle5"/>
    <dgm:cxn modelId="{C4C448CC-B454-414D-A35F-57F60A19F5DE}" type="presParOf" srcId="{FBAB8F7A-E16B-4532-A638-9E69A993AE1C}" destId="{D6B2EF9C-CE3F-4036-AB46-C9EA76C92116}" srcOrd="4" destOrd="0" presId="urn:microsoft.com/office/officeart/2005/8/layout/cycle5"/>
    <dgm:cxn modelId="{7006053A-D6C9-4774-B3A1-17ED7F91A547}" type="presParOf" srcId="{FBAB8F7A-E16B-4532-A638-9E69A993AE1C}" destId="{4DF03016-512F-448D-84D6-BB96130C9EC2}" srcOrd="5" destOrd="0" presId="urn:microsoft.com/office/officeart/2005/8/layout/cycle5"/>
    <dgm:cxn modelId="{19595773-5710-4981-AAB2-B5489958FB32}" type="presParOf" srcId="{FBAB8F7A-E16B-4532-A638-9E69A993AE1C}" destId="{546BD0A3-725A-42C3-A8C5-A875CBF9F351}" srcOrd="6" destOrd="0" presId="urn:microsoft.com/office/officeart/2005/8/layout/cycle5"/>
    <dgm:cxn modelId="{CDE61B53-064C-4320-8A43-205E9A1B461B}" type="presParOf" srcId="{FBAB8F7A-E16B-4532-A638-9E69A993AE1C}" destId="{0A287F86-3DE6-4648-BF9A-046EA7AED84E}" srcOrd="7" destOrd="0" presId="urn:microsoft.com/office/officeart/2005/8/layout/cycle5"/>
    <dgm:cxn modelId="{A9ACE2AC-10AB-4C9B-B332-9F796872C40D}" type="presParOf" srcId="{FBAB8F7A-E16B-4532-A638-9E69A993AE1C}" destId="{1B1008A6-1E1D-4BA2-9602-9B8D1FC11D25}" srcOrd="8" destOrd="0" presId="urn:microsoft.com/office/officeart/2005/8/layout/cycle5"/>
    <dgm:cxn modelId="{69C9F986-D549-483A-B30E-D1D7AB3F0E2E}" type="presParOf" srcId="{FBAB8F7A-E16B-4532-A638-9E69A993AE1C}" destId="{625090B8-E48E-466D-AADD-8F2806813616}" srcOrd="9" destOrd="0" presId="urn:microsoft.com/office/officeart/2005/8/layout/cycle5"/>
    <dgm:cxn modelId="{3259C13B-C934-4E1A-BAF2-97A32F5BB5F0}" type="presParOf" srcId="{FBAB8F7A-E16B-4532-A638-9E69A993AE1C}" destId="{19976B02-D406-4D11-A3E8-528261E34F0E}" srcOrd="10" destOrd="0" presId="urn:microsoft.com/office/officeart/2005/8/layout/cycle5"/>
    <dgm:cxn modelId="{A934FFD3-0D34-451A-9DA6-4D8C4ABEB182}" type="presParOf" srcId="{FBAB8F7A-E16B-4532-A638-9E69A993AE1C}" destId="{CFE846BD-84B6-4FE2-B7D0-2F477914F904}" srcOrd="11" destOrd="0" presId="urn:microsoft.com/office/officeart/2005/8/layout/cycle5"/>
    <dgm:cxn modelId="{13B2C71C-4D7A-4387-ACF7-DE7AC57D5581}" type="presParOf" srcId="{FBAB8F7A-E16B-4532-A638-9E69A993AE1C}" destId="{53ABA603-23D7-453C-8D83-37CCBB317E25}" srcOrd="12" destOrd="0" presId="urn:microsoft.com/office/officeart/2005/8/layout/cycle5"/>
    <dgm:cxn modelId="{0C0D7E8B-3F40-45D6-82DD-ED08284065FA}" type="presParOf" srcId="{FBAB8F7A-E16B-4532-A638-9E69A993AE1C}" destId="{E4F817A9-390F-4C4B-8518-DAE13429ED58}" srcOrd="13" destOrd="0" presId="urn:microsoft.com/office/officeart/2005/8/layout/cycle5"/>
    <dgm:cxn modelId="{77CEA5C5-4146-4F03-B395-C910EB48A562}" type="presParOf" srcId="{FBAB8F7A-E16B-4532-A638-9E69A993AE1C}" destId="{807A7A57-004A-4B62-8BEA-7FF4E12630F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41806" cy="4295775"/>
        <a:chOff x="0" y="0"/>
        <a:chExt cx="6841806" cy="4295775"/>
      </a:xfrm>
    </dsp:grpSpPr>
    <dsp:sp modelId="{729C0B8A-258B-4D18-B0DA-64CACB92C9CE}">
      <dsp:nvSpPr>
        <dsp:cNvPr id="3" name="圆角矩形 2"/>
        <dsp:cNvSpPr/>
      </dsp:nvSpPr>
      <dsp:spPr bwMode="white">
        <a:xfrm>
          <a:off x="2714367" y="0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sp:txBody>
      <dsp:txXfrm>
        <a:off x="2714367" y="0"/>
        <a:ext cx="1413073" cy="918497"/>
      </dsp:txXfrm>
    </dsp:sp>
    <dsp:sp modelId="{E3B68569-618D-42E5-9AD7-7F0C680314C7}">
      <dsp:nvSpPr>
        <dsp:cNvPr id="4" name="弧形 3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17955986"/>
            <a:gd name="adj2" fmla="val 19144127"/>
          </a:avLst>
        </a:prstGeom>
        <a:ln>
          <a:tailEnd type="arrow" w="lg" len="med"/>
        </a:ln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4E1E9BA7-9B35-4928-B28F-166C5C73FB64}">
      <dsp:nvSpPr>
        <dsp:cNvPr id="5" name="圆角矩形 4"/>
        <dsp:cNvSpPr/>
      </dsp:nvSpPr>
      <dsp:spPr bwMode="white">
        <a:xfrm>
          <a:off x="4228748" y="1258710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570000"/>
            <a:satOff val="-7548"/>
            <a:lumOff val="-107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sp:txBody>
      <dsp:txXfrm>
        <a:off x="4228748" y="1258710"/>
        <a:ext cx="1413073" cy="918497"/>
      </dsp:txXfrm>
    </dsp:sp>
    <dsp:sp modelId="{4DF03016-512F-448D-84D6-BB96130C9EC2}">
      <dsp:nvSpPr>
        <dsp:cNvPr id="6" name="弧形 5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62202"/>
            <a:gd name="adj2" fmla="val 899034"/>
          </a:avLst>
        </a:prstGeom>
        <a:ln>
          <a:tailEnd type="arrow" w="lg" len="med"/>
        </a:ln>
      </dsp:spPr>
      <dsp:style>
        <a:lnRef idx="1">
          <a:schemeClr val="accent5">
            <a:hueOff val="570000"/>
            <a:satOff val="-7548"/>
            <a:lumOff val="-1077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546BD0A3-725A-42C3-A8C5-A875CBF9F351}">
      <dsp:nvSpPr>
        <dsp:cNvPr id="7" name="圆角矩形 6"/>
        <dsp:cNvSpPr/>
      </dsp:nvSpPr>
      <dsp:spPr bwMode="white">
        <a:xfrm>
          <a:off x="3734719" y="2825298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140000"/>
            <a:satOff val="-15097"/>
            <a:lumOff val="-2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实例对象</a:t>
          </a:r>
          <a:endParaRPr lang="zh-CN" altLang="en-US"/>
        </a:p>
      </dsp:txBody>
      <dsp:txXfrm>
        <a:off x="3734719" y="2825298"/>
        <a:ext cx="1413073" cy="918497"/>
      </dsp:txXfrm>
    </dsp:sp>
    <dsp:sp modelId="{1B1008A6-1E1D-4BA2-9602-9B8D1FC11D25}">
      <dsp:nvSpPr>
        <dsp:cNvPr id="8" name="弧形 7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4017740"/>
            <a:gd name="adj2" fmla="val 6653499"/>
          </a:avLst>
        </a:prstGeom>
        <a:ln>
          <a:tailEnd type="arrow" w="lg" len="med"/>
        </a:ln>
      </dsp:spPr>
      <dsp:style>
        <a:lnRef idx="1">
          <a:schemeClr val="accent5">
            <a:hueOff val="1140000"/>
            <a:satOff val="-15097"/>
            <a:lumOff val="-2156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625090B8-E48E-466D-AADD-8F2806813616}">
      <dsp:nvSpPr>
        <dsp:cNvPr id="9" name="圆角矩形 8"/>
        <dsp:cNvSpPr/>
      </dsp:nvSpPr>
      <dsp:spPr bwMode="white">
        <a:xfrm>
          <a:off x="1710411" y="2866247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710000"/>
            <a:satOff val="-22646"/>
            <a:lumOff val="-32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卸载</a:t>
          </a:r>
          <a:endParaRPr lang="zh-CN" altLang="en-US"/>
        </a:p>
      </dsp:txBody>
      <dsp:txXfrm>
        <a:off x="1710411" y="2866247"/>
        <a:ext cx="1413073" cy="918497"/>
      </dsp:txXfrm>
    </dsp:sp>
    <dsp:sp modelId="{CFE846BD-84B6-4FE2-B7D0-2F477914F904}">
      <dsp:nvSpPr>
        <dsp:cNvPr id="10" name="弧形 9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9824151"/>
            <a:gd name="adj2" fmla="val 10695512"/>
          </a:avLst>
        </a:prstGeom>
        <a:ln>
          <a:tailEnd type="arrow" w="lg" len="med"/>
        </a:ln>
      </dsp:spPr>
      <dsp:style>
        <a:lnRef idx="1">
          <a:schemeClr val="accent5">
            <a:hueOff val="1710000"/>
            <a:satOff val="-22646"/>
            <a:lumOff val="-3234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53ABA603-23D7-453C-8D83-37CCBB317E25}">
      <dsp:nvSpPr>
        <dsp:cNvPr id="11" name="圆角矩形 10"/>
        <dsp:cNvSpPr/>
      </dsp:nvSpPr>
      <dsp:spPr bwMode="white">
        <a:xfrm>
          <a:off x="1175423" y="1275096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2280000"/>
            <a:satOff val="-30195"/>
            <a:lumOff val="-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sp:txBody>
      <dsp:txXfrm>
        <a:off x="1175423" y="1275096"/>
        <a:ext cx="1413073" cy="918497"/>
      </dsp:txXfrm>
    </dsp:sp>
    <dsp:sp modelId="{807A7A57-004A-4B62-8BEA-7FF4E12630FD}">
      <dsp:nvSpPr>
        <dsp:cNvPr id="12" name="弧形 11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13226218"/>
            <a:gd name="adj2" fmla="val 14436600"/>
          </a:avLst>
        </a:prstGeom>
        <a:ln>
          <a:tailEnd type="arrow" w="lg" len="med"/>
        </a:ln>
      </dsp:spPr>
      <dsp:style>
        <a:lnRef idx="1">
          <a:schemeClr val="accent5">
            <a:hueOff val="2280000"/>
            <a:satOff val="-30195"/>
            <a:lumOff val="-4313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6" name="文本框 5"/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20" name="文本框 19"/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  <p:sp>
        <p:nvSpPr>
          <p:cNvPr id="44" name="FLYING IMPRESSION FID FEIZHAO    qq:1964271550"/>
          <p:cNvSpPr/>
          <p:nvPr userDrawn="1"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 userDrawn="1"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 userDrawn="1"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" name="FLYING IMPRESSION FID FEIZHAO    qq:1964271550"/>
          <p:cNvSpPr/>
          <p:nvPr userDrawn="1"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" name="FLYING IMPRESSION FID FEIZHAO    qq:1964271550"/>
          <p:cNvSpPr/>
          <p:nvPr userDrawn="1"/>
        </p:nvSpPr>
        <p:spPr bwMode="auto">
          <a:xfrm flipV="1">
            <a:off x="8890" y="554653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FLYING IMPRESSION FID FEIZHAO    qq:1964271550"/>
          <p:cNvSpPr/>
          <p:nvPr userDrawn="1"/>
        </p:nvSpPr>
        <p:spPr bwMode="auto">
          <a:xfrm flipV="1">
            <a:off x="8890" y="415419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2" name="FLYING IMPRESSION FID FEIZHAO    qq:1964271550"/>
          <p:cNvSpPr/>
          <p:nvPr userDrawn="1"/>
        </p:nvSpPr>
        <p:spPr bwMode="auto">
          <a:xfrm flipV="1">
            <a:off x="8890" y="275993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3" name="FLYING IMPRESSION FID FEIZHAO    qq:1964271550"/>
          <p:cNvSpPr/>
          <p:nvPr userDrawn="1"/>
        </p:nvSpPr>
        <p:spPr bwMode="auto">
          <a:xfrm flipV="1">
            <a:off x="8890" y="136567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LYING IMPRESSION FID FEIZHAO    qq:1964271550"/>
          <p:cNvSpPr/>
          <p:nvPr userDrawn="1"/>
        </p:nvSpPr>
        <p:spPr bwMode="auto">
          <a:xfrm flipV="1">
            <a:off x="8890" y="-2667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6" name="文本框 5"/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20" name="文本框 19"/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20" name="文本框 19"/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3" name="FLYING IMPRESSION FID FEIZHAO    qq:1964271550"/>
          <p:cNvSpPr/>
          <p:nvPr userDrawn="1"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2.xml"/><Relationship Id="rId3" Type="http://schemas.openxmlformats.org/officeDocument/2006/relationships/image" Target="file:///C:\Users\Admin\AppData\Local\Temp\wps\INetCache\dd28c1b4dcf1d08e3281cc3bd367c494" TargetMode="External"/><Relationship Id="rId2" Type="http://schemas.openxmlformats.org/officeDocument/2006/relationships/image" Target="../media/image9.jpeg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327" y="5429336"/>
            <a:ext cx="12191390" cy="1428664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0251" y="2381278"/>
            <a:ext cx="8131499" cy="2676873"/>
            <a:chOff x="5266365" y="4481724"/>
            <a:chExt cx="13633330" cy="5058794"/>
          </a:xfrm>
        </p:grpSpPr>
        <p:sp>
          <p:nvSpPr>
            <p:cNvPr id="1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4235" b="1" dirty="0">
                  <a:solidFill>
                    <a:srgbClr val="00B05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4235" b="1" dirty="0">
                  <a:solidFill>
                    <a:srgbClr val="00B05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移动互联网高级开发</a:t>
              </a:r>
              <a:r>
                <a:rPr lang="en-US" altLang="zh-CN" sz="4235" b="1" dirty="0">
                  <a:solidFill>
                    <a:srgbClr val="00B05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》</a:t>
              </a:r>
              <a:endParaRPr lang="zh-CN" altLang="en-US" sz="4235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/>
            <p:cNvSpPr txBox="1"/>
            <p:nvPr/>
          </p:nvSpPr>
          <p:spPr>
            <a:xfrm>
              <a:off x="6460865" y="6385172"/>
              <a:ext cx="10935000" cy="119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95" dirty="0">
                  <a:solidFill>
                    <a:srgbClr val="00B050"/>
                  </a:solidFill>
                  <a:latin typeface="黑体" panose="02010609060101010101" charset="-122"/>
                  <a:ea typeface="黑体" panose="02010609060101010101" charset="-122"/>
                  <a:cs typeface="Noto Sans CJK SC Medium" charset="-122"/>
                </a:rPr>
                <a:t>VIP</a:t>
              </a:r>
              <a:r>
                <a:rPr lang="zh-CN" altLang="en-US" sz="3495" dirty="0">
                  <a:solidFill>
                    <a:srgbClr val="00B050"/>
                  </a:solidFill>
                  <a:latin typeface="黑体" panose="02010609060101010101" charset="-122"/>
                  <a:ea typeface="黑体" panose="02010609060101010101" charset="-122"/>
                  <a:cs typeface="Noto Sans CJK SC Medium" charset="-122"/>
                </a:rPr>
                <a:t>课程</a:t>
              </a:r>
              <a:endParaRPr lang="zh-CN" altLang="en-US" sz="3495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1" y="8815698"/>
              <a:ext cx="10935000" cy="724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Noto Sans CJK SC Medium" charset="-122"/>
                  <a:sym typeface="+mn-ea"/>
                </a:rPr>
                <a:t>为社会培养优秀的人才</a:t>
              </a:r>
              <a:endParaRPr lang="zh-CN" altLang="en-US" sz="1905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Noto Sans CJK SC Medium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25455" y="775307"/>
            <a:ext cx="5531444" cy="915427"/>
            <a:chOff x="7039803" y="1465187"/>
            <a:chExt cx="10453405" cy="1729988"/>
          </a:xfrm>
        </p:grpSpPr>
        <p:grpSp>
          <p:nvGrpSpPr>
            <p:cNvPr id="12" name="组合 11"/>
            <p:cNvGrpSpPr/>
            <p:nvPr/>
          </p:nvGrpSpPr>
          <p:grpSpPr>
            <a:xfrm>
              <a:off x="7039803" y="1715925"/>
              <a:ext cx="4845398" cy="1276993"/>
              <a:chOff x="5624694" y="1705372"/>
              <a:chExt cx="4845398" cy="1276993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24694" y="1705372"/>
                <a:ext cx="3800574" cy="1276993"/>
              </a:xfrm>
              <a:prstGeom prst="rect">
                <a:avLst/>
              </a:prstGeom>
            </p:spPr>
          </p:pic>
          <p:sp>
            <p:nvSpPr>
              <p:cNvPr id="14" name="十字形 13"/>
              <p:cNvSpPr/>
              <p:nvPr/>
            </p:nvSpPr>
            <p:spPr>
              <a:xfrm>
                <a:off x="9930092" y="2073868"/>
                <a:ext cx="540000" cy="540000"/>
              </a:xfrm>
              <a:prstGeom prst="plus">
                <a:avLst>
                  <a:gd name="adj" fmla="val 42882"/>
                </a:avLst>
              </a:prstGeom>
              <a:solidFill>
                <a:srgbClr val="157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5">
                  <a:solidFill>
                    <a:srgbClr val="1577BA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18" name="图片 1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90025" y="1465187"/>
              <a:ext cx="1729988" cy="172998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779694" y="1610361"/>
              <a:ext cx="4713514" cy="1276993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905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码牛学院</a:t>
              </a:r>
              <a:endParaRPr lang="en-US" altLang="zh-CN" sz="1905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代码成就人生</a:t>
              </a:r>
              <a:endParaRPr lang="zh-CN" altLang="en-US" sz="955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3"/>
            </p:custDataLst>
          </p:nvPr>
        </p:nvGrpSpPr>
        <p:grpSpPr>
          <a:xfrm>
            <a:off x="681877" y="1059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4990" y="1591945"/>
            <a:ext cx="110788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节码增强技术相当于是一把打开运行时JVM的钥匙，利用它可以动态地对运行中的程序做修改，也可以跟踪JVM运行中程序的状态。此外，我们平时使用的动态代理、AOP也与字节码增强密切相关，它们实质上还是利用各种手段生成或</a:t>
            </a:r>
            <a:r>
              <a:rPr lang="zh-CN" altLang="en-US"/>
              <a:t>修改符合规范的字节码文件。综上所述，掌握字节码增强后可以高效地定位并快速修复一些棘手的问题（如线上性能问题、方法出现不可控的出入参需要紧急加日志等问题），也可以在开发中减少冗余代码，大大提高开发效率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3783965"/>
            <a:ext cx="10838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https://tech.meituan.com/2019/09/05/java-bytecode-enhancement.html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endParaRPr lang="en-US" alt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" y="1306195"/>
            <a:ext cx="56267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一般情况下，我们使用某个类时必定知道它是什么类，是用来做什么的，并且能够获得此类的引用。于是我们直接对这个类进行实例化，之后使用这个类对象进行操作。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反射则是一开始并不知道我要初始化的类对象是什么，自然也无法使用 new 关键字来创建对象了。这时候，我们使用 JDK 提供的反射 API 进行反射调用。反射就是在运行状态中,对于任意一个类,都能够知道这个类的所有属性和方法;对于任意一个对象,都能够调用它的任意方法和属性;并且能改变它的属性。是Java被视为动态语言的关键。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050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20" y="370840"/>
            <a:ext cx="5594985" cy="513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反射为什么慢？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955" y="1721485"/>
            <a:ext cx="11198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smtClean="0">
                <a:sym typeface="+mn-ea"/>
              </a:rPr>
              <a:t>1</a:t>
            </a:r>
            <a:r>
              <a:rPr lang="zh-CN" altLang="en-US" b="1" smtClean="0">
                <a:sym typeface="+mn-ea"/>
              </a:rPr>
              <a:t>、</a:t>
            </a:r>
            <a:r>
              <a:rPr lang="en-US" altLang="zh-CN" b="1" smtClean="0">
                <a:sym typeface="+mn-ea"/>
              </a:rPr>
              <a:t>Method#invoke </a:t>
            </a:r>
            <a:r>
              <a:rPr lang="zh-CN" altLang="en-US" b="1" smtClean="0">
                <a:sym typeface="+mn-ea"/>
              </a:rPr>
              <a:t>需要进行自动拆装箱</a:t>
            </a:r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invoke 方法的参数是 Object[] 类型</a:t>
            </a:r>
            <a:r>
              <a:rPr lang="zh-CN" altLang="en-US" smtClean="0">
                <a:sym typeface="+mn-ea"/>
              </a:rPr>
              <a:t>，如果是基本数据类型会转化为</a:t>
            </a:r>
            <a:r>
              <a:rPr lang="en-US" altLang="zh-CN" smtClean="0">
                <a:sym typeface="+mn-ea"/>
              </a:rPr>
              <a:t>Integer</a:t>
            </a:r>
            <a:r>
              <a:rPr lang="zh-CN" altLang="en-US" smtClean="0">
                <a:sym typeface="+mn-ea"/>
              </a:rPr>
              <a:t>装箱，同时再包装成</a:t>
            </a:r>
            <a:r>
              <a:rPr lang="en-US" altLang="zh-CN" smtClean="0">
                <a:sym typeface="+mn-ea"/>
              </a:rPr>
              <a:t>Object</a:t>
            </a:r>
            <a:r>
              <a:rPr lang="zh-CN" altLang="en-US" smtClean="0">
                <a:sym typeface="+mn-ea"/>
              </a:rPr>
              <a:t>数组。在执行时候又会把数组拆解开，并拆箱为基本数据</a:t>
            </a:r>
            <a:r>
              <a:rPr lang="zh-CN" altLang="en-US" smtClean="0">
                <a:sym typeface="+mn-ea"/>
              </a:rPr>
              <a:t>类型。</a:t>
            </a:r>
            <a:endParaRPr lang="zh-CN" altLang="en-US" smtClean="0">
              <a:sym typeface="+mn-ea"/>
            </a:endParaRPr>
          </a:p>
          <a:p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2</a:t>
            </a:r>
            <a:r>
              <a:rPr lang="zh-CN" altLang="en-US" b="1" smtClean="0">
                <a:sym typeface="+mn-ea"/>
              </a:rPr>
              <a:t>、反射需要按名检索类和方法</a:t>
            </a:r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http://androidxref.com/9.0.0_r3/xref/art/runtime/mirror/class.cc#1265</a:t>
            </a:r>
            <a:endParaRPr lang="en-US" altLang="zh-CN" b="1" smtClean="0">
              <a:sym typeface="+mn-ea"/>
            </a:endParaRPr>
          </a:p>
          <a:p>
            <a:endParaRPr lang="zh-CN" altLang="en-US" b="1" smtClean="0"/>
          </a:p>
          <a:p>
            <a:r>
              <a:rPr lang="en-US" altLang="zh-CN" b="1" smtClean="0">
                <a:sym typeface="+mn-ea"/>
              </a:rPr>
              <a:t>3</a:t>
            </a:r>
            <a:r>
              <a:rPr lang="zh-CN" altLang="en-US" b="1" smtClean="0">
                <a:sym typeface="+mn-ea"/>
              </a:rPr>
              <a:t>、</a:t>
            </a:r>
            <a:r>
              <a:rPr lang="en-US" altLang="zh-CN" b="1" smtClean="0">
                <a:sym typeface="+mn-ea"/>
              </a:rPr>
              <a:t>需要检查方法</a:t>
            </a:r>
            <a:endParaRPr lang="en-US" altLang="zh-CN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反射时</a:t>
            </a:r>
            <a:r>
              <a:rPr lang="zh-CN" altLang="en-US" smtClean="0">
                <a:sym typeface="+mn-ea"/>
              </a:rPr>
              <a:t>需要</a:t>
            </a:r>
            <a:r>
              <a:rPr lang="en-US" altLang="zh-CN" smtClean="0">
                <a:sym typeface="+mn-ea"/>
              </a:rPr>
              <a:t>检查</a:t>
            </a:r>
            <a:r>
              <a:rPr lang="zh-CN" altLang="en-US" smtClean="0">
                <a:sym typeface="+mn-ea"/>
              </a:rPr>
              <a:t>方法可见性以及</a:t>
            </a:r>
            <a:r>
              <a:rPr lang="en-US" altLang="zh-CN" smtClean="0">
                <a:sym typeface="+mn-ea"/>
              </a:rPr>
              <a:t>每个实际参数与形式参数的类型匹配性</a:t>
            </a:r>
            <a:endParaRPr lang="en-US" altLang="zh-CN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endParaRPr lang="en-US" altLang="zh-CN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4</a:t>
            </a:r>
            <a:r>
              <a:rPr lang="zh-CN" altLang="en-US" b="1" smtClean="0">
                <a:sym typeface="+mn-ea"/>
              </a:rPr>
              <a:t>、编译器无法对动态调用的代码做优化，比如内联</a:t>
            </a:r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反射涉及到动态</a:t>
            </a:r>
            <a:r>
              <a:rPr lang="zh-CN" altLang="en-US" smtClean="0">
                <a:sym typeface="+mn-ea"/>
              </a:rPr>
              <a:t>解析</a:t>
            </a:r>
            <a:r>
              <a:rPr lang="en-US" altLang="zh-CN" smtClean="0">
                <a:sym typeface="+mn-ea"/>
              </a:rPr>
              <a:t>的类型</a:t>
            </a:r>
            <a:r>
              <a:rPr lang="zh-CN" altLang="en-US" smtClean="0">
                <a:sym typeface="+mn-ea"/>
              </a:rPr>
              <a:t>，影响内联判断并且无法进行</a:t>
            </a:r>
            <a:r>
              <a:rPr lang="en-US" altLang="zh-CN" smtClean="0">
                <a:sym typeface="+mn-ea"/>
              </a:rPr>
              <a:t>JIT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反射？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9495" y="1249045"/>
            <a:ext cx="932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静态语言 VS 动态语言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Java 反射机制概述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9495" y="2521585"/>
            <a:ext cx="9266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Java 反射机制提供的功能</a:t>
            </a:r>
            <a:endParaRPr lang="zh-CN" altLang="en-US" b="1"/>
          </a:p>
          <a:p>
            <a:endParaRPr lang="zh-CN" altLang="en-US" b="1"/>
          </a:p>
          <a:p>
            <a:pPr lvl="1"/>
            <a:r>
              <a:rPr lang="zh-CN" altLang="en-US"/>
              <a:t>在运行时判断任意一个对象所属的类</a:t>
            </a:r>
            <a:endParaRPr lang="zh-CN" altLang="en-US"/>
          </a:p>
          <a:p>
            <a:pPr lvl="1"/>
            <a:r>
              <a:rPr lang="zh-CN" altLang="en-US"/>
              <a:t>在运行时构造任意一个类的对象</a:t>
            </a:r>
            <a:endParaRPr lang="zh-CN" altLang="en-US"/>
          </a:p>
          <a:p>
            <a:pPr lvl="1"/>
            <a:r>
              <a:rPr lang="zh-CN" altLang="en-US"/>
              <a:t>在运行时判断任意一个类所具有的成员变量和方法</a:t>
            </a:r>
            <a:endParaRPr lang="zh-CN" altLang="en-US"/>
          </a:p>
          <a:p>
            <a:pPr lvl="1"/>
            <a:r>
              <a:rPr lang="zh-CN" altLang="en-US"/>
              <a:t>在运行时获取泛型信息</a:t>
            </a:r>
            <a:endParaRPr lang="zh-CN" altLang="en-US"/>
          </a:p>
          <a:p>
            <a:pPr lvl="1"/>
            <a:r>
              <a:rPr lang="zh-CN" altLang="en-US"/>
              <a:t>在运行时调用任意一个对象的成员变量和方法</a:t>
            </a:r>
            <a:endParaRPr lang="zh-CN" altLang="en-US"/>
          </a:p>
          <a:p>
            <a:pPr lvl="1"/>
            <a:r>
              <a:rPr lang="zh-CN" altLang="en-US"/>
              <a:t>在运行时处理注解</a:t>
            </a:r>
            <a:endParaRPr lang="zh-CN" altLang="en-US"/>
          </a:p>
          <a:p>
            <a:pPr lvl="1"/>
            <a:r>
              <a:rPr lang="zh-CN" altLang="en-US"/>
              <a:t>生成动态代理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1240" y="5301615"/>
            <a:ext cx="491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Java 反射优点和缺点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1799590"/>
            <a:ext cx="10074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每次网络请求出问题，总是找不到原因</a:t>
            </a:r>
            <a:endParaRPr lang="zh-CN" altLang="en-US" sz="2400"/>
          </a:p>
          <a:p>
            <a:r>
              <a:rPr lang="zh-CN" altLang="en-US" sz="3600" b="1">
                <a:solidFill>
                  <a:srgbClr val="FF0000"/>
                </a:solidFill>
              </a:rPr>
              <a:t>蓝瘦香菇！</a:t>
            </a:r>
            <a:endParaRPr lang="zh-CN" altLang="en-US" sz="4400">
              <a:solidFill>
                <a:srgbClr val="EB5F56"/>
              </a:solidFill>
            </a:endParaRPr>
          </a:p>
          <a:p>
            <a:endParaRPr lang="zh-CN" altLang="en-US" sz="3600">
              <a:solidFill>
                <a:srgbClr val="EB5F56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6436995" y="1604963"/>
            <a:ext cx="4762500" cy="364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68300"/>
            <a:ext cx="793750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动态代理原理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类的完整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1454469" y="1133475"/>
          <a:ext cx="6841806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2"/>
          <p:cNvSpPr txBox="1"/>
          <p:nvPr/>
        </p:nvSpPr>
        <p:spPr>
          <a:xfrm>
            <a:off x="3072192" y="17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mtClean="0"/>
              <a:t>编译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18679" y="1231392"/>
            <a:ext cx="1039646" cy="87440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977" y="936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smtClean="0"/>
              <a:t>字节码来源</a:t>
            </a:r>
            <a:endParaRPr lang="zh-CN" altLang="en-US" sz="1400"/>
          </a:p>
        </p:txBody>
      </p:sp>
      <p:sp>
        <p:nvSpPr>
          <p:cNvPr id="17" name="左大括号 16"/>
          <p:cNvSpPr/>
          <p:nvPr/>
        </p:nvSpPr>
        <p:spPr>
          <a:xfrm>
            <a:off x="9432036" y="1466624"/>
            <a:ext cx="271272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03308" y="2011692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mtClean="0"/>
              <a:t>生成的</a:t>
            </a:r>
            <a:r>
              <a:rPr lang="en-US" altLang="zh-CN" smtClean="0"/>
              <a:t>class</a:t>
            </a:r>
            <a:r>
              <a:rPr lang="zh-CN" altLang="en-US" smtClean="0"/>
              <a:t>文件结构？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9010" y="1449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mtClean="0"/>
              <a:t>怎么样在内存中生成？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6074" y="3964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大厂面试题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30" y="551815"/>
            <a:ext cx="1562100" cy="381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4430" y="1706245"/>
            <a:ext cx="73113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Retrofit</a:t>
            </a:r>
            <a:r>
              <a:rPr lang="zh-CN" altLang="en-US" sz="3600"/>
              <a:t>采用的是</a:t>
            </a:r>
            <a:r>
              <a:rPr lang="en-US" altLang="zh-CN" sz="3600"/>
              <a:t>OKHttp</a:t>
            </a:r>
            <a:endParaRPr lang="zh-CN" altLang="en-US" sz="3600"/>
          </a:p>
          <a:p>
            <a:r>
              <a:rPr lang="zh-CN" sz="3600">
                <a:solidFill>
                  <a:srgbClr val="FF0000"/>
                </a:solidFill>
              </a:rPr>
              <a:t>为啥能直接将返回的</a:t>
            </a:r>
            <a:endParaRPr lang="zh-CN" sz="3600">
              <a:solidFill>
                <a:srgbClr val="FF0000"/>
              </a:solidFill>
            </a:endParaRPr>
          </a:p>
          <a:p>
            <a:r>
              <a:rPr lang="zh-CN" sz="3600">
                <a:solidFill>
                  <a:srgbClr val="FF0000"/>
                </a:solidFill>
              </a:rPr>
              <a:t>数据用于渲染</a:t>
            </a:r>
            <a:r>
              <a:rPr lang="en-US" altLang="zh-CN" sz="3600">
                <a:solidFill>
                  <a:srgbClr val="FF0000"/>
                </a:solidFill>
              </a:rPr>
              <a:t>UI</a:t>
            </a:r>
            <a:r>
              <a:rPr lang="zh-CN" altLang="en-US" sz="3600">
                <a:solidFill>
                  <a:srgbClr val="FF0000"/>
                </a:solidFill>
              </a:rPr>
              <a:t>？</a:t>
            </a:r>
            <a:endParaRPr lang="zh-CN" altLang="en-US" sz="36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10" y="625475"/>
            <a:ext cx="523875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8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-23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/24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59255" y="1784350"/>
            <a:ext cx="105981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、单例模式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建造者</a:t>
            </a:r>
            <a:r>
              <a:rPr lang="en-US" altLang="zh-CN">
                <a:sym typeface="+mn-ea"/>
              </a:rPr>
              <a:t>(Build)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、原型模式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抽象</a:t>
            </a:r>
            <a:r>
              <a:rPr lang="zh-CN" altLang="en-US"/>
              <a:t>工厂模式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工厂模式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、策略模式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、状态模式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、责任链模式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、命令模式</a:t>
            </a: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、观察者模式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、备忘录模式</a:t>
            </a:r>
            <a:endParaRPr lang="zh-CN" altLang="en-US"/>
          </a:p>
          <a:p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、迭代器模式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2885" y="1784350"/>
            <a:ext cx="33820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、访问者模式</a:t>
            </a:r>
            <a:endParaRPr lang="zh-CN" altLang="en-US"/>
          </a:p>
          <a:p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、中介者模式</a:t>
            </a:r>
            <a:endParaRPr lang="zh-CN" altLang="en-US"/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、代理模式</a:t>
            </a:r>
            <a:endParaRPr lang="zh-CN" altLang="en-US"/>
          </a:p>
          <a:p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、组合模式</a:t>
            </a:r>
            <a:endParaRPr lang="en-US" altLang="zh-CN"/>
          </a:p>
          <a:p>
            <a:r>
              <a:rPr lang="en-US" altLang="zh-CN"/>
              <a:t>17</a:t>
            </a:r>
            <a:r>
              <a:rPr lang="zh-CN" altLang="en-US"/>
              <a:t>、适配器模式</a:t>
            </a:r>
            <a:endParaRPr lang="zh-CN" altLang="en-US"/>
          </a:p>
          <a:p>
            <a:r>
              <a:rPr lang="en-US" altLang="zh-CN"/>
              <a:t>18</a:t>
            </a:r>
            <a:r>
              <a:rPr lang="zh-CN" altLang="en-US"/>
              <a:t>、装饰者模式</a:t>
            </a:r>
            <a:endParaRPr lang="zh-CN" altLang="en-US"/>
          </a:p>
          <a:p>
            <a:r>
              <a:rPr lang="en-US" altLang="zh-CN"/>
              <a:t>19</a:t>
            </a:r>
            <a:r>
              <a:rPr lang="zh-CN" altLang="en-US"/>
              <a:t>、享元模式</a:t>
            </a:r>
            <a:endParaRPr lang="zh-CN" altLang="en-US"/>
          </a:p>
          <a:p>
            <a:r>
              <a:rPr lang="en-US" altLang="zh-CN"/>
              <a:t>20</a:t>
            </a:r>
            <a:r>
              <a:rPr lang="zh-CN" altLang="en-US"/>
              <a:t>、外观</a:t>
            </a:r>
            <a:r>
              <a:rPr lang="zh-CN" altLang="en-US">
                <a:sym typeface="+mn-ea"/>
              </a:rPr>
              <a:t>（门面）</a:t>
            </a:r>
            <a:r>
              <a:rPr lang="zh-CN" altLang="en-US"/>
              <a:t>模式</a:t>
            </a:r>
            <a:endParaRPr lang="zh-CN" altLang="en-US"/>
          </a:p>
          <a:p>
            <a:r>
              <a:rPr lang="en-US" altLang="zh-CN"/>
              <a:t>21</a:t>
            </a:r>
            <a:r>
              <a:rPr lang="zh-CN" altLang="en-US"/>
              <a:t>、桥接模式</a:t>
            </a:r>
            <a:endParaRPr lang="zh-CN" altLang="en-US"/>
          </a:p>
          <a:p>
            <a:r>
              <a:rPr lang="en-US" altLang="zh-CN"/>
              <a:t>22</a:t>
            </a:r>
            <a:r>
              <a:rPr lang="zh-CN" altLang="en-US"/>
              <a:t>、复合模式</a:t>
            </a:r>
            <a:endParaRPr lang="zh-CN" altLang="en-US"/>
          </a:p>
          <a:p>
            <a:r>
              <a:rPr lang="en-US" altLang="zh-CN"/>
              <a:t>23</a:t>
            </a:r>
            <a:r>
              <a:rPr lang="zh-CN" altLang="en-US"/>
              <a:t>、解释器模式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695" y="272518"/>
            <a:ext cx="11428895" cy="582548"/>
          </a:xfrm>
        </p:spPr>
        <p:txBody>
          <a:bodyPr/>
          <a:lstStyle/>
          <a:p>
            <a:r>
              <a:rPr lang="en-US" altLang="zh-CN" dirty="0" smtClean="0"/>
              <a:t>ButterKnife</a:t>
            </a:r>
            <a:r>
              <a:rPr lang="zh-CN" altLang="en-US" dirty="0" smtClean="0"/>
              <a:t>框架原理</a:t>
            </a:r>
            <a:endParaRPr lang="zh-CN" altLang="en-US" dirty="0" smtClean="0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3870" y="272415"/>
            <a:ext cx="11378565" cy="596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285" y="4071620"/>
            <a:ext cx="714375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695" y="272518"/>
            <a:ext cx="11428895" cy="582548"/>
          </a:xfrm>
        </p:spPr>
        <p:txBody>
          <a:bodyPr/>
          <a:lstStyle/>
          <a:p>
            <a:r>
              <a:rPr lang="zh-CN" altLang="en-US" dirty="0" smtClean="0"/>
              <a:t>自定义注解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编译时注解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76580" y="1392555"/>
            <a:ext cx="10092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大多数时候实在运行时使用反射来实现所需效果，这很大程度上影响效率，如果BufferKnife的每个View注入不可能这样实现。实际上，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ButterKnife</a:t>
            </a:r>
            <a:r>
              <a:rPr lang="zh-CN" altLang="en-US"/>
              <a:t>使用的是编译时注解CLASS，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ButterKnife</a:t>
            </a:r>
            <a:r>
              <a:rPr lang="zh-CN" altLang="en-US"/>
              <a:t>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@BindView</a:t>
            </a:r>
            <a:r>
              <a:rPr lang="zh-CN" altLang="en-US"/>
              <a:t>注解，它是一个编译时注解，在编译时生成对应java代码，实现注入。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4350" y="3211830"/>
            <a:ext cx="10154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说到编译时注解，就不得不说注解处理器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AbstractProcesso</a:t>
            </a:r>
            <a:r>
              <a:rPr lang="zh-CN" altLang="en-US"/>
              <a:t>r，如果你有注意，一般第三方注解相关的类库，如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bufferKnike、ARouter，</a:t>
            </a:r>
            <a:r>
              <a:rPr lang="zh-CN" altLang="en-US"/>
              <a:t>都有一个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Compiler</a:t>
            </a:r>
            <a:r>
              <a:rPr lang="zh-CN" altLang="en-US"/>
              <a:t>命名的Module，这里面一般都是注解处理器，用于编译时处理对应的注解。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注解处理器（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Annotation Processor</a:t>
            </a:r>
            <a:r>
              <a:rPr lang="zh-CN" altLang="en-US"/>
              <a:t>）是javac的一个工具，它用来在编译时扫描和处理注解（Annotation）。你可以对自定义注解，并注册相应的注解处理器，用于处理你的注解逻辑。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0"/>
            <a:ext cx="102489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10" y="43180"/>
            <a:ext cx="466725" cy="6772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1148715"/>
            <a:ext cx="2948940" cy="5708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6525895"/>
            <a:ext cx="9131300" cy="33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761793" y="2095537"/>
            <a:ext cx="8834746" cy="80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5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65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移动互联网高级开发</a:t>
            </a:r>
            <a:endParaRPr lang="zh-CN" altLang="zh-CN" sz="4655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257" y="3112152"/>
            <a:ext cx="2268098" cy="49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为社会培养优秀的人才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68" y="1666923"/>
            <a:ext cx="1865530" cy="186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7200" y="1339866"/>
            <a:ext cx="2619239" cy="2376369"/>
            <a:chOff x="4787200" y="1339866"/>
            <a:chExt cx="2619239" cy="2376369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969750" y="1339866"/>
              <a:ext cx="2255725" cy="226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87200" y="1657248"/>
              <a:ext cx="2619239" cy="2058987"/>
              <a:chOff x="4787200" y="1657248"/>
              <a:chExt cx="2619239" cy="2058987"/>
            </a:xfrm>
          </p:grpSpPr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369369" y="1657248"/>
                <a:ext cx="1452880" cy="1630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0" dirty="0" smtClean="0">
                    <a:solidFill>
                      <a:srgbClr val="F8F8F8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02</a:t>
                </a:r>
                <a:endParaRPr lang="zh-CN" altLang="en-US" sz="100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4787521" y="4346100"/>
            <a:ext cx="5526778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23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Retrofit的代理模式</a:t>
            </a:r>
            <a:endParaRPr lang="zh-CN" sz="2325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3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动态代理实现</a:t>
            </a:r>
            <a:endParaRPr 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8225" y="1047730"/>
            <a:ext cx="103060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smtClean="0"/>
              <a:t>在java的java.lang.reflect包下提供了一个Proxy类和一个InvocationHandler接口，通过这个类和这个接口可以生成JDK动态代理类和动态代理对象。</a:t>
            </a:r>
            <a:r>
              <a:rPr lang="zh-CN" smtClean="0"/>
              <a:t>这个代理对象是存在于内存中的</a:t>
            </a:r>
            <a:endParaRPr lang="zh-CN" smtClean="0"/>
          </a:p>
        </p:txBody>
      </p:sp>
      <p:sp>
        <p:nvSpPr>
          <p:cNvPr id="2" name="矩形 1"/>
          <p:cNvSpPr/>
          <p:nvPr/>
        </p:nvSpPr>
        <p:spPr>
          <a:xfrm>
            <a:off x="1038225" y="1960225"/>
            <a:ext cx="10306050" cy="452310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mtClean="0"/>
              <a:t>1</a:t>
            </a:r>
            <a:r>
              <a:rPr lang="zh-CN" altLang="en-US" smtClean="0"/>
              <a:t>、创建一个InvocationHandler对象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 InvocationHandler stuHandler = new MyInvocationHandler&lt;Person&gt;(stu);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mtClean="0"/>
              <a:t>使用Proxy类的getProxyClass静态方法生成一个动态代理类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mtClean="0"/>
              <a:t>Class&lt;?&gt; stuProxyClass = Proxy.getProxyClass(Person.class.getClassLoader(), new Class&lt;?&gt;[] {Student.class});</a:t>
            </a:r>
            <a:endParaRPr lang="en-US" altLang="zh-CN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、获得stuProxyClass 中一个带InvocationHandler参数的构造器constructor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Constructor&lt;?&gt; constructor = PersonProxy.getConstructor(InvocationHandler.class);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zh-CN" altLang="en-US" smtClean="0"/>
              <a:t>通过构造器constructor来创建一个动态实例stuProxy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Person stuProxy = (Person) </a:t>
            </a:r>
            <a:r>
              <a:rPr lang="zh-CN" altLang="en-US" smtClean="0">
                <a:sym typeface="+mn-ea"/>
              </a:rPr>
              <a:t>constructor </a:t>
            </a:r>
            <a:r>
              <a:rPr lang="zh-CN" altLang="en-US" smtClean="0"/>
              <a:t>.newInstance(stuHandler);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简化：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//创建一个与代理对象相关联的InvocationHandler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smtClean="0"/>
              <a:t>InvocationHandler stuHandler = new MyInvocationHandler&lt;Person&gt;(stu);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/>
              <a:t>//创建一个代理对象stuProxy，代理对象的每个执行方法都会替换执行Invocation中的invoke方法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mtClean="0"/>
              <a:t>  Person stuProxy= (Person) Proxy.newProxyInstance(Person.class.getClassLoader(), new Class&lt;?&gt;[]{Person.class}, stuHandler);</a:t>
            </a:r>
            <a:endParaRPr lang="zh-CN" altLang="en-US" smtClean="0"/>
          </a:p>
          <a:p>
            <a:pPr indent="0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7200" y="1339866"/>
            <a:ext cx="2619239" cy="2376369"/>
            <a:chOff x="4787200" y="1339866"/>
            <a:chExt cx="2619239" cy="2376369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969750" y="1339866"/>
              <a:ext cx="2255725" cy="226524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87200" y="1657248"/>
              <a:ext cx="2619239" cy="2058987"/>
              <a:chOff x="4787200" y="1657248"/>
              <a:chExt cx="2619239" cy="2058987"/>
            </a:xfrm>
          </p:grpSpPr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369369" y="1657248"/>
                <a:ext cx="1452880" cy="1630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0" dirty="0" smtClean="0">
                    <a:solidFill>
                      <a:srgbClr val="F8F8F8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03</a:t>
                </a:r>
                <a:endParaRPr lang="zh-CN" altLang="en-US" sz="100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4015996" y="4344195"/>
            <a:ext cx="5526778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2325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手写实现 Retrofit网络框架</a:t>
            </a:r>
            <a:endParaRPr lang="zh-CN" sz="23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3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1468120"/>
            <a:ext cx="348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注解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043305" y="2418080"/>
            <a:ext cx="348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动态代理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43305" y="3368040"/>
            <a:ext cx="348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线程切换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156335" y="4318000"/>
            <a:ext cx="348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OKHttp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156335" y="5174615"/>
            <a:ext cx="348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建造者模式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5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69850" y="3279775"/>
            <a:ext cx="11430000" cy="582930"/>
          </a:xfrm>
        </p:spPr>
        <p:txBody>
          <a:bodyPr>
            <a:noAutofit/>
          </a:bodyPr>
          <a:lstStyle/>
          <a:p>
            <a:pPr algn="ctr"/>
            <a:r>
              <a:rPr lang="zh-CN" altLang="en-US" sz="741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  <a:endParaRPr lang="zh-CN" altLang="en-US" sz="741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19910" y="2091055"/>
            <a:ext cx="493776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-Andy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819910" y="2602680"/>
            <a:ext cx="4117903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某知名公司主程，前腾讯高级工程师。多年移动平台开发经验，涉猎广泛，热爱技术与研究。主要对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、小程序、音视频、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有深入的理解及开发经验。授课严谨负责。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211506760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506970" y="1700530"/>
            <a:ext cx="2370455" cy="3062605"/>
            <a:chOff x="7746174" y="1158894"/>
            <a:chExt cx="1735385" cy="228077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8791" y="1158894"/>
              <a:ext cx="1596102" cy="226269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746174" y="3132966"/>
              <a:ext cx="173538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40000"/>
                </a:lnSpc>
              </a:pPr>
              <a:endPara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方正姚体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1615440" y="2366010"/>
            <a:ext cx="9979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注解与反射</a:t>
            </a:r>
            <a:r>
              <a:rPr lang="zh-CN" alt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及动态代理在</a:t>
            </a:r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Retrofit</a:t>
            </a:r>
            <a:r>
              <a:rPr lang="zh-CN" alt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中的运用</a:t>
            </a:r>
            <a:endParaRPr lang="zh-CN" altLang="en-US"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43960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5845" y="3417570"/>
            <a:ext cx="230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20:30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开车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422900" y="336602"/>
            <a:ext cx="1346200" cy="10452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概要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235835" y="3117850"/>
            <a:ext cx="6435725" cy="678815"/>
            <a:chOff x="1878908" y="4239809"/>
            <a:chExt cx="5203076" cy="678815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543153" cy="678815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489029" y="4349664"/>
              <a:ext cx="45929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Retrofit的核心原理解密</a:t>
              </a:r>
              <a:endParaRPr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235778" y="3960207"/>
            <a:ext cx="7347585" cy="678574"/>
            <a:chOff x="1878908" y="2616819"/>
            <a:chExt cx="7347585" cy="678574"/>
          </a:xfrm>
        </p:grpSpPr>
        <p:sp>
          <p:nvSpPr>
            <p:cNvPr id="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LYING IMPRESSION FID FEIZHAO    qq:1964271550"/>
            <p:cNvSpPr txBox="1"/>
            <p:nvPr/>
          </p:nvSpPr>
          <p:spPr>
            <a:xfrm>
              <a:off x="2633288" y="2724134"/>
              <a:ext cx="65932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Retrofit</a:t>
              </a:r>
              <a:r>
                <a:rPr lang="zh-CN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的代理模式</a:t>
              </a:r>
              <a:endParaRPr lang="zh-CN"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235565" y="4816752"/>
            <a:ext cx="5500370" cy="678574"/>
            <a:chOff x="7196185" y="4239809"/>
            <a:chExt cx="5500370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47459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Retrofit的注解</a:t>
              </a:r>
              <a:endParaRPr 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235835" y="2306955"/>
            <a:ext cx="6435725" cy="678815"/>
            <a:chOff x="1878908" y="4239809"/>
            <a:chExt cx="5203076" cy="678815"/>
          </a:xfrm>
        </p:grpSpPr>
        <p:sp>
          <p:nvSpPr>
            <p:cNvPr id="3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543153" cy="678815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LYING IMPRESSION FID FEIZHAO    qq:1964271550"/>
            <p:cNvSpPr txBox="1"/>
            <p:nvPr/>
          </p:nvSpPr>
          <p:spPr>
            <a:xfrm>
              <a:off x="2489029" y="4349664"/>
              <a:ext cx="45929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注解与反射基础</a:t>
              </a:r>
              <a:endParaRPr 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7200" y="1339866"/>
            <a:ext cx="2619239" cy="2376369"/>
            <a:chOff x="4787200" y="1339866"/>
            <a:chExt cx="2619239" cy="2376369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969750" y="1339866"/>
              <a:ext cx="2255725" cy="22652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87200" y="1657248"/>
              <a:ext cx="2619239" cy="2058987"/>
              <a:chOff x="4787200" y="1657248"/>
              <a:chExt cx="2619239" cy="2058987"/>
            </a:xfrm>
          </p:grpSpPr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478589" y="1657248"/>
                <a:ext cx="1452880" cy="1630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0" dirty="0" smtClean="0">
                    <a:solidFill>
                      <a:srgbClr val="F8F8F8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01</a:t>
                </a:r>
                <a:endParaRPr lang="zh-CN" altLang="en-US" sz="100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4787521" y="4355625"/>
            <a:ext cx="5526778" cy="44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232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注解与反射基础</a:t>
            </a:r>
            <a:endParaRPr lang="zh-CN" altLang="en-US" sz="2325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注解的定义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990" y="130556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注解的作用或者意义是什么？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990" y="1971675"/>
            <a:ext cx="40887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注解本身没有任何意义，单独的注解就是一种注释，他需要结合其他如反射、插桩等技术才有意义。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Java 注解（Annotation）又称 Java 标注，是 JDK</a:t>
            </a:r>
            <a:r>
              <a:rPr lang="en-US" altLang="zh-CN"/>
              <a:t>1.5</a:t>
            </a:r>
            <a:r>
              <a:rPr lang="zh-CN" altLang="en-US"/>
              <a:t> 引入的一种注释机制。是元数据的一种形式，提供有关于程序但不属于程序本身的数据。注解对它们注解的代码的操作没有直接影响。 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62405"/>
            <a:ext cx="5746750" cy="36029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8335" y="5034280"/>
            <a:ext cx="804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注解分为：元注解、内置注解、自定义注解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990" y="1320165"/>
            <a:ext cx="109943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在定义注解时，注解类也能够使用其他的注解声明。在JDK 1.5中提供了用来对注解类型进行注解的注解类，我们称之为 meta-annotation（元注解）。声明的注解允许作用于哪些节点使用</a:t>
            </a:r>
            <a:r>
              <a:rPr lang="en-US" altLang="zh-CN"/>
              <a:t>@Target</a:t>
            </a:r>
            <a:r>
              <a:rPr lang="zh-CN" altLang="en-US"/>
              <a:t>声明；保留级别由@Retention 声明。其中保留级别如下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RetentionPolicy.SOURCE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标记的注解仅保留在源级别中，并被编译器忽略。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RetentionPolicy.CLASS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标记的注解在编译时由编译器保留，但 Java 虚拟机(JVM)会忽略。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RetentionPolicy.RUNTIME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标记的注解由 JVM 保留，因此运行时环境可以使用它。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SOURCE &lt; CLASS &lt; RUNTIME，即CLASS包含了SOURCE，RUNTIME包含SOURCE、CLASS。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这些不同</a:t>
            </a:r>
            <a:r>
              <a:rPr lang="zh-CN" altLang="en-US">
                <a:solidFill>
                  <a:srgbClr val="FF0000"/>
                </a:solidFill>
              </a:rPr>
              <a:t>的级别能带给你什么思考？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9542"/>
            <a:ext cx="3175" cy="7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https://upload-images.jianshu.io/upload_images/1843940-d3214aa6ebf47292.png?imageMogr2/auto-orient/strip%7CimageView2/2/w/466/format/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467995"/>
            <a:ext cx="4521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注解的应用场景</a:t>
            </a:r>
            <a:endParaRPr lang="zh-CN" altLang="en-US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0395" y="1475105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根据注解的保留级别不同，对注解的使用自然存在不同场景。</a:t>
            </a:r>
            <a:r>
              <a:rPr lang="zh-CN" altLang="en-US">
                <a:solidFill>
                  <a:srgbClr val="FF0000"/>
                </a:solidFill>
              </a:rPr>
              <a:t>由注解的三个不同保留级别可知，注解作用于：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源码、字节码与运行时你能举一些案例吗？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20395" y="2366645"/>
          <a:ext cx="111556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595120"/>
                <a:gridCol w="81667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级别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技术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使用</a:t>
                      </a:r>
                      <a:r>
                        <a:rPr lang="zh-CN" altLang="en-US" sz="2000"/>
                        <a:t>场景</a:t>
                      </a:r>
                      <a:endParaRPr lang="zh-CN" altLang="en-US" sz="20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源码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APT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在编译期能够获取注解与注解声明的类包括类中所有成员信息，一般用于生成额外的辅助类。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字节码增强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在编译出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后，通过修改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数据以实现修改代码逻辑目的。对于是否需要修改的区分或者修改为不同</a:t>
                      </a:r>
                      <a:r>
                        <a:rPr lang="zh-CN" altLang="en-US" sz="2000"/>
                        <a:t>逻辑的判断</a:t>
                      </a:r>
                      <a:r>
                        <a:rPr lang="zh-CN" altLang="en-US" sz="2000"/>
                        <a:t>可以使用注解。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运行时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反射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在程序运行期间，通过反射技术动态获取注解与其元素，从而完成不同的逻辑判定。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KSO_WM_UNIT_TABLE_BEAUTIFY" val="smartTable{b11d9f72-9990-444e-8c18-40ad6bc65412}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KSO_WM_UNIT_PLACING_PICTURE_USER_VIEWPORT" val="{&quot;height&quot;:8100,&quot;width&quot;:15450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3.0.1"/>
</p:tagLst>
</file>

<file path=ppt/tags/tag43.xml><?xml version="1.0" encoding="utf-8"?>
<p:tagLst xmlns:p="http://schemas.openxmlformats.org/presentationml/2006/main">
  <p:tag name="PA" val="v3.0.1"/>
</p:tagLst>
</file>

<file path=ppt/tags/tag44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3772</Words>
  <Application>WPS 演示</Application>
  <PresentationFormat>宽屏</PresentationFormat>
  <Paragraphs>289</Paragraphs>
  <Slides>25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思源黑体 CN Bold</vt:lpstr>
      <vt:lpstr>黑体</vt:lpstr>
      <vt:lpstr>Wingdings</vt:lpstr>
      <vt:lpstr>Times New Roman</vt:lpstr>
      <vt:lpstr>Noto Sans CJK SC Medium</vt:lpstr>
      <vt:lpstr>思源黑体 CN Normal</vt:lpstr>
      <vt:lpstr>Source Han Sans CN Normal</vt:lpstr>
      <vt:lpstr>Calibri</vt:lpstr>
      <vt:lpstr>Clear Sans Light</vt:lpstr>
      <vt:lpstr>Yu Gothic UI Light</vt:lpstr>
      <vt:lpstr>方正姚体</vt:lpstr>
      <vt:lpstr>Calibri</vt:lpstr>
      <vt:lpstr>思源黑体 CN Medium</vt:lpstr>
      <vt:lpstr>Arial Unicode MS</vt:lpstr>
      <vt:lpstr>Calibri Light</vt:lpstr>
      <vt:lpstr>Office 主题</vt:lpstr>
      <vt:lpstr>1_Office 主题</vt:lpstr>
      <vt:lpstr>2_Office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ButterKnife框架原理</vt:lpstr>
      <vt:lpstr>自定义注解-编译时注解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lipen</cp:lastModifiedBy>
  <cp:revision>808</cp:revision>
  <dcterms:created xsi:type="dcterms:W3CDTF">2016-12-28T11:29:00Z</dcterms:created>
  <dcterms:modified xsi:type="dcterms:W3CDTF">2021-09-09T14:48:15Z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FCF070EBC94944399C867360F04A8FED</vt:lpwstr>
  </property>
</Properties>
</file>