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688" r:id="rId2"/>
    <p:sldId id="689" r:id="rId3"/>
    <p:sldId id="690" r:id="rId4"/>
    <p:sldId id="691" r:id="rId5"/>
    <p:sldId id="692" r:id="rId6"/>
    <p:sldId id="693" r:id="rId7"/>
    <p:sldId id="694" r:id="rId8"/>
    <p:sldId id="695" r:id="rId9"/>
    <p:sldId id="724" r:id="rId10"/>
    <p:sldId id="725" r:id="rId11"/>
    <p:sldId id="726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579" r:id="rId25"/>
    <p:sldId id="580" r:id="rId26"/>
    <p:sldId id="596" r:id="rId27"/>
    <p:sldId id="618" r:id="rId28"/>
    <p:sldId id="619" r:id="rId29"/>
    <p:sldId id="598" r:id="rId30"/>
    <p:sldId id="702" r:id="rId31"/>
    <p:sldId id="703" r:id="rId32"/>
    <p:sldId id="704" r:id="rId33"/>
    <p:sldId id="705" r:id="rId34"/>
    <p:sldId id="706" r:id="rId35"/>
    <p:sldId id="707" r:id="rId36"/>
    <p:sldId id="708" r:id="rId37"/>
    <p:sldId id="709" r:id="rId38"/>
    <p:sldId id="710" r:id="rId39"/>
    <p:sldId id="71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69" r:id="rId48"/>
    <p:sldId id="670" r:id="rId49"/>
    <p:sldId id="686" r:id="rId50"/>
    <p:sldId id="687" r:id="rId51"/>
    <p:sldId id="673" r:id="rId52"/>
    <p:sldId id="674" r:id="rId53"/>
    <p:sldId id="675" r:id="rId54"/>
    <p:sldId id="676" r:id="rId55"/>
    <p:sldId id="677" r:id="rId56"/>
    <p:sldId id="678" r:id="rId57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  <p:cmAuthor id="2" name="China" initials="C" lastIdx="1" clrIdx="1">
    <p:extLst>
      <p:ext uri="{19B8F6BF-5375-455C-9EA6-DF929625EA0E}">
        <p15:presenceInfo xmlns:p15="http://schemas.microsoft.com/office/powerpoint/2012/main" userId="fdcacdb0f7f9a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2"/>
      </p:cViewPr>
      <p:guideLst>
        <p:guide orient="horz" pos="2141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6-29T18:02:10.963" idx="1">
    <p:pos x="10" y="10"/>
    <p:text>https://baike.baidu.com/item/%E9%AB%98%E9%80%9F%E7%BC%93%E5%86%B2%E5%AD%98%E5%82%A8%E5%99%A8/9027270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B%98%E9%80%9F%E7%BC%93%E5%86%B2%E5%AD%98%E5%82%A8%E5%99%A8/9027270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22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16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28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8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https://baike.baidu.com/item/%E9%AB%98%E9%80%9F%E7%BC%93%E5%86%B2%E5%AD%98%E5%82%A8%E5%99%A8/9027270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2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17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47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89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67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774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218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217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149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711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42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52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70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81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2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9B7DF-3B64-42FD-9AC6-63E46B54AE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30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77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82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81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8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707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93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55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1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8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0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0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8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2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776438" y="6181434"/>
            <a:ext cx="5284213" cy="521117"/>
            <a:chOff x="14781209" y="11799194"/>
            <a:chExt cx="8139207" cy="984813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010500" y="12240174"/>
              <a:ext cx="3366722" cy="540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1270" b="1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Android</a:t>
              </a:r>
              <a:r>
                <a:rPr lang="zh-CN" altLang="en-US" sz="1270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高级工程师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1209" y="11799194"/>
              <a:ext cx="799559" cy="98099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975722" cy="54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en-US" altLang="zh-CN" sz="1270" b="1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421869573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6776438" y="6181434"/>
            <a:ext cx="5284213" cy="521117"/>
            <a:chOff x="14781209" y="11799194"/>
            <a:chExt cx="8139207" cy="984813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010500" y="12240174"/>
              <a:ext cx="3366722" cy="540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1270" b="1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Android</a:t>
              </a:r>
              <a:r>
                <a:rPr lang="zh-CN" altLang="en-US" sz="1270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高级工程师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1209" y="11799194"/>
              <a:ext cx="799559" cy="98099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975722" cy="54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en-US" altLang="zh-CN" sz="1270" b="1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421869573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6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17" indent="-457017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17" lvl="0" indent="-457017" algn="l" defTabSz="1218824" rtl="0" eaLnBrk="1" latinLnBrk="0" hangingPunct="1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65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7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963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12737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81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0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39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367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785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7" indent="0" algn="ctr">
              <a:buNone/>
              <a:defRPr sz="1800"/>
            </a:lvl3pPr>
            <a:lvl4pPr marL="1371640" indent="0" algn="ctr">
              <a:buNone/>
              <a:defRPr sz="1600"/>
            </a:lvl4pPr>
            <a:lvl5pPr marL="1828853" indent="0" algn="ctr">
              <a:buNone/>
              <a:defRPr sz="1600"/>
            </a:lvl5pPr>
            <a:lvl6pPr marL="2286067" indent="0" algn="ctr">
              <a:buNone/>
              <a:defRPr sz="1600"/>
            </a:lvl6pPr>
            <a:lvl7pPr marL="2743280" indent="0" algn="ctr">
              <a:buNone/>
              <a:defRPr sz="1600"/>
            </a:lvl7pPr>
            <a:lvl8pPr marL="3200494" indent="0" algn="ctr">
              <a:buNone/>
              <a:defRPr sz="1600"/>
            </a:lvl8pPr>
            <a:lvl9pPr marL="365770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0443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2" y="274631"/>
            <a:ext cx="11430121" cy="582579"/>
          </a:xfrm>
          <a:prstGeom prst="rect">
            <a:avLst/>
          </a:prstGeom>
        </p:spPr>
        <p:txBody>
          <a:bodyPr/>
          <a:lstStyle>
            <a:lvl1pPr>
              <a:defRPr sz="3175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2"/>
            <a:ext cx="5615577" cy="42861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199" b="1"/>
            </a:lvl1pPr>
            <a:lvl2pPr marL="609909" indent="0">
              <a:buNone/>
              <a:defRPr sz="2667" b="1"/>
            </a:lvl2pPr>
            <a:lvl3pPr marL="1219145" indent="0">
              <a:buNone/>
              <a:defRPr sz="2400" b="1"/>
            </a:lvl3pPr>
            <a:lvl4pPr marL="1829054" indent="0">
              <a:buNone/>
              <a:defRPr sz="2135" b="1"/>
            </a:lvl4pPr>
            <a:lvl5pPr marL="2438627" indent="0">
              <a:buNone/>
              <a:defRPr sz="2135" b="1"/>
            </a:lvl5pPr>
            <a:lvl6pPr marL="3047863" indent="0">
              <a:buNone/>
              <a:defRPr sz="2135" b="1"/>
            </a:lvl6pPr>
            <a:lvl7pPr marL="3657772" indent="0">
              <a:buNone/>
              <a:defRPr sz="2135" b="1"/>
            </a:lvl7pPr>
            <a:lvl8pPr marL="4267008" indent="0">
              <a:buNone/>
              <a:defRPr sz="2135" b="1"/>
            </a:lvl8pPr>
            <a:lvl9pPr marL="4876918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  <a:prstGeom prst="rect">
            <a:avLst/>
          </a:prstGeo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191273" y="1000081"/>
            <a:ext cx="5619810" cy="51433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l" defTabSz="644857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9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905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62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86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772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00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91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951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1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28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zh-CN" sz="4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0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Android Framework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26" name="Picture 2" descr="https://img-blog.csdn.net/20180312210444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02" y="187375"/>
            <a:ext cx="7733684" cy="55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5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552" y="292754"/>
            <a:ext cx="11428897" cy="582534"/>
          </a:xfrm>
          <a:prstGeom prst="rect">
            <a:avLst/>
          </a:prstGeom>
        </p:spPr>
        <p:txBody>
          <a:bodyPr vert="horz" lIns="64509" tIns="32255" rIns="64509" bIns="32255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493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为什么</a:t>
            </a:r>
            <a:r>
              <a:rPr lang="zh-CN" altLang="en-US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需要</a:t>
            </a:r>
            <a:r>
              <a:rPr lang="en-US" altLang="zh-CN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Android</a:t>
            </a:r>
            <a:r>
              <a:rPr lang="zh-CN" altLang="en-US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内核</a:t>
            </a:r>
            <a:endParaRPr lang="zh-CN" altLang="en-US" sz="3493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5956" y="1335087"/>
            <a:ext cx="3071730" cy="3556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2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学习底层</a:t>
            </a:r>
            <a:r>
              <a:rPr lang="zh-CN" altLang="en-US" sz="1482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技术的</a:t>
            </a:r>
            <a:r>
              <a:rPr lang="zh-CN" altLang="en-US" sz="1482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五大理由</a:t>
            </a:r>
            <a:endParaRPr lang="en-US" altLang="zh-CN" sz="1482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956" y="1690734"/>
            <a:ext cx="8887371" cy="433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内核是对我们现有的知识一个巩固的机会，能够让我们深刻认识到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应用执行的原理和原因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Google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写的代码很具有颠覆性，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不学习他一辈子只能在应用层之上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系统源码很多决定了我们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App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代码的走向，理解系统源码有助于加深自己的事业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一些开创性的技术 都是深研底层技术创造出来的，大的来说 如鸿蒙系统，小的来说  </a:t>
            </a:r>
            <a:r>
              <a:rPr lang="en-US" altLang="zh-CN" sz="1905" dirty="0" err="1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sophix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tinker 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，换肤，分身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面试喜欢问，如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framework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系统底层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(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 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binder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zygote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905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dex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)</a:t>
            </a: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05129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endParaRPr lang="zh-CN" altLang="en-US" sz="10002" dirty="0">
              <a:solidFill>
                <a:srgbClr val="F8F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927690" y="4335560"/>
            <a:ext cx="856158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为什么虚拟机要设计方法区，堆区呢</a:t>
            </a:r>
            <a:r>
              <a:rPr lang="en-US" altLang="zh-CN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?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08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/>
              <a:t>为什么虚拟机要设计方法区，堆区呢</a:t>
            </a:r>
            <a:r>
              <a:rPr lang="en-US" altLang="zh-CN" sz="3493" dirty="0"/>
              <a:t>?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082382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 smtClean="0"/>
              <a:t>Java</a:t>
            </a:r>
            <a:r>
              <a:rPr lang="zh-CN" altLang="en-US" sz="1905" dirty="0" smtClean="0"/>
              <a:t>这门语言最大的优势是 不用程序员管理内存创建于回收，</a:t>
            </a:r>
            <a:r>
              <a:rPr lang="en-US" altLang="zh-CN" sz="1905" dirty="0" smtClean="0"/>
              <a:t>Oracle</a:t>
            </a:r>
            <a:r>
              <a:rPr lang="zh-CN" altLang="en-US" sz="1905" dirty="0" smtClean="0"/>
              <a:t>为了管理</a:t>
            </a:r>
            <a:r>
              <a:rPr lang="en-US" altLang="zh-CN" sz="1905" dirty="0" smtClean="0"/>
              <a:t>java</a:t>
            </a:r>
            <a:r>
              <a:rPr lang="zh-CN" altLang="en-US" sz="1905" dirty="0" smtClean="0"/>
              <a:t>对象运行机制</a:t>
            </a:r>
            <a:endParaRPr lang="en-US" altLang="zh-CN" sz="1905" dirty="0" smtClean="0"/>
          </a:p>
          <a:p>
            <a:pPr algn="just"/>
            <a:endParaRPr lang="en-US" altLang="zh-CN" sz="1905" dirty="0" smtClean="0"/>
          </a:p>
          <a:p>
            <a:pPr algn="just"/>
            <a:r>
              <a:rPr lang="en-US" altLang="zh-CN" sz="1905" dirty="0" smtClean="0"/>
              <a:t>(</a:t>
            </a:r>
            <a:r>
              <a:rPr lang="zh-CN" altLang="en-US" sz="1905" dirty="0" smtClean="0"/>
              <a:t>生命周期</a:t>
            </a:r>
            <a:r>
              <a:rPr lang="en-US" altLang="zh-CN" sz="1905" dirty="0" smtClean="0"/>
              <a:t>) </a:t>
            </a:r>
            <a:r>
              <a:rPr lang="zh-CN" altLang="en-US" sz="1905" dirty="0" smtClean="0"/>
              <a:t>设计了方法</a:t>
            </a:r>
            <a:r>
              <a:rPr lang="zh-CN" altLang="en-US" sz="1905" dirty="0" smtClean="0"/>
              <a:t>区。</a:t>
            </a:r>
            <a:r>
              <a:rPr lang="zh-CN" altLang="en-US" sz="1905" dirty="0" smtClean="0"/>
              <a:t>方法区和堆区的设立只是为了好管理</a:t>
            </a:r>
            <a:r>
              <a:rPr lang="en-US" altLang="zh-CN" sz="1905" dirty="0" smtClean="0"/>
              <a:t>   </a:t>
            </a:r>
            <a:r>
              <a:rPr lang="zh-CN" altLang="en-US" sz="1905" dirty="0" smtClean="0"/>
              <a:t>在</a:t>
            </a:r>
            <a:r>
              <a:rPr lang="en-US" altLang="zh-CN" sz="1905" dirty="0" err="1" smtClean="0"/>
              <a:t>linux</a:t>
            </a:r>
            <a:r>
              <a:rPr lang="zh-CN" altLang="en-US" sz="1905" dirty="0" smtClean="0"/>
              <a:t>系统 这些区域本身都</a:t>
            </a:r>
            <a:r>
              <a:rPr lang="zh-CN" altLang="en-US" sz="1905" dirty="0"/>
              <a:t>不与堆区。谁来管理，当然还是</a:t>
            </a:r>
            <a:r>
              <a:rPr lang="en-US" altLang="zh-CN" sz="1905" dirty="0"/>
              <a:t>C++</a:t>
            </a:r>
            <a:r>
              <a:rPr lang="zh-CN" altLang="en-US" sz="1905" dirty="0"/>
              <a:t>来存在</a:t>
            </a:r>
            <a:r>
              <a:rPr lang="zh-CN" altLang="en-US" sz="1905" dirty="0" smtClean="0"/>
              <a:t>，</a:t>
            </a:r>
            <a:endParaRPr lang="en-US" altLang="zh-CN" sz="1905" dirty="0"/>
          </a:p>
          <a:p>
            <a:pPr algn="just"/>
            <a:r>
              <a:rPr lang="en-US" altLang="zh-CN" sz="1905" dirty="0" smtClean="0"/>
              <a:t> </a:t>
            </a:r>
            <a:endParaRPr lang="en-US" altLang="zh-CN" sz="1905" dirty="0" smtClean="0">
              <a:solidFill>
                <a:schemeClr val="accent1"/>
              </a:solidFill>
            </a:endParaRPr>
          </a:p>
          <a:p>
            <a:pPr algn="just"/>
            <a:endParaRPr lang="en-US" altLang="zh-CN" sz="1905" dirty="0" smtClean="0">
              <a:solidFill>
                <a:schemeClr val="accent1"/>
              </a:solidFill>
            </a:endParaRPr>
          </a:p>
          <a:p>
            <a:pPr algn="just"/>
            <a:r>
              <a:rPr lang="zh-CN" altLang="en-US" sz="1600" dirty="0" smtClean="0">
                <a:solidFill>
                  <a:schemeClr val="accent1"/>
                </a:solidFill>
              </a:rPr>
              <a:t>如果我们不设立方法区和堆区，可以</a:t>
            </a:r>
            <a:r>
              <a:rPr lang="zh-CN" altLang="en-US" sz="1600" dirty="0">
                <a:solidFill>
                  <a:schemeClr val="accent1"/>
                </a:solidFill>
              </a:rPr>
              <a:t>想象</a:t>
            </a:r>
            <a:r>
              <a:rPr lang="zh-CN" altLang="en-US" sz="1600" dirty="0" smtClean="0">
                <a:solidFill>
                  <a:schemeClr val="accent1"/>
                </a:solidFill>
              </a:rPr>
              <a:t>下下面两种场景</a:t>
            </a:r>
            <a:r>
              <a:rPr lang="en-US" altLang="zh-CN" sz="1600" dirty="0" smtClean="0">
                <a:solidFill>
                  <a:schemeClr val="accent1"/>
                </a:solidFill>
              </a:rPr>
              <a:t>: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algn="just"/>
            <a:r>
              <a:rPr lang="en-US" altLang="zh-CN" sz="1600" dirty="0" smtClean="0"/>
              <a:t>1 </a:t>
            </a:r>
            <a:r>
              <a:rPr lang="zh-CN" altLang="en-US" sz="1600" dirty="0" smtClean="0"/>
              <a:t>如果没有方法区，每次创建对象需要从磁盘加载字节码，然后</a:t>
            </a:r>
            <a:r>
              <a:rPr lang="en-US" altLang="zh-CN" sz="1600" dirty="0" smtClean="0"/>
              <a:t>new</a:t>
            </a:r>
            <a:r>
              <a:rPr lang="zh-CN" altLang="en-US" sz="1600" dirty="0" smtClean="0"/>
              <a:t>出来</a:t>
            </a:r>
            <a:endParaRPr lang="en-US" altLang="zh-CN" sz="1600" dirty="0"/>
          </a:p>
          <a:p>
            <a:pPr algn="just"/>
            <a:r>
              <a:rPr lang="zh-CN" altLang="en-US" sz="1600" dirty="0" smtClean="0"/>
              <a:t>性能是多么低下</a:t>
            </a:r>
            <a:endParaRPr lang="en-US" altLang="zh-CN" sz="1600" dirty="0" smtClean="0"/>
          </a:p>
          <a:p>
            <a:pPr algn="just"/>
            <a:endParaRPr lang="en-US" altLang="zh-CN" sz="1600" dirty="0"/>
          </a:p>
          <a:p>
            <a:pPr algn="just"/>
            <a:r>
              <a:rPr lang="en-US" altLang="zh-CN" sz="1600" dirty="0" smtClean="0"/>
              <a:t>2 </a:t>
            </a:r>
            <a:r>
              <a:rPr lang="zh-CN" altLang="en-US" sz="1600" dirty="0" smtClean="0"/>
              <a:t>如果没有堆区，每次创建都需要加载一个对象，并且携带对应的</a:t>
            </a:r>
            <a:r>
              <a:rPr lang="en-US" altLang="zh-CN" sz="1600" dirty="0" smtClean="0"/>
              <a:t>class</a:t>
            </a:r>
            <a:r>
              <a:rPr lang="zh-CN" altLang="en-US" sz="1600" dirty="0" smtClean="0"/>
              <a:t>，将会需要多少内存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3091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/>
              <a:t>虚拟机给</a:t>
            </a:r>
            <a:r>
              <a:rPr lang="en-US" altLang="zh-CN" sz="3493" dirty="0"/>
              <a:t>App</a:t>
            </a:r>
            <a:r>
              <a:rPr lang="zh-CN" altLang="en-US" sz="3493" dirty="0"/>
              <a:t>的内存我们该怎么理解呢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163208" y="1566029"/>
            <a:ext cx="10071299" cy="4782848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	Android</a:t>
            </a:r>
            <a:r>
              <a:rPr lang="zh-CN" altLang="en-US" sz="1905" dirty="0"/>
              <a:t>虚拟机在</a:t>
            </a:r>
            <a:r>
              <a:rPr lang="en-US" altLang="zh-CN" sz="1905" dirty="0" err="1"/>
              <a:t>linux</a:t>
            </a:r>
            <a:r>
              <a:rPr lang="zh-CN" altLang="en-US" sz="1905" dirty="0"/>
              <a:t>中的</a:t>
            </a:r>
            <a:r>
              <a:rPr lang="zh-CN" altLang="en-US" sz="1905" dirty="0">
                <a:solidFill>
                  <a:srgbClr val="1577BA"/>
                </a:solidFill>
              </a:rPr>
              <a:t>申请内存 </a:t>
            </a:r>
            <a:r>
              <a:rPr lang="zh-CN" altLang="en-US" sz="1905" dirty="0"/>
              <a:t>可以理解为一次性</a:t>
            </a:r>
            <a:r>
              <a:rPr lang="en-US" altLang="zh-CN" sz="1905" dirty="0" err="1">
                <a:solidFill>
                  <a:srgbClr val="1577BA"/>
                </a:solidFill>
              </a:rPr>
              <a:t>malloc</a:t>
            </a:r>
            <a:r>
              <a:rPr lang="zh-CN" altLang="en-US" sz="1905" dirty="0"/>
              <a:t>了一大块的内存</a:t>
            </a:r>
            <a:r>
              <a:rPr lang="en-US" altLang="zh-CN" sz="1905" dirty="0"/>
              <a:t>, </a:t>
            </a:r>
            <a:r>
              <a:rPr lang="en-US" altLang="zh-CN" sz="1905" dirty="0" smtClean="0"/>
              <a:t> </a:t>
            </a:r>
            <a:r>
              <a:rPr lang="zh-CN" altLang="en-US" sz="1905" dirty="0" smtClean="0"/>
              <a:t>而内存中 就有</a:t>
            </a:r>
            <a:r>
              <a:rPr lang="zh-CN" altLang="en-US" sz="1905" dirty="0" smtClean="0">
                <a:solidFill>
                  <a:schemeClr val="accent1"/>
                </a:solidFill>
              </a:rPr>
              <a:t>方法区 和堆区</a:t>
            </a:r>
            <a:endParaRPr lang="en-US" altLang="zh-CN" sz="1905" dirty="0">
              <a:solidFill>
                <a:schemeClr val="accent1"/>
              </a:solidFill>
            </a:endParaRPr>
          </a:p>
          <a:p>
            <a:pPr algn="just"/>
            <a:r>
              <a:rPr lang="en-US" altLang="zh-CN" sz="1905" dirty="0" smtClean="0"/>
              <a:t>	</a:t>
            </a:r>
            <a:r>
              <a:rPr lang="zh-CN" altLang="en-US" sz="1905" dirty="0" smtClean="0"/>
              <a:t>开启一</a:t>
            </a:r>
            <a:r>
              <a:rPr lang="zh-CN" altLang="en-US" sz="1905" dirty="0"/>
              <a:t>个</a:t>
            </a:r>
            <a:r>
              <a:rPr lang="en-US" altLang="zh-CN" sz="1905" dirty="0"/>
              <a:t>App</a:t>
            </a:r>
            <a:r>
              <a:rPr lang="zh-CN" altLang="en-US" sz="1905" dirty="0" smtClean="0"/>
              <a:t>代表虚拟机</a:t>
            </a:r>
            <a:r>
              <a:rPr lang="en-US" altLang="zh-CN" sz="1905" dirty="0" err="1" smtClean="0"/>
              <a:t>malloc</a:t>
            </a:r>
            <a:r>
              <a:rPr lang="zh-CN" altLang="en-US" sz="1905" dirty="0"/>
              <a:t>一次内存 比如</a:t>
            </a:r>
            <a:r>
              <a:rPr lang="en-US" altLang="zh-CN" sz="1905" dirty="0"/>
              <a:t>50M,</a:t>
            </a:r>
            <a:r>
              <a:rPr lang="zh-CN" altLang="en-US" sz="1905" dirty="0"/>
              <a:t>如果运行了</a:t>
            </a:r>
            <a:r>
              <a:rPr lang="en-US" altLang="zh-CN" sz="1905" dirty="0"/>
              <a:t>10</a:t>
            </a:r>
            <a:r>
              <a:rPr lang="zh-CN" altLang="en-US" sz="1905" dirty="0"/>
              <a:t>个</a:t>
            </a:r>
            <a:r>
              <a:rPr lang="en-US" altLang="zh-CN" sz="1905" dirty="0"/>
              <a:t>App</a:t>
            </a:r>
            <a:r>
              <a:rPr lang="zh-CN" altLang="en-US" sz="1905" dirty="0"/>
              <a:t>，那就是</a:t>
            </a:r>
            <a:r>
              <a:rPr lang="en-US" altLang="zh-CN" sz="1905" dirty="0"/>
              <a:t>500M</a:t>
            </a:r>
            <a:r>
              <a:rPr lang="zh-CN" altLang="en-US" sz="1905" dirty="0"/>
              <a:t>。虚拟机占</a:t>
            </a:r>
            <a:r>
              <a:rPr lang="en-US" altLang="zh-CN" sz="1905" dirty="0"/>
              <a:t>Linux</a:t>
            </a:r>
            <a:r>
              <a:rPr lang="zh-CN" altLang="en-US" sz="1905" dirty="0"/>
              <a:t>的内存有</a:t>
            </a:r>
            <a:r>
              <a:rPr lang="en-US" altLang="zh-CN" sz="1905" dirty="0">
                <a:solidFill>
                  <a:srgbClr val="1577BA"/>
                </a:solidFill>
              </a:rPr>
              <a:t>500M</a:t>
            </a:r>
          </a:p>
          <a:p>
            <a:pPr algn="just"/>
            <a:r>
              <a:rPr lang="en-US" altLang="zh-CN" sz="1905" dirty="0" smtClean="0"/>
              <a:t>	 </a:t>
            </a:r>
            <a:endParaRPr lang="en-US" altLang="zh-CN" sz="1905" dirty="0"/>
          </a:p>
          <a:p>
            <a:pPr algn="just"/>
            <a:r>
              <a:rPr lang="en-US" altLang="zh-CN" sz="1905" dirty="0"/>
              <a:t> 	</a:t>
            </a:r>
            <a:r>
              <a:rPr lang="zh-CN" altLang="en-US" sz="1905" dirty="0"/>
              <a:t>然后由虚拟机自己管理内部对象的分配</a:t>
            </a:r>
            <a:r>
              <a:rPr lang="en-US" altLang="zh-CN" sz="1905" dirty="0"/>
              <a:t>. </a:t>
            </a:r>
            <a:r>
              <a:rPr lang="zh-CN" altLang="en-US" sz="1905" dirty="0"/>
              <a:t>由于回收需要知道对象占多大空间</a:t>
            </a:r>
            <a:r>
              <a:rPr lang="en-US" altLang="zh-CN" sz="1905" dirty="0"/>
              <a:t>, 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en-US" altLang="zh-CN" sz="1905" dirty="0"/>
              <a:t>	</a:t>
            </a:r>
            <a:r>
              <a:rPr lang="zh-CN" altLang="en-US" sz="1905" dirty="0"/>
              <a:t>所以在</a:t>
            </a:r>
            <a:r>
              <a:rPr lang="zh-CN" altLang="en-US" sz="1905" dirty="0">
                <a:solidFill>
                  <a:srgbClr val="1577BA"/>
                </a:solidFill>
              </a:rPr>
              <a:t>分配对象</a:t>
            </a:r>
            <a:r>
              <a:rPr lang="zh-CN" altLang="en-US" sz="1905" dirty="0"/>
              <a:t>时</a:t>
            </a:r>
            <a:r>
              <a:rPr lang="en-US" altLang="zh-CN" sz="1905" dirty="0"/>
              <a:t>, </a:t>
            </a:r>
            <a:r>
              <a:rPr lang="zh-CN" altLang="en-US" sz="1905" dirty="0"/>
              <a:t>除了对象本身我们看得见的字段外</a:t>
            </a:r>
            <a:r>
              <a:rPr lang="en-US" altLang="zh-CN" sz="1905" dirty="0"/>
              <a:t>, </a:t>
            </a:r>
            <a:r>
              <a:rPr lang="zh-CN" altLang="en-US" sz="1905" dirty="0"/>
              <a:t>还需要对象的描述信息</a:t>
            </a:r>
            <a:r>
              <a:rPr lang="en-US" altLang="zh-CN" sz="1905" dirty="0"/>
              <a:t>, </a:t>
            </a:r>
            <a:r>
              <a:rPr lang="zh-CN" altLang="en-US" sz="1905" dirty="0"/>
              <a:t>这就是对象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对象</a:t>
            </a:r>
            <a:r>
              <a:rPr lang="zh-CN" altLang="en-US" sz="1905" dirty="0" smtClean="0"/>
              <a:t>的</a:t>
            </a:r>
            <a:r>
              <a:rPr lang="zh-CN" altLang="en-US" sz="1905" dirty="0"/>
              <a:t>中隐含的</a:t>
            </a:r>
            <a:r>
              <a:rPr lang="en-US" altLang="zh-CN" sz="1905" dirty="0" err="1">
                <a:solidFill>
                  <a:srgbClr val="FF0000"/>
                </a:solidFill>
              </a:rPr>
              <a:t>klass</a:t>
            </a:r>
            <a:r>
              <a:rPr lang="en-US" altLang="zh-CN" sz="1905" dirty="0"/>
              <a:t>  </a:t>
            </a:r>
            <a:r>
              <a:rPr lang="zh-CN" altLang="en-US" sz="1905" dirty="0"/>
              <a:t>直觉来看 如果靠猜并不能解决心中的疑惑</a:t>
            </a:r>
            <a:r>
              <a:rPr lang="en-US" altLang="zh-CN" sz="1905" dirty="0"/>
              <a:t>, </a:t>
            </a:r>
            <a:r>
              <a:rPr lang="zh-CN" altLang="en-US" sz="1905" dirty="0"/>
              <a:t>只要在正在</a:t>
            </a:r>
            <a:r>
              <a:rPr lang="en-US" altLang="zh-CN" sz="1905" dirty="0" err="1"/>
              <a:t>jdk</a:t>
            </a:r>
            <a:r>
              <a:rPr lang="zh-CN" altLang="en-US" sz="1905" dirty="0"/>
              <a:t>源码中找到分配给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对象的</a:t>
            </a:r>
            <a:r>
              <a:rPr lang="en-US" altLang="zh-CN" sz="1905" dirty="0" err="1"/>
              <a:t>klass</a:t>
            </a:r>
            <a:r>
              <a:rPr lang="en-US" altLang="zh-CN" sz="1905" dirty="0"/>
              <a:t> </a:t>
            </a:r>
            <a:r>
              <a:rPr lang="zh-CN" altLang="en-US" sz="1905" dirty="0"/>
              <a:t>就能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证明</a:t>
            </a:r>
            <a:r>
              <a:rPr lang="en-US" altLang="zh-CN" sz="1905" dirty="0" err="1"/>
              <a:t>klass</a:t>
            </a:r>
            <a:r>
              <a:rPr lang="zh-CN" altLang="en-US" sz="1905" dirty="0"/>
              <a:t>是 </a:t>
            </a:r>
            <a:r>
              <a:rPr lang="en-US" altLang="zh-CN" sz="1905" dirty="0"/>
              <a:t>Android</a:t>
            </a:r>
            <a:r>
              <a:rPr lang="zh-CN" altLang="en-US" sz="1905" dirty="0"/>
              <a:t>所有对象的源头</a:t>
            </a:r>
            <a:endParaRPr lang="en-US" altLang="zh-CN" sz="1905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090" y="832654"/>
            <a:ext cx="3083013" cy="7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 smtClean="0"/>
              <a:t>Android</a:t>
            </a:r>
            <a:r>
              <a:rPr lang="zh-CN" altLang="en-US" sz="3493" dirty="0" smtClean="0"/>
              <a:t>虚拟机方法区 和堆区本质是什么</a:t>
            </a:r>
            <a:r>
              <a:rPr lang="en-US" altLang="zh-CN" sz="3493" dirty="0" smtClean="0"/>
              <a:t>?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02390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905" dirty="0"/>
              <a:t>在</a:t>
            </a:r>
            <a:r>
              <a:rPr lang="en-US" altLang="zh-CN" sz="1905" dirty="0"/>
              <a:t>C</a:t>
            </a:r>
            <a:r>
              <a:rPr lang="zh-CN" altLang="en-US" sz="1905" dirty="0"/>
              <a:t>语言中使用内存直接通过指针方式访问内存的某个数据</a:t>
            </a:r>
            <a:r>
              <a:rPr lang="en-US" altLang="zh-CN" sz="1905" dirty="0"/>
              <a:t>,</a:t>
            </a:r>
            <a:r>
              <a:rPr lang="zh-CN" altLang="en-US" sz="1905" dirty="0"/>
              <a:t>指针的作用就是指向了这段数据所在的</a:t>
            </a:r>
            <a:r>
              <a:rPr lang="en-US" altLang="zh-CN" sz="1905" dirty="0"/>
              <a:t>buffer</a:t>
            </a:r>
            <a:r>
              <a:rPr lang="zh-CN" altLang="en-US" sz="1905" dirty="0">
                <a:solidFill>
                  <a:srgbClr val="1577BA"/>
                </a:solidFill>
              </a:rPr>
              <a:t>起始地方</a:t>
            </a:r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而对于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对象来说</a:t>
            </a:r>
            <a:r>
              <a:rPr lang="en-US" altLang="zh-CN" sz="1905" dirty="0"/>
              <a:t>, </a:t>
            </a:r>
            <a:r>
              <a:rPr lang="zh-CN" altLang="en-US" sz="1905" dirty="0"/>
              <a:t>虽然经过了</a:t>
            </a:r>
            <a:r>
              <a:rPr lang="en-US" altLang="zh-CN" sz="1905" dirty="0" err="1"/>
              <a:t>jvm</a:t>
            </a:r>
            <a:r>
              <a:rPr lang="zh-CN" altLang="en-US" sz="1905" dirty="0"/>
              <a:t>的一层屏蔽</a:t>
            </a:r>
            <a:r>
              <a:rPr lang="en-US" altLang="zh-CN" sz="1905" dirty="0"/>
              <a:t>, </a:t>
            </a:r>
            <a:r>
              <a:rPr lang="zh-CN" altLang="en-US" sz="1905" dirty="0"/>
              <a:t>把指针这个概念给隐去了</a:t>
            </a:r>
            <a:r>
              <a:rPr lang="en-US" altLang="zh-CN" sz="1905" dirty="0"/>
              <a:t>, 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 smtClean="0"/>
              <a:t>   但</a:t>
            </a:r>
            <a:r>
              <a:rPr lang="zh-CN" altLang="en-US" sz="1905" dirty="0"/>
              <a:t>对象</a:t>
            </a:r>
            <a:r>
              <a:rPr lang="zh-CN" altLang="en-US" sz="1905" dirty="0">
                <a:solidFill>
                  <a:srgbClr val="1577BA"/>
                </a:solidFill>
              </a:rPr>
              <a:t>终归是要存在内存</a:t>
            </a:r>
            <a:r>
              <a:rPr lang="zh-CN" altLang="en-US" sz="1905" dirty="0"/>
              <a:t>当中的</a:t>
            </a:r>
            <a:r>
              <a:rPr lang="en-US" altLang="zh-CN" sz="1905" dirty="0"/>
              <a:t>. </a:t>
            </a:r>
            <a:r>
              <a:rPr lang="zh-CN" altLang="en-US" sz="1905" dirty="0"/>
              <a:t>我们知道</a:t>
            </a:r>
            <a:r>
              <a:rPr lang="en-US" altLang="zh-CN" sz="1905" dirty="0"/>
              <a:t>java</a:t>
            </a:r>
            <a:r>
              <a:rPr lang="zh-CN" altLang="en-US" sz="1905" dirty="0"/>
              <a:t>有</a:t>
            </a:r>
            <a:r>
              <a:rPr lang="zh-CN" altLang="en-US" sz="1905" dirty="0">
                <a:solidFill>
                  <a:srgbClr val="1577BA"/>
                </a:solidFill>
              </a:rPr>
              <a:t>各种各样的</a:t>
            </a:r>
            <a:r>
              <a:rPr lang="en-US" altLang="zh-CN" sz="1905" dirty="0">
                <a:solidFill>
                  <a:srgbClr val="1577BA"/>
                </a:solidFill>
              </a:rPr>
              <a:t>class</a:t>
            </a:r>
            <a:r>
              <a:rPr lang="en-US" altLang="zh-CN" sz="1905" dirty="0"/>
              <a:t>, </a:t>
            </a:r>
            <a:r>
              <a:rPr lang="zh-CN" altLang="en-US" sz="1905" dirty="0"/>
              <a:t>在内存中分配对象时</a:t>
            </a:r>
            <a:r>
              <a:rPr lang="en-US" altLang="zh-CN" sz="1905" dirty="0"/>
              <a:t>, class</a:t>
            </a:r>
            <a:r>
              <a:rPr lang="zh-CN" altLang="en-US" sz="1905" dirty="0"/>
              <a:t>就是对应要分配的</a:t>
            </a:r>
            <a:r>
              <a:rPr lang="zh-CN" altLang="en-US" sz="1905" dirty="0">
                <a:solidFill>
                  <a:srgbClr val="1577BA"/>
                </a:solidFill>
              </a:rPr>
              <a:t>对象模板</a:t>
            </a:r>
            <a:r>
              <a:rPr lang="en-US" altLang="zh-CN" sz="1905" dirty="0"/>
              <a:t>, </a:t>
            </a:r>
            <a:r>
              <a:rPr lang="zh-CN" altLang="en-US" sz="1905" dirty="0"/>
              <a:t>对象占多大空间</a:t>
            </a:r>
            <a:r>
              <a:rPr lang="en-US" altLang="zh-CN" sz="1905" dirty="0"/>
              <a:t>, </a:t>
            </a:r>
            <a:r>
              <a:rPr lang="zh-CN" altLang="en-US" sz="1905" dirty="0"/>
              <a:t>每个字段在此空间内的偏移值</a:t>
            </a:r>
            <a:r>
              <a:rPr lang="en-US" altLang="zh-CN" sz="1905" dirty="0"/>
              <a:t>, </a:t>
            </a:r>
            <a:r>
              <a:rPr lang="zh-CN" altLang="en-US" sz="1905" dirty="0"/>
              <a:t>等等信息</a:t>
            </a:r>
            <a:r>
              <a:rPr lang="en-US" altLang="zh-CN" sz="1905" dirty="0"/>
              <a:t>, </a:t>
            </a:r>
            <a:r>
              <a:rPr lang="zh-CN" altLang="en-US" sz="1905" dirty="0"/>
              <a:t>都由</a:t>
            </a:r>
            <a:r>
              <a:rPr lang="en-US" altLang="zh-CN" sz="1905" dirty="0"/>
              <a:t>class</a:t>
            </a:r>
            <a:r>
              <a:rPr lang="zh-CN" altLang="en-US" sz="1905" dirty="0"/>
              <a:t>的定义提供</a:t>
            </a:r>
            <a:r>
              <a:rPr lang="en-US" altLang="zh-CN" sz="1905" dirty="0"/>
              <a:t>. </a:t>
            </a:r>
            <a:r>
              <a:rPr lang="zh-CN" altLang="en-US" sz="1905" dirty="0"/>
              <a:t>对于</a:t>
            </a:r>
            <a:r>
              <a:rPr lang="en-US" altLang="zh-CN" sz="1905" dirty="0">
                <a:solidFill>
                  <a:srgbClr val="1577BA"/>
                </a:solidFill>
              </a:rPr>
              <a:t>GC</a:t>
            </a:r>
            <a:r>
              <a:rPr lang="zh-CN" altLang="en-US" sz="1905" dirty="0">
                <a:solidFill>
                  <a:srgbClr val="1577BA"/>
                </a:solidFill>
              </a:rPr>
              <a:t>来说</a:t>
            </a:r>
            <a:r>
              <a:rPr lang="en-US" altLang="zh-CN" sz="1905" dirty="0"/>
              <a:t>, </a:t>
            </a:r>
            <a:r>
              <a:rPr lang="zh-CN" altLang="en-US" sz="1905" dirty="0"/>
              <a:t>必须知道对象占多大空间</a:t>
            </a:r>
            <a:r>
              <a:rPr lang="en-US" altLang="zh-CN" sz="1905" dirty="0"/>
              <a:t>, </a:t>
            </a:r>
            <a:r>
              <a:rPr lang="zh-CN" altLang="en-US" sz="1905" dirty="0"/>
              <a:t>才好在回收时把相应的内存释放</a:t>
            </a:r>
            <a:r>
              <a:rPr lang="en-US" altLang="zh-CN" sz="1905" dirty="0"/>
              <a:t>, </a:t>
            </a:r>
            <a:r>
              <a:rPr lang="zh-CN" altLang="en-US" sz="1905" dirty="0"/>
              <a:t>不然就没办法准确的管理</a:t>
            </a:r>
            <a:r>
              <a:rPr lang="zh-CN" altLang="en-US" sz="1905" dirty="0" smtClean="0"/>
              <a:t>了</a:t>
            </a:r>
            <a:r>
              <a:rPr lang="en-US" altLang="zh-CN" sz="1905" dirty="0" smtClean="0"/>
              <a:t> </a:t>
            </a:r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3606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b="1" dirty="0"/>
              <a:t>Java</a:t>
            </a:r>
            <a:r>
              <a:rPr lang="zh-CN" altLang="en-US" sz="3493" b="1" dirty="0"/>
              <a:t>对象模型</a:t>
            </a:r>
            <a:r>
              <a:rPr lang="en-US" altLang="zh-CN" sz="3493" b="1" dirty="0"/>
              <a:t>: OOP-</a:t>
            </a:r>
            <a:r>
              <a:rPr lang="en-US" altLang="zh-CN" sz="3493" b="1" dirty="0" err="1"/>
              <a:t>Klass</a:t>
            </a:r>
            <a:r>
              <a:rPr lang="zh-CN" altLang="en-US" sz="3493" b="1" dirty="0"/>
              <a:t>模型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610219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905" dirty="0"/>
              <a:t>先简单地介绍一下</a:t>
            </a:r>
            <a:r>
              <a:rPr lang="en-US" altLang="zh-CN" sz="1905" dirty="0"/>
              <a:t>Android</a:t>
            </a:r>
            <a:r>
              <a:rPr lang="zh-CN" altLang="en-US" sz="1905" dirty="0"/>
              <a:t>中实现的</a:t>
            </a:r>
            <a:r>
              <a:rPr lang="en-US" altLang="zh-CN" sz="1905" dirty="0"/>
              <a:t>Java</a:t>
            </a:r>
            <a:r>
              <a:rPr lang="zh-CN" altLang="en-US" sz="1905" dirty="0"/>
              <a:t>的对象模型机制。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在</a:t>
            </a:r>
            <a:r>
              <a:rPr lang="en-US" altLang="zh-CN" sz="1905" dirty="0"/>
              <a:t>JVM</a:t>
            </a:r>
            <a:r>
              <a:rPr lang="zh-CN" altLang="en-US" sz="1905" dirty="0"/>
              <a:t>中，并没有直接将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对象映射成</a:t>
            </a:r>
            <a:r>
              <a:rPr lang="en-US" altLang="zh-CN" sz="1905" dirty="0"/>
              <a:t>C++</a:t>
            </a:r>
            <a:r>
              <a:rPr lang="zh-CN" altLang="en-US" sz="1905" dirty="0"/>
              <a:t>对象，而是采用了</a:t>
            </a:r>
            <a:r>
              <a:rPr lang="en-US" altLang="zh-CN" sz="1905" dirty="0" err="1">
                <a:solidFill>
                  <a:srgbClr val="FF0000"/>
                </a:solidFill>
              </a:rPr>
              <a:t>oop-klass</a:t>
            </a:r>
            <a:r>
              <a:rPr lang="zh-CN" altLang="en-US" sz="1905" dirty="0">
                <a:solidFill>
                  <a:srgbClr val="FF0000"/>
                </a:solidFill>
              </a:rPr>
              <a:t>模型</a:t>
            </a:r>
            <a:r>
              <a:rPr lang="zh-CN" altLang="en-US" sz="1905" dirty="0"/>
              <a:t>，主要是不希望每个对象中都包含有一份</a:t>
            </a:r>
            <a:r>
              <a:rPr lang="en-US" altLang="zh-CN" sz="1905" dirty="0"/>
              <a:t>Class</a:t>
            </a:r>
            <a:r>
              <a:rPr lang="zh-CN" altLang="en-US" sz="1905" dirty="0"/>
              <a:t>类型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endParaRPr lang="en-US" altLang="zh-CN" sz="1905" dirty="0"/>
          </a:p>
          <a:p>
            <a:r>
              <a:rPr lang="en-US" altLang="zh-CN" sz="1905" b="1" dirty="0"/>
              <a:t>OOP(Ordinary Object Point)</a:t>
            </a:r>
            <a:r>
              <a:rPr lang="zh-CN" altLang="en-US" sz="1905" b="1" dirty="0"/>
              <a:t> 表示对象的实例信息</a:t>
            </a:r>
            <a:endParaRPr lang="en-US" altLang="zh-CN" sz="1905" b="1" dirty="0"/>
          </a:p>
          <a:p>
            <a:endParaRPr lang="en-US" altLang="zh-CN" sz="1905" b="1" dirty="0"/>
          </a:p>
          <a:p>
            <a:endParaRPr lang="zh-CN" altLang="en-US" sz="1905" dirty="0"/>
          </a:p>
          <a:p>
            <a:r>
              <a:rPr lang="en-US" altLang="zh-CN" sz="1905" b="1" dirty="0" err="1"/>
              <a:t>Klass</a:t>
            </a:r>
            <a:r>
              <a:rPr lang="zh-CN" altLang="en-US" sz="1905" b="1" dirty="0"/>
              <a:t>，是</a:t>
            </a:r>
            <a:r>
              <a:rPr lang="en-US" altLang="zh-CN" sz="1905" b="1" dirty="0"/>
              <a:t>Java</a:t>
            </a:r>
            <a:r>
              <a:rPr lang="zh-CN" altLang="en-US" sz="1905" b="1" dirty="0"/>
              <a:t>类的在</a:t>
            </a:r>
            <a:r>
              <a:rPr lang="en-US" altLang="zh-CN" sz="1905" b="1" dirty="0"/>
              <a:t>C++</a:t>
            </a:r>
            <a:r>
              <a:rPr lang="zh-CN" altLang="en-US" sz="1905" b="1" dirty="0"/>
              <a:t>中的表示，用来描述</a:t>
            </a:r>
            <a:r>
              <a:rPr lang="en-US" altLang="zh-CN" sz="1905" b="1" dirty="0"/>
              <a:t>Java</a:t>
            </a:r>
            <a:r>
              <a:rPr lang="zh-CN" altLang="en-US" sz="1905" b="1" dirty="0"/>
              <a:t>类的信息</a:t>
            </a:r>
            <a:endParaRPr lang="zh-CN" altLang="en-US" sz="1905" dirty="0"/>
          </a:p>
          <a:p>
            <a:pPr algn="just"/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36952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b="1" dirty="0"/>
              <a:t>Java</a:t>
            </a:r>
            <a:r>
              <a:rPr lang="zh-CN" altLang="en-US" sz="3493" b="1" dirty="0"/>
              <a:t>对象模型</a:t>
            </a:r>
            <a:r>
              <a:rPr lang="en-US" altLang="zh-CN" sz="3493" b="1" dirty="0"/>
              <a:t>: OOP-</a:t>
            </a:r>
            <a:r>
              <a:rPr lang="en-US" altLang="zh-CN" sz="3493" b="1" dirty="0" err="1"/>
              <a:t>Klass</a:t>
            </a:r>
            <a:r>
              <a:rPr lang="zh-CN" altLang="en-US" sz="3493" b="1" dirty="0"/>
              <a:t>模型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85490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905" dirty="0"/>
              <a:t>简单地说，一个</a:t>
            </a:r>
            <a:r>
              <a:rPr lang="en-US" altLang="zh-CN" sz="1905" dirty="0"/>
              <a:t>Java</a:t>
            </a:r>
            <a:r>
              <a:rPr lang="zh-CN" altLang="en-US" sz="1905" dirty="0"/>
              <a:t>类在</a:t>
            </a:r>
            <a:r>
              <a:rPr lang="en-US" altLang="zh-CN" sz="1905" dirty="0"/>
              <a:t>JVM</a:t>
            </a:r>
            <a:r>
              <a:rPr lang="zh-CN" altLang="en-US" sz="1905" dirty="0"/>
              <a:t>中被拆分为了</a:t>
            </a:r>
            <a:r>
              <a:rPr lang="zh-CN" altLang="en-US" sz="1905" dirty="0">
                <a:solidFill>
                  <a:srgbClr val="1577BA"/>
                </a:solidFill>
              </a:rPr>
              <a:t>两个部分</a:t>
            </a:r>
            <a:r>
              <a:rPr lang="zh-CN" altLang="en-US" sz="1905" dirty="0"/>
              <a:t>：数据和描述信息，分别对应</a:t>
            </a:r>
            <a:r>
              <a:rPr lang="en-US" altLang="zh-CN" sz="1905" dirty="0">
                <a:solidFill>
                  <a:srgbClr val="1577BA"/>
                </a:solidFill>
              </a:rPr>
              <a:t>OOP</a:t>
            </a:r>
            <a:r>
              <a:rPr lang="zh-CN" altLang="en-US" sz="1905" dirty="0"/>
              <a:t>和</a:t>
            </a:r>
            <a:r>
              <a:rPr lang="en-US" altLang="zh-CN" sz="1905" dirty="0" err="1">
                <a:solidFill>
                  <a:srgbClr val="1577BA"/>
                </a:solidFill>
              </a:rPr>
              <a:t>Klass</a:t>
            </a:r>
            <a:endParaRPr lang="en-US" altLang="zh-CN" sz="1905" dirty="0">
              <a:solidFill>
                <a:srgbClr val="1577BA"/>
              </a:solidFill>
            </a:endParaRPr>
          </a:p>
        </p:txBody>
      </p:sp>
      <p:sp>
        <p:nvSpPr>
          <p:cNvPr id="6" name="文本框 10"/>
          <p:cNvSpPr txBox="1"/>
          <p:nvPr/>
        </p:nvSpPr>
        <p:spPr>
          <a:xfrm>
            <a:off x="1354812" y="3037836"/>
            <a:ext cx="10071299" cy="1558119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OOP</a:t>
            </a:r>
            <a:r>
              <a:rPr lang="zh-CN" altLang="en-US" sz="1905" dirty="0"/>
              <a:t>表示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 应该承载的</a:t>
            </a:r>
            <a:r>
              <a:rPr lang="zh-CN" altLang="en-US" sz="1905" dirty="0" smtClean="0"/>
              <a:t>数据</a:t>
            </a:r>
            <a:endParaRPr lang="en-US" altLang="zh-CN" sz="1905" dirty="0" smtClean="0"/>
          </a:p>
          <a:p>
            <a:pPr algn="just"/>
            <a:r>
              <a:rPr lang="zh-CN" altLang="en-US" sz="1905" dirty="0" smtClean="0"/>
              <a:t> </a:t>
            </a:r>
            <a:r>
              <a:rPr lang="en-US" altLang="zh-CN" sz="1905" dirty="0" smtClean="0"/>
              <a:t>java</a:t>
            </a:r>
            <a:r>
              <a:rPr lang="zh-CN" altLang="en-US" sz="1905" dirty="0" smtClean="0"/>
              <a:t>对象 </a:t>
            </a:r>
            <a:r>
              <a:rPr lang="en-US" altLang="zh-CN" sz="1905" dirty="0" err="1" smtClean="0"/>
              <a:t>klass</a:t>
            </a:r>
            <a:r>
              <a:rPr lang="en-US" altLang="zh-CN" sz="1905" dirty="0" smtClean="0"/>
              <a:t> </a:t>
            </a:r>
            <a:endParaRPr lang="en-US" altLang="zh-CN" sz="1905" dirty="0"/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r>
              <a:rPr lang="en-US" altLang="zh-CN" sz="1905" dirty="0" err="1"/>
              <a:t>Klass</a:t>
            </a:r>
            <a:r>
              <a:rPr lang="zh-CN" altLang="en-US" sz="1905" dirty="0"/>
              <a:t>表示描述对象有多大，函数地址，对象大小，静态区域大小</a:t>
            </a:r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3454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系统内核层关于内存详解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697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用户点击应用图标</a:t>
            </a:r>
            <a:endParaRPr 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74" y="2185149"/>
            <a:ext cx="1198777" cy="1052187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3" idx="3"/>
          </p:cNvCxnSpPr>
          <p:nvPr/>
        </p:nvCxnSpPr>
        <p:spPr>
          <a:xfrm>
            <a:off x="4994151" y="2711243"/>
            <a:ext cx="1945129" cy="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77" y="1675650"/>
            <a:ext cx="2009149" cy="221891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020560" y="2309263"/>
            <a:ext cx="3159760" cy="803958"/>
          </a:xfrm>
          <a:prstGeom prst="roundRect">
            <a:avLst>
              <a:gd name="adj" fmla="val 48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ActivityThread</a:t>
            </a:r>
            <a:endParaRPr lang="zh-CN" altLang="en-US" sz="12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cxnSp>
        <p:nvCxnSpPr>
          <p:cNvPr id="12" name="直接箭头连接符 11"/>
          <p:cNvCxnSpPr>
            <a:endCxn id="3" idx="1"/>
          </p:cNvCxnSpPr>
          <p:nvPr/>
        </p:nvCxnSpPr>
        <p:spPr>
          <a:xfrm>
            <a:off x="1971040" y="2711242"/>
            <a:ext cx="1824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8600440" y="3113221"/>
            <a:ext cx="0" cy="145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8600440" y="4165600"/>
            <a:ext cx="11466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Main</a:t>
            </a:r>
            <a:r>
              <a:rPr lang="zh-CN" altLang="en-US" sz="14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函数</a:t>
            </a:r>
            <a:endParaRPr lang="zh-CN" altLang="en-US" sz="105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3651" y="4612313"/>
            <a:ext cx="4673578" cy="1513840"/>
          </a:xfrm>
          <a:prstGeom prst="roundRect">
            <a:avLst>
              <a:gd name="adj" fmla="val 3244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22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902132" y="6226180"/>
            <a:ext cx="2288888" cy="63126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5" tIns="45713" rIns="91425" bIns="45713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326" y="6226180"/>
            <a:ext cx="2288888" cy="63126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5" tIns="45713" rIns="91425" bIns="45713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259" y="6226180"/>
            <a:ext cx="2261477" cy="63126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5" tIns="45713" rIns="91425" bIns="45713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785" y="6226180"/>
            <a:ext cx="2288888" cy="63126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5" tIns="45713" rIns="91425" bIns="45713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980" y="6226180"/>
            <a:ext cx="2288888" cy="63126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5" tIns="45713" rIns="91425" bIns="45713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214" y="5870183"/>
            <a:ext cx="2096433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6406" y="23568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5424" y="2428356"/>
            <a:ext cx="10577250" cy="259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 Java</a:t>
            </a:r>
            <a:r>
              <a:rPr lang="zh-CN" altLang="en-US" sz="1600" dirty="0"/>
              <a:t>方法与</a:t>
            </a:r>
            <a:r>
              <a:rPr lang="en-US" altLang="zh-CN" sz="1600" dirty="0"/>
              <a:t>Arm</a:t>
            </a:r>
            <a:r>
              <a:rPr lang="zh-CN" altLang="en-US" sz="1600" dirty="0"/>
              <a:t>指令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smtClean="0"/>
              <a:t>2.</a:t>
            </a:r>
            <a:r>
              <a:rPr lang="zh-CN" altLang="en-US" sz="1600" dirty="0"/>
              <a:t>深入虚拟机剖析</a:t>
            </a:r>
            <a:r>
              <a:rPr lang="en-US" altLang="zh-CN" sz="1600" dirty="0"/>
              <a:t>Method</a:t>
            </a:r>
            <a:r>
              <a:rPr lang="zh-CN" altLang="en-US" sz="1600" dirty="0"/>
              <a:t>反射源码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  <a:p>
            <a:r>
              <a:rPr lang="en-US" altLang="zh-CN" sz="1600" dirty="0"/>
              <a:t>3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 invoke</a:t>
            </a:r>
            <a:r>
              <a:rPr lang="zh-CN" altLang="en-US" sz="1600" dirty="0"/>
              <a:t>方法执行原理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反射实现获取类方法、类变量与类构造方法。</a:t>
            </a:r>
            <a:r>
              <a:rPr lang="zh-CN" altLang="en-US" sz="1600" dirty="0"/>
              <a:t> </a:t>
            </a:r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endParaRPr lang="en-US" altLang="zh-CN" sz="1693" b="1" dirty="0"/>
          </a:p>
          <a:p>
            <a:r>
              <a:rPr lang="en-US" altLang="zh-CN" sz="1600" b="1" dirty="0"/>
              <a:t>20:05</a:t>
            </a:r>
            <a:r>
              <a:rPr lang="zh-CN" altLang="en-US" sz="1600" b="1" dirty="0"/>
              <a:t>准时直播分享干货</a:t>
            </a:r>
            <a:endParaRPr lang="zh-CN" altLang="en-US" sz="1400" b="1" dirty="0"/>
          </a:p>
        </p:txBody>
      </p:sp>
      <p:sp>
        <p:nvSpPr>
          <p:cNvPr id="22" name="FLYING IMPRESSION FID FEIZHAO    qq:1964271550"/>
          <p:cNvSpPr/>
          <p:nvPr/>
        </p:nvSpPr>
        <p:spPr bwMode="auto">
          <a:xfrm>
            <a:off x="10784" y="6225996"/>
            <a:ext cx="2288888" cy="63126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5" tIns="45713" rIns="91425" bIns="45713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1145424" y="1371882"/>
            <a:ext cx="973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反射及应用场景 </a:t>
            </a:r>
            <a:r>
              <a:rPr lang="en-US" altLang="zh-CN" sz="3200" dirty="0"/>
              <a:t>1</a:t>
            </a:r>
            <a:endParaRPr lang="zh-CN" altLang="en-US" sz="847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22" grpId="0" bldLvl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2" dirty="0" smtClean="0"/>
              <a:t>Android</a:t>
            </a:r>
            <a:r>
              <a:rPr lang="zh-CN" altLang="en-US" sz="3492" dirty="0" smtClean="0"/>
              <a:t>内核层 内存分布</a:t>
            </a:r>
            <a:endParaRPr lang="zh-CN" altLang="en-US" sz="3492" dirty="0"/>
          </a:p>
        </p:txBody>
      </p:sp>
      <p:pic>
        <p:nvPicPr>
          <p:cNvPr id="1026" name="Picture 2" descr="https://oscimg.oschina.net/oscnet/b941a038303f37cfceb7d3b4d3f3d3464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8" y="1176071"/>
            <a:ext cx="6664603" cy="529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69" y="3119446"/>
            <a:ext cx="4847212" cy="11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各个区域详解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9822" y="1229360"/>
            <a:ext cx="1031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ea typeface="思源黑体 CN Bold" panose="020B0800000000000000"/>
              </a:rPr>
              <a:t>方法区</a:t>
            </a:r>
            <a:r>
              <a:rPr lang="en-US" altLang="zh-CN" dirty="0" smtClean="0">
                <a:solidFill>
                  <a:schemeClr val="accent6"/>
                </a:solidFill>
                <a:ea typeface="思源黑体 CN Bold" panose="020B0800000000000000"/>
              </a:rPr>
              <a:t>:</a:t>
            </a:r>
            <a:r>
              <a:rPr lang="zh-CN" altLang="en-US" dirty="0"/>
              <a:t>方法区存放了类的信息</a:t>
            </a:r>
            <a:r>
              <a:rPr lang="en-US" altLang="zh-CN" dirty="0"/>
              <a:t>(class</a:t>
            </a:r>
            <a:r>
              <a:rPr lang="zh-CN" altLang="en-US" dirty="0"/>
              <a:t>字节码的信息</a:t>
            </a:r>
            <a:r>
              <a:rPr lang="en-US" altLang="zh-CN" dirty="0"/>
              <a:t>)</a:t>
            </a:r>
            <a:r>
              <a:rPr lang="zh-CN" altLang="en-US" dirty="0" smtClean="0"/>
              <a:t>，静态</a:t>
            </a:r>
            <a:r>
              <a:rPr lang="zh-CN" altLang="en-US" dirty="0"/>
              <a:t>变量</a:t>
            </a:r>
            <a:r>
              <a:rPr lang="zh-CN" altLang="en-US" dirty="0" smtClean="0"/>
              <a:t>、全局变量  处理</a:t>
            </a:r>
            <a:r>
              <a:rPr lang="zh-CN" altLang="en-US" dirty="0"/>
              <a:t>逻辑的指令集 </a:t>
            </a:r>
            <a:r>
              <a:rPr lang="zh-CN" altLang="en-US" b="1" dirty="0"/>
              <a:t>方法区的数据主内存</a:t>
            </a:r>
            <a:endParaRPr lang="en-US" altLang="zh-CN" b="1" dirty="0" smtClean="0"/>
          </a:p>
          <a:p>
            <a:endParaRPr lang="en-US" altLang="zh-CN" dirty="0" smtClean="0">
              <a:ea typeface="思源黑体 CN Bold" panose="020B0800000000000000"/>
            </a:endParaRPr>
          </a:p>
          <a:p>
            <a:endParaRPr lang="en-US" altLang="zh-CN" dirty="0">
              <a:ea typeface="思源黑体 CN Bold" panose="020B0800000000000000"/>
            </a:endParaRPr>
          </a:p>
          <a:p>
            <a:r>
              <a:rPr lang="zh-CN" altLang="en-US" b="1" dirty="0">
                <a:solidFill>
                  <a:schemeClr val="accent6"/>
                </a:solidFill>
              </a:rPr>
              <a:t>堆区</a:t>
            </a:r>
            <a:r>
              <a:rPr lang="en-US" altLang="zh-CN" b="1" dirty="0" smtClean="0">
                <a:solidFill>
                  <a:schemeClr val="accent6"/>
                </a:solidFill>
              </a:rPr>
              <a:t>:</a:t>
            </a:r>
            <a:r>
              <a:rPr lang="zh-CN" altLang="en-US" dirty="0"/>
              <a:t>用来存储对象实例，被所有线程共享的一块内存区域，在</a:t>
            </a:r>
            <a:r>
              <a:rPr lang="en-US" altLang="zh-CN" dirty="0"/>
              <a:t>App</a:t>
            </a:r>
            <a:r>
              <a:rPr lang="zh-CN" altLang="en-US" dirty="0"/>
              <a:t>启动时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堆</a:t>
            </a:r>
            <a:r>
              <a:rPr lang="zh-CN" altLang="en-US" b="1" dirty="0"/>
              <a:t>区的数据放在</a:t>
            </a:r>
            <a:r>
              <a:rPr lang="zh-CN" altLang="en-US" b="1" dirty="0" smtClean="0"/>
              <a:t>主内存</a:t>
            </a:r>
            <a:r>
              <a:rPr lang="en-US" altLang="zh-CN" b="1" dirty="0" smtClean="0"/>
              <a:t> </a:t>
            </a:r>
          </a:p>
          <a:p>
            <a:endParaRPr lang="en-US" altLang="zh-CN" dirty="0" smtClean="0">
              <a:ea typeface="思源黑体 CN Bold" panose="020B0800000000000000"/>
            </a:endParaRPr>
          </a:p>
          <a:p>
            <a:endParaRPr lang="en-US" altLang="zh-CN" dirty="0">
              <a:ea typeface="思源黑体 CN Bold" panose="020B0800000000000000"/>
            </a:endParaRPr>
          </a:p>
          <a:p>
            <a:r>
              <a:rPr lang="zh-CN" altLang="en-US" b="1" dirty="0">
                <a:solidFill>
                  <a:schemeClr val="accent6"/>
                </a:solidFill>
              </a:rPr>
              <a:t>虚拟机栈区</a:t>
            </a:r>
            <a:r>
              <a:rPr lang="en-US" altLang="zh-CN" b="1" dirty="0" smtClean="0">
                <a:solidFill>
                  <a:schemeClr val="accent6"/>
                </a:solidFill>
              </a:rPr>
              <a:t>:</a:t>
            </a:r>
            <a:r>
              <a:rPr lang="zh-CN" altLang="en-US" dirty="0"/>
              <a:t>存储方法的局部变量，每次开启一个线程都会创建一个虚拟机栈，线程私有，生命周期与线程</a:t>
            </a:r>
            <a:r>
              <a:rPr lang="zh-CN" altLang="en-US" dirty="0" smtClean="0"/>
              <a:t>相同 </a:t>
            </a:r>
            <a:r>
              <a:rPr lang="zh-CN" altLang="en-US" b="1" dirty="0" smtClean="0"/>
              <a:t>栈</a:t>
            </a:r>
            <a:r>
              <a:rPr lang="zh-CN" altLang="en-US" b="1" dirty="0"/>
              <a:t>区的数据高速缓冲</a:t>
            </a:r>
            <a:r>
              <a:rPr lang="zh-CN" altLang="en-US" b="1" dirty="0" smtClean="0"/>
              <a:t>区 </a:t>
            </a:r>
            <a:endParaRPr lang="en-US" altLang="zh-CN" b="1" dirty="0" smtClean="0"/>
          </a:p>
          <a:p>
            <a:endParaRPr lang="en-US" altLang="zh-CN" b="1" dirty="0">
              <a:ea typeface="思源黑体 CN Bold" panose="020B0800000000000000"/>
            </a:endParaRPr>
          </a:p>
          <a:p>
            <a:endParaRPr lang="en-US" altLang="zh-CN" b="1" dirty="0" smtClean="0">
              <a:ea typeface="思源黑体 CN Bold" panose="020B0800000000000000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ea typeface="思源黑体 CN Bold" panose="020B0800000000000000"/>
              </a:rPr>
              <a:t>执行</a:t>
            </a:r>
            <a:r>
              <a:rPr lang="zh-CN" altLang="en-US" sz="1600" b="1" dirty="0">
                <a:solidFill>
                  <a:schemeClr val="accent6"/>
                </a:solidFill>
                <a:ea typeface="思源黑体 CN Bold" panose="020B0800000000000000"/>
              </a:rPr>
              <a:t>引擎</a:t>
            </a:r>
            <a:r>
              <a:rPr lang="en-US" altLang="zh-CN" sz="1600" b="1" dirty="0" smtClean="0">
                <a:solidFill>
                  <a:schemeClr val="accent6"/>
                </a:solidFill>
                <a:ea typeface="思源黑体 CN Bold" panose="020B0800000000000000"/>
              </a:rPr>
              <a:t>:      </a:t>
            </a:r>
            <a:r>
              <a:rPr lang="zh-CN" altLang="en-US" sz="1600" dirty="0" smtClean="0">
                <a:ea typeface="思源黑体 CN Bold" panose="020B0800000000000000"/>
              </a:rPr>
              <a:t>将</a:t>
            </a:r>
            <a:r>
              <a:rPr lang="zh-CN" altLang="en-US" sz="1600" dirty="0">
                <a:ea typeface="思源黑体 CN Bold" panose="020B0800000000000000"/>
              </a:rPr>
              <a:t>方法区中 对应方法的</a:t>
            </a:r>
            <a:r>
              <a:rPr lang="en-US" altLang="zh-CN" sz="1600" dirty="0">
                <a:ea typeface="思源黑体 CN Bold" panose="020B0800000000000000"/>
              </a:rPr>
              <a:t>arm</a:t>
            </a:r>
            <a:r>
              <a:rPr lang="zh-CN" altLang="en-US" sz="1600" dirty="0">
                <a:ea typeface="思源黑体 CN Bold" panose="020B0800000000000000"/>
              </a:rPr>
              <a:t>指令集 加载到栈区，而栈区存在于高速缓冲区中，</a:t>
            </a:r>
            <a:r>
              <a:rPr lang="en-US" altLang="zh-CN" sz="1600" dirty="0" err="1">
                <a:ea typeface="思源黑体 CN Bold" panose="020B0800000000000000"/>
              </a:rPr>
              <a:t>cpu</a:t>
            </a:r>
            <a:r>
              <a:rPr lang="zh-CN" altLang="en-US" sz="1600" dirty="0">
                <a:ea typeface="思源黑体 CN Bold" panose="020B0800000000000000"/>
              </a:rPr>
              <a:t>是直接</a:t>
            </a:r>
          </a:p>
          <a:p>
            <a:endParaRPr lang="zh-CN" altLang="en-US" sz="1600" dirty="0">
              <a:ea typeface="思源黑体 CN Bold" panose="020B0800000000000000"/>
            </a:endParaRPr>
          </a:p>
          <a:p>
            <a:r>
              <a:rPr lang="zh-CN" altLang="en-US" sz="1600" dirty="0">
                <a:ea typeface="思源黑体 CN Bold" panose="020B0800000000000000"/>
              </a:rPr>
              <a:t>从高速缓冲区取</a:t>
            </a:r>
            <a:r>
              <a:rPr lang="en-US" altLang="zh-CN" sz="1600" dirty="0">
                <a:ea typeface="思源黑体 CN Bold" panose="020B0800000000000000"/>
              </a:rPr>
              <a:t>arm</a:t>
            </a:r>
            <a:r>
              <a:rPr lang="zh-CN" altLang="en-US" sz="1600" dirty="0">
                <a:ea typeface="思源黑体 CN Bold" panose="020B0800000000000000"/>
              </a:rPr>
              <a:t>指令，一条一条执行。执行引擎就像一</a:t>
            </a:r>
            <a:r>
              <a:rPr lang="zh-CN" altLang="en-US" sz="1600" dirty="0" smtClean="0">
                <a:ea typeface="思源黑体 CN Bold" panose="020B0800000000000000"/>
              </a:rPr>
              <a:t>个中介，</a:t>
            </a:r>
            <a:r>
              <a:rPr lang="zh-CN" altLang="en-US" sz="1600" dirty="0">
                <a:ea typeface="思源黑体 CN Bold" panose="020B0800000000000000"/>
              </a:rPr>
              <a:t>方法对应的</a:t>
            </a:r>
            <a:r>
              <a:rPr lang="en-US" altLang="zh-CN" sz="1600" dirty="0">
                <a:ea typeface="思源黑体 CN Bold" panose="020B0800000000000000"/>
              </a:rPr>
              <a:t>arm</a:t>
            </a:r>
            <a:r>
              <a:rPr lang="zh-CN" altLang="en-US" sz="1600" dirty="0">
                <a:ea typeface="思源黑体 CN Bold" panose="020B0800000000000000"/>
              </a:rPr>
              <a:t>指令 </a:t>
            </a:r>
            <a:r>
              <a:rPr lang="zh-CN" altLang="en-US" sz="1600" dirty="0" smtClean="0">
                <a:ea typeface="思源黑体 CN Bold" panose="020B0800000000000000"/>
              </a:rPr>
              <a:t>相当于交易</a:t>
            </a:r>
            <a:r>
              <a:rPr lang="zh-CN" altLang="en-US" sz="1600" dirty="0">
                <a:ea typeface="思源黑体 CN Bold" panose="020B0800000000000000"/>
              </a:rPr>
              <a:t>的</a:t>
            </a:r>
            <a:r>
              <a:rPr lang="zh-CN" altLang="en-US" sz="1600" dirty="0" smtClean="0">
                <a:ea typeface="思源黑体 CN Bold" panose="020B0800000000000000"/>
              </a:rPr>
              <a:t>物品</a:t>
            </a:r>
            <a:endParaRPr lang="zh-CN" altLang="en-US" sz="1600" dirty="0"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7799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63" y="213157"/>
            <a:ext cx="11430120" cy="582547"/>
          </a:xfrm>
        </p:spPr>
        <p:txBody>
          <a:bodyPr/>
          <a:lstStyle/>
          <a:p>
            <a:r>
              <a:rPr lang="zh-CN" altLang="en-US" sz="3792" dirty="0"/>
              <a:t>内存原理</a:t>
            </a:r>
            <a:endParaRPr lang="zh-CN" altLang="en-US" sz="3492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6" y="1244224"/>
            <a:ext cx="1523280" cy="1517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24" y="1244223"/>
            <a:ext cx="1523280" cy="15171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75" y="1244222"/>
            <a:ext cx="1523280" cy="15171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15" y="1217027"/>
            <a:ext cx="1523280" cy="1517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79065" y="3360726"/>
            <a:ext cx="992782" cy="7933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7773" y="3429000"/>
            <a:ext cx="992782" cy="793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924" y="3497275"/>
            <a:ext cx="992782" cy="7933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3006" y="3497275"/>
            <a:ext cx="992782" cy="793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18" y="5272405"/>
            <a:ext cx="4754475" cy="1082455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4" idx="2"/>
          </p:cNvCxnSpPr>
          <p:nvPr/>
        </p:nvCxnSpPr>
        <p:spPr>
          <a:xfrm>
            <a:off x="2146716" y="2761357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544163" y="2761357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446476" y="2828216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978805" y="2828216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2935825" y="3167675"/>
            <a:ext cx="1118281" cy="309118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3" idx="0"/>
          </p:cNvCxnSpPr>
          <p:nvPr/>
        </p:nvCxnSpPr>
        <p:spPr>
          <a:xfrm rot="16200000" flipH="1">
            <a:off x="4391248" y="4455196"/>
            <a:ext cx="1084144" cy="55027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2"/>
            <a:endCxn id="13" idx="0"/>
          </p:cNvCxnSpPr>
          <p:nvPr/>
        </p:nvCxnSpPr>
        <p:spPr>
          <a:xfrm rot="5400000">
            <a:off x="7103061" y="2396069"/>
            <a:ext cx="981733" cy="477094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6" idx="2"/>
            <a:endCxn id="13" idx="0"/>
          </p:cNvCxnSpPr>
          <p:nvPr/>
        </p:nvCxnSpPr>
        <p:spPr>
          <a:xfrm rot="5400000">
            <a:off x="5844519" y="3654609"/>
            <a:ext cx="981733" cy="225385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9760" y="3497275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dirty="0"/>
              <a:t>高速缓冲区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461052" y="1825271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/>
              <a:t>2</a:t>
            </a:r>
            <a:r>
              <a:rPr lang="zh-CN" altLang="en-US" sz="1707" dirty="0"/>
              <a:t>核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784023" y="1823063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/>
              <a:t>4</a:t>
            </a:r>
            <a:r>
              <a:rPr lang="zh-CN" altLang="en-US" sz="1707" dirty="0"/>
              <a:t>核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225333" y="1898967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/>
              <a:t>3</a:t>
            </a:r>
            <a:r>
              <a:rPr lang="zh-CN" altLang="en-US" sz="1707" dirty="0"/>
              <a:t>核</a:t>
            </a:r>
          </a:p>
        </p:txBody>
      </p:sp>
      <p:cxnSp>
        <p:nvCxnSpPr>
          <p:cNvPr id="35" name="肘形连接符 34"/>
          <p:cNvCxnSpPr/>
          <p:nvPr/>
        </p:nvCxnSpPr>
        <p:spPr>
          <a:xfrm rot="16200000" flipH="1">
            <a:off x="2954682" y="3167674"/>
            <a:ext cx="1118281" cy="3091180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6200000" flipH="1">
            <a:off x="4410105" y="4455195"/>
            <a:ext cx="1084144" cy="550272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7121918" y="2396068"/>
            <a:ext cx="981733" cy="4770940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5863376" y="3654608"/>
            <a:ext cx="981733" cy="2253858"/>
          </a:xfrm>
          <a:prstGeom prst="bentConnector3">
            <a:avLst>
              <a:gd name="adj1" fmla="val 48965"/>
            </a:avLst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03131" y="2734160"/>
            <a:ext cx="0" cy="5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35614" y="2761357"/>
            <a:ext cx="0" cy="5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446476" y="2828216"/>
            <a:ext cx="0" cy="5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978805" y="2828216"/>
            <a:ext cx="0" cy="5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8508" y="1779757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 smtClean="0"/>
              <a:t>1</a:t>
            </a:r>
            <a:r>
              <a:rPr lang="zh-CN" altLang="en-US" sz="1707" dirty="0" smtClean="0"/>
              <a:t>核</a:t>
            </a:r>
            <a:endParaRPr lang="zh-CN" altLang="en-US" sz="1707" dirty="0"/>
          </a:p>
        </p:txBody>
      </p:sp>
      <p:sp>
        <p:nvSpPr>
          <p:cNvPr id="3" name="文本框 2"/>
          <p:cNvSpPr txBox="1"/>
          <p:nvPr/>
        </p:nvSpPr>
        <p:spPr>
          <a:xfrm>
            <a:off x="768479" y="5665768"/>
            <a:ext cx="26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Singleton </a:t>
            </a:r>
            <a:r>
              <a:rPr lang="en-US" altLang="zh-CN" dirty="0" err="1"/>
              <a:t>singleton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高速缓冲区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9822" y="1229360"/>
            <a:ext cx="10312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ea typeface="思源黑体 CN Bold" panose="020B0800000000000000"/>
              </a:rPr>
              <a:t>高速缓冲区</a:t>
            </a:r>
            <a:r>
              <a:rPr lang="en-US" altLang="zh-CN" dirty="0" smtClean="0">
                <a:solidFill>
                  <a:schemeClr val="accent6"/>
                </a:solidFill>
                <a:ea typeface="思源黑体 CN Bold" panose="020B0800000000000000"/>
              </a:rPr>
              <a:t>:</a:t>
            </a:r>
            <a:r>
              <a:rPr lang="en-US" altLang="zh-CN" dirty="0" smtClean="0"/>
              <a:t> </a:t>
            </a:r>
            <a:endParaRPr lang="en-US" altLang="zh-CN" dirty="0" smtClean="0">
              <a:ea typeface="思源黑体 CN Bold" panose="020B080000000000000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ea typeface="思源黑体 CN Bold" panose="020B0800000000000000"/>
              </a:rPr>
              <a:t>              通常</a:t>
            </a:r>
            <a:r>
              <a:rPr lang="zh-CN" altLang="en-US" sz="1600" dirty="0">
                <a:ea typeface="思源黑体 CN Bold" panose="020B0800000000000000"/>
              </a:rPr>
              <a:t>的</a:t>
            </a:r>
            <a:r>
              <a:rPr lang="zh-CN" altLang="en-US" sz="1600" dirty="0" smtClean="0">
                <a:ea typeface="思源黑体 CN Bold" panose="020B0800000000000000"/>
              </a:rPr>
              <a:t>说法</a:t>
            </a:r>
            <a:r>
              <a:rPr lang="zh-CN" altLang="en-US" sz="1600" dirty="0" smtClean="0">
                <a:solidFill>
                  <a:schemeClr val="accent6"/>
                </a:solidFill>
                <a:ea typeface="思源黑体 CN Bold" panose="020B0800000000000000"/>
              </a:rPr>
              <a:t>主存</a:t>
            </a:r>
            <a:r>
              <a:rPr lang="zh-CN" altLang="en-US" sz="1600" dirty="0">
                <a:ea typeface="思源黑体 CN Bold" panose="020B0800000000000000"/>
              </a:rPr>
              <a:t>其实就是</a:t>
            </a:r>
            <a:r>
              <a:rPr lang="zh-CN" altLang="en-US" sz="1600" dirty="0" smtClean="0">
                <a:solidFill>
                  <a:schemeClr val="accent6"/>
                </a:solidFill>
                <a:ea typeface="思源黑体 CN Bold" panose="020B0800000000000000"/>
              </a:rPr>
              <a:t>内存</a:t>
            </a:r>
            <a:r>
              <a:rPr lang="zh-CN" altLang="en-US" sz="1600" dirty="0" smtClean="0">
                <a:ea typeface="思源黑体 CN Bold" panose="020B0800000000000000"/>
              </a:rPr>
              <a:t> ，而高速缓冲区属于</a:t>
            </a:r>
            <a:r>
              <a:rPr lang="zh-CN" altLang="en-US" sz="1600" dirty="0">
                <a:ea typeface="思源黑体 CN Bold" panose="020B0800000000000000"/>
              </a:rPr>
              <a:t>位于</a:t>
            </a:r>
            <a:r>
              <a:rPr lang="en-US" altLang="zh-CN" sz="1600" dirty="0">
                <a:ea typeface="思源黑体 CN Bold" panose="020B0800000000000000"/>
              </a:rPr>
              <a:t>CPU</a:t>
            </a:r>
            <a:r>
              <a:rPr lang="zh-CN" altLang="en-US" sz="1600" dirty="0" smtClean="0">
                <a:ea typeface="思源黑体 CN Bold" panose="020B0800000000000000"/>
              </a:rPr>
              <a:t>与主内存</a:t>
            </a:r>
            <a:r>
              <a:rPr lang="zh-CN" altLang="en-US" sz="1600" dirty="0">
                <a:ea typeface="思源黑体 CN Bold" panose="020B0800000000000000"/>
              </a:rPr>
              <a:t>之间</a:t>
            </a:r>
            <a:r>
              <a:rPr lang="zh-CN" altLang="en-US" sz="1600" dirty="0" smtClean="0">
                <a:ea typeface="思源黑体 CN Bold" panose="020B0800000000000000"/>
              </a:rPr>
              <a:t>的高速存储器，。它</a:t>
            </a:r>
            <a:r>
              <a:rPr lang="zh-CN" altLang="en-US" sz="1600" dirty="0">
                <a:ea typeface="思源黑体 CN Bold" panose="020B0800000000000000"/>
              </a:rPr>
              <a:t>的容量比内存小但交换速度快</a:t>
            </a:r>
            <a:r>
              <a:rPr lang="zh-CN" altLang="en-US" sz="1600" dirty="0" smtClean="0">
                <a:ea typeface="思源黑体 CN Bold" panose="020B0800000000000000"/>
              </a:rPr>
              <a:t>。</a:t>
            </a:r>
            <a:r>
              <a:rPr lang="zh-CN" altLang="en-US" sz="1600" dirty="0">
                <a:ea typeface="思源黑体 CN Bold" panose="020B0800000000000000"/>
              </a:rPr>
              <a:t>它的存取速度与</a:t>
            </a:r>
            <a:r>
              <a:rPr lang="en-US" altLang="zh-CN" sz="1600" dirty="0">
                <a:ea typeface="思源黑体 CN Bold" panose="020B0800000000000000"/>
              </a:rPr>
              <a:t>CPU</a:t>
            </a:r>
            <a:r>
              <a:rPr lang="zh-CN" altLang="en-US" sz="1600" dirty="0" smtClean="0">
                <a:ea typeface="思源黑体 CN Bold" panose="020B0800000000000000"/>
              </a:rPr>
              <a:t>持平。由于</a:t>
            </a:r>
            <a:r>
              <a:rPr lang="en-US" altLang="zh-CN" sz="1600" dirty="0" smtClean="0">
                <a:ea typeface="思源黑体 CN Bold" panose="020B0800000000000000"/>
              </a:rPr>
              <a:t>CPU</a:t>
            </a:r>
            <a:r>
              <a:rPr lang="zh-CN" altLang="en-US" sz="1600" dirty="0" smtClean="0">
                <a:ea typeface="思源黑体 CN Bold" panose="020B0800000000000000"/>
              </a:rPr>
              <a:t>执行速度非常快，而主内存执行速度相对慢很多，需要将数据提前加载到高速缓冲区中。</a:t>
            </a:r>
            <a:endParaRPr lang="en-US" altLang="zh-CN" sz="1600" dirty="0" smtClean="0">
              <a:ea typeface="思源黑体 CN Bold" panose="020B080000000000000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ea typeface="思源黑体 CN Bold" panose="020B0800000000000000"/>
              </a:rPr>
              <a:t>高速缓冲区价格非常昂贵，一般不超过</a:t>
            </a:r>
            <a:r>
              <a:rPr lang="en-US" altLang="zh-CN" sz="1600" dirty="0" smtClean="0">
                <a:ea typeface="思源黑体 CN Bold" panose="020B0800000000000000"/>
              </a:rPr>
              <a:t>12M </a:t>
            </a:r>
            <a:r>
              <a:rPr lang="zh-CN" altLang="en-US" sz="1600" dirty="0" smtClean="0">
                <a:ea typeface="思源黑体 CN Bold" panose="020B0800000000000000"/>
              </a:rPr>
              <a:t>，例如</a:t>
            </a:r>
            <a:r>
              <a:rPr lang="en-US" altLang="zh-CN" sz="1600" dirty="0" smtClean="0">
                <a:ea typeface="思源黑体 CN Bold" panose="020B0800000000000000"/>
              </a:rPr>
              <a:t>i7</a:t>
            </a:r>
            <a:r>
              <a:rPr lang="zh-CN" altLang="en-US" sz="1600" dirty="0" smtClean="0">
                <a:ea typeface="思源黑体 CN Bold" panose="020B0800000000000000"/>
              </a:rPr>
              <a:t>中最先进的型号，三级缓存也不过</a:t>
            </a:r>
            <a:r>
              <a:rPr lang="en-US" altLang="zh-CN" sz="1600" dirty="0" smtClean="0">
                <a:ea typeface="思源黑体 CN Bold" panose="020B0800000000000000"/>
              </a:rPr>
              <a:t>12M</a:t>
            </a:r>
            <a:r>
              <a:rPr lang="zh-CN" altLang="en-US" sz="1600" dirty="0">
                <a:ea typeface="思源黑体 CN Bold" panose="020B0800000000000000"/>
              </a:rPr>
              <a:t>。</a:t>
            </a:r>
            <a:endParaRPr lang="zh-CN" altLang="en-US" sz="1400" dirty="0"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5840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63" y="213157"/>
            <a:ext cx="11430120" cy="582547"/>
          </a:xfrm>
        </p:spPr>
        <p:txBody>
          <a:bodyPr/>
          <a:lstStyle/>
          <a:p>
            <a:r>
              <a:rPr lang="zh-CN" altLang="en-US" sz="3792"/>
              <a:t>内存原理</a:t>
            </a:r>
            <a:endParaRPr lang="zh-CN" altLang="en-US" sz="3492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177" y="1856637"/>
            <a:ext cx="992782" cy="793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96" y="4819603"/>
            <a:ext cx="4754475" cy="108245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2146716" y="2761357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544163" y="2761357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446476" y="2828216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978805" y="2828216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2935825" y="3167675"/>
            <a:ext cx="1118281" cy="309118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3" idx="0"/>
          </p:cNvCxnSpPr>
          <p:nvPr/>
        </p:nvCxnSpPr>
        <p:spPr>
          <a:xfrm rot="16200000" flipH="1">
            <a:off x="4637126" y="4002394"/>
            <a:ext cx="1084144" cy="55027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3" idx="0"/>
          </p:cNvCxnSpPr>
          <p:nvPr/>
        </p:nvCxnSpPr>
        <p:spPr>
          <a:xfrm rot="5400000">
            <a:off x="7310754" y="2151552"/>
            <a:ext cx="811631" cy="452447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3" idx="0"/>
          </p:cNvCxnSpPr>
          <p:nvPr/>
        </p:nvCxnSpPr>
        <p:spPr>
          <a:xfrm rot="5400000">
            <a:off x="6052213" y="3410093"/>
            <a:ext cx="811631" cy="200738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903512" y="5211374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/>
              <a:t>8G</a:t>
            </a:r>
            <a:r>
              <a:rPr lang="zh-CN" altLang="en-US" sz="1707" dirty="0"/>
              <a:t>内存</a:t>
            </a:r>
          </a:p>
        </p:txBody>
      </p:sp>
      <p:cxnSp>
        <p:nvCxnSpPr>
          <p:cNvPr id="40" name="肘形连接符 39"/>
          <p:cNvCxnSpPr>
            <a:stCxn id="15" idx="2"/>
            <a:endCxn id="13" idx="0"/>
          </p:cNvCxnSpPr>
          <p:nvPr/>
        </p:nvCxnSpPr>
        <p:spPr>
          <a:xfrm rot="16200000" flipH="1">
            <a:off x="4366667" y="3731936"/>
            <a:ext cx="2169568" cy="5766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82791" y="2010637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 smtClean="0"/>
              <a:t>4M</a:t>
            </a:r>
            <a:r>
              <a:rPr lang="zh-CN" altLang="en-US" sz="1707" dirty="0" smtClean="0"/>
              <a:t>三级缓存</a:t>
            </a:r>
            <a:endParaRPr lang="zh-CN" altLang="en-US" sz="1707" dirty="0"/>
          </a:p>
        </p:txBody>
      </p:sp>
      <p:sp>
        <p:nvSpPr>
          <p:cNvPr id="44" name="圆角矩形 43"/>
          <p:cNvSpPr/>
          <p:nvPr/>
        </p:nvSpPr>
        <p:spPr>
          <a:xfrm>
            <a:off x="8535379" y="4007971"/>
            <a:ext cx="2702560" cy="1097280"/>
          </a:xfrm>
          <a:prstGeom prst="roundRect">
            <a:avLst>
              <a:gd name="adj" fmla="val 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8535379" y="5516808"/>
            <a:ext cx="2702560" cy="1097280"/>
          </a:xfrm>
          <a:prstGeom prst="roundRect">
            <a:avLst>
              <a:gd name="adj" fmla="val 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堆区</a:t>
            </a:r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>
            <a:off x="8052756" y="3922090"/>
            <a:ext cx="315939" cy="2866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6152893" y="1480722"/>
            <a:ext cx="288457" cy="1491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692666" y="1607336"/>
            <a:ext cx="2702560" cy="1097280"/>
          </a:xfrm>
          <a:prstGeom prst="roundRect">
            <a:avLst>
              <a:gd name="adj" fmla="val 648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栈区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62" y="328362"/>
            <a:ext cx="970696" cy="966779"/>
          </a:xfrm>
          <a:prstGeom prst="rect">
            <a:avLst/>
          </a:prstGeom>
        </p:spPr>
      </p:pic>
      <p:cxnSp>
        <p:nvCxnSpPr>
          <p:cNvPr id="28" name="肘形连接符 27"/>
          <p:cNvCxnSpPr/>
          <p:nvPr/>
        </p:nvCxnSpPr>
        <p:spPr>
          <a:xfrm rot="16200000" flipH="1">
            <a:off x="5200457" y="1596252"/>
            <a:ext cx="362138" cy="15769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27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270" y="213330"/>
            <a:ext cx="11429508" cy="582516"/>
          </a:xfrm>
        </p:spPr>
        <p:txBody>
          <a:bodyPr/>
          <a:lstStyle/>
          <a:p>
            <a:r>
              <a:rPr lang="zh-CN" altLang="en-US" sz="3792"/>
              <a:t>内存原理</a:t>
            </a:r>
            <a:endParaRPr lang="zh-CN" altLang="en-US" sz="3492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36" y="1099690"/>
            <a:ext cx="1523198" cy="15170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6158" y="3216079"/>
            <a:ext cx="992729" cy="7933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572" y="5167015"/>
            <a:ext cx="7189902" cy="1636931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8593779" y="2616742"/>
            <a:ext cx="0" cy="5993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5439057" y="3167689"/>
            <a:ext cx="1118221" cy="309101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3" idx="0"/>
          </p:cNvCxnSpPr>
          <p:nvPr/>
        </p:nvCxnSpPr>
        <p:spPr>
          <a:xfrm>
            <a:off x="6754440" y="4082928"/>
            <a:ext cx="1768083" cy="108408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3" idx="0"/>
          </p:cNvCxnSpPr>
          <p:nvPr/>
        </p:nvCxnSpPr>
        <p:spPr>
          <a:xfrm rot="5400000">
            <a:off x="10064193" y="2748958"/>
            <a:ext cx="876389" cy="395972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3" idx="0"/>
          </p:cNvCxnSpPr>
          <p:nvPr/>
        </p:nvCxnSpPr>
        <p:spPr>
          <a:xfrm rot="5400000">
            <a:off x="8805719" y="4007431"/>
            <a:ext cx="876389" cy="144278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487024" y="2683598"/>
            <a:ext cx="0" cy="4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96447" y="3077694"/>
            <a:ext cx="2250014" cy="544670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1693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645309" y="5606145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17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主内存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220858" y="5301688"/>
            <a:ext cx="2476898" cy="1016386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方法区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7816225" y="5311667"/>
            <a:ext cx="2476898" cy="1016386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堆区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220857" y="5399514"/>
            <a:ext cx="6059673" cy="1047722"/>
          </a:xfrm>
          <a:prstGeom prst="rect">
            <a:avLst/>
          </a:prstGeom>
        </p:spPr>
        <p:txBody>
          <a:bodyPr vert="horz" wrap="square" lIns="48386" tIns="24193" rIns="48386" bIns="24193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7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0000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new-instance v0, </a:t>
            </a:r>
            <a:r>
              <a:rPr lang="en-US" altLang="zh-CN" sz="127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java.lang.RuntimeException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endParaRPr lang="en-US" altLang="zh-CN" sz="1270" dirty="0" smtClean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70" dirty="0" err="1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const</a:t>
            </a:r>
            <a:r>
              <a:rPr lang="en-US" altLang="zh-CN" sz="127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-string  v1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 "Happen Runtime </a:t>
            </a:r>
            <a:r>
              <a:rPr lang="en-US" altLang="zh-CN" sz="127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Exception: </a:t>
            </a:r>
          </a:p>
          <a:p>
            <a:pPr>
              <a:lnSpc>
                <a:spcPct val="150000"/>
              </a:lnSpc>
            </a:pPr>
            <a:r>
              <a:rPr lang="en-US" altLang="zh-CN" sz="127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invoke-direct 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{v0, v1}, </a:t>
            </a:r>
            <a:r>
              <a:rPr lang="en-US" altLang="zh-CN" sz="127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throw 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v0</a:t>
            </a:r>
            <a:endParaRPr lang="zh-CN" altLang="en-US" sz="127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9" name="菱形 58"/>
          <p:cNvSpPr/>
          <p:nvPr/>
        </p:nvSpPr>
        <p:spPr>
          <a:xfrm>
            <a:off x="2593042" y="4434662"/>
            <a:ext cx="2438844" cy="9179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3" dirty="0"/>
              <a:t>执行引擎</a:t>
            </a:r>
          </a:p>
        </p:txBody>
      </p:sp>
      <p:cxnSp>
        <p:nvCxnSpPr>
          <p:cNvPr id="71" name="直接箭头连接符 70"/>
          <p:cNvCxnSpPr>
            <a:endCxn id="13" idx="0"/>
          </p:cNvCxnSpPr>
          <p:nvPr/>
        </p:nvCxnSpPr>
        <p:spPr>
          <a:xfrm>
            <a:off x="8514871" y="4009434"/>
            <a:ext cx="7652" cy="11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7289387" y="2746672"/>
            <a:ext cx="745193" cy="1674061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栈区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402172" y="2883942"/>
            <a:ext cx="7030758" cy="1047722"/>
          </a:xfrm>
          <a:prstGeom prst="rect">
            <a:avLst/>
          </a:prstGeom>
        </p:spPr>
        <p:txBody>
          <a:bodyPr vert="horz" wrap="square" lIns="48386" tIns="24193" rIns="48386" bIns="24193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0000: new-instance v0, </a:t>
            </a:r>
            <a:r>
              <a:rPr lang="en-US" altLang="zh-CN" sz="127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java.lang.RuntimeException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en-US" altLang="zh-CN" sz="127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const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-string </a:t>
            </a:r>
            <a:r>
              <a:rPr lang="en-US" altLang="zh-CN" sz="1270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v1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, "Happen Runtime Exception: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invoke-direct {v0, v1}, throw v0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578222" y="593782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117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cpu</a:t>
            </a:r>
            <a:endParaRPr lang="zh-CN" altLang="en-US" sz="2117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940845" y="3275644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17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高速缓冲区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9399047" y="1333222"/>
            <a:ext cx="4492524" cy="1047722"/>
          </a:xfrm>
          <a:prstGeom prst="rect">
            <a:avLst/>
          </a:prstGeom>
        </p:spPr>
        <p:txBody>
          <a:bodyPr vert="horz" wrap="square" lIns="48386" tIns="24193" rIns="48386" bIns="24193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0000: new-instance v0, </a:t>
            </a:r>
            <a:r>
              <a:rPr lang="en-US" altLang="zh-CN" sz="127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java.lang.RuntimeException</a:t>
            </a: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v1, "Happen Runtime Exception: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invoke-direct {v0, v1}, throw v0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981674" y="5352596"/>
            <a:ext cx="4923565" cy="1210473"/>
            <a:chOff x="903872" y="10115415"/>
            <a:chExt cx="9304626" cy="2287569"/>
          </a:xfrm>
        </p:grpSpPr>
        <p:cxnSp>
          <p:nvCxnSpPr>
            <p:cNvPr id="70" name="肘形连接符 69"/>
            <p:cNvCxnSpPr>
              <a:endCxn id="59" idx="2"/>
            </p:cNvCxnSpPr>
            <p:nvPr/>
          </p:nvCxnSpPr>
          <p:spPr>
            <a:xfrm rot="10800000">
              <a:off x="7204235" y="10115415"/>
              <a:ext cx="3004263" cy="6542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903872" y="10645652"/>
              <a:ext cx="3782893" cy="1757332"/>
            </a:xfrm>
            <a:prstGeom prst="rect">
              <a:avLst/>
            </a:prstGeom>
          </p:spPr>
          <p:txBody>
            <a:bodyPr vert="horz" wrap="square" lIns="48386" tIns="24193" rIns="48386" bIns="24193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7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加载</a:t>
              </a:r>
            </a:p>
          </p:txBody>
        </p:sp>
      </p:grpSp>
      <p:cxnSp>
        <p:nvCxnSpPr>
          <p:cNvPr id="82" name="肘形连接符 81"/>
          <p:cNvCxnSpPr>
            <a:stCxn id="59" idx="0"/>
          </p:cNvCxnSpPr>
          <p:nvPr/>
        </p:nvCxnSpPr>
        <p:spPr>
          <a:xfrm rot="5400000" flipH="1" flipV="1">
            <a:off x="5079785" y="2303063"/>
            <a:ext cx="864279" cy="3398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589385" y="3587682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7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压栈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00" y="2093067"/>
            <a:ext cx="1450588" cy="169109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373257" y="5551914"/>
            <a:ext cx="6059673" cy="1047722"/>
          </a:xfrm>
          <a:prstGeom prst="rect">
            <a:avLst/>
          </a:prstGeom>
        </p:spPr>
        <p:txBody>
          <a:bodyPr vert="horz" wrap="square" lIns="48386" tIns="24193" rIns="48386" bIns="24193" rtlCol="0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127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-30887" y="4497451"/>
            <a:ext cx="1613237" cy="785629"/>
          </a:xfrm>
          <a:prstGeom prst="roundRect">
            <a:avLst>
              <a:gd name="adj" fmla="val 2562"/>
            </a:avLst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 smtClean="0"/>
              <a:t>调用层</a:t>
            </a:r>
            <a:endParaRPr lang="zh-CN" altLang="en-US" sz="1905" dirty="0"/>
          </a:p>
        </p:txBody>
      </p:sp>
      <p:cxnSp>
        <p:nvCxnSpPr>
          <p:cNvPr id="6" name="肘形连接符 5"/>
          <p:cNvCxnSpPr>
            <a:stCxn id="33" idx="3"/>
            <a:endCxn id="59" idx="1"/>
          </p:cNvCxnSpPr>
          <p:nvPr/>
        </p:nvCxnSpPr>
        <p:spPr>
          <a:xfrm>
            <a:off x="1582350" y="4890266"/>
            <a:ext cx="1010692" cy="3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-88867" y="4069381"/>
            <a:ext cx="735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Caclutor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caclutor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Caclutor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err="1"/>
              <a:t>caclutor.cacultor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0" y="1056221"/>
            <a:ext cx="7367655" cy="1607689"/>
            <a:chOff x="0" y="1056221"/>
            <a:chExt cx="7367655" cy="1607689"/>
          </a:xfrm>
        </p:grpSpPr>
        <p:sp>
          <p:nvSpPr>
            <p:cNvPr id="8" name="文本框 7"/>
            <p:cNvSpPr txBox="1"/>
            <p:nvPr/>
          </p:nvSpPr>
          <p:spPr>
            <a:xfrm>
              <a:off x="0" y="1541093"/>
              <a:ext cx="73582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public class </a:t>
              </a:r>
              <a:r>
                <a:rPr lang="en-US" altLang="zh-CN" sz="1200" dirty="0" err="1"/>
                <a:t>Caclutor</a:t>
              </a:r>
              <a:r>
                <a:rPr lang="en-US" altLang="zh-CN" sz="1200" dirty="0"/>
                <a:t> {</a:t>
              </a:r>
            </a:p>
            <a:p>
              <a:r>
                <a:rPr lang="en-US" altLang="zh-CN" sz="1200" dirty="0" smtClean="0"/>
                <a:t>      public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cacultor</a:t>
              </a:r>
              <a:r>
                <a:rPr lang="en-US" altLang="zh-CN" sz="1200" dirty="0"/>
                <a:t>() </a:t>
              </a:r>
              <a:r>
                <a:rPr lang="en-US" altLang="zh-CN" sz="1200" dirty="0" smtClean="0"/>
                <a:t>{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smtClean="0"/>
                <a:t>               throw </a:t>
              </a:r>
              <a:r>
                <a:rPr lang="en-US" altLang="zh-CN" sz="1200" dirty="0"/>
                <a:t>new </a:t>
              </a:r>
              <a:r>
                <a:rPr lang="en-US" altLang="zh-CN" sz="1200" dirty="0" err="1"/>
                <a:t>RuntimeException</a:t>
              </a:r>
              <a:r>
                <a:rPr lang="en-US" altLang="zh-CN" sz="1200" dirty="0"/>
                <a:t>("Happen Runtime Exception");</a:t>
              </a:r>
            </a:p>
            <a:p>
              <a:r>
                <a:rPr lang="en-US" altLang="zh-CN" sz="1200" dirty="0" smtClean="0"/>
                <a:t>      }</a:t>
              </a:r>
              <a:endParaRPr lang="en-US" altLang="zh-CN" sz="1200" dirty="0"/>
            </a:p>
            <a:p>
              <a:r>
                <a:rPr lang="en-US" altLang="zh-CN" sz="1200" dirty="0"/>
                <a:t>}</a:t>
              </a:r>
              <a:endParaRPr lang="zh-CN" altLang="en-US" sz="12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425" y="1333222"/>
              <a:ext cx="4581687" cy="1330688"/>
            </a:xfrm>
            <a:prstGeom prst="roundRect">
              <a:avLst>
                <a:gd name="adj" fmla="val 695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425" y="1056221"/>
              <a:ext cx="7358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1"/>
                  </a:solidFill>
                </a:rPr>
                <a:t>方法声明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2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36E-6 2.30279E-7 L -0.05305 2.30279E-7 C -0.07683 2.30279E-7 -0.10604 -0.0659 -0.10604 -0.1193 L -0.10604 -0.238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6" y="-119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path" presetSubtype="0" accel="50000" decel="5000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animMotion origin="layout" path="M -2.20836E-6 2.30279E-7 L -0.05305 2.30279E-7 C -0.07683 2.30279E-7 -0.10604 -0.0659 -0.10604 -0.1193 L -0.10604 -0.238 " pathEditMode="relative" rAng="0" ptsTypes="AAAA">
                                      <p:cBhvr>
                                        <p:cTn id="9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6" y="-1190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5" grpId="0"/>
      <p:bldP spid="55" grpId="1"/>
      <p:bldP spid="55" grpId="2"/>
      <p:bldP spid="59" grpId="0" animBg="1"/>
      <p:bldP spid="73" grpId="0" animBg="1"/>
      <p:bldP spid="74" grpId="0"/>
      <p:bldP spid="74" grpId="1"/>
      <p:bldP spid="77" grpId="0" build="p"/>
      <p:bldP spid="83" grpId="0"/>
      <p:bldP spid="31" grpId="0"/>
      <p:bldP spid="31" grpId="1"/>
      <p:bldP spid="31" grpId="2"/>
      <p:bldP spid="33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011021" y="1329547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46402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endParaRPr lang="zh-CN" altLang="en-US" sz="10002" dirty="0">
              <a:solidFill>
                <a:srgbClr val="F8F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927690" y="4335560"/>
            <a:ext cx="8561580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什么是</a:t>
            </a:r>
            <a:r>
              <a:rPr lang="en-US" altLang="zh-CN" sz="1905" dirty="0" err="1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ArtMethod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,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类中在内存中的分布是什么样的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8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270" y="213330"/>
            <a:ext cx="11429508" cy="582516"/>
          </a:xfrm>
        </p:spPr>
        <p:txBody>
          <a:bodyPr/>
          <a:lstStyle/>
          <a:p>
            <a:r>
              <a:rPr lang="en-US" altLang="zh-CN" sz="3792" dirty="0" err="1" smtClean="0"/>
              <a:t>ArtMethod</a:t>
            </a:r>
            <a:r>
              <a:rPr lang="zh-CN" altLang="en-US" sz="3792" dirty="0" smtClean="0"/>
              <a:t>内存分布</a:t>
            </a:r>
            <a:endParaRPr lang="zh-CN" altLang="en-US" sz="3492" dirty="0"/>
          </a:p>
        </p:txBody>
      </p:sp>
      <p:sp>
        <p:nvSpPr>
          <p:cNvPr id="56" name="圆角矩形 55"/>
          <p:cNvSpPr/>
          <p:nvPr/>
        </p:nvSpPr>
        <p:spPr>
          <a:xfrm>
            <a:off x="1925961" y="1587815"/>
            <a:ext cx="4376063" cy="3048840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 dirty="0"/>
          </a:p>
        </p:txBody>
      </p:sp>
      <p:sp>
        <p:nvSpPr>
          <p:cNvPr id="3" name="矩形 2"/>
          <p:cNvSpPr/>
          <p:nvPr/>
        </p:nvSpPr>
        <p:spPr>
          <a:xfrm>
            <a:off x="2015927" y="1915059"/>
            <a:ext cx="1431636" cy="23183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25962" y="1242305"/>
            <a:ext cx="180109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</a:t>
            </a:r>
          </a:p>
          <a:p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015926" y="1904838"/>
            <a:ext cx="1401220" cy="621392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ArtMethod</a:t>
            </a:r>
            <a:endParaRPr lang="zh-CN" altLang="en-US" sz="1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417146" y="2014599"/>
            <a:ext cx="5131140" cy="1248657"/>
            <a:chOff x="3417146" y="2014599"/>
            <a:chExt cx="5131140" cy="1248657"/>
          </a:xfrm>
        </p:grpSpPr>
        <p:sp>
          <p:nvSpPr>
            <p:cNvPr id="55" name="文本框 54"/>
            <p:cNvSpPr txBox="1"/>
            <p:nvPr/>
          </p:nvSpPr>
          <p:spPr>
            <a:xfrm>
              <a:off x="4055762" y="2215534"/>
              <a:ext cx="4492524" cy="1047722"/>
            </a:xfrm>
            <a:prstGeom prst="rect">
              <a:avLst/>
            </a:prstGeom>
          </p:spPr>
          <p:txBody>
            <a:bodyPr vert="horz" wrap="square" lIns="48386" tIns="24193" rIns="48386" bIns="24193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0000: new-instance v0,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0002: invoke-direct {v0},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0005: return-object v0</a:t>
              </a:r>
              <a:endParaRPr lang="zh-CN" altLang="en-US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10527" y="2014599"/>
              <a:ext cx="254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以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byte[]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数组存在于方法区中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肘形连接符 10"/>
            <p:cNvCxnSpPr>
              <a:stCxn id="36" idx="3"/>
              <a:endCxn id="55" idx="1"/>
            </p:cNvCxnSpPr>
            <p:nvPr/>
          </p:nvCxnSpPr>
          <p:spPr>
            <a:xfrm>
              <a:off x="3417146" y="2215534"/>
              <a:ext cx="638616" cy="523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圆角矩形 39"/>
          <p:cNvSpPr/>
          <p:nvPr/>
        </p:nvSpPr>
        <p:spPr>
          <a:xfrm>
            <a:off x="2015925" y="2526274"/>
            <a:ext cx="1401220" cy="621392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ArtMethod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2015925" y="3094519"/>
            <a:ext cx="1401220" cy="621392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ArtMethod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2015925" y="3656090"/>
            <a:ext cx="1401220" cy="621392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ArtMethod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510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270" y="213330"/>
            <a:ext cx="11429508" cy="582516"/>
          </a:xfrm>
        </p:spPr>
        <p:txBody>
          <a:bodyPr/>
          <a:lstStyle/>
          <a:p>
            <a:r>
              <a:rPr lang="en-US" altLang="zh-CN" sz="3792" dirty="0" err="1" smtClean="0"/>
              <a:t>ArtMethod</a:t>
            </a:r>
            <a:r>
              <a:rPr lang="zh-CN" altLang="en-US" sz="3792" dirty="0" smtClean="0"/>
              <a:t>内存分布</a:t>
            </a:r>
            <a:endParaRPr lang="zh-CN" altLang="en-US" sz="3492" dirty="0"/>
          </a:p>
        </p:txBody>
      </p:sp>
      <p:sp>
        <p:nvSpPr>
          <p:cNvPr id="56" name="圆角矩形 55"/>
          <p:cNvSpPr/>
          <p:nvPr/>
        </p:nvSpPr>
        <p:spPr>
          <a:xfrm>
            <a:off x="1925961" y="1587815"/>
            <a:ext cx="4376063" cy="3048840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 dirty="0"/>
          </a:p>
        </p:txBody>
      </p:sp>
      <p:sp>
        <p:nvSpPr>
          <p:cNvPr id="3" name="矩形 2"/>
          <p:cNvSpPr/>
          <p:nvPr/>
        </p:nvSpPr>
        <p:spPr>
          <a:xfrm>
            <a:off x="2015927" y="1915059"/>
            <a:ext cx="1431636" cy="23183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25962" y="1242305"/>
            <a:ext cx="180109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</a:t>
            </a:r>
          </a:p>
          <a:p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015926" y="1904838"/>
            <a:ext cx="1401220" cy="621392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ArtMethod</a:t>
            </a:r>
            <a:endParaRPr lang="zh-CN" altLang="en-US" sz="1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417146" y="2014599"/>
            <a:ext cx="5131140" cy="1248657"/>
            <a:chOff x="3417146" y="2014599"/>
            <a:chExt cx="5131140" cy="1248657"/>
          </a:xfrm>
        </p:grpSpPr>
        <p:sp>
          <p:nvSpPr>
            <p:cNvPr id="55" name="文本框 54"/>
            <p:cNvSpPr txBox="1"/>
            <p:nvPr/>
          </p:nvSpPr>
          <p:spPr>
            <a:xfrm>
              <a:off x="4055762" y="2215534"/>
              <a:ext cx="4492524" cy="1047722"/>
            </a:xfrm>
            <a:prstGeom prst="rect">
              <a:avLst/>
            </a:prstGeom>
          </p:spPr>
          <p:txBody>
            <a:bodyPr vert="horz" wrap="square" lIns="48386" tIns="24193" rIns="48386" bIns="24193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0000: new-instance v0,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0002: invoke-direct {v0},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0005: return-object v0</a:t>
              </a:r>
              <a:endParaRPr lang="zh-CN" altLang="en-US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10527" y="2014599"/>
              <a:ext cx="254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以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byte[]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数组存在于方法区中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肘形连接符 10"/>
            <p:cNvCxnSpPr>
              <a:stCxn id="36" idx="3"/>
              <a:endCxn id="55" idx="1"/>
            </p:cNvCxnSpPr>
            <p:nvPr/>
          </p:nvCxnSpPr>
          <p:spPr>
            <a:xfrm>
              <a:off x="3417146" y="2215534"/>
              <a:ext cx="638616" cy="523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圆角矩形 39"/>
          <p:cNvSpPr/>
          <p:nvPr/>
        </p:nvSpPr>
        <p:spPr>
          <a:xfrm>
            <a:off x="2015925" y="2526274"/>
            <a:ext cx="1401220" cy="621392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ArtMethod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2015925" y="3094519"/>
            <a:ext cx="1401220" cy="621392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ArtMethod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2015925" y="3656090"/>
            <a:ext cx="1401220" cy="621392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ArtMethod</a:t>
            </a:r>
            <a:endParaRPr lang="zh-CN" altLang="en-US" sz="1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447563" y="2061645"/>
            <a:ext cx="8139922" cy="1248657"/>
            <a:chOff x="3447563" y="2061645"/>
            <a:chExt cx="8139922" cy="1248657"/>
          </a:xfrm>
        </p:grpSpPr>
        <p:sp>
          <p:nvSpPr>
            <p:cNvPr id="17" name="文本框 16"/>
            <p:cNvSpPr txBox="1"/>
            <p:nvPr/>
          </p:nvSpPr>
          <p:spPr>
            <a:xfrm>
              <a:off x="7094961" y="2262580"/>
              <a:ext cx="4492524" cy="1047722"/>
            </a:xfrm>
            <a:prstGeom prst="rect">
              <a:avLst/>
            </a:prstGeom>
          </p:spPr>
          <p:txBody>
            <a:bodyPr vert="horz" wrap="square" lIns="48386" tIns="24193" rIns="48386" bIns="24193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0000: </a:t>
              </a:r>
              <a:r>
                <a:rPr lang="en-US" altLang="zh-CN" sz="1270" dirty="0" err="1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const</a:t>
              </a:r>
              <a:r>
                <a:rPr lang="en-US" altLang="zh-CN" sz="127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v0 </a:t>
              </a:r>
              <a:r>
                <a:rPr lang="en-US" altLang="zh-CN" sz="1270" dirty="0" err="1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int</a:t>
              </a:r>
              <a:r>
                <a:rPr lang="en-US" altLang="zh-CN" sz="127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100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7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</a:t>
              </a: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0002: </a:t>
              </a:r>
              <a:r>
                <a:rPr lang="en-US" altLang="zh-CN" sz="1270" dirty="0" err="1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const</a:t>
              </a:r>
              <a:r>
                <a:rPr lang="en-US" altLang="zh-CN" sz="127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v1 </a:t>
              </a:r>
              <a:r>
                <a:rPr lang="en-US" altLang="zh-CN" sz="1270" dirty="0" err="1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int</a:t>
              </a:r>
              <a:r>
                <a:rPr lang="en-US" altLang="zh-CN" sz="127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200</a:t>
              </a:r>
              <a:endPara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0005: return-object </a:t>
              </a:r>
              <a:r>
                <a:rPr lang="en-US" altLang="zh-CN" sz="127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v1</a:t>
              </a:r>
              <a:endParaRPr lang="zh-CN" altLang="en-US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46115" y="2061645"/>
              <a:ext cx="254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正确的</a:t>
              </a:r>
              <a:r>
                <a:rPr lang="en-US" altLang="zh-CN" sz="1400" dirty="0" smtClean="0"/>
                <a:t>java</a:t>
              </a:r>
              <a:r>
                <a:rPr lang="zh-CN" altLang="en-US" sz="1400" dirty="0" smtClean="0"/>
                <a:t>方法指令集</a:t>
              </a:r>
              <a:endParaRPr lang="zh-CN" altLang="en-US" sz="1400" dirty="0"/>
            </a:p>
          </p:txBody>
        </p:sp>
        <p:cxnSp>
          <p:nvCxnSpPr>
            <p:cNvPr id="19" name="肘形连接符 18"/>
            <p:cNvCxnSpPr>
              <a:endCxn id="17" idx="1"/>
            </p:cNvCxnSpPr>
            <p:nvPr/>
          </p:nvCxnSpPr>
          <p:spPr>
            <a:xfrm>
              <a:off x="3447563" y="2215534"/>
              <a:ext cx="3647398" cy="5709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0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270" y="213330"/>
            <a:ext cx="11429508" cy="582516"/>
          </a:xfrm>
        </p:spPr>
        <p:txBody>
          <a:bodyPr/>
          <a:lstStyle/>
          <a:p>
            <a:r>
              <a:rPr lang="zh-CN" altLang="en-US" sz="3792"/>
              <a:t>内存原理</a:t>
            </a:r>
            <a:endParaRPr lang="zh-CN" altLang="en-US" sz="3492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0" y="1099690"/>
            <a:ext cx="1523198" cy="15170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9408" y="3216079"/>
            <a:ext cx="992729" cy="7933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822" y="5167015"/>
            <a:ext cx="7189902" cy="1636931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4" idx="2"/>
          </p:cNvCxnSpPr>
          <p:nvPr/>
        </p:nvCxnSpPr>
        <p:spPr>
          <a:xfrm>
            <a:off x="8587029" y="2616742"/>
            <a:ext cx="0" cy="5993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5432307" y="3167689"/>
            <a:ext cx="1118221" cy="309101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3" idx="0"/>
          </p:cNvCxnSpPr>
          <p:nvPr/>
        </p:nvCxnSpPr>
        <p:spPr>
          <a:xfrm>
            <a:off x="6747690" y="4082928"/>
            <a:ext cx="1768083" cy="108408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3" idx="0"/>
          </p:cNvCxnSpPr>
          <p:nvPr/>
        </p:nvCxnSpPr>
        <p:spPr>
          <a:xfrm rot="5400000">
            <a:off x="10057443" y="2748958"/>
            <a:ext cx="876389" cy="395972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3" idx="0"/>
          </p:cNvCxnSpPr>
          <p:nvPr/>
        </p:nvCxnSpPr>
        <p:spPr>
          <a:xfrm rot="5400000">
            <a:off x="8798969" y="4007431"/>
            <a:ext cx="876389" cy="144278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480274" y="2683598"/>
            <a:ext cx="0" cy="4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89697" y="3077694"/>
            <a:ext cx="2250014" cy="544670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1693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638559" y="5606145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17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主内存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214108" y="5301688"/>
            <a:ext cx="2476898" cy="1016386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方法区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7809475" y="5311667"/>
            <a:ext cx="2476898" cy="1016386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堆区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214108" y="5399514"/>
            <a:ext cx="4492524" cy="1047722"/>
          </a:xfrm>
          <a:prstGeom prst="rect">
            <a:avLst/>
          </a:prstGeom>
        </p:spPr>
        <p:txBody>
          <a:bodyPr vert="horz" wrap="square" lIns="48386" tIns="24193" rIns="48386" bIns="24193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0000: new-instance v0, 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0002: invoke-direct {v0},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0005: return-object v0</a:t>
            </a:r>
            <a:endParaRPr lang="zh-CN" altLang="en-US" sz="127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9" name="菱形 58"/>
          <p:cNvSpPr/>
          <p:nvPr/>
        </p:nvSpPr>
        <p:spPr>
          <a:xfrm>
            <a:off x="2586292" y="4434662"/>
            <a:ext cx="2438844" cy="9179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3" dirty="0"/>
              <a:t>执行引擎</a:t>
            </a:r>
          </a:p>
        </p:txBody>
      </p:sp>
      <p:cxnSp>
        <p:nvCxnSpPr>
          <p:cNvPr id="71" name="直接箭头连接符 70"/>
          <p:cNvCxnSpPr>
            <a:endCxn id="13" idx="0"/>
          </p:cNvCxnSpPr>
          <p:nvPr/>
        </p:nvCxnSpPr>
        <p:spPr>
          <a:xfrm>
            <a:off x="8508121" y="4009434"/>
            <a:ext cx="7652" cy="11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6940640" y="2759861"/>
            <a:ext cx="745193" cy="1674061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栈区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571472" y="593782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117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cpu</a:t>
            </a:r>
            <a:endParaRPr lang="zh-CN" altLang="en-US" sz="2117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934095" y="3275644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17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高速缓冲区</a:t>
            </a:r>
          </a:p>
        </p:txBody>
      </p:sp>
      <p:cxnSp>
        <p:nvCxnSpPr>
          <p:cNvPr id="70" name="肘形连接符 69"/>
          <p:cNvCxnSpPr>
            <a:endCxn id="59" idx="2"/>
          </p:cNvCxnSpPr>
          <p:nvPr/>
        </p:nvCxnSpPr>
        <p:spPr>
          <a:xfrm rot="10800000">
            <a:off x="6302026" y="5352600"/>
            <a:ext cx="1589713" cy="34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532444" y="2890470"/>
            <a:ext cx="4140006" cy="1544192"/>
            <a:chOff x="897184" y="8000779"/>
            <a:chExt cx="7823846" cy="2918235"/>
          </a:xfrm>
        </p:grpSpPr>
        <p:cxnSp>
          <p:nvCxnSpPr>
            <p:cNvPr id="31" name="肘形连接符 30"/>
            <p:cNvCxnSpPr>
              <a:stCxn id="59" idx="0"/>
              <a:endCxn id="34" idx="3"/>
            </p:cNvCxnSpPr>
            <p:nvPr/>
          </p:nvCxnSpPr>
          <p:spPr>
            <a:xfrm rot="16200000" flipV="1">
              <a:off x="2090887" y="7816656"/>
              <a:ext cx="2156683" cy="40480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97184" y="8000779"/>
              <a:ext cx="7823846" cy="780757"/>
            </a:xfrm>
            <a:prstGeom prst="rect">
              <a:avLst/>
            </a:prstGeom>
          </p:spPr>
          <p:txBody>
            <a:bodyPr vert="horz" wrap="square" lIns="48386" tIns="24193" rIns="48386" bIns="24193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7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寻找到</a:t>
              </a:r>
              <a:r>
                <a:rPr lang="en-US" altLang="zh-CN" sz="1270" dirty="0" err="1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ArtMethod</a:t>
              </a:r>
              <a:r>
                <a:rPr lang="en-US" altLang="zh-CN" sz="127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 </a:t>
              </a:r>
              <a:r>
                <a:rPr lang="zh-CN" altLang="en-US" sz="127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中</a:t>
              </a:r>
              <a:r>
                <a:rPr lang="en-US" altLang="zh-CN" sz="127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data</a:t>
              </a:r>
              <a:r>
                <a:rPr lang="zh-CN" altLang="en-US" sz="127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变量，直接将结果返回</a:t>
              </a:r>
              <a:endParaRPr lang="zh-CN" altLang="en-US" sz="127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50451" y="2900632"/>
            <a:ext cx="1613237" cy="785629"/>
          </a:xfrm>
          <a:prstGeom prst="roundRect">
            <a:avLst>
              <a:gd name="adj" fmla="val 2562"/>
            </a:avLst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 smtClean="0"/>
              <a:t>调用层</a:t>
            </a:r>
            <a:endParaRPr lang="zh-CN" altLang="en-US" sz="1905" dirty="0"/>
          </a:p>
        </p:txBody>
      </p:sp>
      <p:cxnSp>
        <p:nvCxnSpPr>
          <p:cNvPr id="5" name="肘形连接符 4"/>
          <p:cNvCxnSpPr>
            <a:stCxn id="34" idx="2"/>
            <a:endCxn id="59" idx="1"/>
          </p:cNvCxnSpPr>
          <p:nvPr/>
        </p:nvCxnSpPr>
        <p:spPr>
          <a:xfrm rot="16200000" flipH="1">
            <a:off x="1117997" y="3425334"/>
            <a:ext cx="1207368" cy="1729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36E-6 2.30279E-7 L -0.05305 2.30279E-7 C -0.07683 2.30279E-7 -0.10604 -0.0659 -0.10604 -0.1193 L -0.10604 -0.23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6" y="-119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5" grpId="0"/>
      <p:bldP spid="55" grpId="1"/>
      <p:bldP spid="55" grpId="2"/>
      <p:bldP spid="59" grpId="0" animBg="1"/>
      <p:bldP spid="7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023777" y="-26723"/>
            <a:ext cx="3205136" cy="69165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8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703547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05</a:t>
            </a:r>
            <a:endParaRPr lang="zh-CN" altLang="en-US" sz="10002" dirty="0">
              <a:solidFill>
                <a:srgbClr val="F8F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891114" y="4257613"/>
            <a:ext cx="856158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我们从哪里去找</a:t>
            </a:r>
            <a:r>
              <a:rPr lang="en-US" altLang="zh-CN" sz="3175" dirty="0" err="1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klass</a:t>
            </a:r>
            <a:r>
              <a:rPr lang="zh-CN" altLang="en-US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的信息呢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29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/>
              <a:t>从哪里找分配</a:t>
            </a:r>
            <a:r>
              <a:rPr lang="en-US" altLang="zh-CN" sz="3493" dirty="0"/>
              <a:t>java</a:t>
            </a:r>
            <a:r>
              <a:rPr lang="zh-CN" altLang="en-US" sz="3493" dirty="0"/>
              <a:t>对象和</a:t>
            </a:r>
            <a:r>
              <a:rPr lang="en-US" altLang="zh-CN" sz="3493" dirty="0" err="1"/>
              <a:t>klass</a:t>
            </a:r>
            <a:r>
              <a:rPr lang="zh-CN" altLang="en-US" sz="3493" dirty="0"/>
              <a:t>的源码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786054" y="1571676"/>
            <a:ext cx="380990" cy="4763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6" name="立方体 5"/>
          <p:cNvSpPr/>
          <p:nvPr/>
        </p:nvSpPr>
        <p:spPr>
          <a:xfrm>
            <a:off x="2619469" y="1524052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8" name="文本框 7"/>
          <p:cNvSpPr txBox="1"/>
          <p:nvPr/>
        </p:nvSpPr>
        <p:spPr>
          <a:xfrm>
            <a:off x="262095" y="3714742"/>
            <a:ext cx="1357276" cy="547673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查找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endParaRPr lang="zh-CN" altLang="en-US" sz="1693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3477" y="1393583"/>
            <a:ext cx="3619383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在</a:t>
            </a:r>
            <a:r>
              <a: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SDK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层层否找到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r>
              <a: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声明的信息</a:t>
            </a:r>
          </a:p>
        </p:txBody>
      </p:sp>
      <p:sp>
        <p:nvSpPr>
          <p:cNvPr id="12" name="立方体 11"/>
          <p:cNvSpPr/>
          <p:nvPr/>
        </p:nvSpPr>
        <p:spPr>
          <a:xfrm>
            <a:off x="2595657" y="2496522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13" name="文本框 12"/>
          <p:cNvSpPr txBox="1"/>
          <p:nvPr/>
        </p:nvSpPr>
        <p:spPr>
          <a:xfrm>
            <a:off x="4214863" y="2401293"/>
            <a:ext cx="3619383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FrameWork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层 有没有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endParaRPr lang="zh-CN" altLang="en-US" sz="1693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2571845" y="3520432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15" name="文本框 14"/>
          <p:cNvSpPr txBox="1"/>
          <p:nvPr/>
        </p:nvSpPr>
        <p:spPr>
          <a:xfrm>
            <a:off x="4643477" y="3445199"/>
            <a:ext cx="3619383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93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r>
              <a:rPr lang="zh-CN" altLang="en-US" sz="1693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系统源有没有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的信息</a:t>
            </a:r>
          </a:p>
        </p:txBody>
      </p:sp>
      <p:sp>
        <p:nvSpPr>
          <p:cNvPr id="16" name="立方体 15"/>
          <p:cNvSpPr/>
          <p:nvPr/>
        </p:nvSpPr>
        <p:spPr>
          <a:xfrm>
            <a:off x="2571845" y="4615777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17" name="文本框 16"/>
          <p:cNvSpPr txBox="1"/>
          <p:nvPr/>
        </p:nvSpPr>
        <p:spPr>
          <a:xfrm>
            <a:off x="4216379" y="4484134"/>
            <a:ext cx="3619383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JDK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源码有没有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的信息</a:t>
            </a:r>
          </a:p>
        </p:txBody>
      </p:sp>
      <p:sp>
        <p:nvSpPr>
          <p:cNvPr id="18" name="立方体 17"/>
          <p:cNvSpPr/>
          <p:nvPr/>
        </p:nvSpPr>
        <p:spPr>
          <a:xfrm>
            <a:off x="2548033" y="5568252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19" name="文本框 18"/>
          <p:cNvSpPr txBox="1"/>
          <p:nvPr/>
        </p:nvSpPr>
        <p:spPr>
          <a:xfrm>
            <a:off x="2934319" y="5476820"/>
            <a:ext cx="7072122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JDK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是编译好的工具 ，那源码到底在哪</a:t>
            </a:r>
          </a:p>
        </p:txBody>
      </p:sp>
      <p:sp>
        <p:nvSpPr>
          <p:cNvPr id="20" name="矩形 19"/>
          <p:cNvSpPr/>
          <p:nvPr/>
        </p:nvSpPr>
        <p:spPr>
          <a:xfrm>
            <a:off x="8126225" y="5234550"/>
            <a:ext cx="6191083" cy="53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21" name="矩形 20"/>
          <p:cNvSpPr/>
          <p:nvPr/>
        </p:nvSpPr>
        <p:spPr>
          <a:xfrm>
            <a:off x="4263408" y="5056657"/>
            <a:ext cx="6191083" cy="53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</p:spTree>
    <p:extLst>
      <p:ext uri="{BB962C8B-B14F-4D97-AF65-F5344CB8AC3E}">
        <p14:creationId xmlns:p14="http://schemas.microsoft.com/office/powerpoint/2010/main" val="19928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对象构建过程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971804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Person person=new Person    </a:t>
            </a:r>
            <a:r>
              <a:rPr lang="zh-CN" altLang="en-US" sz="1905" dirty="0"/>
              <a:t>这段代码是非常熟悉的了。但是在</a:t>
            </a:r>
            <a:r>
              <a:rPr lang="en-US" altLang="zh-CN" sz="1905" dirty="0"/>
              <a:t>JVM</a:t>
            </a:r>
            <a:r>
              <a:rPr lang="zh-CN" altLang="en-US" sz="1905" dirty="0"/>
              <a:t>中并不是这样执行的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而是转换成了</a:t>
            </a:r>
            <a:r>
              <a:rPr lang="en-US" altLang="zh-CN" sz="1905" dirty="0"/>
              <a:t>new</a:t>
            </a:r>
            <a:r>
              <a:rPr lang="zh-CN" altLang="en-US" sz="1905" dirty="0"/>
              <a:t>指令</a:t>
            </a:r>
            <a:endParaRPr lang="en-US" altLang="zh-CN" sz="1905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34" y="2783987"/>
            <a:ext cx="7866603" cy="2756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58557" y="2976498"/>
            <a:ext cx="5689917" cy="420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</p:spTree>
    <p:extLst>
      <p:ext uri="{BB962C8B-B14F-4D97-AF65-F5344CB8AC3E}">
        <p14:creationId xmlns:p14="http://schemas.microsoft.com/office/powerpoint/2010/main" val="15484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b="1" dirty="0"/>
              <a:t>Java</a:t>
            </a:r>
            <a:r>
              <a:rPr lang="zh-CN" altLang="en-US" sz="3493" b="1" dirty="0"/>
              <a:t>对象原理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2144433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Java</a:t>
            </a:r>
            <a:r>
              <a:rPr lang="zh-CN" altLang="en-US" sz="1905" dirty="0"/>
              <a:t>的对象结构声明在</a:t>
            </a:r>
            <a:r>
              <a:rPr lang="en-US" altLang="zh-CN" sz="1905" dirty="0"/>
              <a:t>/</a:t>
            </a:r>
            <a:r>
              <a:rPr lang="en-US" altLang="zh-CN" sz="1905" dirty="0" err="1"/>
              <a:t>src</a:t>
            </a:r>
            <a:r>
              <a:rPr lang="en-US" altLang="zh-CN" sz="1905" dirty="0"/>
              <a:t>/share/</a:t>
            </a:r>
            <a:r>
              <a:rPr lang="en-US" altLang="zh-CN" sz="1905" dirty="0" err="1"/>
              <a:t>vm</a:t>
            </a:r>
            <a:r>
              <a:rPr lang="en-US" altLang="zh-CN" sz="1905" dirty="0"/>
              <a:t>/oops</a:t>
            </a: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r>
              <a:rPr lang="en-US" altLang="zh-CN" sz="1905" dirty="0" err="1"/>
              <a:t>Oop</a:t>
            </a:r>
            <a:r>
              <a:rPr lang="en-US" altLang="zh-CN" sz="1905" dirty="0"/>
              <a:t> </a:t>
            </a:r>
            <a:r>
              <a:rPr lang="zh-CN" altLang="en-US" sz="1905" dirty="0"/>
              <a:t>是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对象的意思，在</a:t>
            </a:r>
            <a:r>
              <a:rPr lang="zh-CN" altLang="en-US" sz="1905" dirty="0">
                <a:solidFill>
                  <a:srgbClr val="1577BA"/>
                </a:solidFill>
              </a:rPr>
              <a:t>虚拟机源码</a:t>
            </a:r>
            <a:r>
              <a:rPr lang="zh-CN" altLang="en-US" sz="1905" dirty="0"/>
              <a:t>中  我们可以找到这样一个类 叫</a:t>
            </a:r>
            <a:r>
              <a:rPr lang="en-US" altLang="zh-CN" sz="1905" dirty="0">
                <a:solidFill>
                  <a:srgbClr val="1577BA"/>
                </a:solidFill>
              </a:rPr>
              <a:t>oop.hpp</a:t>
            </a: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r>
              <a:rPr lang="zh-CN" altLang="en-US" sz="1905" dirty="0"/>
              <a:t>他就是我们所说的</a:t>
            </a:r>
            <a:r>
              <a:rPr lang="en-US" altLang="zh-CN" sz="1905" dirty="0"/>
              <a:t>java</a:t>
            </a:r>
            <a:r>
              <a:rPr lang="zh-CN" altLang="en-US" sz="1905" dirty="0" smtClean="0"/>
              <a:t>对象。</a:t>
            </a:r>
            <a:r>
              <a:rPr lang="zh-CN" altLang="en-US" sz="1905" dirty="0"/>
              <a:t>真正的</a:t>
            </a:r>
            <a:r>
              <a:rPr lang="en-US" altLang="zh-CN" sz="1905" dirty="0">
                <a:solidFill>
                  <a:srgbClr val="1577BA"/>
                </a:solidFill>
              </a:rPr>
              <a:t>java</a:t>
            </a:r>
            <a:r>
              <a:rPr lang="zh-CN" altLang="en-US" sz="1905" dirty="0">
                <a:solidFill>
                  <a:srgbClr val="1577BA"/>
                </a:solidFill>
              </a:rPr>
              <a:t>对象</a:t>
            </a:r>
            <a:r>
              <a:rPr lang="zh-CN" altLang="en-US" sz="1905" dirty="0"/>
              <a:t>在</a:t>
            </a:r>
            <a:r>
              <a:rPr lang="en-US" altLang="zh-CN" sz="1905" dirty="0"/>
              <a:t>JVM</a:t>
            </a:r>
            <a:r>
              <a:rPr lang="zh-CN" altLang="en-US" sz="1905" dirty="0"/>
              <a:t>虚拟机中的一个体现</a:t>
            </a:r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93447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b="1" dirty="0"/>
              <a:t>Java</a:t>
            </a:r>
            <a:r>
              <a:rPr lang="zh-CN" altLang="en-US" sz="3493" b="1" dirty="0"/>
              <a:t>对象原理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85490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Java</a:t>
            </a:r>
            <a:r>
              <a:rPr lang="zh-CN" altLang="en-US" sz="1905" dirty="0"/>
              <a:t>的对象结构声明在</a:t>
            </a:r>
            <a:r>
              <a:rPr lang="en-US" altLang="zh-CN" sz="1905" dirty="0"/>
              <a:t>/</a:t>
            </a:r>
            <a:r>
              <a:rPr lang="en-US" altLang="zh-CN" sz="1905" dirty="0" err="1"/>
              <a:t>src</a:t>
            </a:r>
            <a:r>
              <a:rPr lang="en-US" altLang="zh-CN" sz="1905" dirty="0"/>
              <a:t>/share/</a:t>
            </a:r>
            <a:r>
              <a:rPr lang="en-US" altLang="zh-CN" sz="1905" dirty="0" err="1"/>
              <a:t>vm</a:t>
            </a:r>
            <a:r>
              <a:rPr lang="en-US" altLang="zh-CN" sz="1905" dirty="0"/>
              <a:t>/oops</a:t>
            </a:r>
            <a:endParaRPr lang="en-US" altLang="zh-CN" sz="1905" dirty="0">
              <a:solidFill>
                <a:srgbClr val="1577BA"/>
              </a:solidFill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358557" y="2311224"/>
            <a:ext cx="10071299" cy="3317062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//hotspot/</a:t>
            </a:r>
            <a:r>
              <a:rPr lang="en-US" altLang="zh-CN" sz="1905" dirty="0" err="1"/>
              <a:t>src</a:t>
            </a:r>
            <a:r>
              <a:rPr lang="en-US" altLang="zh-CN" sz="1905" dirty="0"/>
              <a:t>/share/</a:t>
            </a:r>
            <a:r>
              <a:rPr lang="en-US" altLang="zh-CN" sz="1905" dirty="0" err="1"/>
              <a:t>vm</a:t>
            </a:r>
            <a:r>
              <a:rPr lang="en-US" altLang="zh-CN" sz="1905" dirty="0"/>
              <a:t>/oops/oop.hpp</a:t>
            </a:r>
          </a:p>
          <a:p>
            <a:pPr algn="just"/>
            <a:r>
              <a:rPr lang="en-US" altLang="zh-CN" sz="1905" dirty="0"/>
              <a:t>class </a:t>
            </a:r>
            <a:r>
              <a:rPr lang="en-US" altLang="zh-CN" sz="1905" dirty="0" err="1"/>
              <a:t>oopDesc</a:t>
            </a:r>
            <a:r>
              <a:rPr lang="en-US" altLang="zh-CN" sz="1905" dirty="0"/>
              <a:t> {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en-US" altLang="zh-CN" sz="1905" dirty="0"/>
              <a:t>private:</a:t>
            </a:r>
          </a:p>
          <a:p>
            <a:pPr algn="just"/>
            <a:r>
              <a:rPr lang="en-US" altLang="zh-CN" sz="1905" dirty="0"/>
              <a:t>  volatile </a:t>
            </a:r>
            <a:r>
              <a:rPr lang="en-US" altLang="zh-CN" sz="1905" dirty="0" err="1"/>
              <a:t>markOop</a:t>
            </a:r>
            <a:r>
              <a:rPr lang="en-US" altLang="zh-CN" sz="1905" dirty="0"/>
              <a:t> _mark;</a:t>
            </a:r>
          </a:p>
          <a:p>
            <a:pPr algn="just"/>
            <a:r>
              <a:rPr lang="en-US" altLang="zh-CN" sz="1905" dirty="0"/>
              <a:t>  union _metadata {</a:t>
            </a:r>
          </a:p>
          <a:p>
            <a:pPr algn="just"/>
            <a:r>
              <a:rPr lang="en-US" altLang="zh-CN" sz="1905" dirty="0"/>
              <a:t>    </a:t>
            </a:r>
            <a:r>
              <a:rPr lang="en-US" altLang="zh-CN" sz="1905" dirty="0" err="1"/>
              <a:t>Klass</a:t>
            </a:r>
            <a:r>
              <a:rPr lang="en-US" altLang="zh-CN" sz="1905" dirty="0"/>
              <a:t>*      _</a:t>
            </a:r>
            <a:r>
              <a:rPr lang="en-US" altLang="zh-CN" sz="1905" dirty="0" err="1"/>
              <a:t>klass</a:t>
            </a:r>
            <a:r>
              <a:rPr lang="en-US" altLang="zh-CN" sz="1905" dirty="0"/>
              <a:t>;</a:t>
            </a:r>
          </a:p>
          <a:p>
            <a:pPr algn="just"/>
            <a:r>
              <a:rPr lang="en-US" altLang="zh-CN" sz="1905" dirty="0"/>
              <a:t>    </a:t>
            </a:r>
            <a:r>
              <a:rPr lang="en-US" altLang="zh-CN" sz="1905" dirty="0" err="1"/>
              <a:t>narrowKlass</a:t>
            </a:r>
            <a:r>
              <a:rPr lang="en-US" altLang="zh-CN" sz="1905" dirty="0"/>
              <a:t> _</a:t>
            </a:r>
            <a:r>
              <a:rPr lang="en-US" altLang="zh-CN" sz="1905" dirty="0" err="1"/>
              <a:t>compressed_klass</a:t>
            </a:r>
            <a:r>
              <a:rPr lang="en-US" altLang="zh-CN" sz="1905" dirty="0"/>
              <a:t>;</a:t>
            </a:r>
          </a:p>
          <a:p>
            <a:pPr algn="just"/>
            <a:r>
              <a:rPr lang="en-US" altLang="zh-CN" sz="1905" dirty="0"/>
              <a:t>  } _metadata;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en-US" altLang="zh-CN" sz="190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971804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 err="1"/>
              <a:t>oopDesc</a:t>
            </a:r>
            <a:r>
              <a:rPr lang="zh-CN" altLang="en-US" sz="1905" dirty="0"/>
              <a:t>则是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对象头的结构</a:t>
            </a:r>
            <a:r>
              <a:rPr lang="en-US" altLang="zh-CN" sz="1905" dirty="0"/>
              <a:t>. </a:t>
            </a:r>
            <a:r>
              <a:rPr lang="zh-CN" altLang="en-US" sz="1905" dirty="0"/>
              <a:t>除了预想中的</a:t>
            </a:r>
            <a:r>
              <a:rPr lang="en-US" altLang="zh-CN" sz="1905" dirty="0" err="1"/>
              <a:t>Klass</a:t>
            </a:r>
            <a:r>
              <a:rPr lang="en-US" altLang="zh-CN" sz="1905" dirty="0"/>
              <a:t>(</a:t>
            </a:r>
            <a:r>
              <a:rPr lang="zh-CN" altLang="en-US" sz="1905" dirty="0"/>
              <a:t>之所以叫</a:t>
            </a:r>
            <a:r>
              <a:rPr lang="en-US" altLang="zh-CN" sz="1905" dirty="0" err="1"/>
              <a:t>kclass</a:t>
            </a:r>
            <a:r>
              <a:rPr lang="zh-CN" altLang="en-US" sz="1905" dirty="0"/>
              <a:t>是因为</a:t>
            </a:r>
            <a:r>
              <a:rPr lang="en-US" altLang="zh-CN" sz="1905" dirty="0"/>
              <a:t>class</a:t>
            </a:r>
            <a:r>
              <a:rPr lang="zh-CN" altLang="en-US" sz="1905" dirty="0"/>
              <a:t>是</a:t>
            </a:r>
            <a:r>
              <a:rPr lang="en-US" altLang="zh-CN" sz="1905" dirty="0"/>
              <a:t>C++</a:t>
            </a:r>
            <a:r>
              <a:rPr lang="zh-CN" altLang="en-US" sz="1905" dirty="0"/>
              <a:t>关键字</a:t>
            </a:r>
            <a:r>
              <a:rPr lang="en-US" altLang="zh-CN" sz="1905" dirty="0"/>
              <a:t>)</a:t>
            </a:r>
            <a:r>
              <a:rPr lang="zh-CN" altLang="en-US" sz="1905" dirty="0"/>
              <a:t>指针外</a:t>
            </a:r>
            <a:r>
              <a:rPr lang="en-US" altLang="zh-CN" sz="1905" dirty="0"/>
              <a:t>, </a:t>
            </a:r>
            <a:r>
              <a:rPr lang="zh-CN" altLang="en-US" sz="1905" dirty="0"/>
              <a:t>还由一个</a:t>
            </a:r>
            <a:r>
              <a:rPr lang="en-US" altLang="zh-CN" sz="1905" dirty="0"/>
              <a:t>_mark</a:t>
            </a:r>
            <a:r>
              <a:rPr lang="zh-CN" altLang="en-US" sz="1905" dirty="0"/>
              <a:t>字段</a:t>
            </a:r>
            <a:r>
              <a:rPr lang="en-US" altLang="zh-CN" sz="1905" dirty="0"/>
              <a:t>, </a:t>
            </a:r>
            <a:r>
              <a:rPr lang="zh-CN" altLang="en-US" sz="1905" dirty="0"/>
              <a:t>是因为除了对象的</a:t>
            </a:r>
            <a:r>
              <a:rPr lang="en-US" altLang="zh-CN" sz="1905" dirty="0"/>
              <a:t>class</a:t>
            </a:r>
            <a:r>
              <a:rPr lang="zh-CN" altLang="en-US" sz="1905" dirty="0"/>
              <a:t>信息以外</a:t>
            </a:r>
            <a:r>
              <a:rPr lang="en-US" altLang="zh-CN" sz="1905" dirty="0"/>
              <a:t>, </a:t>
            </a:r>
            <a:r>
              <a:rPr lang="zh-CN" altLang="en-US" sz="1905" dirty="0"/>
              <a:t>还有一些对象信息需要保留</a:t>
            </a:r>
            <a:r>
              <a:rPr lang="en-US" altLang="zh-CN" sz="1905" dirty="0"/>
              <a:t>, </a:t>
            </a:r>
            <a:r>
              <a:rPr lang="zh-CN" altLang="en-US" sz="1905" dirty="0"/>
              <a:t>比如</a:t>
            </a:r>
            <a:r>
              <a:rPr lang="en-US" altLang="zh-CN" sz="1905" dirty="0"/>
              <a:t>GC</a:t>
            </a:r>
            <a:r>
              <a:rPr lang="zh-CN" altLang="en-US" sz="1905" dirty="0"/>
              <a:t>年龄</a:t>
            </a:r>
            <a:r>
              <a:rPr lang="en-US" altLang="zh-CN" sz="1905" dirty="0"/>
              <a:t>, </a:t>
            </a:r>
            <a:r>
              <a:rPr lang="zh-CN" altLang="en-US" sz="1905" dirty="0"/>
              <a:t>锁状态等</a:t>
            </a:r>
            <a:r>
              <a:rPr lang="en-US" altLang="zh-CN" sz="1905" dirty="0"/>
              <a:t>.</a:t>
            </a:r>
          </a:p>
        </p:txBody>
      </p:sp>
      <p:pic>
        <p:nvPicPr>
          <p:cNvPr id="8194" name="Picture 2" descr="https://img-blog.csdnimg.cn/2019063008594228.jpg?x-oss-process=image/watermark,type_ZmFuZ3poZW5naGVpdGk,shadow_10,text_aHR0cHM6Ly9ibG9nLmNzZG4ubmV0L3Npbm9sb3Zlcg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53" y="2947773"/>
            <a:ext cx="10794705" cy="242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对象在内存中的结构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pic>
        <p:nvPicPr>
          <p:cNvPr id="16386" name="Picture 2" descr="https://static.oschina.net/uploads/space/2017/0425/190930_z21H_14143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07" y="1666923"/>
            <a:ext cx="3143165" cy="38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10"/>
          <p:cNvSpPr txBox="1"/>
          <p:nvPr/>
        </p:nvSpPr>
        <p:spPr>
          <a:xfrm>
            <a:off x="4738724" y="1791380"/>
            <a:ext cx="6691132" cy="4782848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r>
              <a:rPr lang="en-US" altLang="zh-CN" sz="1905" dirty="0"/>
              <a:t>1._mark:</a:t>
            </a:r>
            <a:r>
              <a:rPr lang="zh-CN" altLang="en-US" sz="1905" dirty="0"/>
              <a:t>占用</a:t>
            </a:r>
            <a:r>
              <a:rPr lang="en-US" altLang="zh-CN" sz="1905" dirty="0"/>
              <a:t>8</a:t>
            </a:r>
            <a:r>
              <a:rPr lang="zh-CN" altLang="en-US" sz="1905" dirty="0"/>
              <a:t>个字节 用于存储对象自身的运行时数据， 如哈希码（</a:t>
            </a:r>
            <a:r>
              <a:rPr lang="en-US" altLang="zh-CN" sz="1905" dirty="0" err="1"/>
              <a:t>HashCode</a:t>
            </a:r>
            <a:r>
              <a:rPr lang="zh-CN" altLang="en-US" sz="1905" dirty="0"/>
              <a:t>）、</a:t>
            </a:r>
            <a:r>
              <a:rPr lang="en-US" altLang="zh-CN" sz="1905" dirty="0">
                <a:solidFill>
                  <a:srgbClr val="1577BA"/>
                </a:solidFill>
              </a:rPr>
              <a:t>GC</a:t>
            </a:r>
            <a:r>
              <a:rPr lang="zh-CN" altLang="en-US" sz="1905" dirty="0">
                <a:solidFill>
                  <a:srgbClr val="1577BA"/>
                </a:solidFill>
              </a:rPr>
              <a:t>分代年龄</a:t>
            </a:r>
            <a:r>
              <a:rPr lang="zh-CN" altLang="en-US" sz="1905" dirty="0"/>
              <a:t>、</a:t>
            </a:r>
            <a:r>
              <a:rPr lang="zh-CN" altLang="en-US" sz="1905" dirty="0">
                <a:solidFill>
                  <a:srgbClr val="1577BA"/>
                </a:solidFill>
              </a:rPr>
              <a:t>锁状态</a:t>
            </a:r>
            <a:r>
              <a:rPr lang="zh-CN" altLang="en-US" sz="1905" dirty="0"/>
              <a:t>标志等</a:t>
            </a:r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zh-CN" altLang="en-US" sz="1905" dirty="0"/>
          </a:p>
          <a:p>
            <a:r>
              <a:rPr lang="en-US" altLang="zh-CN" sz="1905" dirty="0"/>
              <a:t>2.class</a:t>
            </a:r>
            <a:r>
              <a:rPr lang="zh-CN" altLang="en-US" sz="1905" dirty="0"/>
              <a:t>对象指针：占用</a:t>
            </a:r>
            <a:r>
              <a:rPr lang="en-US" altLang="zh-CN" sz="1905" dirty="0"/>
              <a:t>8</a:t>
            </a:r>
            <a:r>
              <a:rPr lang="zh-CN" altLang="en-US" sz="1905" dirty="0"/>
              <a:t>个字节 如果开启指针压缩的话则占用</a:t>
            </a:r>
            <a:r>
              <a:rPr lang="en-US" altLang="zh-CN" sz="1905" dirty="0"/>
              <a:t>4</a:t>
            </a:r>
            <a:r>
              <a:rPr lang="zh-CN" altLang="en-US" sz="1905" dirty="0"/>
              <a:t>个字节 即对象指定的是那个实例对象</a:t>
            </a:r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zh-CN" altLang="en-US" sz="1905" dirty="0"/>
          </a:p>
        </p:txBody>
      </p:sp>
    </p:spTree>
    <p:extLst>
      <p:ext uri="{BB962C8B-B14F-4D97-AF65-F5344CB8AC3E}">
        <p14:creationId xmlns:p14="http://schemas.microsoft.com/office/powerpoint/2010/main" val="9528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对象指向的</a:t>
            </a:r>
            <a:r>
              <a:rPr lang="en-US" altLang="zh-CN" sz="3493" dirty="0" err="1"/>
              <a:t>klass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pic>
        <p:nvPicPr>
          <p:cNvPr id="17410" name="Picture 2" descr="https://img2018.cnblogs.com/blog/820029/201908/820029-20190807082208764-7185176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56" y="1809794"/>
            <a:ext cx="8460124" cy="35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4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对象指向的</a:t>
            </a:r>
            <a:r>
              <a:rPr lang="en-US" altLang="zh-CN" sz="3493" dirty="0" err="1"/>
              <a:t>klass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AutoShape 2" descr="https://upload-images.jianshu.io/upload_images/1417629-892a633b63ee11a4.png?imageMogr2/auto-orient/strip|imageView2/2/w/6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78" y="1178959"/>
            <a:ext cx="7984900" cy="47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/>
          <p:nvPr/>
        </p:nvSpPr>
        <p:spPr>
          <a:xfrm>
            <a:off x="1113108" y="1749414"/>
            <a:ext cx="9378506" cy="651390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517" dirty="0"/>
              <a:t>面试官</a:t>
            </a:r>
            <a:r>
              <a:rPr lang="en-US" altLang="zh-CN" sz="1517" dirty="0"/>
              <a:t>:</a:t>
            </a:r>
            <a:r>
              <a:rPr lang="zh-CN" altLang="en-US" sz="1517" dirty="0"/>
              <a:t>第一个问题好像难不倒你，那接下来看这个问题怎么接招。直到你回答不上来，我就能大致明白你</a:t>
            </a:r>
            <a:endParaRPr lang="en-US" altLang="zh-CN" sz="1517" dirty="0"/>
          </a:p>
          <a:p>
            <a:pPr marL="0" indent="0" algn="just">
              <a:buNone/>
            </a:pPr>
            <a:r>
              <a:rPr lang="zh-CN" altLang="en-US" sz="1517" dirty="0"/>
              <a:t>工作了多久，技术水平怎么样</a:t>
            </a:r>
            <a:endParaRPr lang="en-US" altLang="zh-CN" sz="1517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6141" y="310041"/>
            <a:ext cx="11430120" cy="582547"/>
          </a:xfrm>
        </p:spPr>
        <p:txBody>
          <a:bodyPr/>
          <a:lstStyle/>
          <a:p>
            <a:r>
              <a:rPr lang="zh-CN" altLang="en-US" dirty="0" smtClean="0"/>
              <a:t>面试心理分析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907157" y="1592057"/>
            <a:ext cx="9584457" cy="966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" name="内容占位符 2"/>
          <p:cNvSpPr txBox="1"/>
          <p:nvPr/>
        </p:nvSpPr>
        <p:spPr>
          <a:xfrm>
            <a:off x="1113108" y="3414989"/>
            <a:ext cx="9378506" cy="1286668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517" dirty="0"/>
              <a:t>心理分析</a:t>
            </a:r>
            <a:r>
              <a:rPr lang="en-US" altLang="zh-CN" sz="1517" dirty="0"/>
              <a:t>:</a:t>
            </a:r>
            <a:r>
              <a:rPr lang="zh-CN" altLang="en-US" sz="1517" dirty="0"/>
              <a:t>这个问题确实有些难度，不能从</a:t>
            </a:r>
            <a:r>
              <a:rPr lang="en-US" altLang="zh-CN" sz="1517" dirty="0" err="1"/>
              <a:t>dex</a:t>
            </a:r>
            <a:r>
              <a:rPr lang="zh-CN" altLang="en-US" sz="1517" dirty="0"/>
              <a:t>与</a:t>
            </a:r>
            <a:r>
              <a:rPr lang="en-US" altLang="zh-CN" sz="1517" dirty="0"/>
              <a:t>class</a:t>
            </a:r>
            <a:r>
              <a:rPr lang="zh-CN" altLang="en-US" sz="1517" dirty="0"/>
              <a:t>简单的区别</a:t>
            </a:r>
            <a:r>
              <a:rPr lang="en-US" altLang="zh-CN" sz="1517" dirty="0"/>
              <a:t>(class </a:t>
            </a:r>
            <a:r>
              <a:rPr lang="zh-CN" altLang="en-US" sz="1517" dirty="0"/>
              <a:t>是</a:t>
            </a:r>
            <a:r>
              <a:rPr lang="en-US" altLang="zh-CN" sz="1517" dirty="0"/>
              <a:t>)</a:t>
            </a:r>
            <a:r>
              <a:rPr lang="zh-CN" altLang="en-US" sz="1517" dirty="0"/>
              <a:t>入手了。比较考 对</a:t>
            </a:r>
            <a:r>
              <a:rPr lang="en-US" altLang="zh-CN" sz="1517" dirty="0" err="1"/>
              <a:t>dex</a:t>
            </a:r>
            <a:r>
              <a:rPr lang="zh-CN" altLang="en-US" sz="1517" dirty="0"/>
              <a:t>文件和</a:t>
            </a:r>
            <a:r>
              <a:rPr lang="en-US" altLang="zh-CN" sz="1517" dirty="0"/>
              <a:t>class</a:t>
            </a:r>
            <a:r>
              <a:rPr lang="zh-CN" altLang="en-US" sz="1517" dirty="0"/>
              <a:t>文</a:t>
            </a:r>
            <a:endParaRPr lang="en-US" altLang="zh-CN" sz="1517" dirty="0"/>
          </a:p>
          <a:p>
            <a:pPr marL="0" indent="0" algn="just">
              <a:buNone/>
            </a:pPr>
            <a:r>
              <a:rPr lang="zh-CN" altLang="en-US" sz="1517" dirty="0"/>
              <a:t>件理解的深度。从文件格式的差异，指令集加载流程入手。</a:t>
            </a:r>
            <a:endParaRPr lang="en-US" altLang="zh-CN" sz="1517" dirty="0"/>
          </a:p>
        </p:txBody>
      </p:sp>
      <p:sp>
        <p:nvSpPr>
          <p:cNvPr id="22" name="圆角矩形 21"/>
          <p:cNvSpPr/>
          <p:nvPr/>
        </p:nvSpPr>
        <p:spPr>
          <a:xfrm>
            <a:off x="907157" y="3257632"/>
            <a:ext cx="9584457" cy="1307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extLst>
      <p:ext uri="{BB962C8B-B14F-4D97-AF65-F5344CB8AC3E}">
        <p14:creationId xmlns:p14="http://schemas.microsoft.com/office/powerpoint/2010/main" val="277486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2536" y="2143160"/>
            <a:ext cx="2826754" cy="245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5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105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endParaRPr lang="en-US" altLang="zh-CN" sz="1050" b="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105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曾任职</a:t>
            </a:r>
            <a:r>
              <a:rPr lang="en-US" altLang="zh-CN" sz="105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，华为，网易，有着</a:t>
            </a:r>
            <a:r>
              <a:rPr lang="en-US" altLang="zh-CN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12</a:t>
            </a:r>
            <a:r>
              <a:rPr lang="zh-CN" altLang="en-US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年开发经验。特邀</a:t>
            </a:r>
            <a:r>
              <a:rPr lang="en-US" altLang="zh-CN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</a:t>
            </a:r>
            <a:r>
              <a:rPr lang="en-US" altLang="zh-CN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对音视频剪辑，编解码和移动开发有着深入研究。</a:t>
            </a:r>
            <a:r>
              <a:rPr lang="en-US" altLang="zh-CN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产品控、代码控，拥有丰富的项目经验，主持研发了多个成功上线的大型互联网项目。热爱互联网，热衷于各种Android底层技术，精通NDK  </a:t>
            </a:r>
            <a:r>
              <a:rPr lang="en-US" altLang="zh-CN" sz="105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架构和前端开发，擅长移动互联网高并发、可维护性架构设计，有丰富的实战经验</a:t>
            </a:r>
            <a:r>
              <a:rPr lang="en-US" altLang="zh-CN" sz="105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。 </a:t>
            </a:r>
          </a:p>
          <a:p>
            <a:pPr algn="l"/>
            <a:endParaRPr lang="en-US" altLang="zh-CN" sz="105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105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8" y="2229859"/>
            <a:ext cx="1796271" cy="18852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David</a:t>
            </a:r>
            <a:r>
              <a:rPr lang="zh-CN" altLang="en-US" dirty="0" smtClean="0"/>
              <a:t>老师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05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7271" y="1339978"/>
            <a:ext cx="2619098" cy="2376242"/>
            <a:chOff x="4787200" y="1339866"/>
            <a:chExt cx="2619239" cy="2376369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4969750" y="1339866"/>
              <a:ext cx="2255725" cy="22652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87200" y="1742338"/>
              <a:ext cx="2619239" cy="1973897"/>
              <a:chOff x="4787200" y="1742338"/>
              <a:chExt cx="2619239" cy="1973897"/>
            </a:xfrm>
          </p:grpSpPr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5187759" y="1742338"/>
                <a:ext cx="1653106" cy="1631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2" dirty="0">
                    <a:solidFill>
                      <a:srgbClr val="F8F8F8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04</a:t>
                </a:r>
                <a:endParaRPr lang="zh-CN" altLang="en-US" sz="10002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372" y="4111463"/>
            <a:ext cx="5903301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710689" y="4175881"/>
            <a:ext cx="5526482" cy="45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28" dirty="0">
                <a:ea typeface="思源黑体 CN Bold" panose="020B0800000000000000" pitchFamily="34" charset="-122"/>
              </a:rPr>
              <a:t>学习过程中 我们是否有以下几种经历</a:t>
            </a:r>
            <a:endParaRPr lang="zh-CN" altLang="en-US" sz="2328" dirty="0"/>
          </a:p>
        </p:txBody>
      </p:sp>
    </p:spTree>
    <p:extLst>
      <p:ext uri="{BB962C8B-B14F-4D97-AF65-F5344CB8AC3E}">
        <p14:creationId xmlns:p14="http://schemas.microsoft.com/office/powerpoint/2010/main" val="520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6290" y="213348"/>
            <a:ext cx="11428284" cy="582504"/>
          </a:xfrm>
          <a:prstGeom prst="rect">
            <a:avLst/>
          </a:prstGeom>
        </p:spPr>
        <p:txBody>
          <a:bodyPr vert="horz" lIns="64506" tIns="32253" rIns="64506" bIns="32253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082" y="785727"/>
            <a:ext cx="8785633" cy="3761870"/>
          </a:xfrm>
          <a:prstGeom prst="rect">
            <a:avLst/>
          </a:prstGeom>
        </p:spPr>
        <p:txBody>
          <a:bodyPr vert="horz" wrap="square" lIns="48381" tIns="24191" rIns="48381" bIns="24191" rtlCol="0">
            <a:normAutofit/>
          </a:bodyPr>
          <a:lstStyle/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我们的现状是怎么样的</a:t>
            </a:r>
            <a:r>
              <a:rPr lang="en-US" altLang="zh-CN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?  </a:t>
            </a:r>
            <a:r>
              <a:rPr lang="zh-CN" altLang="en-US" sz="1693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对自己未来很迷茫</a:t>
            </a:r>
            <a:endParaRPr lang="en-US" altLang="zh-CN" sz="1693" b="1" dirty="0">
              <a:solidFill>
                <a:srgbClr val="FF13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endParaRPr lang="en-US" altLang="zh-CN" sz="1693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公司技术落后，</a:t>
            </a:r>
            <a:r>
              <a:rPr lang="zh-CN" altLang="en-US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工作的主要就是写业务代码，没机会接触到行业先进的技术</a:t>
            </a:r>
            <a:endParaRPr lang="en-US" altLang="zh-CN" sz="1693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endParaRPr lang="en-US" altLang="zh-CN" sz="1693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想进</a:t>
            </a:r>
            <a:r>
              <a:rPr lang="en-US" altLang="zh-CN" sz="1693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BATJ</a:t>
            </a:r>
            <a:r>
              <a:rPr lang="zh-CN" altLang="en-US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一线互联网公司，但是面试总是通不过</a:t>
            </a:r>
            <a:endParaRPr lang="en-US" altLang="zh-CN" sz="1693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endParaRPr lang="en-US" altLang="zh-CN" sz="1693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工作多年了，但是技术水平和刚刚</a:t>
            </a:r>
            <a:r>
              <a:rPr lang="zh-CN" altLang="en-US" sz="1693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毕业一到两年的工程师差距不大</a:t>
            </a:r>
            <a:endParaRPr lang="en-US" altLang="zh-CN" sz="1693" b="1" dirty="0">
              <a:solidFill>
                <a:srgbClr val="FF13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endParaRPr lang="en-US" altLang="zh-CN" sz="1693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万一被</a:t>
            </a:r>
            <a:r>
              <a:rPr lang="zh-CN" altLang="en-US" sz="1693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公司裁员或是离职</a:t>
            </a:r>
            <a:r>
              <a:rPr lang="zh-CN" altLang="en-US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后很难在找到同等待遇的岗位</a:t>
            </a:r>
          </a:p>
        </p:txBody>
      </p:sp>
    </p:spTree>
    <p:extLst>
      <p:ext uri="{BB962C8B-B14F-4D97-AF65-F5344CB8AC3E}">
        <p14:creationId xmlns:p14="http://schemas.microsoft.com/office/powerpoint/2010/main" val="50215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我们能为您带来什么样的服务</a:t>
            </a:r>
            <a:endParaRPr 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1121968" y="1337318"/>
            <a:ext cx="9764055" cy="4140236"/>
          </a:xfrm>
          <a:prstGeom prst="roundRect">
            <a:avLst>
              <a:gd name="adj" fmla="val 63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1121968" y="1337318"/>
            <a:ext cx="9755430" cy="836673"/>
          </a:xfrm>
          <a:prstGeom prst="round2SameRect">
            <a:avLst>
              <a:gd name="adj1" fmla="val 34475"/>
              <a:gd name="adj2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4263336" y="1464394"/>
            <a:ext cx="5714427" cy="582517"/>
          </a:xfrm>
          <a:prstGeom prst="rect">
            <a:avLst/>
          </a:prstGeom>
        </p:spPr>
        <p:txBody>
          <a:bodyPr vert="horz" lIns="91430" tIns="45716" rIns="91430" bIns="4571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VIP</a:t>
            </a:r>
            <a:r>
              <a:rPr lang="zh-CN" altLang="en-US" sz="2800" dirty="0">
                <a:solidFill>
                  <a:schemeClr val="bg1"/>
                </a:solidFill>
              </a:rPr>
              <a:t>课程服务体系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336419" y="2301066"/>
            <a:ext cx="5714427" cy="3038481"/>
          </a:xfrm>
          <a:prstGeom prst="rect">
            <a:avLst/>
          </a:prstGeom>
        </p:spPr>
        <p:txBody>
          <a:bodyPr vert="horz" lIns="91430" tIns="45716" rIns="91430" bIns="4571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342920" indent="-342920">
              <a:buFont typeface="+mj-lt"/>
              <a:buAutoNum type="arabicPeriod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位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多年经验老师直播教学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每周一 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周三  五   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20:30-22:30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直播分享干货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小时终生答疑服务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终生学习新技术权限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个月完整直播学习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一线企业内推计划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线上教育唯一一家承诺 毕业未满三年 未涨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5K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全面退费服务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标题 2"/>
          <p:cNvSpPr txBox="1">
            <a:spLocks/>
          </p:cNvSpPr>
          <p:nvPr/>
        </p:nvSpPr>
        <p:spPr>
          <a:xfrm>
            <a:off x="6853014" y="2298758"/>
            <a:ext cx="5714427" cy="3038481"/>
          </a:xfrm>
          <a:prstGeom prst="rect">
            <a:avLst/>
          </a:prstGeom>
        </p:spPr>
        <p:txBody>
          <a:bodyPr vert="horz" lIns="91430" tIns="45716" rIns="91430" bIns="4571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提供视频，源码，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，以及笔记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专题结束有对应考试，考核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学习计划制定，制定你专属的学习计划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职业规划，打造你自己的生涯梦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面试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辅导服务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学习方式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轮询直播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6132697" y="2173990"/>
            <a:ext cx="7200" cy="330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6290" y="213348"/>
            <a:ext cx="11428284" cy="582504"/>
          </a:xfrm>
          <a:prstGeom prst="rect">
            <a:avLst/>
          </a:prstGeom>
        </p:spPr>
        <p:txBody>
          <a:bodyPr vert="horz" lIns="64506" tIns="32253" rIns="64506" bIns="32253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766" y="216810"/>
            <a:ext cx="11428283" cy="582517"/>
          </a:xfrm>
        </p:spPr>
        <p:txBody>
          <a:bodyPr/>
          <a:lstStyle/>
          <a:p>
            <a:r>
              <a:rPr lang="zh-CN" altLang="en-US" dirty="0" smtClean="0"/>
              <a:t>一线大厂面试诀窍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6275" y="1762350"/>
            <a:ext cx="8785633" cy="3761870"/>
          </a:xfrm>
          <a:prstGeom prst="rect">
            <a:avLst/>
          </a:prstGeom>
        </p:spPr>
        <p:txBody>
          <a:bodyPr vert="horz" wrap="square" lIns="48381" tIns="24191" rIns="48381" bIns="24191" rtlCol="0">
            <a:normAutofit/>
          </a:bodyPr>
          <a:lstStyle/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简历包装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简历一定要吸引，把最好的两个项目经验放在最前面</a:t>
            </a: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备战简历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简历里面的技术写自己最熟悉和擅长的，每个技术准备对应的连环炮</a:t>
            </a: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深挖底层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底层技术一时半会学不懂，找到高频点，如虚拟机原理，区别，准备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5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个左右</a:t>
            </a: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吃闹架构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架构一定要好好看，比如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Glide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Okhttp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MVVM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MVP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架构实现一定要掌握</a:t>
            </a: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10" indent="-27221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掌握源码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简一定要了解</a:t>
            </a:r>
            <a:r>
              <a:rPr lang="en-US" altLang="zh-CN" sz="1693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FrameWork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层源码，如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AMS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PMS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Handler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，属性动画</a:t>
            </a:r>
          </a:p>
        </p:txBody>
      </p:sp>
    </p:spTree>
    <p:extLst>
      <p:ext uri="{BB962C8B-B14F-4D97-AF65-F5344CB8AC3E}">
        <p14:creationId xmlns:p14="http://schemas.microsoft.com/office/powerpoint/2010/main" val="13174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6"/>
          <p:cNvSpPr>
            <a:spLocks noGrp="1"/>
          </p:cNvSpPr>
          <p:nvPr/>
        </p:nvSpPr>
        <p:spPr>
          <a:xfrm>
            <a:off x="381881" y="296992"/>
            <a:ext cx="11428284" cy="582504"/>
          </a:xfrm>
          <a:prstGeom prst="rect">
            <a:avLst/>
          </a:prstGeom>
        </p:spPr>
        <p:txBody>
          <a:bodyPr vert="horz" lIns="64506" tIns="32253" rIns="64506" bIns="32253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493" b="1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如何快速学习提升</a:t>
            </a:r>
            <a:endParaRPr lang="zh-CN" altLang="en-US" sz="3493" b="1" dirty="0">
              <a:solidFill>
                <a:srgbClr val="1475B2"/>
              </a:solidFill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1110689" y="1117240"/>
            <a:ext cx="1025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322618" indent="-322618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自学</a:t>
            </a:r>
            <a:endParaRPr lang="zh-CN" altLang="en-US" sz="2400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3504" y="1535202"/>
            <a:ext cx="9947570" cy="302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要找学习资料，网上资料不准确，官方文档无人总结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碰到问题耗很久，很难找人帮忙指点、解答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太耗时、太低效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没有实际的项目可以实践，学了感觉没用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学不全面、学不系统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太难、太苦逼了、坚持不下去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2372" y="5354385"/>
            <a:ext cx="6117793" cy="45055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zh-CN" altLang="en-US" sz="2328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但是，现在你不需要这么苦逼了！！！</a:t>
            </a:r>
          </a:p>
        </p:txBody>
      </p:sp>
    </p:spTree>
    <p:extLst>
      <p:ext uri="{BB962C8B-B14F-4D97-AF65-F5344CB8AC3E}">
        <p14:creationId xmlns:p14="http://schemas.microsoft.com/office/powerpoint/2010/main" val="19139867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>
          <a:xfrm>
            <a:off x="2147770" y="709050"/>
            <a:ext cx="11428283" cy="58251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怎么成为</a:t>
            </a:r>
            <a:r>
              <a:rPr lang="en-US" altLang="zh-CN"/>
              <a:t>Android</a:t>
            </a:r>
            <a:r>
              <a:rPr lang="zh-CN" altLang="en-US"/>
              <a:t>高级工程师？</a:t>
            </a:r>
            <a:endParaRPr lang="zh-CN" altLang="en-US" dirty="0"/>
          </a:p>
        </p:txBody>
      </p:sp>
      <p:sp>
        <p:nvSpPr>
          <p:cNvPr id="6" name="íṡḷïdè"/>
          <p:cNvSpPr txBox="1"/>
          <p:nvPr/>
        </p:nvSpPr>
        <p:spPr>
          <a:xfrm>
            <a:off x="171353" y="1864777"/>
            <a:ext cx="10844056" cy="1454489"/>
          </a:xfrm>
          <a:prstGeom prst="rect">
            <a:avLst/>
          </a:prstGeom>
          <a:noFill/>
          <a:ln>
            <a:noFill/>
          </a:ln>
        </p:spPr>
        <p:txBody>
          <a:bodyPr wrap="square" lIns="48381" tIns="24191" rIns="48381" bIns="24191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buSzPct val="25000"/>
            </a:pPr>
            <a:r>
              <a:rPr lang="zh-CN" altLang="en-US" sz="1905" dirty="0">
                <a:latin typeface="思源黑体 CN Normal" panose="020B0400000000000000" charset="-122"/>
                <a:ea typeface="思源黑体 CN Normal" panose="020B0400000000000000" charset="-122"/>
              </a:rPr>
              <a:t>课程简介：深入讲解</a:t>
            </a:r>
            <a:r>
              <a:rPr lang="en-US" altLang="zh-CN" sz="1905" dirty="0">
                <a:solidFill>
                  <a:srgbClr val="1475B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Android</a:t>
            </a:r>
            <a:r>
              <a:rPr lang="zh-CN" altLang="en-US" sz="1905" dirty="0">
                <a:solidFill>
                  <a:srgbClr val="1475B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内核、性能优化、架构设计、高级音视频</a:t>
            </a:r>
            <a:r>
              <a:rPr lang="zh-CN" altLang="en-US" sz="1905" dirty="0">
                <a:latin typeface="思源黑体 CN Normal" panose="020B0400000000000000" charset="-122"/>
                <a:ea typeface="思源黑体 CN Normal" panose="020B0400000000000000" charset="-122"/>
              </a:rPr>
              <a:t>技术</a:t>
            </a:r>
            <a:endParaRPr lang="en-US" altLang="zh-CN" sz="1905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sz="1058" u="sng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68960" y="3597892"/>
            <a:ext cx="2369078" cy="2000504"/>
            <a:chOff x="2008388" y="7835069"/>
            <a:chExt cx="4477599" cy="3780986"/>
          </a:xfrm>
        </p:grpSpPr>
        <p:sp>
          <p:nvSpPr>
            <p:cNvPr id="32" name="îṣḻïdé"/>
            <p:cNvSpPr/>
            <p:nvPr/>
          </p:nvSpPr>
          <p:spPr bwMode="auto">
            <a:xfrm>
              <a:off x="3511827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8381" tIns="24191" rIns="48381" bIns="24191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19302" indent="-119302" algn="ctr" fontAlgn="base">
                <a:spcBef>
                  <a:spcPct val="0"/>
                </a:spcBef>
                <a:spcAft>
                  <a:spcPct val="0"/>
                </a:spcAft>
              </a:pPr>
              <a:endParaRPr sz="1905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0" name="iṡľíďe"/>
            <p:cNvSpPr/>
            <p:nvPr/>
          </p:nvSpPr>
          <p:spPr bwMode="auto">
            <a:xfrm>
              <a:off x="2008388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1" tIns="24191" rIns="48381" bIns="24191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在小型企业，技术视野太窄，没经历过正规的移动开发流程</a:t>
              </a: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1" name="íşļiḋê"/>
            <p:cNvSpPr txBox="1"/>
            <p:nvPr/>
          </p:nvSpPr>
          <p:spPr bwMode="auto">
            <a:xfrm>
              <a:off x="2008388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1" tIns="24191" rIns="48381" bIns="24191" anchor="b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93">
                  <a:latin typeface="思源黑体 CN Normal" panose="020B0400000000000000" charset="-122"/>
                  <a:ea typeface="思源黑体 CN Normal" panose="020B0400000000000000" charset="-122"/>
                </a:rPr>
                <a:t>缺少一线互联网公司经验</a:t>
              </a:r>
              <a:endParaRPr lang="en-US" altLang="zh-CN" sz="1693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2724" y="8183962"/>
              <a:ext cx="900427" cy="913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117" b="1">
                  <a:latin typeface="思源黑体 CN Normal" panose="020B0400000000000000" charset="-122"/>
                  <a:ea typeface="思源黑体 CN Normal" panose="020B0400000000000000" charset="-122"/>
                </a:rPr>
                <a:t>01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59662" y="3597892"/>
            <a:ext cx="2495963" cy="2000504"/>
            <a:chOff x="6671356" y="7835069"/>
            <a:chExt cx="4717415" cy="3780986"/>
          </a:xfrm>
        </p:grpSpPr>
        <p:sp>
          <p:nvSpPr>
            <p:cNvPr id="28" name="ïŝḷîdê"/>
            <p:cNvSpPr/>
            <p:nvPr/>
          </p:nvSpPr>
          <p:spPr bwMode="auto">
            <a:xfrm>
              <a:off x="8360165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8381" tIns="24191" rIns="48381" bIns="24191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19302" indent="-119302" algn="ctr" fontAlgn="base">
                <a:spcBef>
                  <a:spcPct val="0"/>
                </a:spcBef>
                <a:spcAft>
                  <a:spcPct val="0"/>
                </a:spcAft>
              </a:pPr>
              <a:endParaRPr sz="1905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6" name="ïṧľíḋè"/>
            <p:cNvSpPr/>
            <p:nvPr/>
          </p:nvSpPr>
          <p:spPr bwMode="auto">
            <a:xfrm>
              <a:off x="6725966" y="10157264"/>
              <a:ext cx="4662805" cy="145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1" tIns="24191" rIns="48381" bIns="24191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长期从事简单的</a:t>
              </a:r>
              <a:r>
                <a:rPr lang="en-US" altLang="zh-CN" sz="1270">
                  <a:latin typeface="思源黑体 CN Normal" panose="020B0400000000000000" charset="-122"/>
                  <a:ea typeface="思源黑体 CN Normal" panose="020B0400000000000000" charset="-122"/>
                </a:rPr>
                <a:t>UI</a:t>
              </a: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界面开发，对原理和底层开发了解不深</a:t>
              </a: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7" name="ïṡļíḋê"/>
            <p:cNvSpPr txBox="1"/>
            <p:nvPr/>
          </p:nvSpPr>
          <p:spPr bwMode="auto">
            <a:xfrm>
              <a:off x="6856726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1" tIns="24191" rIns="48381" bIns="24191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93">
                  <a:latin typeface="思源黑体 CN Normal" panose="020B0400000000000000" charset="-122"/>
                  <a:ea typeface="思源黑体 CN Normal" panose="020B0400000000000000" charset="-122"/>
                </a:rPr>
                <a:t>基础知识薄弱</a:t>
              </a:r>
              <a:endParaRPr lang="en-US" altLang="zh-CN" sz="1693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671356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645359" y="8132047"/>
              <a:ext cx="900427" cy="913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117" b="1" dirty="0">
                  <a:latin typeface="思源黑体 CN Normal" panose="020B0400000000000000" charset="-122"/>
                  <a:ea typeface="思源黑体 CN Normal" panose="020B0400000000000000" charset="-122"/>
                </a:rPr>
                <a:t>02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94106" y="3597892"/>
            <a:ext cx="2467157" cy="2000504"/>
            <a:chOff x="11519694" y="7835069"/>
            <a:chExt cx="4662969" cy="3780986"/>
          </a:xfrm>
        </p:grpSpPr>
        <p:sp>
          <p:nvSpPr>
            <p:cNvPr id="24" name="ísľîḍe"/>
            <p:cNvSpPr/>
            <p:nvPr/>
          </p:nvSpPr>
          <p:spPr bwMode="auto">
            <a:xfrm>
              <a:off x="13208503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8381" tIns="24191" rIns="48381" bIns="24191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19302" indent="-119302" algn="ctr" fontAlgn="base">
                <a:spcBef>
                  <a:spcPct val="0"/>
                </a:spcBef>
                <a:spcAft>
                  <a:spcPct val="0"/>
                </a:spcAft>
              </a:pPr>
              <a:endParaRPr sz="1905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2" name="ïŝ1îdè"/>
            <p:cNvSpPr/>
            <p:nvPr/>
          </p:nvSpPr>
          <p:spPr bwMode="auto">
            <a:xfrm>
              <a:off x="11705064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1" tIns="24191" rIns="48381" bIns="24191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长期在小型软件公司、外包公司工作，只接触部分开发内容</a:t>
              </a:r>
            </a:p>
          </p:txBody>
        </p:sp>
        <p:sp>
          <p:nvSpPr>
            <p:cNvPr id="23" name="î$1íḍe"/>
            <p:cNvSpPr txBox="1"/>
            <p:nvPr/>
          </p:nvSpPr>
          <p:spPr bwMode="auto">
            <a:xfrm>
              <a:off x="11705064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1" tIns="24191" rIns="48381" bIns="24191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93">
                  <a:latin typeface="思源黑体 CN Normal" panose="020B0400000000000000" charset="-122"/>
                  <a:ea typeface="思源黑体 CN Normal" panose="020B0400000000000000" charset="-122"/>
                </a:rPr>
                <a:t>项目经验零碎</a:t>
              </a:r>
              <a:endParaRPr lang="en-US" altLang="zh-CN" sz="1693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519694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3478258" y="8183962"/>
              <a:ext cx="900427" cy="913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117" b="1" dirty="0">
                  <a:latin typeface="思源黑体 CN Normal" panose="020B0400000000000000" charset="-122"/>
                  <a:ea typeface="思源黑体 CN Normal" panose="020B0400000000000000" charset="-122"/>
                </a:rPr>
                <a:t>03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61235" y="3597892"/>
            <a:ext cx="2467157" cy="2000504"/>
            <a:chOff x="16368032" y="7835069"/>
            <a:chExt cx="4662968" cy="3780986"/>
          </a:xfrm>
        </p:grpSpPr>
        <p:sp>
          <p:nvSpPr>
            <p:cNvPr id="20" name="ïṧļiḋê"/>
            <p:cNvSpPr/>
            <p:nvPr/>
          </p:nvSpPr>
          <p:spPr bwMode="auto">
            <a:xfrm>
              <a:off x="18056840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8381" tIns="24191" rIns="48381" bIns="24191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19302" indent="-119302" algn="ctr" fontAlgn="base">
                <a:spcBef>
                  <a:spcPct val="0"/>
                </a:spcBef>
                <a:spcAft>
                  <a:spcPct val="0"/>
                </a:spcAft>
              </a:pPr>
              <a:endParaRPr sz="1905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8" name="îṧlidê"/>
            <p:cNvSpPr/>
            <p:nvPr/>
          </p:nvSpPr>
          <p:spPr bwMode="auto">
            <a:xfrm>
              <a:off x="16553401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1" tIns="24191" rIns="48381" bIns="24191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只招收真心想和我们一起学习，共同进步的朋友。</a:t>
              </a:r>
              <a:endParaRPr lang="en-US" altLang="zh-CN" sz="1270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9" name="îşļiḑé"/>
            <p:cNvSpPr txBox="1"/>
            <p:nvPr/>
          </p:nvSpPr>
          <p:spPr bwMode="auto">
            <a:xfrm>
              <a:off x="16553401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1" tIns="24191" rIns="48381" bIns="24191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93">
                  <a:latin typeface="思源黑体 CN Normal" panose="020B0400000000000000" charset="-122"/>
                  <a:ea typeface="思源黑体 CN Normal" panose="020B0400000000000000" charset="-122"/>
                </a:rPr>
                <a:t>渴望快速提升自己</a:t>
              </a:r>
              <a:endParaRPr lang="en-US" altLang="zh-CN" sz="1693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6368032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8326598" y="8183962"/>
              <a:ext cx="900427" cy="913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117" b="1" dirty="0">
                  <a:latin typeface="思源黑体 CN Normal" panose="020B0400000000000000" charset="-122"/>
                  <a:ea typeface="思源黑体 CN Normal" panose="020B0400000000000000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0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4" y="368"/>
            <a:ext cx="12190694" cy="1233422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6"/>
          <p:cNvSpPr>
            <a:spLocks noGrp="1"/>
          </p:cNvSpPr>
          <p:nvPr/>
        </p:nvSpPr>
        <p:spPr>
          <a:xfrm>
            <a:off x="381881" y="325850"/>
            <a:ext cx="11428284" cy="582504"/>
          </a:xfrm>
          <a:prstGeom prst="rect">
            <a:avLst/>
          </a:prstGeom>
        </p:spPr>
        <p:txBody>
          <a:bodyPr vert="horz" lIns="64506" tIns="32253" rIns="64506" bIns="32253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腾讯课堂权威保障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9597" y="1587584"/>
            <a:ext cx="20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01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1956" y="1697756"/>
            <a:ext cx="207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支付保障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31956" y="2184846"/>
            <a:ext cx="567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腾讯课堂为保障学员支付安全，采用淘宝中间机制，直接打款给腾讯，同时监督码牛教学质量和后续服务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1320353" y="2136514"/>
            <a:ext cx="560657" cy="4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99597" y="3318084"/>
            <a:ext cx="20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02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31956" y="3428255"/>
            <a:ext cx="207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师资力量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62145" y="4046090"/>
            <a:ext cx="567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师资来自于一线</a:t>
            </a:r>
            <a:r>
              <a:rPr lang="en-US" altLang="zh-CN" sz="1400" dirty="0"/>
              <a:t>BAT</a:t>
            </a:r>
            <a:r>
              <a:rPr lang="zh-CN" altLang="en-US" sz="1400" dirty="0"/>
              <a:t>，有着雄厚的技术实力和经验，同时大部分师资也是网易特邀讲师，有着丰富的授课经验</a:t>
            </a:r>
          </a:p>
        </p:txBody>
      </p:sp>
      <p:sp>
        <p:nvSpPr>
          <p:cNvPr id="14" name="矩形 13"/>
          <p:cNvSpPr/>
          <p:nvPr/>
        </p:nvSpPr>
        <p:spPr>
          <a:xfrm>
            <a:off x="1320353" y="3867014"/>
            <a:ext cx="560657" cy="4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854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6395" y="3336184"/>
            <a:ext cx="1719231" cy="191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r>
              <a:rPr lang="en-US" altLang="zh-CN" sz="741" b="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复旦大学工程硕士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zh-CN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原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资深研发工程师，网易特邀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专注技术十年，产品控、代码控，拥有丰富的项目经验，主持研发了多个成功上线的大型互联网项目。热爱互联网，热衷于各种Android底层技术，精通NDK  </a:t>
            </a:r>
            <a:r>
              <a:rPr lang="en-US" altLang="zh-CN" sz="74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架构和前端开发，擅长移动互联网高并发、可维护性架构设计，有丰富的实战经验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。 </a:t>
            </a:r>
          </a:p>
          <a:p>
            <a:pPr algn="l"/>
            <a:endParaRPr lang="en-US" altLang="zh-CN" sz="74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74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521265" y="6467791"/>
            <a:ext cx="9617553" cy="272382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lang="zh-CN" altLang="en-US" sz="9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5" y="2048446"/>
            <a:ext cx="1129787" cy="118576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988705" y="3435970"/>
            <a:ext cx="1357203" cy="168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Andy 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平安资深架构师，网易特邀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讲师全栈工程师，精通前端和后端。曾任职于华为，阿里巴巴等知名公司。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讲师，拥有多年的项目开发经验和管理经验，注重为学员解决疑难问题，授课逻辑严谨而风趣。格言是“授业不只要有广度，更要有深度</a:t>
            </a:r>
            <a:endParaRPr lang="en-US" altLang="zh-CN" sz="74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6420" y="199854"/>
            <a:ext cx="5714121" cy="582486"/>
          </a:xfrm>
        </p:spPr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26088" y="3479933"/>
            <a:ext cx="1425661" cy="136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Sunny </a:t>
            </a:r>
            <a:r>
              <a:rPr lang="zh-CN" altLang="en-US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华中科技大学计算机相关专业硕士，十余年互联网从业经验；曾就职于华为，小米，担任项目经理，技术经理等； 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专精领域：精通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 </a:t>
            </a:r>
            <a:r>
              <a:rPr lang="en-US" altLang="zh-CN" sz="74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FrameWork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源码及性能优化；华为鸿蒙系统架构设计，专注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NDK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底层设计与开发。</a:t>
            </a:r>
            <a:endParaRPr lang="en-US" altLang="zh-CN" sz="74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26036" y="3502044"/>
            <a:ext cx="1425661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Trigger </a:t>
            </a:r>
            <a:r>
              <a:rPr lang="zh-CN" altLang="en-US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741" dirty="0"/>
              <a:t>Android</a:t>
            </a:r>
            <a:r>
              <a:rPr lang="zh-CN" altLang="en-US" sz="741" dirty="0"/>
              <a:t>行业</a:t>
            </a:r>
            <a:r>
              <a:rPr lang="en-US" altLang="zh-CN" sz="741" dirty="0"/>
              <a:t>8</a:t>
            </a:r>
            <a:r>
              <a:rPr lang="zh-CN" altLang="en-US" sz="741" dirty="0"/>
              <a:t>年开发经验 前华为</a:t>
            </a:r>
            <a:r>
              <a:rPr lang="en-US" altLang="zh-CN" sz="741" dirty="0"/>
              <a:t>Android</a:t>
            </a:r>
            <a:r>
              <a:rPr lang="zh-CN" altLang="en-US" sz="741" dirty="0"/>
              <a:t>架构师 擅长高级</a:t>
            </a:r>
            <a:r>
              <a:rPr lang="en-US" altLang="zh-CN" sz="741" dirty="0"/>
              <a:t>UI</a:t>
            </a:r>
            <a:r>
              <a:rPr lang="zh-CN" altLang="en-US" sz="741" dirty="0"/>
              <a:t>和</a:t>
            </a:r>
            <a:r>
              <a:rPr lang="en-US" altLang="zh-CN" sz="741" dirty="0"/>
              <a:t>Framework</a:t>
            </a:r>
            <a:r>
              <a:rPr lang="zh-CN" altLang="en-US" sz="741" dirty="0"/>
              <a:t>定制以及</a:t>
            </a:r>
            <a:r>
              <a:rPr lang="en-US" altLang="zh-CN" sz="741" dirty="0"/>
              <a:t>Flutter</a:t>
            </a:r>
            <a:endParaRPr lang="en-US" altLang="zh-CN" sz="74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13737" y="3508123"/>
            <a:ext cx="1425661" cy="1049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Damon</a:t>
            </a:r>
            <a:r>
              <a:rPr lang="zh-CN" altLang="en-US" sz="741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zh-CN" altLang="en-US" sz="741" dirty="0"/>
              <a:t>曾供职于国内知名半导体公司（珠海扬智</a:t>
            </a:r>
            <a:r>
              <a:rPr lang="en-US" altLang="zh-CN" sz="741" dirty="0"/>
              <a:t>/</a:t>
            </a:r>
            <a:r>
              <a:rPr lang="zh-CN" altLang="en-US" sz="741" dirty="0"/>
              <a:t>深圳联发科），主要从事</a:t>
            </a:r>
            <a:r>
              <a:rPr lang="en-US" altLang="zh-CN" sz="741" dirty="0"/>
              <a:t>Android</a:t>
            </a:r>
            <a:r>
              <a:rPr lang="zh-CN" altLang="en-US" sz="741" dirty="0"/>
              <a:t>音视频驱动</a:t>
            </a:r>
            <a:r>
              <a:rPr lang="en-US" altLang="zh-CN" sz="741" dirty="0"/>
              <a:t>,</a:t>
            </a:r>
            <a:r>
              <a:rPr lang="zh-CN" altLang="en-US" sz="741" dirty="0"/>
              <a:t>多媒体中间件以及图像识别的</a:t>
            </a:r>
            <a:r>
              <a:rPr lang="en-US" altLang="zh-CN" sz="741" dirty="0"/>
              <a:t>Android</a:t>
            </a:r>
            <a:r>
              <a:rPr lang="zh-CN" altLang="en-US" sz="741" dirty="0"/>
              <a:t>开发。</a:t>
            </a:r>
            <a:endParaRPr lang="en-US" altLang="zh-CN" sz="74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270" y="2049724"/>
            <a:ext cx="1152105" cy="112669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578608" y="3486956"/>
            <a:ext cx="1357203" cy="1209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741" b="1" dirty="0"/>
              <a:t>Jason</a:t>
            </a:r>
            <a:r>
              <a:rPr lang="zh-CN" altLang="en-US" sz="741" b="1" dirty="0"/>
              <a:t>老师</a:t>
            </a:r>
            <a:r>
              <a:rPr lang="en-US" altLang="zh-CN" sz="741" b="1" dirty="0"/>
              <a:t>   </a:t>
            </a:r>
            <a:r>
              <a:rPr lang="zh-CN" altLang="en-US" sz="741" dirty="0"/>
              <a:t>前华为技术总监、架构师、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网易特邀</a:t>
            </a:r>
            <a:r>
              <a:rPr lang="en-US" altLang="zh-CN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74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</a:t>
            </a:r>
            <a:r>
              <a:rPr lang="zh-CN" altLang="en-US" sz="741" dirty="0"/>
              <a:t>项目经理、央视网移动互联网创意大赛明星导师。 精通系统架构，擅长</a:t>
            </a:r>
            <a:r>
              <a:rPr lang="en-US" altLang="zh-CN" sz="741" dirty="0"/>
              <a:t>Java</a:t>
            </a:r>
            <a:r>
              <a:rPr lang="zh-CN" altLang="en-US" sz="741" dirty="0"/>
              <a:t>、</a:t>
            </a:r>
            <a:r>
              <a:rPr lang="en-US" altLang="zh-CN" sz="741" dirty="0"/>
              <a:t>C/C++</a:t>
            </a:r>
            <a:r>
              <a:rPr lang="zh-CN" altLang="en-US" sz="741" dirty="0"/>
              <a:t>、</a:t>
            </a:r>
            <a:r>
              <a:rPr lang="en-US" altLang="zh-CN" sz="741" dirty="0"/>
              <a:t>PHP</a:t>
            </a:r>
            <a:r>
              <a:rPr lang="zh-CN" altLang="en-US" sz="741" dirty="0"/>
              <a:t>等多门语言。痴迷于教学工作。</a:t>
            </a:r>
            <a:endParaRPr lang="en-US" altLang="zh-CN" sz="74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25" name="Picture 2" descr="https://10.idqqimg.com/eth/ajNVdqHZLLBmU64G1SUFcbDS6xIlqNjs2nYbIFlJujVM8YibKVRxbO1mAKVc1bBOY6eWCXRM0iaPQ/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08" y="2060951"/>
            <a:ext cx="1117294" cy="11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3017261" y="2072548"/>
          <a:ext cx="1125979" cy="112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BMP 图像" r:id="rId7" imgW="1238400" imgH="1238400" progId="Paint.Picture">
                  <p:embed/>
                </p:oleObj>
              </mc:Choice>
              <mc:Fallback>
                <p:oleObj name="BMP 图像" r:id="rId7" imgW="1238400" imgH="1238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7261" y="2072548"/>
                        <a:ext cx="1125979" cy="1125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8" descr="https://10.idqqimg.com/eth/ajNVdqHZLLCqYsibTITrZ50vue3whxxbZOjOECWXwmJUoQdcEFbOIpPVC1doOVwNon01RmZl7YKM/1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04" y="2049723"/>
            <a:ext cx="1156667" cy="11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3" descr="https://10.idqqimg.com/eth/ajNVdqHZLLDjZpYhtmZ8hdwljZHdvuNWibegpFMJs9MFOpzOyrvDDJvYG3qjAL9V3sYKoUROYLuY/130?tp=webp"/>
          <p:cNvSpPr>
            <a:spLocks noChangeAspect="1" noChangeArrowheads="1"/>
          </p:cNvSpPr>
          <p:nvPr/>
        </p:nvSpPr>
        <p:spPr bwMode="auto">
          <a:xfrm>
            <a:off x="155893" y="-144271"/>
            <a:ext cx="304784" cy="3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7729" y="2048446"/>
            <a:ext cx="1127969" cy="11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15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学员疑问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81274" y="1464578"/>
            <a:ext cx="8505213" cy="3513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191" indent="-393191">
              <a:lnSpc>
                <a:spcPct val="150000"/>
              </a:lnSpc>
              <a:buFont typeface="+mj-lt"/>
              <a:buAutoNum type="arabicParenR"/>
            </a:pP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我需要掌握哪些基础，才能开始学习</a:t>
            </a:r>
            <a:r>
              <a:rPr lang="en-US" altLang="zh-CN" sz="2117" dirty="0">
                <a:latin typeface="思源黑体 CN Normal" panose="020B0400000000000000" charset="-122"/>
                <a:ea typeface="思源黑体 CN Normal" panose="020B0400000000000000" charset="-122"/>
              </a:rPr>
              <a:t>Android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高级课程。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91" indent="-393191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怎么构建一套符合自己自身情况的知识体系。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91" indent="-393191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互联网公司中的开发，和传统</a:t>
            </a:r>
            <a:r>
              <a:rPr lang="en-US" altLang="zh-CN" sz="2117" dirty="0">
                <a:latin typeface="思源黑体 CN Normal" panose="020B0400000000000000" charset="-122"/>
                <a:ea typeface="思源黑体 CN Normal" panose="020B0400000000000000" charset="-122"/>
              </a:rPr>
              <a:t>IT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行业或者外包公司有什么区别？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91" indent="-393191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学完这套课程，我需要多久时间？现在加入还能跟上课程进度吗？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91" indent="-393191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去一线互联网公司面试，有没有要特别注意的地方。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91" indent="-393191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课程内容讲解的深度如何。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91" indent="-393191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已经工作</a:t>
            </a:r>
            <a:r>
              <a:rPr lang="en-US" altLang="zh-CN" sz="2117" dirty="0">
                <a:latin typeface="思源黑体 CN Normal" panose="020B0400000000000000" charset="-122"/>
                <a:ea typeface="思源黑体 CN Normal" panose="020B0400000000000000" charset="-122"/>
              </a:rPr>
              <a:t>5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年或者更久时间了，来学习这个课程还有用吗？</a:t>
            </a:r>
            <a:endParaRPr lang="en-US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27099" y="1597571"/>
            <a:ext cx="4046981" cy="3247242"/>
            <a:chOff x="1688302" y="1725284"/>
            <a:chExt cx="4047198" cy="3247416"/>
          </a:xfrm>
        </p:grpSpPr>
        <p:sp>
          <p:nvSpPr>
            <p:cNvPr id="8" name="文本框 7"/>
            <p:cNvSpPr txBox="1"/>
            <p:nvPr/>
          </p:nvSpPr>
          <p:spPr>
            <a:xfrm>
              <a:off x="1688302" y="4664907"/>
              <a:ext cx="4047198" cy="307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视频资料加叮当老师微信 （</a:t>
              </a:r>
              <a:r>
                <a:rPr lang="en-US" altLang="zh-CN" sz="1400" b="1" dirty="0"/>
                <a:t>1979846055</a:t>
              </a:r>
              <a:r>
                <a:rPr lang="zh-CN" altLang="en-US" sz="1400" b="1" dirty="0"/>
                <a:t>）</a:t>
              </a:r>
            </a:p>
          </p:txBody>
        </p:sp>
        <p:pic>
          <p:nvPicPr>
            <p:cNvPr id="10" name="图片 9" descr="叮当老师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8061" y="1725284"/>
              <a:ext cx="2665562" cy="2665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8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460" y="216638"/>
            <a:ext cx="11428895" cy="582548"/>
          </a:xfrm>
        </p:spPr>
        <p:txBody>
          <a:bodyPr/>
          <a:lstStyle/>
          <a:p>
            <a:r>
              <a:rPr lang="zh-CN" altLang="en-US" dirty="0"/>
              <a:t>公开课</a:t>
            </a:r>
            <a:r>
              <a:rPr lang="zh-CN" altLang="en-US" dirty="0" smtClean="0"/>
              <a:t>专属活动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25" y="74957"/>
            <a:ext cx="5830750" cy="67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idx="4294967295"/>
          </p:nvPr>
        </p:nvSpPr>
        <p:spPr>
          <a:xfrm>
            <a:off x="653" y="200101"/>
            <a:ext cx="5713574" cy="5821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" y="184"/>
            <a:ext cx="12190694" cy="68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8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460" y="216638"/>
            <a:ext cx="11428895" cy="582548"/>
          </a:xfrm>
        </p:spPr>
        <p:txBody>
          <a:bodyPr/>
          <a:lstStyle/>
          <a:p>
            <a:r>
              <a:rPr lang="zh-CN" altLang="en-US" dirty="0"/>
              <a:t>公开课</a:t>
            </a:r>
            <a:r>
              <a:rPr lang="zh-CN" altLang="en-US" dirty="0" smtClean="0"/>
              <a:t>专属活动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0" y="1071626"/>
            <a:ext cx="10396624" cy="51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我们能为您带来什么样的服务</a:t>
            </a:r>
            <a:endParaRPr 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1121968" y="1337318"/>
            <a:ext cx="9764055" cy="4140236"/>
          </a:xfrm>
          <a:prstGeom prst="roundRect">
            <a:avLst>
              <a:gd name="adj" fmla="val 63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1121968" y="1337318"/>
            <a:ext cx="9755430" cy="836673"/>
          </a:xfrm>
          <a:prstGeom prst="round2SameRect">
            <a:avLst>
              <a:gd name="adj1" fmla="val 34475"/>
              <a:gd name="adj2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4263336" y="1464394"/>
            <a:ext cx="5714427" cy="582517"/>
          </a:xfrm>
          <a:prstGeom prst="rect">
            <a:avLst/>
          </a:prstGeom>
        </p:spPr>
        <p:txBody>
          <a:bodyPr vert="horz" lIns="91430" tIns="45716" rIns="91430" bIns="4571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VIP</a:t>
            </a:r>
            <a:r>
              <a:rPr lang="zh-CN" altLang="en-US" sz="2800" dirty="0">
                <a:solidFill>
                  <a:schemeClr val="bg1"/>
                </a:solidFill>
              </a:rPr>
              <a:t>课程服务体系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336419" y="2301066"/>
            <a:ext cx="5714427" cy="3038481"/>
          </a:xfrm>
          <a:prstGeom prst="rect">
            <a:avLst/>
          </a:prstGeom>
        </p:spPr>
        <p:txBody>
          <a:bodyPr vert="horz" lIns="91430" tIns="45716" rIns="91430" bIns="4571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342920" indent="-342920">
              <a:buFont typeface="+mj-lt"/>
              <a:buAutoNum type="arabicPeriod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位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多年经验老师直播教学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每周一 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周五 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周六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 20:30-22:30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直播分享干货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小时终生答疑服务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终生学习新技术权限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个月完整直播学习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一线企业内推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计划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标题 2"/>
          <p:cNvSpPr txBox="1">
            <a:spLocks/>
          </p:cNvSpPr>
          <p:nvPr/>
        </p:nvSpPr>
        <p:spPr>
          <a:xfrm>
            <a:off x="6853014" y="2298758"/>
            <a:ext cx="5714427" cy="3038481"/>
          </a:xfrm>
          <a:prstGeom prst="rect">
            <a:avLst/>
          </a:prstGeom>
        </p:spPr>
        <p:txBody>
          <a:bodyPr vert="horz" lIns="91430" tIns="45716" rIns="91430" bIns="4571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提供视频，源码，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，以及笔记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专题结束有对应考试，考核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学习计划制定，制定你专属的学习计划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职业规划，打造你自己的生涯梦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面试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辅导服务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20" indent="-34292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学习方式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轮询直播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6132697" y="2173990"/>
            <a:ext cx="7200" cy="330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652" y="5572972"/>
            <a:ext cx="1253901" cy="1284657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652" y="4180781"/>
            <a:ext cx="1253901" cy="1284657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652" y="2786667"/>
            <a:ext cx="1253901" cy="1284657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652" y="1392556"/>
            <a:ext cx="1253901" cy="1284657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652" y="368"/>
            <a:ext cx="1253901" cy="12827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11825626" y="5572972"/>
            <a:ext cx="365722" cy="1284657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11825626" y="4180781"/>
            <a:ext cx="365722" cy="1284657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11825626" y="2786667"/>
            <a:ext cx="365722" cy="1284657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11825626" y="1392556"/>
            <a:ext cx="365722" cy="1284657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11825626" y="368"/>
            <a:ext cx="365722" cy="12827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pPr defTabSz="914454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LYING IMPRESSION FID FEIZHAO    qq:1964271550"/>
          <p:cNvSpPr txBox="1"/>
          <p:nvPr/>
        </p:nvSpPr>
        <p:spPr>
          <a:xfrm>
            <a:off x="1254833" y="58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课程配套服务</a:t>
            </a:r>
          </a:p>
        </p:txBody>
      </p:sp>
      <p:sp>
        <p:nvSpPr>
          <p:cNvPr id="157" name="ïśľîḍè"/>
          <p:cNvSpPr txBox="1"/>
          <p:nvPr/>
        </p:nvSpPr>
        <p:spPr>
          <a:xfrm>
            <a:off x="2102278" y="1743257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8" name="íṥlîḍe"/>
          <p:cNvSpPr txBox="1"/>
          <p:nvPr/>
        </p:nvSpPr>
        <p:spPr>
          <a:xfrm>
            <a:off x="2102278" y="1243565"/>
            <a:ext cx="1796858" cy="499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答疑服务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2278" y="1787701"/>
            <a:ext cx="175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专门的答疑老师替学员解答问题</a:t>
            </a:r>
          </a:p>
        </p:txBody>
      </p:sp>
      <p:sp>
        <p:nvSpPr>
          <p:cNvPr id="6" name="ïśľîḍè"/>
          <p:cNvSpPr txBox="1"/>
          <p:nvPr/>
        </p:nvSpPr>
        <p:spPr>
          <a:xfrm>
            <a:off x="4379144" y="1743257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íṥlîḍe"/>
          <p:cNvSpPr txBox="1"/>
          <p:nvPr/>
        </p:nvSpPr>
        <p:spPr>
          <a:xfrm>
            <a:off x="4379144" y="1243565"/>
            <a:ext cx="1796858" cy="499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学习计划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9144" y="1787701"/>
            <a:ext cx="175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1V1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为你定制专属的学习计划</a:t>
            </a:r>
          </a:p>
        </p:txBody>
      </p:sp>
      <p:sp>
        <p:nvSpPr>
          <p:cNvPr id="9" name="ïśľîḍè"/>
          <p:cNvSpPr txBox="1"/>
          <p:nvPr/>
        </p:nvSpPr>
        <p:spPr>
          <a:xfrm>
            <a:off x="6585532" y="1743257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íṥlîḍe"/>
          <p:cNvSpPr txBox="1"/>
          <p:nvPr/>
        </p:nvSpPr>
        <p:spPr>
          <a:xfrm>
            <a:off x="6585532" y="1243565"/>
            <a:ext cx="1796858" cy="499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考核与作业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5532" y="1787701"/>
            <a:ext cx="175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考核与作业意义在于理论与实践并行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ïśľîḍè"/>
          <p:cNvSpPr txBox="1"/>
          <p:nvPr/>
        </p:nvSpPr>
        <p:spPr>
          <a:xfrm>
            <a:off x="9038274" y="1743257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íṥlîḍe"/>
          <p:cNvSpPr txBox="1"/>
          <p:nvPr/>
        </p:nvSpPr>
        <p:spPr>
          <a:xfrm>
            <a:off x="9038274" y="1243565"/>
            <a:ext cx="1796858" cy="499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专属班级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38274" y="1787701"/>
            <a:ext cx="175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专属班级打开你的人际交流圈</a:t>
            </a:r>
          </a:p>
        </p:txBody>
      </p:sp>
      <p:sp>
        <p:nvSpPr>
          <p:cNvPr id="16" name="ïśľîḍè"/>
          <p:cNvSpPr txBox="1"/>
          <p:nvPr/>
        </p:nvSpPr>
        <p:spPr>
          <a:xfrm>
            <a:off x="2102278" y="3470272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íṥlîḍe"/>
          <p:cNvSpPr txBox="1"/>
          <p:nvPr/>
        </p:nvSpPr>
        <p:spPr>
          <a:xfrm>
            <a:off x="2102278" y="2970580"/>
            <a:ext cx="1796858" cy="499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新技术分享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02278" y="3481701"/>
            <a:ext cx="1758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时刻关注国际市场新技术的动态，分享给学员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ïśľîḍè"/>
          <p:cNvSpPr txBox="1"/>
          <p:nvPr/>
        </p:nvSpPr>
        <p:spPr>
          <a:xfrm>
            <a:off x="4379144" y="3470272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íṥlîḍe"/>
          <p:cNvSpPr txBox="1"/>
          <p:nvPr/>
        </p:nvSpPr>
        <p:spPr>
          <a:xfrm>
            <a:off x="4379144" y="2982009"/>
            <a:ext cx="1796858" cy="499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就业指导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79144" y="3473446"/>
            <a:ext cx="1758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简历指导和面试指导并行，让你的岗位不侮辱你的能力</a:t>
            </a:r>
          </a:p>
        </p:txBody>
      </p:sp>
      <p:sp>
        <p:nvSpPr>
          <p:cNvPr id="22" name="ïśľîḍè"/>
          <p:cNvSpPr txBox="1"/>
          <p:nvPr/>
        </p:nvSpPr>
        <p:spPr>
          <a:xfrm>
            <a:off x="6585532" y="3470272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íṥlîḍe"/>
          <p:cNvSpPr txBox="1"/>
          <p:nvPr/>
        </p:nvSpPr>
        <p:spPr>
          <a:xfrm>
            <a:off x="6585532" y="2970580"/>
            <a:ext cx="1796858" cy="4996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企业内推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85532" y="3514717"/>
            <a:ext cx="175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众多一线企业的内推岗位等你拿</a:t>
            </a:r>
          </a:p>
        </p:txBody>
      </p:sp>
      <p:sp>
        <p:nvSpPr>
          <p:cNvPr id="25" name="ïśľîḍè"/>
          <p:cNvSpPr txBox="1"/>
          <p:nvPr/>
        </p:nvSpPr>
        <p:spPr>
          <a:xfrm>
            <a:off x="9038274" y="3470272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íṥlîḍe"/>
          <p:cNvSpPr txBox="1"/>
          <p:nvPr/>
        </p:nvSpPr>
        <p:spPr>
          <a:xfrm>
            <a:off x="9038274" y="2970580"/>
            <a:ext cx="1796858" cy="499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升级更新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38274" y="3514717"/>
            <a:ext cx="175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最新技术一直免费学</a:t>
            </a:r>
          </a:p>
        </p:txBody>
      </p:sp>
      <p:sp>
        <p:nvSpPr>
          <p:cNvPr id="28" name="ïśľîḍè"/>
          <p:cNvSpPr txBox="1"/>
          <p:nvPr/>
        </p:nvSpPr>
        <p:spPr>
          <a:xfrm>
            <a:off x="2102278" y="5171889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íṥlîḍe"/>
          <p:cNvSpPr txBox="1"/>
          <p:nvPr/>
        </p:nvSpPr>
        <p:spPr>
          <a:xfrm>
            <a:off x="2102278" y="4672198"/>
            <a:ext cx="1796858" cy="499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钱程无忧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02278" y="5216335"/>
            <a:ext cx="175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Toppro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优先权，告别死工资</a:t>
            </a:r>
          </a:p>
        </p:txBody>
      </p:sp>
      <p:sp>
        <p:nvSpPr>
          <p:cNvPr id="31" name="ïśľîḍè"/>
          <p:cNvSpPr txBox="1"/>
          <p:nvPr/>
        </p:nvSpPr>
        <p:spPr>
          <a:xfrm>
            <a:off x="4379144" y="5171889"/>
            <a:ext cx="1796858" cy="724457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91430" tIns="45716" rIns="91430" bIns="45716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2400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2" name="íṥlîḍe"/>
          <p:cNvSpPr txBox="1"/>
          <p:nvPr/>
        </p:nvSpPr>
        <p:spPr>
          <a:xfrm>
            <a:off x="4379144" y="4672198"/>
            <a:ext cx="1796858" cy="499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30" tIns="45716" rIns="91430" bIns="45716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1750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1750">
                <a:latin typeface="黑体" panose="02010609060101010101" charset="-122"/>
                <a:ea typeface="黑体" panose="02010609060101010101" charset="-122"/>
              </a:rPr>
              <a:t>涨薪无忧</a:t>
            </a:r>
            <a:endParaRPr lang="zh-CN" altLang="en-US" sz="175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79144" y="5183319"/>
            <a:ext cx="1758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毕业不满三年的学员学完课程不涨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，全额退款</a:t>
            </a:r>
          </a:p>
        </p:txBody>
      </p:sp>
    </p:spTree>
    <p:extLst>
      <p:ext uri="{BB962C8B-B14F-4D97-AF65-F5344CB8AC3E}">
        <p14:creationId xmlns:p14="http://schemas.microsoft.com/office/powerpoint/2010/main" val="2789766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YING IMPRESSION FID FEIZHAO    qq:1964271550"/>
          <p:cNvSpPr txBox="1"/>
          <p:nvPr/>
        </p:nvSpPr>
        <p:spPr>
          <a:xfrm>
            <a:off x="7827764" y="1784708"/>
            <a:ext cx="10984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</a:p>
        </p:txBody>
      </p:sp>
      <p:sp>
        <p:nvSpPr>
          <p:cNvPr id="42" name="FLYING IMPRESSION FID FEIZHAO    qq:1964271550"/>
          <p:cNvSpPr txBox="1"/>
          <p:nvPr/>
        </p:nvSpPr>
        <p:spPr>
          <a:xfrm>
            <a:off x="7827764" y="2136221"/>
            <a:ext cx="279108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不再仅限于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死工资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，技术价值最大化。</a:t>
            </a:r>
          </a:p>
        </p:txBody>
      </p:sp>
      <p:sp>
        <p:nvSpPr>
          <p:cNvPr id="43" name="FLYING IMPRESSION FID FEIZHAO    qq:1964271550"/>
          <p:cNvSpPr txBox="1"/>
          <p:nvPr/>
        </p:nvSpPr>
        <p:spPr>
          <a:xfrm>
            <a:off x="7827764" y="4325600"/>
            <a:ext cx="10984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799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44" name="FLYING IMPRESSION FID FEIZHAO    qq:1964271550"/>
          <p:cNvSpPr txBox="1"/>
          <p:nvPr/>
        </p:nvSpPr>
        <p:spPr>
          <a:xfrm>
            <a:off x="7827764" y="4694892"/>
            <a:ext cx="279108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年工作经验的人学习完本课程未涨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，全额退费。</a:t>
            </a:r>
          </a:p>
        </p:txBody>
      </p:sp>
      <p:sp>
        <p:nvSpPr>
          <p:cNvPr id="45" name="FLYING IMPRESSION FID FEIZHAO    qq:1964271550"/>
          <p:cNvSpPr txBox="1"/>
          <p:nvPr/>
        </p:nvSpPr>
        <p:spPr>
          <a:xfrm>
            <a:off x="2603241" y="1784527"/>
            <a:ext cx="178796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799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46" name="FLYING IMPRESSION FID FEIZHAO    qq:1964271550"/>
          <p:cNvSpPr txBox="1"/>
          <p:nvPr/>
        </p:nvSpPr>
        <p:spPr>
          <a:xfrm>
            <a:off x="1573149" y="2154000"/>
            <a:ext cx="28180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凡是基于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平台的应用开发都不再有技术壁垒。</a:t>
            </a:r>
          </a:p>
        </p:txBody>
      </p:sp>
      <p:sp>
        <p:nvSpPr>
          <p:cNvPr id="47" name="FLYING IMPRESSION FID FEIZHAO    qq:1964271550"/>
          <p:cNvSpPr txBox="1"/>
          <p:nvPr/>
        </p:nvSpPr>
        <p:spPr>
          <a:xfrm>
            <a:off x="3292820" y="4325600"/>
            <a:ext cx="10984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799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</a:p>
        </p:txBody>
      </p:sp>
      <p:sp>
        <p:nvSpPr>
          <p:cNvPr id="48" name="FLYING IMPRESSION FID FEIZHAO    qq:1964271550"/>
          <p:cNvSpPr txBox="1"/>
          <p:nvPr/>
        </p:nvSpPr>
        <p:spPr>
          <a:xfrm>
            <a:off x="1573149" y="4694893"/>
            <a:ext cx="28180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不管是公司还是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都有机会，能力接触到更高端的圈子，增加新的机遇。</a:t>
            </a: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rot="2700000">
            <a:off x="4512979" y="2273929"/>
            <a:ext cx="1825429" cy="1461931"/>
          </a:xfrm>
          <a:prstGeom prst="roundRect">
            <a:avLst/>
          </a:prstGeom>
          <a:solidFill>
            <a:srgbClr val="EB5F56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rot="2700000">
            <a:off x="6056444" y="2091617"/>
            <a:ext cx="1460344" cy="1825429"/>
          </a:xfrm>
          <a:prstGeom prst="roundRect">
            <a:avLst/>
          </a:prstGeom>
          <a:solidFill>
            <a:srgbClr val="33C3AB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rot="2700000">
            <a:off x="5873341" y="3634291"/>
            <a:ext cx="1825429" cy="1461931"/>
          </a:xfrm>
          <a:prstGeom prst="roundRect">
            <a:avLst/>
          </a:prstGeom>
          <a:solidFill>
            <a:srgbClr val="364555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4" name="FLYING IMPRESSION FID FEIZHAO    qq:1964271550"/>
          <p:cNvSpPr/>
          <p:nvPr/>
        </p:nvSpPr>
        <p:spPr bwMode="auto">
          <a:xfrm rot="2700000">
            <a:off x="4671257" y="3476804"/>
            <a:ext cx="1460344" cy="1825429"/>
          </a:xfrm>
          <a:prstGeom prst="roundRect">
            <a:avLst/>
          </a:prstGeom>
          <a:solidFill>
            <a:srgbClr val="FCB030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8" name="FLYING IMPRESSION FID FEIZHAO    qq:1964271550"/>
          <p:cNvSpPr txBox="1"/>
          <p:nvPr/>
        </p:nvSpPr>
        <p:spPr>
          <a:xfrm>
            <a:off x="6324503" y="2677436"/>
            <a:ext cx="109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</a:p>
        </p:txBody>
      </p:sp>
      <p:sp>
        <p:nvSpPr>
          <p:cNvPr id="60" name="FLYING IMPRESSION FID FEIZHAO    qq:1964271550"/>
          <p:cNvSpPr/>
          <p:nvPr/>
        </p:nvSpPr>
        <p:spPr>
          <a:xfrm>
            <a:off x="4794403" y="3318752"/>
            <a:ext cx="1372182" cy="778978"/>
          </a:xfrm>
          <a:custGeom>
            <a:avLst/>
            <a:gdLst>
              <a:gd name="connsiteX0" fmla="*/ 0 w 1624676"/>
              <a:gd name="connsiteY0" fmla="*/ 0 h 711399"/>
              <a:gd name="connsiteX1" fmla="*/ 1624676 w 1624676"/>
              <a:gd name="connsiteY1" fmla="*/ 0 h 711399"/>
              <a:gd name="connsiteX2" fmla="*/ 984649 w 1624676"/>
              <a:gd name="connsiteY2" fmla="*/ 640026 h 711399"/>
              <a:gd name="connsiteX3" fmla="*/ 640025 w 1624676"/>
              <a:gd name="connsiteY3" fmla="*/ 640026 h 711399"/>
              <a:gd name="connsiteX4" fmla="*/ 0 w 1624676"/>
              <a:gd name="connsiteY4" fmla="*/ 0 h 711399"/>
              <a:gd name="connsiteX0-1" fmla="*/ 0 w 1624676"/>
              <a:gd name="connsiteY0-2" fmla="*/ 67663 h 779062"/>
              <a:gd name="connsiteX1-3" fmla="*/ 778439 w 1624676"/>
              <a:gd name="connsiteY1-4" fmla="*/ 0 h 779062"/>
              <a:gd name="connsiteX2-5" fmla="*/ 1624676 w 1624676"/>
              <a:gd name="connsiteY2-6" fmla="*/ 67663 h 779062"/>
              <a:gd name="connsiteX3-7" fmla="*/ 984649 w 1624676"/>
              <a:gd name="connsiteY3-8" fmla="*/ 707689 h 779062"/>
              <a:gd name="connsiteX4-9" fmla="*/ 640025 w 1624676"/>
              <a:gd name="connsiteY4-10" fmla="*/ 707689 h 779062"/>
              <a:gd name="connsiteX5" fmla="*/ 0 w 1624676"/>
              <a:gd name="connsiteY5" fmla="*/ 67663 h 779062"/>
              <a:gd name="connsiteX0-11" fmla="*/ 0 w 1624676"/>
              <a:gd name="connsiteY0-12" fmla="*/ 67663 h 779062"/>
              <a:gd name="connsiteX1-13" fmla="*/ 778439 w 1624676"/>
              <a:gd name="connsiteY1-14" fmla="*/ 0 h 779062"/>
              <a:gd name="connsiteX2-15" fmla="*/ 1624676 w 1624676"/>
              <a:gd name="connsiteY2-16" fmla="*/ 67663 h 779062"/>
              <a:gd name="connsiteX3-17" fmla="*/ 1372328 w 1624676"/>
              <a:gd name="connsiteY3-18" fmla="*/ 311085 h 779062"/>
              <a:gd name="connsiteX4-19" fmla="*/ 984649 w 1624676"/>
              <a:gd name="connsiteY4-20" fmla="*/ 707689 h 779062"/>
              <a:gd name="connsiteX5-21" fmla="*/ 640025 w 1624676"/>
              <a:gd name="connsiteY5-22" fmla="*/ 707689 h 779062"/>
              <a:gd name="connsiteX6" fmla="*/ 0 w 1624676"/>
              <a:gd name="connsiteY6" fmla="*/ 67663 h 779062"/>
              <a:gd name="connsiteX0-23" fmla="*/ 0 w 1624676"/>
              <a:gd name="connsiteY0-24" fmla="*/ 67663 h 779062"/>
              <a:gd name="connsiteX1-25" fmla="*/ 778439 w 1624676"/>
              <a:gd name="connsiteY1-26" fmla="*/ 0 h 779062"/>
              <a:gd name="connsiteX2-27" fmla="*/ 1624676 w 1624676"/>
              <a:gd name="connsiteY2-28" fmla="*/ 67663 h 779062"/>
              <a:gd name="connsiteX3-29" fmla="*/ 1372328 w 1624676"/>
              <a:gd name="connsiteY3-30" fmla="*/ 311085 h 779062"/>
              <a:gd name="connsiteX4-31" fmla="*/ 984649 w 1624676"/>
              <a:gd name="connsiteY4-32" fmla="*/ 707689 h 779062"/>
              <a:gd name="connsiteX5-33" fmla="*/ 640025 w 1624676"/>
              <a:gd name="connsiteY5-34" fmla="*/ 707689 h 779062"/>
              <a:gd name="connsiteX6-35" fmla="*/ 0 w 1624676"/>
              <a:gd name="connsiteY6-36" fmla="*/ 67663 h 779062"/>
              <a:gd name="connsiteX0-37" fmla="*/ 0 w 1372328"/>
              <a:gd name="connsiteY0-38" fmla="*/ 67663 h 779062"/>
              <a:gd name="connsiteX1-39" fmla="*/ 778439 w 1372328"/>
              <a:gd name="connsiteY1-40" fmla="*/ 0 h 779062"/>
              <a:gd name="connsiteX2-41" fmla="*/ 1115629 w 1372328"/>
              <a:gd name="connsiteY2-42" fmla="*/ 114797 h 779062"/>
              <a:gd name="connsiteX3-43" fmla="*/ 1372328 w 1372328"/>
              <a:gd name="connsiteY3-44" fmla="*/ 311085 h 779062"/>
              <a:gd name="connsiteX4-45" fmla="*/ 984649 w 1372328"/>
              <a:gd name="connsiteY4-46" fmla="*/ 707689 h 779062"/>
              <a:gd name="connsiteX5-47" fmla="*/ 640025 w 1372328"/>
              <a:gd name="connsiteY5-48" fmla="*/ 707689 h 779062"/>
              <a:gd name="connsiteX6-49" fmla="*/ 0 w 1372328"/>
              <a:gd name="connsiteY6-50" fmla="*/ 67663 h 779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1372328" h="779062">
                <a:moveTo>
                  <a:pt x="0" y="67663"/>
                </a:moveTo>
                <a:cubicBezTo>
                  <a:pt x="272049" y="67105"/>
                  <a:pt x="506390" y="558"/>
                  <a:pt x="778439" y="0"/>
                </a:cubicBezTo>
                <a:lnTo>
                  <a:pt x="1115629" y="114797"/>
                </a:lnTo>
                <a:cubicBezTo>
                  <a:pt x="1031513" y="195938"/>
                  <a:pt x="1098226" y="220517"/>
                  <a:pt x="1372328" y="311085"/>
                </a:cubicBezTo>
                <a:lnTo>
                  <a:pt x="984649" y="707689"/>
                </a:lnTo>
                <a:cubicBezTo>
                  <a:pt x="889484" y="802854"/>
                  <a:pt x="735191" y="802854"/>
                  <a:pt x="640025" y="707689"/>
                </a:cubicBezTo>
                <a:lnTo>
                  <a:pt x="0" y="67663"/>
                </a:lnTo>
                <a:close/>
              </a:path>
            </a:pathLst>
          </a:custGeom>
          <a:solidFill>
            <a:srgbClr val="EB5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3" name="FLYING IMPRESSION FID FEIZHAO    qq:1964271550"/>
          <p:cNvSpPr/>
          <p:nvPr/>
        </p:nvSpPr>
        <p:spPr bwMode="auto">
          <a:xfrm>
            <a:off x="12002616" y="369"/>
            <a:ext cx="188732" cy="1284657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>
            <a:off x="12002616" y="1392560"/>
            <a:ext cx="188732" cy="1284657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>
            <a:off x="12002616" y="2786673"/>
            <a:ext cx="188732" cy="1284657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59" name="FLYING IMPRESSION FID FEIZHAO    qq:1964271550"/>
          <p:cNvSpPr/>
          <p:nvPr/>
        </p:nvSpPr>
        <p:spPr bwMode="auto">
          <a:xfrm>
            <a:off x="12002616" y="4180784"/>
            <a:ext cx="188732" cy="1284657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61" name="FLYING IMPRESSION FID FEIZHAO    qq:1964271550"/>
          <p:cNvSpPr/>
          <p:nvPr/>
        </p:nvSpPr>
        <p:spPr bwMode="auto">
          <a:xfrm>
            <a:off x="12002616" y="5574896"/>
            <a:ext cx="188732" cy="12827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62" name="FLYING IMPRESSION FID FEIZHAO    qq:1964271550"/>
          <p:cNvSpPr/>
          <p:nvPr/>
        </p:nvSpPr>
        <p:spPr bwMode="auto">
          <a:xfrm flipV="1">
            <a:off x="653" y="5572975"/>
            <a:ext cx="188732" cy="1284657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63" name="FLYING IMPRESSION FID FEIZHAO    qq:1964271550"/>
          <p:cNvSpPr/>
          <p:nvPr/>
        </p:nvSpPr>
        <p:spPr bwMode="auto">
          <a:xfrm flipV="1">
            <a:off x="653" y="4180783"/>
            <a:ext cx="188732" cy="1284657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 flipV="1">
            <a:off x="653" y="2786670"/>
            <a:ext cx="188732" cy="1284657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 flipV="1">
            <a:off x="653" y="1392559"/>
            <a:ext cx="188732" cy="1284657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 flipV="1">
            <a:off x="653" y="368"/>
            <a:ext cx="188732" cy="12827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4" name="FLYING IMPRESSION FID FEIZHAO    qq:1964271550"/>
          <p:cNvSpPr txBox="1"/>
          <p:nvPr/>
        </p:nvSpPr>
        <p:spPr>
          <a:xfrm>
            <a:off x="6506727" y="4262228"/>
            <a:ext cx="109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5" name="FLYING IMPRESSION FID FEIZHAO    qq:1964271550"/>
          <p:cNvSpPr txBox="1"/>
          <p:nvPr/>
        </p:nvSpPr>
        <p:spPr>
          <a:xfrm>
            <a:off x="4685743" y="2669183"/>
            <a:ext cx="109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6" name="FLYING IMPRESSION FID FEIZHAO    qq:1964271550"/>
          <p:cNvSpPr txBox="1"/>
          <p:nvPr/>
        </p:nvSpPr>
        <p:spPr>
          <a:xfrm>
            <a:off x="4769554" y="4270481"/>
            <a:ext cx="109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</a:p>
        </p:txBody>
      </p:sp>
      <p:sp>
        <p:nvSpPr>
          <p:cNvPr id="7" name="FLYING IMPRESSION FID FEIZHAO    qq:1964271550"/>
          <p:cNvSpPr txBox="1"/>
          <p:nvPr/>
        </p:nvSpPr>
        <p:spPr>
          <a:xfrm>
            <a:off x="189415" y="58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良性循环</a:t>
            </a: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266055" y="6448736"/>
            <a:ext cx="9618585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学完本高级课程未加薪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</a:t>
            </a:r>
          </a:p>
        </p:txBody>
      </p:sp>
    </p:spTree>
    <p:extLst>
      <p:ext uri="{BB962C8B-B14F-4D97-AF65-F5344CB8AC3E}">
        <p14:creationId xmlns:p14="http://schemas.microsoft.com/office/powerpoint/2010/main" val="86936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bldLvl="0" animBg="1"/>
      <p:bldP spid="52" grpId="0" bldLvl="0" animBg="1"/>
      <p:bldP spid="53" grpId="0" bldLvl="0" animBg="1"/>
      <p:bldP spid="54" grpId="0" bldLvl="0" animBg="1"/>
      <p:bldP spid="58" grpId="0"/>
      <p:bldP spid="60" grpId="0" bldLvl="0" animBg="1"/>
      <p:bldP spid="4" grpId="0"/>
      <p:bldP spid="5" grpId="0"/>
      <p:bldP spid="6" grpId="0"/>
      <p:bldP spid="7" grpId="0"/>
      <p:bldP spid="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YING IMPRESSION FID FEIZHAO    qq:1964271550"/>
          <p:cNvSpPr/>
          <p:nvPr/>
        </p:nvSpPr>
        <p:spPr>
          <a:xfrm>
            <a:off x="-1554143" y="-1314031"/>
            <a:ext cx="6395664" cy="8252776"/>
          </a:xfrm>
          <a:prstGeom prst="blockArc">
            <a:avLst>
              <a:gd name="adj1" fmla="val 18900000"/>
              <a:gd name="adj2" fmla="val 4088250"/>
              <a:gd name="adj3" fmla="val 0"/>
            </a:avLst>
          </a:prstGeom>
          <a:ln w="38100">
            <a:solidFill>
              <a:srgbClr val="364555"/>
            </a:solidFill>
          </a:ln>
        </p:spPr>
        <p:style>
          <a:lnRef idx="2">
            <a:scrgbClr r="0" g="0" b="0"/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FLYING IMPRESSION FID FEIZHAO    qq:1964271550"/>
          <p:cNvGrpSpPr/>
          <p:nvPr/>
        </p:nvGrpSpPr>
        <p:grpSpPr>
          <a:xfrm>
            <a:off x="4788456" y="6074"/>
            <a:ext cx="5597983" cy="1021002"/>
            <a:chOff x="4527649" y="1472239"/>
            <a:chExt cx="5598583" cy="1021112"/>
          </a:xfrm>
        </p:grpSpPr>
        <p:sp>
          <p:nvSpPr>
            <p:cNvPr id="16" name="FLYING IMPRESSION FID FEIZHAO    qq:1964271550"/>
            <p:cNvSpPr/>
            <p:nvPr/>
          </p:nvSpPr>
          <p:spPr>
            <a:xfrm>
              <a:off x="5242970" y="1574334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LYING IMPRESSION FID FEIZHAO    qq:1964271550"/>
            <p:cNvSpPr/>
            <p:nvPr/>
          </p:nvSpPr>
          <p:spPr>
            <a:xfrm>
              <a:off x="4527649" y="1472239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EB5F5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LYING IMPRESSION FID FEIZHAO    qq:1964271550"/>
            <p:cNvSpPr txBox="1"/>
            <p:nvPr/>
          </p:nvSpPr>
          <p:spPr>
            <a:xfrm>
              <a:off x="4661187" y="1621782"/>
              <a:ext cx="754036" cy="76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8" name="FLYING IMPRESSION FID FEIZHAO    qq:1964271550"/>
            <p:cNvSpPr txBox="1"/>
            <p:nvPr/>
          </p:nvSpPr>
          <p:spPr>
            <a:xfrm>
              <a:off x="5722509" y="1598750"/>
              <a:ext cx="3792293" cy="692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项目开发必备底层知识</a:t>
              </a:r>
              <a:endParaRPr lang="en-US" altLang="zh-CN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3" name="FLYING IMPRESSION FID FEIZHAO    qq:1964271550"/>
          <p:cNvGrpSpPr/>
          <p:nvPr/>
        </p:nvGrpSpPr>
        <p:grpSpPr>
          <a:xfrm>
            <a:off x="5260960" y="1364135"/>
            <a:ext cx="5597983" cy="1021002"/>
            <a:chOff x="4990678" y="3085716"/>
            <a:chExt cx="5598583" cy="1021112"/>
          </a:xfrm>
        </p:grpSpPr>
        <p:sp>
          <p:nvSpPr>
            <p:cNvPr id="18" name="FLYING IMPRESSION FID FEIZHAO    qq:1964271550"/>
            <p:cNvSpPr/>
            <p:nvPr/>
          </p:nvSpPr>
          <p:spPr>
            <a:xfrm>
              <a:off x="5705999" y="3187811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LYING IMPRESSION FID FEIZHAO    qq:1964271550"/>
            <p:cNvSpPr/>
            <p:nvPr/>
          </p:nvSpPr>
          <p:spPr>
            <a:xfrm>
              <a:off x="4990678" y="3085716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LYING IMPRESSION FID FEIZHAO    qq:1964271550"/>
            <p:cNvSpPr txBox="1"/>
            <p:nvPr/>
          </p:nvSpPr>
          <p:spPr>
            <a:xfrm>
              <a:off x="5124216" y="3235259"/>
              <a:ext cx="754036" cy="76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4" name="FLYING IMPRESSION FID FEIZHAO    qq:1964271550"/>
          <p:cNvGrpSpPr/>
          <p:nvPr/>
        </p:nvGrpSpPr>
        <p:grpSpPr>
          <a:xfrm>
            <a:off x="5192907" y="2812357"/>
            <a:ext cx="5597983" cy="1021002"/>
            <a:chOff x="4527649" y="4699193"/>
            <a:chExt cx="5598583" cy="1021112"/>
          </a:xfrm>
        </p:grpSpPr>
        <p:sp>
          <p:nvSpPr>
            <p:cNvPr id="25" name="FLYING IMPRESSION FID FEIZHAO    qq:1964271550"/>
            <p:cNvSpPr/>
            <p:nvPr/>
          </p:nvSpPr>
          <p:spPr>
            <a:xfrm>
              <a:off x="5242970" y="4801288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LYING IMPRESSION FID FEIZHAO    qq:1964271550"/>
            <p:cNvSpPr/>
            <p:nvPr/>
          </p:nvSpPr>
          <p:spPr>
            <a:xfrm>
              <a:off x="4527649" y="4699193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FCB03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LYING IMPRESSION FID FEIZHAO    qq:1964271550"/>
            <p:cNvSpPr txBox="1"/>
            <p:nvPr/>
          </p:nvSpPr>
          <p:spPr>
            <a:xfrm>
              <a:off x="4661912" y="4825011"/>
              <a:ext cx="754036" cy="76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1" name="FLYING IMPRESSION FID FEIZHAO    qq:1964271550"/>
          <p:cNvSpPr txBox="1"/>
          <p:nvPr/>
        </p:nvSpPr>
        <p:spPr>
          <a:xfrm>
            <a:off x="518859" y="2570132"/>
            <a:ext cx="4010865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1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3601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3601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>
            <a:off x="12002616" y="369"/>
            <a:ext cx="188732" cy="1284657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43" name="FLYING IMPRESSION FID FEIZHAO    qq:1964271550"/>
          <p:cNvSpPr/>
          <p:nvPr/>
        </p:nvSpPr>
        <p:spPr bwMode="auto">
          <a:xfrm>
            <a:off x="12002616" y="1392560"/>
            <a:ext cx="188732" cy="1284657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2616" y="2786673"/>
            <a:ext cx="188732" cy="1284657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2616" y="4180784"/>
            <a:ext cx="188732" cy="1284657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2616" y="5574896"/>
            <a:ext cx="188732" cy="12827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653" y="5572975"/>
            <a:ext cx="188732" cy="1284657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653" y="4180783"/>
            <a:ext cx="188732" cy="1284657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653" y="2786670"/>
            <a:ext cx="188732" cy="1284657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653" y="1392559"/>
            <a:ext cx="188732" cy="1284657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653" y="368"/>
            <a:ext cx="188732" cy="12827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/>
          </a:p>
        </p:txBody>
      </p:sp>
      <p:sp>
        <p:nvSpPr>
          <p:cNvPr id="7" name="FLYING IMPRESSION FID FEIZHAO    qq:1964271550"/>
          <p:cNvSpPr txBox="1"/>
          <p:nvPr/>
        </p:nvSpPr>
        <p:spPr>
          <a:xfrm>
            <a:off x="6496846" y="1511008"/>
            <a:ext cx="43620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Q </a:t>
            </a:r>
            <a:r>
              <a:rPr lang="en-US" altLang="zh-CN" sz="1799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r>
              <a: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源码与</a:t>
            </a:r>
            <a:r>
              <a:rPr lang="en-US" altLang="zh-CN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新技术</a:t>
            </a: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6404147" y="2968812"/>
            <a:ext cx="37918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腾讯内部调优专题</a:t>
            </a:r>
            <a:endParaRPr lang="en-US" altLang="zh-CN" sz="17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26232" y="4174287"/>
            <a:ext cx="5534489" cy="1021002"/>
            <a:chOff x="4726158" y="4174326"/>
            <a:chExt cx="5534786" cy="1021057"/>
          </a:xfrm>
        </p:grpSpPr>
        <p:grpSp>
          <p:nvGrpSpPr>
            <p:cNvPr id="9" name="FLYING IMPRESSION FID FEIZHAO    qq:1964271550"/>
            <p:cNvGrpSpPr/>
            <p:nvPr/>
          </p:nvGrpSpPr>
          <p:grpSpPr>
            <a:xfrm>
              <a:off x="4726158" y="4174326"/>
              <a:ext cx="5534786" cy="1021057"/>
              <a:chOff x="4591149" y="4699193"/>
              <a:chExt cx="5535083" cy="1021112"/>
            </a:xfrm>
          </p:grpSpPr>
          <p:sp>
            <p:nvSpPr>
              <p:cNvPr id="10" name="FLYING IMPRESSION FID FEIZHAO    qq:1964271550"/>
              <p:cNvSpPr/>
              <p:nvPr/>
            </p:nvSpPr>
            <p:spPr>
              <a:xfrm>
                <a:off x="5242970" y="4801288"/>
                <a:ext cx="4883262" cy="816889"/>
              </a:xfrm>
              <a:prstGeom prst="homePlate">
                <a:avLst/>
              </a:prstGeom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FLYING IMPRESSION FID FEIZHAO    qq:1964271550"/>
              <p:cNvSpPr/>
              <p:nvPr/>
            </p:nvSpPr>
            <p:spPr>
              <a:xfrm>
                <a:off x="4591149" y="4699193"/>
                <a:ext cx="1021112" cy="1021112"/>
              </a:xfrm>
              <a:prstGeom prst="ellipse">
                <a:avLst/>
              </a:prstGeom>
              <a:solidFill>
                <a:srgbClr val="ECEFF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LYING IMPRESSION FID FEIZHAO    qq:1964271550"/>
              <p:cNvSpPr txBox="1"/>
              <p:nvPr/>
            </p:nvSpPr>
            <p:spPr>
              <a:xfrm>
                <a:off x="4694932" y="4825011"/>
                <a:ext cx="754036" cy="76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</p:grpSp>
        <p:sp>
          <p:nvSpPr>
            <p:cNvPr id="13" name="FLYING IMPRESSION FID FEIZHAO    qq:1964271550"/>
            <p:cNvSpPr txBox="1"/>
            <p:nvPr/>
          </p:nvSpPr>
          <p:spPr>
            <a:xfrm>
              <a:off x="5908141" y="4333982"/>
              <a:ext cx="3792090" cy="69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高级音视频专题</a:t>
              </a:r>
              <a:endParaRPr lang="en-US" altLang="zh-CN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53" name="FLYING IMPRESSION FID FEIZHAO    qq:1964271550"/>
          <p:cNvSpPr txBox="1"/>
          <p:nvPr/>
        </p:nvSpPr>
        <p:spPr>
          <a:xfrm>
            <a:off x="189385" y="6509023"/>
            <a:ext cx="9618585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毕业未满三年学完本高级课程未加薪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4165549" y="5385937"/>
            <a:ext cx="5534489" cy="1021002"/>
            <a:chOff x="4726158" y="4174326"/>
            <a:chExt cx="5534786" cy="1021057"/>
          </a:xfrm>
        </p:grpSpPr>
        <p:grpSp>
          <p:nvGrpSpPr>
            <p:cNvPr id="58" name="FLYING IMPRESSION FID FEIZHAO    qq:1964271550"/>
            <p:cNvGrpSpPr/>
            <p:nvPr/>
          </p:nvGrpSpPr>
          <p:grpSpPr>
            <a:xfrm>
              <a:off x="4726158" y="4174326"/>
              <a:ext cx="5534786" cy="1021057"/>
              <a:chOff x="4591149" y="4699193"/>
              <a:chExt cx="5535083" cy="1021112"/>
            </a:xfrm>
          </p:grpSpPr>
          <p:sp>
            <p:nvSpPr>
              <p:cNvPr id="60" name="FLYING IMPRESSION FID FEIZHAO    qq:1964271550"/>
              <p:cNvSpPr/>
              <p:nvPr/>
            </p:nvSpPr>
            <p:spPr>
              <a:xfrm>
                <a:off x="5242970" y="4801288"/>
                <a:ext cx="4883262" cy="816889"/>
              </a:xfrm>
              <a:prstGeom prst="homePlat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FLYING IMPRESSION FID FEIZHAO    qq:1964271550"/>
              <p:cNvSpPr/>
              <p:nvPr/>
            </p:nvSpPr>
            <p:spPr>
              <a:xfrm>
                <a:off x="4591149" y="4699193"/>
                <a:ext cx="1021112" cy="1021112"/>
              </a:xfrm>
              <a:prstGeom prst="ellipse">
                <a:avLst/>
              </a:prstGeom>
              <a:solidFill>
                <a:srgbClr val="ECEFF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FLYING IMPRESSION FID FEIZHAO    qq:1964271550"/>
              <p:cNvSpPr txBox="1"/>
              <p:nvPr/>
            </p:nvSpPr>
            <p:spPr>
              <a:xfrm>
                <a:off x="4694932" y="4825011"/>
                <a:ext cx="754036" cy="76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</p:grpSp>
        <p:sp>
          <p:nvSpPr>
            <p:cNvPr id="59" name="FLYING IMPRESSION FID FEIZHAO    qq:1964271550"/>
            <p:cNvSpPr txBox="1"/>
            <p:nvPr/>
          </p:nvSpPr>
          <p:spPr>
            <a:xfrm>
              <a:off x="5908141" y="4333982"/>
              <a:ext cx="3792090" cy="69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</a:t>
              </a:r>
              <a:r>
                <a:rPr lang="en-US" altLang="zh-CN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T3.3</a:t>
              </a:r>
              <a:r>
                <a: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架构师</a:t>
              </a:r>
              <a:endParaRPr lang="en-US" altLang="zh-CN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274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654" y="368"/>
            <a:ext cx="2289011" cy="23510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591" y="368"/>
            <a:ext cx="2289011" cy="23510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200" y="368"/>
            <a:ext cx="2261598" cy="23510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397" y="368"/>
            <a:ext cx="2289011" cy="23510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336" y="368"/>
            <a:ext cx="2289011" cy="23510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335" y="6226330"/>
            <a:ext cx="2289011" cy="631302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396" y="6226330"/>
            <a:ext cx="2289011" cy="631302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99" y="6226330"/>
            <a:ext cx="2261598" cy="631302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590" y="6226330"/>
            <a:ext cx="2289011" cy="631302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653" y="6226330"/>
            <a:ext cx="2289011" cy="631302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0" tIns="45716" rIns="91430" bIns="45716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487" y="2707407"/>
            <a:ext cx="5433064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1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5074" y="3722749"/>
            <a:ext cx="464365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116" y="2153423"/>
            <a:ext cx="2336550" cy="23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206" y="2797011"/>
            <a:ext cx="12190737" cy="40715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4" y="43216"/>
            <a:ext cx="12190737" cy="407152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" y="4159175"/>
            <a:ext cx="12190289" cy="95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654" y="4317907"/>
            <a:ext cx="1219069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19089" y="2094636"/>
            <a:ext cx="5952970" cy="1457373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72760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073" y="250696"/>
            <a:ext cx="11427670" cy="582486"/>
          </a:xfr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 smtClean="0"/>
              <a:t>+</a:t>
            </a:r>
            <a:r>
              <a:rPr lang="zh-CN" altLang="en-US" dirty="0" smtClean="0"/>
              <a:t>资料加平安老师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78" y="1060364"/>
            <a:ext cx="42100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073" y="250696"/>
            <a:ext cx="11427670" cy="582486"/>
          </a:xfrm>
        </p:spPr>
        <p:txBody>
          <a:bodyPr/>
          <a:lstStyle/>
          <a:p>
            <a:r>
              <a:rPr lang="zh-CN" altLang="en-US" dirty="0" smtClean="0"/>
              <a:t>课程咨询请加微微老师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040461" y="2190783"/>
            <a:ext cx="2395923" cy="3059810"/>
            <a:chOff x="2563398" y="3985254"/>
            <a:chExt cx="4528576" cy="5783405"/>
          </a:xfrm>
        </p:grpSpPr>
        <p:sp>
          <p:nvSpPr>
            <p:cNvPr id="18" name="文本框 17"/>
            <p:cNvSpPr txBox="1"/>
            <p:nvPr/>
          </p:nvSpPr>
          <p:spPr>
            <a:xfrm>
              <a:off x="2691107" y="8328659"/>
              <a:ext cx="3915000" cy="1440000"/>
            </a:xfrm>
            <a:prstGeom prst="rect">
              <a:avLst/>
            </a:prstGeom>
          </p:spPr>
          <p:txBody>
            <a:bodyPr vert="horz" wrap="square" lIns="48378" tIns="24190" rIns="48378" bIns="2419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7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技术问题加</a:t>
              </a:r>
              <a:r>
                <a:rPr lang="en-US" altLang="zh-CN" sz="127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David</a:t>
              </a:r>
              <a:r>
                <a:rPr lang="zh-CN" altLang="en-US" sz="127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老师</a:t>
              </a:r>
              <a:endParaRPr lang="en-US" altLang="zh-CN" sz="127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7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QQ:1051917835</a:t>
              </a:r>
              <a:endParaRPr lang="zh-CN" altLang="en-US" sz="127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398" y="3985254"/>
              <a:ext cx="4528576" cy="4528576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19" y="1207775"/>
            <a:ext cx="3388670" cy="43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金九银十面试题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1203" y="1500239"/>
            <a:ext cx="3381284" cy="708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 smtClean="0"/>
              <a:t> 1</a:t>
            </a:r>
            <a:r>
              <a:rPr lang="zh-CN" altLang="en-US" sz="1270" dirty="0"/>
              <a:t>内存角度讲</a:t>
            </a:r>
            <a:r>
              <a:rPr lang="en-US" altLang="zh-CN" sz="1270" dirty="0"/>
              <a:t>java</a:t>
            </a:r>
            <a:r>
              <a:rPr lang="zh-CN" altLang="en-US" sz="1270" dirty="0"/>
              <a:t>设计中为什么要设计</a:t>
            </a:r>
            <a:r>
              <a:rPr lang="en-US" altLang="zh-CN" sz="1270" dirty="0"/>
              <a:t>class</a:t>
            </a:r>
            <a:r>
              <a:rPr lang="zh-CN" altLang="en-US" sz="1270" dirty="0"/>
              <a:t>与</a:t>
            </a:r>
            <a:r>
              <a:rPr lang="en-US" altLang="zh-CN" sz="1270" dirty="0" smtClean="0"/>
              <a:t>object</a:t>
            </a:r>
            <a:endParaRPr lang="zh-CN" altLang="en-US" sz="1270" dirty="0"/>
          </a:p>
        </p:txBody>
      </p:sp>
      <p:sp>
        <p:nvSpPr>
          <p:cNvPr id="8" name="矩形 7"/>
          <p:cNvSpPr/>
          <p:nvPr/>
        </p:nvSpPr>
        <p:spPr>
          <a:xfrm>
            <a:off x="871662" y="3405188"/>
            <a:ext cx="3389485" cy="708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/>
              <a:t>   </a:t>
            </a:r>
            <a:r>
              <a:rPr lang="en-US" altLang="zh-CN" sz="1270" dirty="0" smtClean="0"/>
              <a:t>4  class</a:t>
            </a:r>
            <a:r>
              <a:rPr lang="zh-CN" altLang="en-US" sz="1270" dirty="0" smtClean="0"/>
              <a:t>类加载机制能讲一讲吗</a:t>
            </a:r>
            <a:endParaRPr lang="zh-CN" altLang="en-US" sz="1270" dirty="0"/>
          </a:p>
        </p:txBody>
      </p:sp>
      <p:sp>
        <p:nvSpPr>
          <p:cNvPr id="9" name="矩形 8"/>
          <p:cNvSpPr/>
          <p:nvPr/>
        </p:nvSpPr>
        <p:spPr>
          <a:xfrm>
            <a:off x="871662" y="4049554"/>
            <a:ext cx="3381284" cy="708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/>
              <a:t>    5  </a:t>
            </a:r>
            <a:r>
              <a:rPr lang="en-US" altLang="zh-CN" sz="1270" dirty="0" err="1" smtClean="0"/>
              <a:t>odex</a:t>
            </a:r>
            <a:r>
              <a:rPr lang="zh-CN" altLang="en-US" sz="1270" dirty="0" smtClean="0"/>
              <a:t>缓存的是什么</a:t>
            </a:r>
            <a:endParaRPr lang="zh-CN" altLang="en-US" sz="1270" dirty="0"/>
          </a:p>
        </p:txBody>
      </p:sp>
      <p:sp>
        <p:nvSpPr>
          <p:cNvPr id="10" name="矩形 9"/>
          <p:cNvSpPr/>
          <p:nvPr/>
        </p:nvSpPr>
        <p:spPr>
          <a:xfrm>
            <a:off x="871662" y="4751421"/>
            <a:ext cx="3381284" cy="708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 smtClean="0"/>
              <a:t>   6 </a:t>
            </a:r>
            <a:r>
              <a:rPr lang="en-US" altLang="zh-CN" sz="1270" dirty="0" err="1" smtClean="0"/>
              <a:t>klass</a:t>
            </a:r>
            <a:r>
              <a:rPr lang="zh-CN" altLang="en-US" sz="1270" dirty="0"/>
              <a:t>是</a:t>
            </a:r>
            <a:r>
              <a:rPr lang="zh-CN" altLang="en-US" sz="1270" dirty="0" smtClean="0"/>
              <a:t>如何加载成为一个</a:t>
            </a:r>
            <a:r>
              <a:rPr lang="en-US" altLang="zh-CN" sz="1270" dirty="0" smtClean="0"/>
              <a:t>class</a:t>
            </a:r>
            <a:endParaRPr lang="zh-CN" altLang="en-US" sz="1270" dirty="0"/>
          </a:p>
        </p:txBody>
      </p:sp>
      <p:sp>
        <p:nvSpPr>
          <p:cNvPr id="11" name="矩形 10"/>
          <p:cNvSpPr/>
          <p:nvPr/>
        </p:nvSpPr>
        <p:spPr>
          <a:xfrm>
            <a:off x="5405456" y="1494790"/>
            <a:ext cx="3381284" cy="708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/>
              <a:t> 7   </a:t>
            </a:r>
            <a:r>
              <a:rPr lang="en-US" altLang="zh-CN" sz="1270" dirty="0" err="1" smtClean="0"/>
              <a:t>sophix</a:t>
            </a:r>
            <a:r>
              <a:rPr lang="zh-CN" altLang="en-US" sz="1270" dirty="0" smtClean="0"/>
              <a:t>如何做到底层的切换</a:t>
            </a:r>
            <a:endParaRPr lang="zh-CN" altLang="en-US" sz="1270" dirty="0"/>
          </a:p>
        </p:txBody>
      </p:sp>
      <p:sp>
        <p:nvSpPr>
          <p:cNvPr id="12" name="矩形 11"/>
          <p:cNvSpPr/>
          <p:nvPr/>
        </p:nvSpPr>
        <p:spPr>
          <a:xfrm>
            <a:off x="5405456" y="2144605"/>
            <a:ext cx="3381284" cy="708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 smtClean="0"/>
              <a:t>8  Android</a:t>
            </a:r>
            <a:r>
              <a:rPr lang="zh-CN" altLang="en-US" sz="1270" dirty="0"/>
              <a:t>虚拟机与</a:t>
            </a:r>
            <a:r>
              <a:rPr lang="en-US" altLang="zh-CN" sz="1270" dirty="0"/>
              <a:t>JVM</a:t>
            </a:r>
            <a:r>
              <a:rPr lang="zh-CN" altLang="en-US" sz="1270" dirty="0"/>
              <a:t>区别是什么</a:t>
            </a:r>
            <a:r>
              <a:rPr lang="en-US" altLang="zh-CN" sz="1270" dirty="0"/>
              <a:t/>
            </a:r>
            <a:br>
              <a:rPr lang="en-US" altLang="zh-CN" sz="1270" dirty="0"/>
            </a:br>
            <a:r>
              <a:rPr lang="en-US" altLang="zh-CN" sz="1270" dirty="0"/>
              <a:t>     </a:t>
            </a:r>
            <a:r>
              <a:rPr lang="en-US" altLang="zh-CN" sz="1270" dirty="0" err="1"/>
              <a:t>dex</a:t>
            </a:r>
            <a:r>
              <a:rPr lang="zh-CN" altLang="en-US" sz="1270" dirty="0"/>
              <a:t>与</a:t>
            </a:r>
            <a:r>
              <a:rPr lang="en-US" altLang="zh-CN" sz="1270" dirty="0"/>
              <a:t>class</a:t>
            </a:r>
            <a:r>
              <a:rPr lang="zh-CN" altLang="en-US" sz="1270" dirty="0"/>
              <a:t>的区别是什么</a:t>
            </a:r>
          </a:p>
        </p:txBody>
      </p:sp>
      <p:sp>
        <p:nvSpPr>
          <p:cNvPr id="13" name="矩形 12"/>
          <p:cNvSpPr/>
          <p:nvPr/>
        </p:nvSpPr>
        <p:spPr>
          <a:xfrm>
            <a:off x="5405456" y="2788971"/>
            <a:ext cx="3381284" cy="708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/>
              <a:t>  </a:t>
            </a:r>
            <a:r>
              <a:rPr lang="en-US" altLang="zh-CN" sz="1270" dirty="0" smtClean="0"/>
              <a:t>9</a:t>
            </a:r>
            <a:r>
              <a:rPr lang="zh-CN" altLang="en-US" sz="1270" dirty="0"/>
              <a:t>为什么</a:t>
            </a:r>
            <a:r>
              <a:rPr lang="en-US" altLang="zh-CN" sz="1270" dirty="0"/>
              <a:t>java</a:t>
            </a:r>
            <a:r>
              <a:rPr lang="zh-CN" altLang="en-US" sz="1270" dirty="0"/>
              <a:t>天生比较适合高并发，而</a:t>
            </a:r>
            <a:r>
              <a:rPr lang="en-US" altLang="zh-CN" sz="1270" dirty="0" err="1"/>
              <a:t>pyton</a:t>
            </a:r>
            <a:r>
              <a:rPr lang="zh-CN" altLang="en-US" sz="1270" dirty="0"/>
              <a:t>与</a:t>
            </a:r>
            <a:r>
              <a:rPr lang="en-US" altLang="zh-CN" sz="1270" dirty="0"/>
              <a:t>node</a:t>
            </a:r>
            <a:r>
              <a:rPr lang="zh-CN" altLang="en-US" sz="1270" dirty="0"/>
              <a:t>不是</a:t>
            </a:r>
          </a:p>
        </p:txBody>
      </p:sp>
      <p:sp>
        <p:nvSpPr>
          <p:cNvPr id="14" name="矩形 13"/>
          <p:cNvSpPr/>
          <p:nvPr/>
        </p:nvSpPr>
        <p:spPr>
          <a:xfrm>
            <a:off x="5405456" y="3490839"/>
            <a:ext cx="3381284" cy="708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/>
              <a:t>   10  </a:t>
            </a:r>
            <a:r>
              <a:rPr lang="zh-CN" altLang="en-US" sz="1270" dirty="0" smtClean="0"/>
              <a:t>方发表是用来干什么的</a:t>
            </a:r>
            <a:endParaRPr lang="zh-CN" altLang="en-US" sz="1270" dirty="0"/>
          </a:p>
        </p:txBody>
      </p:sp>
      <p:sp>
        <p:nvSpPr>
          <p:cNvPr id="17" name="矩形 16"/>
          <p:cNvSpPr/>
          <p:nvPr/>
        </p:nvSpPr>
        <p:spPr>
          <a:xfrm>
            <a:off x="879863" y="2127806"/>
            <a:ext cx="3381284" cy="708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/>
              <a:t>  2  java</a:t>
            </a:r>
            <a:r>
              <a:rPr lang="zh-CN" altLang="en-US" sz="1270" dirty="0" smtClean="0"/>
              <a:t>内存</a:t>
            </a:r>
            <a:r>
              <a:rPr lang="zh-CN" altLang="en-US" sz="1270" dirty="0"/>
              <a:t>分为哪些部分，</a:t>
            </a:r>
            <a:r>
              <a:rPr lang="zh-CN" altLang="en-US" sz="1270" dirty="0" smtClean="0"/>
              <a:t>为什么</a:t>
            </a:r>
            <a:r>
              <a:rPr lang="en-US" altLang="zh-CN" sz="1270" dirty="0" smtClean="0"/>
              <a:t>java</a:t>
            </a:r>
            <a:r>
              <a:rPr lang="zh-CN" altLang="en-US" sz="1270" dirty="0" smtClean="0"/>
              <a:t>有</a:t>
            </a:r>
            <a:r>
              <a:rPr lang="zh-CN" altLang="en-US" sz="1270" dirty="0"/>
              <a:t>方法</a:t>
            </a:r>
            <a:r>
              <a:rPr lang="zh-CN" altLang="en-US" sz="1270" dirty="0" smtClean="0"/>
              <a:t>区</a:t>
            </a:r>
            <a:endParaRPr lang="zh-CN" altLang="en-US" sz="1270" dirty="0"/>
          </a:p>
        </p:txBody>
      </p:sp>
      <p:sp>
        <p:nvSpPr>
          <p:cNvPr id="18" name="矩形 17"/>
          <p:cNvSpPr/>
          <p:nvPr/>
        </p:nvSpPr>
        <p:spPr>
          <a:xfrm>
            <a:off x="879863" y="2772172"/>
            <a:ext cx="3381284" cy="708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 smtClean="0"/>
              <a:t>   3 </a:t>
            </a:r>
            <a:r>
              <a:rPr lang="zh-CN" altLang="en-US" sz="1270" dirty="0" smtClean="0"/>
              <a:t>什么</a:t>
            </a:r>
            <a:r>
              <a:rPr lang="zh-CN" altLang="en-US" sz="1270" dirty="0"/>
              <a:t>情况下会主动加载</a:t>
            </a:r>
            <a:r>
              <a:rPr lang="en-US" altLang="zh-CN" sz="1270" dirty="0"/>
              <a:t>class</a:t>
            </a:r>
            <a:r>
              <a:rPr lang="zh-CN" altLang="en-US" sz="1270" dirty="0"/>
              <a:t>到内存</a:t>
            </a:r>
            <a:r>
              <a:rPr lang="zh-CN" altLang="en-US" sz="1270" dirty="0" smtClean="0"/>
              <a:t>中</a:t>
            </a:r>
            <a:endParaRPr lang="zh-CN" altLang="en-US" sz="1270" dirty="0"/>
          </a:p>
        </p:txBody>
      </p:sp>
      <p:sp>
        <p:nvSpPr>
          <p:cNvPr id="15" name="矩形 14"/>
          <p:cNvSpPr/>
          <p:nvPr/>
        </p:nvSpPr>
        <p:spPr>
          <a:xfrm>
            <a:off x="5401435" y="4199491"/>
            <a:ext cx="3381284" cy="708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/>
              <a:t> 11  </a:t>
            </a:r>
            <a:r>
              <a:rPr lang="en-US" altLang="zh-CN" sz="1270" dirty="0" err="1" smtClean="0"/>
              <a:t>ArtMethod</a:t>
            </a:r>
            <a:r>
              <a:rPr lang="zh-CN" altLang="en-US" sz="1270" dirty="0" smtClean="0"/>
              <a:t>在反射中起的作用</a:t>
            </a:r>
            <a:endParaRPr lang="zh-CN" altLang="en-US" sz="1270" dirty="0"/>
          </a:p>
        </p:txBody>
      </p:sp>
      <p:sp>
        <p:nvSpPr>
          <p:cNvPr id="16" name="矩形 15"/>
          <p:cNvSpPr/>
          <p:nvPr/>
        </p:nvSpPr>
        <p:spPr>
          <a:xfrm>
            <a:off x="5397415" y="4888334"/>
            <a:ext cx="3381284" cy="708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/>
              <a:t>   12  </a:t>
            </a:r>
            <a:r>
              <a:rPr lang="zh-CN" altLang="en-US" sz="1270" dirty="0" smtClean="0"/>
              <a:t>项目中用到了反射 那反射该如何优化</a:t>
            </a:r>
            <a:endParaRPr lang="zh-CN" altLang="en-US" sz="1270" dirty="0"/>
          </a:p>
        </p:txBody>
      </p:sp>
    </p:spTree>
    <p:extLst>
      <p:ext uri="{BB962C8B-B14F-4D97-AF65-F5344CB8AC3E}">
        <p14:creationId xmlns:p14="http://schemas.microsoft.com/office/powerpoint/2010/main" val="8584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552" y="292754"/>
            <a:ext cx="11428897" cy="582534"/>
          </a:xfrm>
          <a:prstGeom prst="rect">
            <a:avLst/>
          </a:prstGeom>
        </p:spPr>
        <p:txBody>
          <a:bodyPr vert="horz" lIns="64509" tIns="32255" rIns="64509" bIns="32255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493" dirty="0" smtClean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什么是底层</a:t>
            </a:r>
            <a:endParaRPr lang="zh-CN" altLang="en-US" sz="3493" dirty="0">
              <a:solidFill>
                <a:srgbClr val="1577B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5956" y="1335087"/>
            <a:ext cx="3071730" cy="3556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82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底层概念</a:t>
            </a:r>
            <a:endParaRPr lang="en-US" altLang="zh-CN" sz="1482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956" y="1690734"/>
            <a:ext cx="8887371" cy="433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Framework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层 如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AMS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PMS</a:t>
            </a: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系统内核层，如执行引擎，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class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类加载，方法执行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393169" indent="-393169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驱动层，如</a:t>
            </a: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Binder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zygote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3410</Words>
  <Application>Microsoft Office PowerPoint</Application>
  <PresentationFormat>宽屏</PresentationFormat>
  <Paragraphs>491</Paragraphs>
  <Slides>56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4" baseType="lpstr">
      <vt:lpstr>Source Han Sans CN Normal</vt:lpstr>
      <vt:lpstr>方正姚体</vt:lpstr>
      <vt:lpstr>仿宋</vt:lpstr>
      <vt:lpstr>黑体</vt:lpstr>
      <vt:lpstr>思源黑体 CN Bold</vt:lpstr>
      <vt:lpstr>思源黑体 CN Light</vt:lpstr>
      <vt:lpstr>思源黑体 CN Medium</vt:lpstr>
      <vt:lpstr>思源黑体 CN Normal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Office 主题</vt:lpstr>
      <vt:lpstr>BMP 图像</vt:lpstr>
      <vt:lpstr>PowerPoint 演示文稿</vt:lpstr>
      <vt:lpstr>PowerPoint 演示文稿</vt:lpstr>
      <vt:lpstr>PowerPoint 演示文稿</vt:lpstr>
      <vt:lpstr>David老师</vt:lpstr>
      <vt:lpstr>讲师介绍</vt:lpstr>
      <vt:lpstr>视频+资料加平安老师</vt:lpstr>
      <vt:lpstr>课程咨询请加微微老师</vt:lpstr>
      <vt:lpstr>金九银十面试题</vt:lpstr>
      <vt:lpstr>PowerPoint 演示文稿</vt:lpstr>
      <vt:lpstr>Android Framework</vt:lpstr>
      <vt:lpstr>PowerPoint 演示文稿</vt:lpstr>
      <vt:lpstr>PowerPoint 演示文稿</vt:lpstr>
      <vt:lpstr>为什么虚拟机要设计方法区，堆区呢?</vt:lpstr>
      <vt:lpstr>虚拟机给App的内存我们该怎么理解呢</vt:lpstr>
      <vt:lpstr>Android虚拟机方法区 和堆区本质是什么?</vt:lpstr>
      <vt:lpstr>Java对象模型: OOP-Klass模型</vt:lpstr>
      <vt:lpstr>Java对象模型: OOP-Klass模型</vt:lpstr>
      <vt:lpstr>PowerPoint 演示文稿</vt:lpstr>
      <vt:lpstr>用户点击应用图标</vt:lpstr>
      <vt:lpstr>Android内核层 内存分布</vt:lpstr>
      <vt:lpstr>各个区域详解</vt:lpstr>
      <vt:lpstr>内存原理</vt:lpstr>
      <vt:lpstr>高速缓冲区</vt:lpstr>
      <vt:lpstr>内存原理</vt:lpstr>
      <vt:lpstr>内存原理</vt:lpstr>
      <vt:lpstr>PowerPoint 演示文稿</vt:lpstr>
      <vt:lpstr>ArtMethod内存分布</vt:lpstr>
      <vt:lpstr>ArtMethod内存分布</vt:lpstr>
      <vt:lpstr>内存原理</vt:lpstr>
      <vt:lpstr>PowerPoint 演示文稿</vt:lpstr>
      <vt:lpstr>从哪里找分配java对象和klass的源码</vt:lpstr>
      <vt:lpstr>Java对象构建过程</vt:lpstr>
      <vt:lpstr>Java对象原理</vt:lpstr>
      <vt:lpstr>Java对象原理</vt:lpstr>
      <vt:lpstr>Java对象</vt:lpstr>
      <vt:lpstr>Java对象在内存中的结构</vt:lpstr>
      <vt:lpstr>Java对象指向的klass</vt:lpstr>
      <vt:lpstr>Java对象指向的klass</vt:lpstr>
      <vt:lpstr>面试心理分析</vt:lpstr>
      <vt:lpstr>PowerPoint 演示文稿</vt:lpstr>
      <vt:lpstr>PowerPoint 演示文稿</vt:lpstr>
      <vt:lpstr>我们能为您带来什么样的服务</vt:lpstr>
      <vt:lpstr>一线大厂面试诀窍</vt:lpstr>
      <vt:lpstr>PowerPoint 演示文稿</vt:lpstr>
      <vt:lpstr> 怎么成为Android高级工程师？</vt:lpstr>
      <vt:lpstr>PowerPoint 演示文稿</vt:lpstr>
      <vt:lpstr>讲师介绍</vt:lpstr>
      <vt:lpstr> 学员疑问</vt:lpstr>
      <vt:lpstr>公开课专属活动</vt:lpstr>
      <vt:lpstr>公开课专属活动</vt:lpstr>
      <vt:lpstr>我们能为您带来什么样的服务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maniu</cp:lastModifiedBy>
  <cp:revision>1126</cp:revision>
  <dcterms:created xsi:type="dcterms:W3CDTF">2016-12-28T11:29:00Z</dcterms:created>
  <dcterms:modified xsi:type="dcterms:W3CDTF">2021-09-10T14:23:19Z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