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16" r:id="rId3"/>
    <p:sldId id="2717" r:id="rId5"/>
    <p:sldId id="2718" r:id="rId6"/>
    <p:sldId id="2719" r:id="rId7"/>
    <p:sldId id="2779" r:id="rId8"/>
    <p:sldId id="3052" r:id="rId9"/>
    <p:sldId id="2885" r:id="rId10"/>
    <p:sldId id="3051" r:id="rId11"/>
    <p:sldId id="3015" r:id="rId12"/>
    <p:sldId id="2883" r:id="rId13"/>
    <p:sldId id="3021" r:id="rId14"/>
    <p:sldId id="3055" r:id="rId15"/>
    <p:sldId id="3016" r:id="rId16"/>
    <p:sldId id="2886" r:id="rId17"/>
    <p:sldId id="2828" r:id="rId18"/>
    <p:sldId id="2852" r:id="rId19"/>
    <p:sldId id="2888" r:id="rId20"/>
    <p:sldId id="3054" r:id="rId21"/>
    <p:sldId id="3058" r:id="rId22"/>
    <p:sldId id="3059" r:id="rId23"/>
    <p:sldId id="3060" r:id="rId24"/>
    <p:sldId id="3062" r:id="rId25"/>
    <p:sldId id="3063" r:id="rId26"/>
    <p:sldId id="3064" r:id="rId27"/>
    <p:sldId id="3065" r:id="rId28"/>
    <p:sldId id="3066" r:id="rId29"/>
    <p:sldId id="3068" r:id="rId30"/>
    <p:sldId id="3067" r:id="rId31"/>
    <p:sldId id="3069" r:id="rId32"/>
    <p:sldId id="3070" r:id="rId33"/>
    <p:sldId id="3071" r:id="rId34"/>
    <p:sldId id="3072" r:id="rId35"/>
    <p:sldId id="3073" r:id="rId36"/>
    <p:sldId id="3025" r:id="rId37"/>
    <p:sldId id="3081" r:id="rId38"/>
    <p:sldId id="3057" r:id="rId39"/>
    <p:sldId id="3082" r:id="rId40"/>
    <p:sldId id="3077" r:id="rId41"/>
    <p:sldId id="3078" r:id="rId42"/>
    <p:sldId id="3079" r:id="rId43"/>
    <p:sldId id="3080" r:id="rId44"/>
    <p:sldId id="3083" r:id="rId45"/>
    <p:sldId id="3074" r:id="rId46"/>
    <p:sldId id="3075" r:id="rId47"/>
    <p:sldId id="3076" r:id="rId48"/>
    <p:sldId id="2763" r:id="rId49"/>
    <p:sldId id="2764" r:id="rId50"/>
  </p:sldIdLst>
  <p:sldSz cx="12858750" cy="7232650"/>
  <p:notesSz cx="6858000" cy="9144000"/>
  <p:custDataLst>
    <p:tags r:id="rId5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41"/>
    <a:srgbClr val="669121"/>
    <a:srgbClr val="7CB125"/>
    <a:srgbClr val="591E87"/>
    <a:srgbClr val="749A03"/>
    <a:srgbClr val="9EC304"/>
    <a:srgbClr val="A432E1"/>
    <a:srgbClr val="A7BC1B"/>
    <a:srgbClr val="C65568"/>
    <a:srgbClr val="591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2986" autoAdjust="0"/>
  </p:normalViewPr>
  <p:slideViewPr>
    <p:cSldViewPr>
      <p:cViewPr varScale="1">
        <p:scale>
          <a:sx n="84" d="100"/>
          <a:sy n="84" d="100"/>
        </p:scale>
        <p:origin x="504" y="77"/>
      </p:cViewPr>
      <p:guideLst>
        <p:guide orient="horz" pos="746"/>
        <p:guide pos="4110"/>
        <p:guide pos="420"/>
        <p:guide orient="horz" pos="4238"/>
        <p:guide pos="758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7.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t>https://blog.csdn.net/huachao1001/article/details/51810328</a:t>
            </a:r>
            <a:br>
              <a:rPr dirty="0"/>
            </a:br>
            <a:endParaRPr dirty="0"/>
          </a:p>
          <a:p>
            <a:endParaRPr dirty="0"/>
          </a:p>
          <a:p>
            <a:r>
              <a:rPr dirty="0"/>
              <a:t>https://www.cnblogs.com/chiangchou/p/javassist.html</a:t>
            </a:r>
            <a:endParaRPr dirty="0"/>
          </a:p>
          <a:p>
            <a:r>
              <a:rPr dirty="0"/>
              <a:t>https://blog.csdn.net/huachao1001/article/details/51810328</a:t>
            </a:r>
            <a:endParaRPr dirty="0"/>
          </a:p>
          <a:p>
            <a:r>
              <a:rPr dirty="0"/>
              <a:t>https://www.jianshu.com/p/37a5e058830a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4</a:t>
            </a:r>
            <a:r>
              <a:rPr lang="zh-CN" altLang="en-US"/>
              <a:t>、 课程目标</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2" name="矩形 1"/>
          <p:cNvSpPr/>
          <p:nvPr userDrawn="1"/>
        </p:nvSpPr>
        <p:spPr>
          <a:xfrm>
            <a:off x="2" y="301329"/>
            <a:ext cx="92669"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p:nvPr>
        </p:nvSpPr>
        <p:spPr>
          <a:xfrm>
            <a:off x="223039" y="282618"/>
            <a:ext cx="12055205" cy="614405"/>
          </a:xfrm>
          <a:prstGeom prst="rect">
            <a:avLst/>
          </a:prstGeom>
        </p:spPr>
        <p:txBody>
          <a:bodyPr vert="horz" lIns="91440" tIns="45720" rIns="91440" bIns="45720" rtlCol="0" anchor="ctr">
            <a:noAutofit/>
          </a:bodyPr>
          <a:lstStyle>
            <a:lvl1pPr>
              <a:defRPr sz="335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5" name="矩形 4"/>
          <p:cNvSpPr/>
          <p:nvPr userDrawn="1"/>
        </p:nvSpPr>
        <p:spPr>
          <a:xfrm>
            <a:off x="118960" y="303957"/>
            <a:ext cx="45719" cy="600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50482" y="301329"/>
            <a:ext cx="86205"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2" name="矩形 1"/>
          <p:cNvSpPr/>
          <p:nvPr userDrawn="1"/>
        </p:nvSpPr>
        <p:spPr>
          <a:xfrm>
            <a:off x="2" y="301329"/>
            <a:ext cx="137620" cy="602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hasCustomPrompt="1"/>
          </p:nvPr>
        </p:nvSpPr>
        <p:spPr>
          <a:xfrm>
            <a:off x="401795" y="289634"/>
            <a:ext cx="12055205" cy="614405"/>
          </a:xfrm>
          <a:prstGeom prst="rect">
            <a:avLst/>
          </a:prstGeom>
        </p:spPr>
        <p:txBody>
          <a:bodyPr vert="horz" lIns="91440" tIns="45720" rIns="91440" bIns="45720" rtlCol="0" anchor="ctr">
            <a:noAutofit/>
          </a:bodyPr>
          <a:lstStyle>
            <a:lvl1pPr>
              <a:defRPr>
                <a:solidFill>
                  <a:schemeClr val="bg1"/>
                </a:solidFill>
              </a:defRPr>
            </a:lvl1pPr>
          </a:lstStyle>
          <a:p>
            <a:r>
              <a:rPr lang="zh-CN" altLang="en-US" dirty="0"/>
              <a:t>单击此处编辑标题样式</a:t>
            </a:r>
            <a:endParaRPr lang="zh-CN" altLang="en-US" dirty="0"/>
          </a:p>
        </p:txBody>
      </p:sp>
      <p:sp>
        <p:nvSpPr>
          <p:cNvPr id="6" name="文本占位符 10"/>
          <p:cNvSpPr>
            <a:spLocks noGrp="1"/>
          </p:cNvSpPr>
          <p:nvPr>
            <p:ph type="body" sz="quarter" idx="12" hasCustomPrompt="1"/>
          </p:nvPr>
        </p:nvSpPr>
        <p:spPr>
          <a:xfrm>
            <a:off x="946384" y="1245592"/>
            <a:ext cx="10965983" cy="5484707"/>
          </a:xfrm>
          <a:prstGeom prst="rect">
            <a:avLst/>
          </a:prstGeom>
        </p:spPr>
        <p:txBody>
          <a:bodyPr/>
          <a:lstStyle>
            <a:lvl1pPr marL="481965" indent="-481965">
              <a:buClr>
                <a:srgbClr val="1577BA"/>
              </a:buClr>
              <a:buFont typeface="Arial" panose="020B0604020202020204" pitchFamily="34" charset="0"/>
              <a:buChar char="•"/>
              <a:defRPr lang="zh-CN" altLang="en-US" sz="357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68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81965" lvl="0" indent="-481965" algn="l" defTabSz="1285240" rtl="0" eaLnBrk="1" latinLnBrk="0" hangingPunct="1">
              <a:lnSpc>
                <a:spcPct val="150000"/>
              </a:lnSpc>
              <a:spcBef>
                <a:spcPts val="135"/>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9957767" y="6784677"/>
            <a:ext cx="775136" cy="246221"/>
          </a:xfrm>
          <a:prstGeom prst="rect">
            <a:avLst/>
          </a:prstGeom>
        </p:spPr>
        <p:txBody>
          <a:bodyPr wrap="square">
            <a:spAutoFit/>
          </a:bodyPr>
          <a:lstStyle/>
          <a:p>
            <a:pPr fontAlgn="auto">
              <a:spcBef>
                <a:spcPts val="0"/>
              </a:spcBef>
              <a:spcAft>
                <a:spcPts val="0"/>
              </a:spcAft>
            </a:pPr>
            <a:r>
              <a:rPr lang="en-US" altLang="zh-CN" sz="100" dirty="0">
                <a:solidFill>
                  <a:prstClr val="black"/>
                </a:solidFill>
                <a:latin typeface="Calibri"/>
                <a:ea typeface="宋体" panose="02010600030101010101" pitchFamily="2" charset="-122"/>
              </a:rPr>
              <a:t>PPT</a:t>
            </a:r>
            <a:r>
              <a:rPr lang="zh-CN" altLang="en-US" sz="100" dirty="0">
                <a:solidFill>
                  <a:prstClr val="black"/>
                </a:solidFill>
                <a:latin typeface="Calibri"/>
                <a:ea typeface="宋体" panose="02010600030101010101" pitchFamily="2" charset="-122"/>
              </a:rPr>
              <a:t>模板下载：</a:t>
            </a:r>
            <a:r>
              <a:rPr lang="en-US" altLang="zh-CN" sz="100" dirty="0">
                <a:solidFill>
                  <a:prstClr val="black"/>
                </a:solidFill>
                <a:latin typeface="Calibri"/>
                <a:ea typeface="宋体" panose="02010600030101010101" pitchFamily="2" charset="-122"/>
              </a:rPr>
              <a:t>www.1ppt.com/moban/     </a:t>
            </a:r>
            <a:r>
              <a:rPr lang="zh-CN" altLang="en-US" sz="100" dirty="0">
                <a:solidFill>
                  <a:prstClr val="black"/>
                </a:solidFill>
                <a:latin typeface="Calibri"/>
                <a:ea typeface="宋体" panose="02010600030101010101" pitchFamily="2" charset="-122"/>
              </a:rPr>
              <a:t>行业</a:t>
            </a:r>
            <a:r>
              <a:rPr lang="en-US" altLang="zh-CN" sz="100" dirty="0">
                <a:solidFill>
                  <a:prstClr val="black"/>
                </a:solidFill>
                <a:latin typeface="Calibri"/>
                <a:ea typeface="宋体" panose="02010600030101010101" pitchFamily="2" charset="-122"/>
              </a:rPr>
              <a:t>PPT</a:t>
            </a:r>
            <a:r>
              <a:rPr lang="zh-CN" altLang="en-US" sz="100" dirty="0">
                <a:solidFill>
                  <a:prstClr val="black"/>
                </a:solidFill>
                <a:latin typeface="Calibri"/>
                <a:ea typeface="宋体" panose="02010600030101010101" pitchFamily="2" charset="-122"/>
              </a:rPr>
              <a:t>模板：</a:t>
            </a:r>
            <a:r>
              <a:rPr lang="en-US" altLang="zh-CN" sz="100" dirty="0">
                <a:solidFill>
                  <a:prstClr val="black"/>
                </a:solidFill>
                <a:latin typeface="Calibri"/>
                <a:ea typeface="宋体" panose="02010600030101010101" pitchFamily="2" charset="-122"/>
              </a:rPr>
              <a:t>www.1ppt.com/hangye/ </a:t>
            </a:r>
            <a:endParaRPr lang="en-US" altLang="zh-CN" sz="100" dirty="0">
              <a:solidFill>
                <a:prstClr val="black"/>
              </a:solidFill>
              <a:latin typeface="Calibri"/>
              <a:ea typeface="宋体" panose="02010600030101010101" pitchFamily="2" charset="-122"/>
            </a:endParaRPr>
          </a:p>
          <a:p>
            <a:pPr fontAlgn="auto">
              <a:spcBef>
                <a:spcPts val="0"/>
              </a:spcBef>
              <a:spcAft>
                <a:spcPts val="0"/>
              </a:spcAft>
            </a:pPr>
            <a:r>
              <a:rPr lang="zh-CN" altLang="en-US" sz="100" dirty="0">
                <a:solidFill>
                  <a:prstClr val="black"/>
                </a:solidFill>
                <a:latin typeface="Calibri"/>
                <a:ea typeface="宋体" panose="02010600030101010101" pitchFamily="2" charset="-122"/>
              </a:rPr>
              <a:t>节日</a:t>
            </a:r>
            <a:r>
              <a:rPr lang="en-US" altLang="zh-CN" sz="100" dirty="0">
                <a:solidFill>
                  <a:prstClr val="black"/>
                </a:solidFill>
                <a:latin typeface="Calibri"/>
                <a:ea typeface="宋体" panose="02010600030101010101" pitchFamily="2" charset="-122"/>
              </a:rPr>
              <a:t>PPT</a:t>
            </a:r>
            <a:r>
              <a:rPr lang="zh-CN" altLang="en-US" sz="100" dirty="0">
                <a:solidFill>
                  <a:prstClr val="black"/>
                </a:solidFill>
                <a:latin typeface="Calibri"/>
                <a:ea typeface="宋体" panose="02010600030101010101" pitchFamily="2" charset="-122"/>
              </a:rPr>
              <a:t>模板：</a:t>
            </a:r>
            <a:r>
              <a:rPr lang="en-US" altLang="zh-CN" sz="100" dirty="0">
                <a:solidFill>
                  <a:prstClr val="black"/>
                </a:solidFill>
                <a:latin typeface="Calibri"/>
                <a:ea typeface="宋体" panose="02010600030101010101" pitchFamily="2" charset="-122"/>
              </a:rPr>
              <a:t>www.1ppt.com/jieri/           PPT</a:t>
            </a:r>
            <a:r>
              <a:rPr lang="zh-CN" altLang="en-US" sz="100" dirty="0">
                <a:solidFill>
                  <a:prstClr val="black"/>
                </a:solidFill>
                <a:latin typeface="Calibri"/>
                <a:ea typeface="宋体" panose="02010600030101010101" pitchFamily="2" charset="-122"/>
              </a:rPr>
              <a:t>素材下载：</a:t>
            </a:r>
            <a:r>
              <a:rPr lang="en-US" altLang="zh-CN" sz="100" dirty="0">
                <a:solidFill>
                  <a:prstClr val="black"/>
                </a:solidFill>
                <a:latin typeface="Calibri"/>
                <a:ea typeface="宋体" panose="02010600030101010101" pitchFamily="2" charset="-122"/>
              </a:rPr>
              <a:t>www.1ppt.com/sucai/</a:t>
            </a:r>
            <a:endParaRPr lang="en-US" altLang="zh-CN" sz="100" dirty="0">
              <a:solidFill>
                <a:prstClr val="black"/>
              </a:solidFill>
              <a:latin typeface="Calibri"/>
              <a:ea typeface="宋体" panose="02010600030101010101" pitchFamily="2" charset="-122"/>
            </a:endParaRPr>
          </a:p>
          <a:p>
            <a:pPr fontAlgn="auto">
              <a:spcBef>
                <a:spcPts val="0"/>
              </a:spcBef>
              <a:spcAft>
                <a:spcPts val="0"/>
              </a:spcAft>
            </a:pPr>
            <a:r>
              <a:rPr lang="en-US" altLang="zh-CN" sz="100" dirty="0">
                <a:solidFill>
                  <a:prstClr val="black"/>
                </a:solidFill>
                <a:latin typeface="Calibri"/>
                <a:ea typeface="宋体" panose="02010600030101010101" pitchFamily="2" charset="-122"/>
              </a:rPr>
              <a:t>PPT</a:t>
            </a:r>
            <a:r>
              <a:rPr lang="zh-CN" altLang="en-US" sz="100" dirty="0">
                <a:solidFill>
                  <a:prstClr val="black"/>
                </a:solidFill>
                <a:latin typeface="Calibri"/>
                <a:ea typeface="宋体" panose="02010600030101010101" pitchFamily="2" charset="-122"/>
              </a:rPr>
              <a:t>背景图片：</a:t>
            </a:r>
            <a:r>
              <a:rPr lang="en-US" altLang="zh-CN" sz="100" dirty="0">
                <a:solidFill>
                  <a:prstClr val="black"/>
                </a:solidFill>
                <a:latin typeface="Calibri"/>
                <a:ea typeface="宋体" panose="02010600030101010101" pitchFamily="2" charset="-122"/>
              </a:rPr>
              <a:t>www.1ppt.com/beijing/      PPT</a:t>
            </a:r>
            <a:r>
              <a:rPr lang="zh-CN" altLang="en-US" sz="100" dirty="0">
                <a:solidFill>
                  <a:prstClr val="black"/>
                </a:solidFill>
                <a:latin typeface="Calibri"/>
                <a:ea typeface="宋体" panose="02010600030101010101" pitchFamily="2" charset="-122"/>
              </a:rPr>
              <a:t>图表下载：</a:t>
            </a:r>
            <a:r>
              <a:rPr lang="en-US" altLang="zh-CN" sz="100" dirty="0">
                <a:solidFill>
                  <a:prstClr val="black"/>
                </a:solidFill>
                <a:latin typeface="Calibri"/>
                <a:ea typeface="宋体" panose="02010600030101010101" pitchFamily="2" charset="-122"/>
              </a:rPr>
              <a:t>www.1ppt.com/tubiao/      </a:t>
            </a:r>
            <a:endParaRPr lang="en-US" altLang="zh-CN" sz="100" dirty="0">
              <a:solidFill>
                <a:prstClr val="black"/>
              </a:solidFill>
              <a:latin typeface="Calibri"/>
              <a:ea typeface="宋体" panose="02010600030101010101" pitchFamily="2" charset="-122"/>
            </a:endParaRPr>
          </a:p>
          <a:p>
            <a:pPr fontAlgn="auto">
              <a:spcBef>
                <a:spcPts val="0"/>
              </a:spcBef>
              <a:spcAft>
                <a:spcPts val="0"/>
              </a:spcAft>
            </a:pPr>
            <a:r>
              <a:rPr lang="zh-CN" altLang="en-US" sz="100" dirty="0">
                <a:solidFill>
                  <a:prstClr val="black"/>
                </a:solidFill>
                <a:latin typeface="Calibri"/>
                <a:ea typeface="宋体" panose="02010600030101010101" pitchFamily="2" charset="-122"/>
              </a:rPr>
              <a:t>优秀</a:t>
            </a:r>
            <a:r>
              <a:rPr lang="en-US" altLang="zh-CN" sz="100" dirty="0">
                <a:solidFill>
                  <a:prstClr val="black"/>
                </a:solidFill>
                <a:latin typeface="Calibri"/>
                <a:ea typeface="宋体" panose="02010600030101010101" pitchFamily="2" charset="-122"/>
              </a:rPr>
              <a:t>PPT</a:t>
            </a:r>
            <a:r>
              <a:rPr lang="zh-CN" altLang="en-US" sz="100" dirty="0">
                <a:solidFill>
                  <a:prstClr val="black"/>
                </a:solidFill>
                <a:latin typeface="Calibri"/>
                <a:ea typeface="宋体" panose="02010600030101010101" pitchFamily="2" charset="-122"/>
              </a:rPr>
              <a:t>下载：</a:t>
            </a:r>
            <a:r>
              <a:rPr lang="en-US" altLang="zh-CN" sz="100" dirty="0">
                <a:solidFill>
                  <a:prstClr val="black"/>
                </a:solidFill>
                <a:latin typeface="Calibri"/>
                <a:ea typeface="宋体" panose="02010600030101010101" pitchFamily="2" charset="-122"/>
              </a:rPr>
              <a:t>www.1ppt.com/xiazai/        PPT</a:t>
            </a:r>
            <a:r>
              <a:rPr lang="zh-CN" altLang="en-US" sz="100" dirty="0">
                <a:solidFill>
                  <a:prstClr val="black"/>
                </a:solidFill>
                <a:latin typeface="Calibri"/>
                <a:ea typeface="宋体" panose="02010600030101010101" pitchFamily="2" charset="-122"/>
              </a:rPr>
              <a:t>教程： </a:t>
            </a:r>
            <a:r>
              <a:rPr lang="en-US" altLang="zh-CN" sz="100" dirty="0">
                <a:solidFill>
                  <a:prstClr val="black"/>
                </a:solidFill>
                <a:latin typeface="Calibri"/>
                <a:ea typeface="宋体" panose="02010600030101010101" pitchFamily="2" charset="-122"/>
              </a:rPr>
              <a:t>www.1ppt.com/powerpoint/      </a:t>
            </a:r>
            <a:endParaRPr lang="en-US" altLang="zh-CN" sz="100" dirty="0">
              <a:solidFill>
                <a:prstClr val="black"/>
              </a:solidFill>
              <a:latin typeface="Calibri"/>
              <a:ea typeface="宋体" panose="02010600030101010101" pitchFamily="2" charset="-122"/>
            </a:endParaRPr>
          </a:p>
          <a:p>
            <a:pPr fontAlgn="auto">
              <a:spcBef>
                <a:spcPts val="0"/>
              </a:spcBef>
              <a:spcAft>
                <a:spcPts val="0"/>
              </a:spcAft>
            </a:pPr>
            <a:r>
              <a:rPr lang="en-US" altLang="zh-CN" sz="100" dirty="0">
                <a:solidFill>
                  <a:prstClr val="black"/>
                </a:solidFill>
                <a:latin typeface="Calibri"/>
                <a:ea typeface="宋体" panose="02010600030101010101" pitchFamily="2" charset="-122"/>
              </a:rPr>
              <a:t>Word</a:t>
            </a:r>
            <a:r>
              <a:rPr lang="zh-CN" altLang="en-US" sz="100" dirty="0">
                <a:solidFill>
                  <a:prstClr val="black"/>
                </a:solidFill>
                <a:latin typeface="Calibri"/>
                <a:ea typeface="宋体" panose="02010600030101010101" pitchFamily="2" charset="-122"/>
              </a:rPr>
              <a:t>教程： </a:t>
            </a:r>
            <a:r>
              <a:rPr lang="en-US" altLang="zh-CN" sz="100" dirty="0">
                <a:solidFill>
                  <a:prstClr val="black"/>
                </a:solidFill>
                <a:latin typeface="Calibri"/>
                <a:ea typeface="宋体" panose="02010600030101010101" pitchFamily="2" charset="-122"/>
              </a:rPr>
              <a:t>www.1ppt.com/word/              Excel</a:t>
            </a:r>
            <a:r>
              <a:rPr lang="zh-CN" altLang="en-US" sz="100" dirty="0">
                <a:solidFill>
                  <a:prstClr val="black"/>
                </a:solidFill>
                <a:latin typeface="Calibri"/>
                <a:ea typeface="宋体" panose="02010600030101010101" pitchFamily="2" charset="-122"/>
              </a:rPr>
              <a:t>教程：</a:t>
            </a:r>
            <a:r>
              <a:rPr lang="en-US" altLang="zh-CN" sz="100" dirty="0">
                <a:solidFill>
                  <a:prstClr val="black"/>
                </a:solidFill>
                <a:latin typeface="Calibri"/>
                <a:ea typeface="宋体" panose="02010600030101010101" pitchFamily="2" charset="-122"/>
              </a:rPr>
              <a:t>www.1ppt.com/excel/  </a:t>
            </a:r>
            <a:endParaRPr lang="en-US" altLang="zh-CN" sz="100" dirty="0">
              <a:solidFill>
                <a:prstClr val="black"/>
              </a:solidFill>
              <a:latin typeface="Calibri"/>
              <a:ea typeface="宋体" panose="02010600030101010101" pitchFamily="2" charset="-122"/>
            </a:endParaRPr>
          </a:p>
          <a:p>
            <a:pPr fontAlgn="auto">
              <a:spcBef>
                <a:spcPts val="0"/>
              </a:spcBef>
              <a:spcAft>
                <a:spcPts val="0"/>
              </a:spcAft>
            </a:pPr>
            <a:r>
              <a:rPr lang="zh-CN" altLang="en-US" sz="100" dirty="0">
                <a:solidFill>
                  <a:prstClr val="black"/>
                </a:solidFill>
                <a:latin typeface="Calibri"/>
                <a:ea typeface="宋体" panose="02010600030101010101" pitchFamily="2" charset="-122"/>
              </a:rPr>
              <a:t>资料下载：</a:t>
            </a:r>
            <a:r>
              <a:rPr lang="en-US" altLang="zh-CN" sz="100" dirty="0">
                <a:solidFill>
                  <a:prstClr val="black"/>
                </a:solidFill>
                <a:latin typeface="Calibri"/>
                <a:ea typeface="宋体" panose="02010600030101010101" pitchFamily="2" charset="-122"/>
              </a:rPr>
              <a:t>www.1ppt.com/ziliao/                PPT</a:t>
            </a:r>
            <a:r>
              <a:rPr lang="zh-CN" altLang="en-US" sz="100" dirty="0">
                <a:solidFill>
                  <a:prstClr val="black"/>
                </a:solidFill>
                <a:latin typeface="Calibri"/>
                <a:ea typeface="宋体" panose="02010600030101010101" pitchFamily="2" charset="-122"/>
              </a:rPr>
              <a:t>课件下载：</a:t>
            </a:r>
            <a:r>
              <a:rPr lang="en-US" altLang="zh-CN" sz="100" dirty="0">
                <a:solidFill>
                  <a:prstClr val="black"/>
                </a:solidFill>
                <a:latin typeface="Calibri"/>
                <a:ea typeface="宋体" panose="02010600030101010101" pitchFamily="2" charset="-122"/>
              </a:rPr>
              <a:t>www.1ppt.com/kejian/ </a:t>
            </a:r>
            <a:endParaRPr lang="en-US" altLang="zh-CN" sz="100" dirty="0">
              <a:solidFill>
                <a:prstClr val="black"/>
              </a:solidFill>
              <a:latin typeface="Calibri"/>
              <a:ea typeface="宋体" panose="02010600030101010101" pitchFamily="2" charset="-122"/>
            </a:endParaRPr>
          </a:p>
          <a:p>
            <a:pPr fontAlgn="auto">
              <a:spcBef>
                <a:spcPts val="0"/>
              </a:spcBef>
              <a:spcAft>
                <a:spcPts val="0"/>
              </a:spcAft>
            </a:pPr>
            <a:r>
              <a:rPr lang="zh-CN" altLang="en-US" sz="100" dirty="0">
                <a:solidFill>
                  <a:prstClr val="black"/>
                </a:solidFill>
                <a:latin typeface="Calibri"/>
                <a:ea typeface="宋体" panose="02010600030101010101" pitchFamily="2" charset="-122"/>
              </a:rPr>
              <a:t>范文下载：</a:t>
            </a:r>
            <a:r>
              <a:rPr lang="en-US" altLang="zh-CN" sz="100" dirty="0">
                <a:solidFill>
                  <a:prstClr val="black"/>
                </a:solidFill>
                <a:latin typeface="Calibri"/>
                <a:ea typeface="宋体" panose="02010600030101010101" pitchFamily="2" charset="-122"/>
              </a:rPr>
              <a:t>www.1ppt.com/fanwen/             </a:t>
            </a:r>
            <a:r>
              <a:rPr lang="zh-CN" altLang="en-US" sz="100" dirty="0">
                <a:solidFill>
                  <a:prstClr val="black"/>
                </a:solidFill>
                <a:latin typeface="Calibri"/>
                <a:ea typeface="宋体" panose="02010600030101010101" pitchFamily="2" charset="-122"/>
              </a:rPr>
              <a:t>试卷下载：</a:t>
            </a:r>
            <a:r>
              <a:rPr lang="en-US" altLang="zh-CN" sz="100" dirty="0">
                <a:solidFill>
                  <a:prstClr val="black"/>
                </a:solidFill>
                <a:latin typeface="Calibri"/>
                <a:ea typeface="宋体" panose="02010600030101010101" pitchFamily="2" charset="-122"/>
              </a:rPr>
              <a:t>www.1ppt.com/shiti/  </a:t>
            </a:r>
            <a:endParaRPr lang="en-US" altLang="zh-CN" sz="100" dirty="0">
              <a:solidFill>
                <a:prstClr val="black"/>
              </a:solidFill>
              <a:latin typeface="Calibri"/>
              <a:ea typeface="宋体" panose="02010600030101010101" pitchFamily="2" charset="-122"/>
            </a:endParaRPr>
          </a:p>
          <a:p>
            <a:pPr fontAlgn="auto">
              <a:spcBef>
                <a:spcPts val="0"/>
              </a:spcBef>
              <a:spcAft>
                <a:spcPts val="0"/>
              </a:spcAft>
            </a:pPr>
            <a:r>
              <a:rPr lang="zh-CN" altLang="en-US" sz="100" dirty="0">
                <a:solidFill>
                  <a:prstClr val="black"/>
                </a:solidFill>
                <a:latin typeface="Calibri"/>
                <a:ea typeface="宋体" panose="02010600030101010101" pitchFamily="2" charset="-122"/>
              </a:rPr>
              <a:t>教案下载：</a:t>
            </a:r>
            <a:r>
              <a:rPr lang="en-US" altLang="zh-CN" sz="100" dirty="0">
                <a:solidFill>
                  <a:prstClr val="black"/>
                </a:solidFill>
                <a:latin typeface="Calibri"/>
                <a:ea typeface="宋体" panose="02010600030101010101" pitchFamily="2" charset="-122"/>
              </a:rPr>
              <a:t>www.1ppt.com/jiaoan/  </a:t>
            </a:r>
            <a:r>
              <a:rPr lang="en-US" altLang="zh-CN" sz="100" dirty="0" smtClean="0">
                <a:solidFill>
                  <a:prstClr val="black"/>
                </a:solidFill>
                <a:latin typeface="Calibri"/>
                <a:ea typeface="宋体" panose="02010600030101010101" pitchFamily="2" charset="-122"/>
              </a:rPr>
              <a:t>      </a:t>
            </a:r>
            <a:endParaRPr lang="en-US" altLang="zh-CN" sz="100" dirty="0">
              <a:solidFill>
                <a:prstClr val="black"/>
              </a:solidFill>
              <a:latin typeface="Calibri"/>
              <a:ea typeface="宋体" panose="02010600030101010101" pitchFamily="2" charset="-122"/>
            </a:endParaRPr>
          </a:p>
          <a:p>
            <a:pPr fontAlgn="auto">
              <a:spcBef>
                <a:spcPts val="0"/>
              </a:spcBef>
              <a:spcAft>
                <a:spcPts val="0"/>
              </a:spcAft>
            </a:pPr>
            <a:r>
              <a:rPr lang="zh-CN" altLang="en-US" sz="100" dirty="0">
                <a:solidFill>
                  <a:prstClr val="black"/>
                </a:solidFill>
                <a:latin typeface="Calibri"/>
                <a:ea typeface="宋体" panose="02010600030101010101" pitchFamily="2" charset="-122"/>
              </a:rPr>
              <a:t>字体下</a:t>
            </a:r>
            <a:r>
              <a:rPr lang="zh-CN" altLang="en-US" sz="100" dirty="0" smtClean="0">
                <a:solidFill>
                  <a:prstClr val="black"/>
                </a:solidFill>
                <a:latin typeface="Calibri"/>
                <a:ea typeface="宋体" panose="02010600030101010101" pitchFamily="2" charset="-122"/>
              </a:rPr>
              <a:t>载：</a:t>
            </a:r>
            <a:r>
              <a:rPr lang="en-US" altLang="zh-CN" sz="100" dirty="0" smtClean="0">
                <a:solidFill>
                  <a:prstClr val="black"/>
                </a:solidFill>
                <a:latin typeface="Calibri"/>
                <a:ea typeface="宋体" panose="02010600030101010101" pitchFamily="2" charset="-122"/>
              </a:rPr>
              <a:t>www.1ppt.com/ziti/</a:t>
            </a:r>
            <a:endParaRPr lang="en-US" altLang="zh-CN" sz="100" dirty="0">
              <a:solidFill>
                <a:prstClr val="black"/>
              </a:solidFill>
              <a:latin typeface="Calibri"/>
              <a:ea typeface="宋体" panose="02010600030101010101" pitchFamily="2" charset="-122"/>
            </a:endParaRPr>
          </a:p>
          <a:p>
            <a:pPr fontAlgn="auto">
              <a:spcBef>
                <a:spcPts val="0"/>
              </a:spcBef>
              <a:spcAft>
                <a:spcPts val="0"/>
              </a:spcAft>
            </a:pPr>
            <a:r>
              <a:rPr lang="en-US" altLang="zh-CN" sz="100" dirty="0">
                <a:solidFill>
                  <a:prstClr val="black"/>
                </a:solidFill>
                <a:latin typeface="Calibri"/>
                <a:ea typeface="宋体" panose="02010600030101010101" pitchFamily="2" charset="-122"/>
              </a:rPr>
              <a:t> </a:t>
            </a:r>
            <a:endParaRPr lang="zh-CN" altLang="en-US" sz="100" dirty="0">
              <a:solidFill>
                <a:prstClr val="black"/>
              </a:solidFill>
              <a:latin typeface="Calibri"/>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p>
        </p:txBody>
      </p:sp>
      <p:sp>
        <p:nvSpPr>
          <p:cNvPr id="62" name="FLYING IMPRESSION FID FEIZHAO    qq:1964271550"/>
          <p:cNvSpPr txBox="1"/>
          <p:nvPr>
            <p:custDataLst>
              <p:tags r:id="rId1"/>
            </p:custDataLst>
          </p:nvPr>
        </p:nvSpPr>
        <p:spPr>
          <a:xfrm>
            <a:off x="3385798" y="2406931"/>
            <a:ext cx="7832272" cy="871457"/>
          </a:xfrm>
          <a:prstGeom prst="rect">
            <a:avLst/>
          </a:prstGeom>
          <a:noFill/>
        </p:spPr>
        <p:txBody>
          <a:bodyPr wrap="square" rtlCol="0">
            <a:spAutoFit/>
          </a:bodyPr>
          <a:lstStyle/>
          <a:p>
            <a:r>
              <a:rPr lang="en-US" altLang="zh-CN" sz="5065" b="1" dirty="0">
                <a:solidFill>
                  <a:schemeClr val="bg1"/>
                </a:solidFill>
                <a:latin typeface="微软雅黑" panose="020B0503020204020204" pitchFamily="34" charset="-122"/>
                <a:ea typeface="微软雅黑" panose="020B0503020204020204" pitchFamily="34" charset="-122"/>
              </a:rPr>
              <a:t>Android</a:t>
            </a:r>
            <a:r>
              <a:rPr lang="zh-CN" altLang="zh-CN" sz="5065" b="1" dirty="0">
                <a:solidFill>
                  <a:schemeClr val="bg1"/>
                </a:solidFill>
                <a:latin typeface="微软雅黑" panose="020B0503020204020204" pitchFamily="34" charset="-122"/>
                <a:ea typeface="微软雅黑" panose="020B0503020204020204" pitchFamily="34" charset="-122"/>
              </a:rPr>
              <a:t>高级</a:t>
            </a:r>
            <a:r>
              <a:rPr lang="zh-CN" altLang="zh-CN" sz="5065" b="1" dirty="0" smtClean="0">
                <a:solidFill>
                  <a:schemeClr val="bg1"/>
                </a:solidFill>
                <a:latin typeface="微软雅黑" panose="020B0503020204020204" pitchFamily="34" charset="-122"/>
                <a:ea typeface="微软雅黑" panose="020B0503020204020204" pitchFamily="34" charset="-122"/>
              </a:rPr>
              <a:t>开发</a:t>
            </a:r>
            <a:r>
              <a:rPr lang="zh-CN" altLang="en-US" sz="5065" b="1" dirty="0" smtClean="0">
                <a:solidFill>
                  <a:schemeClr val="bg1"/>
                </a:solidFill>
                <a:latin typeface="微软雅黑" panose="020B0503020204020204" pitchFamily="34" charset="-122"/>
                <a:ea typeface="微软雅黑" panose="020B0503020204020204" pitchFamily="34" charset="-122"/>
              </a:rPr>
              <a:t>正式课</a:t>
            </a:r>
            <a:endParaRPr lang="zh-CN" altLang="zh-CN" sz="5065" b="1" dirty="0">
              <a:solidFill>
                <a:schemeClr val="bg1"/>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8534098" y="3282169"/>
            <a:ext cx="2211197" cy="288412"/>
          </a:xfrm>
          <a:prstGeom prst="rect">
            <a:avLst/>
          </a:prstGeom>
          <a:noFill/>
        </p:spPr>
        <p:txBody>
          <a:bodyPr wrap="square" rtlCol="0">
            <a:spAutoFit/>
          </a:bodyPr>
          <a:lstStyle/>
          <a:p>
            <a:pPr>
              <a:lnSpc>
                <a:spcPct val="120000"/>
              </a:lnSpc>
            </a:pPr>
            <a:r>
              <a:rPr lang="zh-CN" altLang="en-US" sz="1160" b="1" dirty="0">
                <a:solidFill>
                  <a:schemeClr val="bg1"/>
                </a:solidFill>
                <a:latin typeface="微软雅黑" panose="020B0503020204020204" pitchFamily="34" charset="-122"/>
                <a:ea typeface="微软雅黑" panose="020B0503020204020204" pitchFamily="34" charset="-122"/>
              </a:rPr>
              <a:t>码牛学院</a:t>
            </a:r>
            <a:r>
              <a:rPr lang="en-US" altLang="zh-CN" sz="1160" b="1" dirty="0">
                <a:solidFill>
                  <a:schemeClr val="bg1"/>
                </a:solidFill>
                <a:latin typeface="微软雅黑" panose="020B0503020204020204" pitchFamily="34" charset="-122"/>
                <a:ea typeface="微软雅黑" panose="020B0503020204020204" pitchFamily="34" charset="-122"/>
              </a:rPr>
              <a:t>-</a:t>
            </a:r>
            <a:r>
              <a:rPr lang="zh-CN" altLang="en-US" sz="1160" b="1" dirty="0">
                <a:solidFill>
                  <a:schemeClr val="bg1"/>
                </a:solidFill>
                <a:latin typeface="微软雅黑" panose="020B0503020204020204" pitchFamily="34" charset="-122"/>
                <a:ea typeface="微软雅黑" panose="020B0503020204020204" pitchFamily="34" charset="-122"/>
              </a:rPr>
              <a:t>用代码码出牛逼人生</a:t>
            </a:r>
            <a:endParaRPr lang="en-US" altLang="zh-CN" sz="1160" b="1" dirty="0">
              <a:solidFill>
                <a:schemeClr val="bg1"/>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676847" y="1816125"/>
            <a:ext cx="1967443" cy="19674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2"/>
                                        </p:tgtEl>
                                        <p:attrNameLst>
                                          <p:attrName>ppt_y</p:attrName>
                                        </p:attrNameLst>
                                      </p:cBhvr>
                                      <p:tavLst>
                                        <p:tav tm="0">
                                          <p:val>
                                            <p:strVal val="#ppt_y"/>
                                          </p:val>
                                        </p:tav>
                                        <p:tav tm="100000">
                                          <p:val>
                                            <p:strVal val="#ppt_y"/>
                                          </p:val>
                                        </p:tav>
                                      </p:tavLst>
                                    </p:anim>
                                    <p:anim calcmode="lin" valueType="num">
                                      <p:cBhvr>
                                        <p:cTn id="1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2"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内存碎片概念</a:t>
            </a:r>
            <a:endParaRPr lang="zh-CN" altLang="en-US" sz="3200" b="1" dirty="0" smtClean="0">
              <a:latin typeface="宋体" panose="02010600030101010101" pitchFamily="2" charset="-122"/>
            </a:endParaRPr>
          </a:p>
        </p:txBody>
      </p:sp>
      <p:sp>
        <p:nvSpPr>
          <p:cNvPr id="4" name="圆角矩形 3"/>
          <p:cNvSpPr/>
          <p:nvPr/>
        </p:nvSpPr>
        <p:spPr>
          <a:xfrm>
            <a:off x="5956300" y="1397635"/>
            <a:ext cx="6161405" cy="455676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内容占位符 2"/>
          <p:cNvSpPr txBox="1"/>
          <p:nvPr/>
        </p:nvSpPr>
        <p:spPr>
          <a:xfrm>
            <a:off x="6620510" y="1745615"/>
            <a:ext cx="4056380" cy="3810000"/>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sz="1800" dirty="0">
                <a:solidFill>
                  <a:schemeClr val="bg1"/>
                </a:solidFill>
                <a:latin typeface="思源黑体 CN Normal" panose="020B0400000000000000" pitchFamily="34" charset="-122"/>
                <a:ea typeface="思源黑体 CN Normal" panose="020B0400000000000000" pitchFamily="34" charset="-122"/>
                <a:sym typeface="+mn-ea"/>
              </a:rPr>
              <a:t>存储地址空间是指对存储器编码（编码地址）的范围。</a:t>
            </a:r>
            <a:r>
              <a:rPr sz="1800" dirty="0">
                <a:solidFill>
                  <a:srgbClr val="FF0000"/>
                </a:solidFill>
                <a:latin typeface="思源黑体 CN Normal" panose="020B0400000000000000" pitchFamily="34" charset="-122"/>
                <a:ea typeface="思源黑体 CN Normal" panose="020B0400000000000000" pitchFamily="34" charset="-122"/>
                <a:sym typeface="+mn-ea"/>
              </a:rPr>
              <a:t>所谓编码就是对每一个物理存储单元（一个字节）分配一个号码</a:t>
            </a:r>
            <a:r>
              <a:rPr sz="1800" dirty="0">
                <a:solidFill>
                  <a:schemeClr val="bg1"/>
                </a:solidFill>
                <a:latin typeface="思源黑体 CN Normal" panose="020B0400000000000000" pitchFamily="34" charset="-122"/>
                <a:ea typeface="思源黑体 CN Normal" panose="020B0400000000000000" pitchFamily="34" charset="-122"/>
                <a:sym typeface="+mn-ea"/>
              </a:rPr>
              <a:t>，通常叫作“编址”。分配一个号码给一个存储单元的目的是为了便于找到它，完成数据的读写，这就是所谓的“寻址”（所以，有人也把地址空间称为寻址空间）。</a:t>
            </a:r>
            <a:endParaRPr sz="1800" dirty="0">
              <a:solidFill>
                <a:schemeClr val="bg1"/>
              </a:solidFill>
              <a:latin typeface="思源黑体 CN Normal" panose="020B0400000000000000" pitchFamily="34" charset="-122"/>
              <a:ea typeface="思源黑体 CN Normal" panose="020B0400000000000000" pitchFamily="34" charset="-122"/>
              <a:sym typeface="+mn-ea"/>
            </a:endParaRPr>
          </a:p>
          <a:p>
            <a:pPr marL="0" indent="0" algn="just">
              <a:buNone/>
            </a:pPr>
            <a:r>
              <a:rPr sz="1800" dirty="0">
                <a:solidFill>
                  <a:schemeClr val="bg1"/>
                </a:solidFill>
                <a:latin typeface="思源黑体 CN Normal" panose="020B0400000000000000" pitchFamily="34" charset="-122"/>
                <a:ea typeface="思源黑体 CN Normal" panose="020B0400000000000000" pitchFamily="34" charset="-122"/>
                <a:sym typeface="+mn-ea"/>
              </a:rPr>
              <a:t>地址空间的大小和物理存储器的大小并不一定相等。举个例子来说明这个问题：某层楼共有17个房间，其编号为801～817。这17个房间是物理的，而其地址空间采用了三位编码，其范围是800～899共100个地址，可见地址空间是大于实际房间数量的。</a:t>
            </a:r>
            <a:endParaRPr sz="1800" dirty="0">
              <a:solidFill>
                <a:schemeClr val="bg1"/>
              </a:solidFill>
              <a:latin typeface="思源黑体 CN Normal" panose="020B0400000000000000" pitchFamily="34" charset="-122"/>
              <a:ea typeface="思源黑体 CN Normal" panose="020B0400000000000000" pitchFamily="34" charset="-122"/>
              <a:sym typeface="+mn-ea"/>
            </a:endParaRPr>
          </a:p>
        </p:txBody>
      </p:sp>
      <p:pic>
        <p:nvPicPr>
          <p:cNvPr id="100" name="图片 99"/>
          <p:cNvPicPr/>
          <p:nvPr/>
        </p:nvPicPr>
        <p:blipFill>
          <a:blip r:embed="rId1"/>
          <a:stretch>
            <a:fillRect/>
          </a:stretch>
        </p:blipFill>
        <p:spPr>
          <a:xfrm>
            <a:off x="308610" y="1816100"/>
            <a:ext cx="5429885" cy="31451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为什么需要</a:t>
            </a:r>
            <a:r>
              <a:rPr lang="en-US" altLang="zh-CN" sz="3200" b="1" dirty="0" smtClean="0">
                <a:latin typeface="宋体" panose="02010600030101010101" pitchFamily="2" charset="-122"/>
              </a:rPr>
              <a:t>GC</a:t>
            </a:r>
            <a:r>
              <a:rPr lang="zh-CN" altLang="en-US" sz="3200" b="1" dirty="0" smtClean="0">
                <a:latin typeface="宋体" panose="02010600030101010101" pitchFamily="2" charset="-122"/>
              </a:rPr>
              <a:t>？</a:t>
            </a:r>
            <a:endParaRPr lang="zh-CN" altLang="en-US" sz="3200" b="1" dirty="0" smtClean="0">
              <a:latin typeface="宋体" panose="02010600030101010101" pitchFamily="2" charset="-122"/>
            </a:endParaRPr>
          </a:p>
        </p:txBody>
      </p:sp>
      <p:sp>
        <p:nvSpPr>
          <p:cNvPr id="4" name="圆角矩形 3"/>
          <p:cNvSpPr/>
          <p:nvPr/>
        </p:nvSpPr>
        <p:spPr>
          <a:xfrm>
            <a:off x="502285" y="1397635"/>
            <a:ext cx="11615420" cy="431990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内容占位符 2"/>
          <p:cNvSpPr txBox="1"/>
          <p:nvPr/>
        </p:nvSpPr>
        <p:spPr>
          <a:xfrm>
            <a:off x="812800" y="1692910"/>
            <a:ext cx="9809480" cy="3846830"/>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lang="zh-CN" sz="2400" dirty="0">
                <a:solidFill>
                  <a:schemeClr val="bg1"/>
                </a:solidFill>
                <a:latin typeface="思源黑体 CN Normal" panose="020B0400000000000000" pitchFamily="34" charset="-122"/>
                <a:ea typeface="思源黑体 CN Normal" panose="020B0400000000000000" pitchFamily="34" charset="-122"/>
                <a:sym typeface="+mn-ea"/>
              </a:rPr>
              <a:t>对于系统而言，内存迟早都会被消耗完，因为不断的分配内存空间而不进行回溯，就好像不停的产生生活垃圾</a:t>
            </a:r>
            <a:endParaRPr lang="zh-CN" sz="2400" dirty="0">
              <a:solidFill>
                <a:schemeClr val="bg1"/>
              </a:solidFill>
              <a:latin typeface="思源黑体 CN Normal" panose="020B0400000000000000" pitchFamily="34" charset="-122"/>
              <a:ea typeface="思源黑体 CN Normal" panose="020B0400000000000000" pitchFamily="34" charset="-122"/>
              <a:sym typeface="+mn-ea"/>
            </a:endParaRPr>
          </a:p>
          <a:p>
            <a:pPr marL="0" indent="0" algn="just">
              <a:buNone/>
            </a:pPr>
            <a:endParaRPr lang="zh-CN" sz="2400" dirty="0">
              <a:solidFill>
                <a:schemeClr val="bg1"/>
              </a:solidFill>
              <a:latin typeface="思源黑体 CN Normal" panose="020B0400000000000000" pitchFamily="34" charset="-122"/>
              <a:ea typeface="思源黑体 CN Normal" panose="020B0400000000000000" pitchFamily="34" charset="-122"/>
              <a:sym typeface="+mn-ea"/>
            </a:endParaRPr>
          </a:p>
          <a:p>
            <a:pPr marL="0" indent="0" algn="just">
              <a:buNone/>
            </a:pPr>
            <a:r>
              <a:rPr lang="zh-CN" sz="2400" dirty="0">
                <a:solidFill>
                  <a:schemeClr val="bg1"/>
                </a:solidFill>
                <a:latin typeface="思源黑体 CN Normal" panose="020B0400000000000000" pitchFamily="34" charset="-122"/>
                <a:ea typeface="思源黑体 CN Normal" panose="020B0400000000000000" pitchFamily="34" charset="-122"/>
                <a:sym typeface="+mn-ea"/>
              </a:rPr>
              <a:t>但是</a:t>
            </a:r>
            <a:r>
              <a:rPr lang="zh-CN" sz="2400" dirty="0">
                <a:solidFill>
                  <a:srgbClr val="FF0000"/>
                </a:solidFill>
                <a:latin typeface="思源黑体 CN Normal" panose="020B0400000000000000" pitchFamily="34" charset="-122"/>
                <a:ea typeface="思源黑体 CN Normal" panose="020B0400000000000000" pitchFamily="34" charset="-122"/>
                <a:sym typeface="+mn-ea"/>
              </a:rPr>
              <a:t>除了释放垃圾对象，也需要对于内存空间进行碎片管理</a:t>
            </a:r>
            <a:r>
              <a:rPr lang="zh-CN" sz="2400" dirty="0">
                <a:solidFill>
                  <a:schemeClr val="bg1"/>
                </a:solidFill>
                <a:latin typeface="思源黑体 CN Normal" panose="020B0400000000000000" pitchFamily="34" charset="-122"/>
                <a:ea typeface="思源黑体 CN Normal" panose="020B0400000000000000" pitchFamily="34" charset="-122"/>
                <a:sym typeface="+mn-ea"/>
              </a:rPr>
              <a:t>，没有</a:t>
            </a:r>
            <a:r>
              <a:rPr lang="en-US" altLang="zh-CN" sz="2400" dirty="0">
                <a:solidFill>
                  <a:schemeClr val="bg1"/>
                </a:solidFill>
                <a:latin typeface="思源黑体 CN Normal" panose="020B0400000000000000" pitchFamily="34" charset="-122"/>
                <a:ea typeface="思源黑体 CN Normal" panose="020B0400000000000000" pitchFamily="34" charset="-122"/>
                <a:sym typeface="+mn-ea"/>
              </a:rPr>
              <a:t>GC</a:t>
            </a:r>
            <a:r>
              <a:rPr lang="zh-CN" altLang="en-US" sz="2400" dirty="0">
                <a:solidFill>
                  <a:schemeClr val="bg1"/>
                </a:solidFill>
                <a:latin typeface="思源黑体 CN Normal" panose="020B0400000000000000" pitchFamily="34" charset="-122"/>
                <a:ea typeface="思源黑体 CN Normal" panose="020B0400000000000000" pitchFamily="34" charset="-122"/>
                <a:sym typeface="+mn-ea"/>
              </a:rPr>
              <a:t>就不能保证应用程序的正常化进行</a:t>
            </a:r>
            <a:endParaRPr lang="zh-CN" sz="2400" dirty="0">
              <a:solidFill>
                <a:schemeClr val="bg1"/>
              </a:solidFill>
              <a:latin typeface="思源黑体 CN Normal" panose="020B0400000000000000" pitchFamily="34" charset="-122"/>
              <a:ea typeface="思源黑体 CN Normal" panose="020B0400000000000000" pitchFamily="34" charset="-122"/>
              <a:sym typeface="+mn-ea"/>
            </a:endParaRPr>
          </a:p>
          <a:p>
            <a:pPr marL="0" indent="0" algn="just">
              <a:buNone/>
            </a:pPr>
            <a:endParaRPr lang="zh-CN" sz="2400" dirty="0">
              <a:solidFill>
                <a:schemeClr val="bg1"/>
              </a:solidFill>
              <a:latin typeface="思源黑体 CN Normal" panose="020B0400000000000000" pitchFamily="34" charset="-122"/>
              <a:ea typeface="思源黑体 CN Normal" panose="020B0400000000000000" pitchFamily="34" charset="-122"/>
              <a:sym typeface="+mn-ea"/>
            </a:endParaRPr>
          </a:p>
          <a:p>
            <a:pPr marL="0" indent="0" algn="just">
              <a:buNone/>
            </a:pPr>
            <a:endParaRPr lang="zh-CN" sz="2400" dirty="0">
              <a:solidFill>
                <a:schemeClr val="bg1"/>
              </a:solidFill>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9"/>
            <a:ext cx="2787497" cy="2517072"/>
            <a:chOff x="4844381" y="1184639"/>
            <a:chExt cx="2787497" cy="2517072"/>
          </a:xfrm>
        </p:grpSpPr>
        <p:sp>
          <p:nvSpPr>
            <p:cNvPr id="4" name="Oval 5"/>
            <p:cNvSpPr>
              <a:spLocks noChangeArrowheads="1"/>
            </p:cNvSpPr>
            <p:nvPr/>
          </p:nvSpPr>
          <p:spPr bwMode="auto">
            <a:xfrm>
              <a:off x="5062858" y="1184639"/>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702186" y="1780187"/>
              <a:ext cx="109728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02</a:t>
              </a:r>
              <a:endParaRPr lang="zh-CN" altLang="en-US" sz="7200" dirty="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108181" y="4447286"/>
            <a:ext cx="10291264"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eaLnBrk="0" hangingPunct="0"/>
            <a:r>
              <a:rPr lang="en-US" altLang="zh-CN" sz="2800" b="1" dirty="0" smtClean="0">
                <a:solidFill>
                  <a:schemeClr val="bg1"/>
                </a:solidFill>
                <a:latin typeface="宋体" panose="02010600030101010101" pitchFamily="2" charset="-122"/>
                <a:sym typeface="+mn-ea"/>
              </a:rPr>
              <a:t>GC</a:t>
            </a:r>
            <a:r>
              <a:rPr lang="zh-CN" altLang="en-US" sz="2800" b="1" dirty="0" smtClean="0">
                <a:solidFill>
                  <a:schemeClr val="bg1"/>
                </a:solidFill>
                <a:latin typeface="宋体" panose="02010600030101010101" pitchFamily="2" charset="-122"/>
                <a:sym typeface="+mn-ea"/>
              </a:rPr>
              <a:t>核心算法</a:t>
            </a:r>
            <a:endParaRPr lang="en-US" altLang="zh-CN" sz="2800" b="1" dirty="0" smtClean="0">
              <a:solidFill>
                <a:schemeClr val="bg1"/>
              </a:solidFill>
              <a:latin typeface="宋体" panose="02010600030101010101" pitchFamily="2" charset="-122"/>
              <a:ea typeface="思源黑体 CN Bold" panose="020B08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sym typeface="+mn-ea"/>
              </a:rPr>
              <a:t>垃圾回收相关算法</a:t>
            </a:r>
            <a:endParaRPr lang="zh-CN"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p:nvPr/>
        </p:nvSpPr>
        <p:spPr>
          <a:xfrm>
            <a:off x="1172845" y="1816100"/>
            <a:ext cx="9504045" cy="3703955"/>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lang="en-US" sz="2400" dirty="0">
                <a:solidFill>
                  <a:schemeClr val="bg1"/>
                </a:solidFill>
                <a:latin typeface="思源黑体 CN Normal" panose="020B0400000000000000" pitchFamily="34" charset="-122"/>
                <a:ea typeface="思源黑体 CN Normal" panose="020B0400000000000000" pitchFamily="34" charset="-122"/>
              </a:rPr>
              <a:t>1.</a:t>
            </a:r>
            <a:r>
              <a:rPr lang="zh-CN" altLang="en-US" sz="2400" dirty="0">
                <a:solidFill>
                  <a:schemeClr val="bg1"/>
                </a:solidFill>
                <a:latin typeface="思源黑体 CN Normal" panose="020B0400000000000000" pitchFamily="34" charset="-122"/>
                <a:ea typeface="思源黑体 CN Normal" panose="020B0400000000000000" pitchFamily="34" charset="-122"/>
              </a:rPr>
              <a:t>垃圾确认算法</a:t>
            </a:r>
            <a:r>
              <a:rPr lang="en-US" altLang="zh-CN" sz="2400" dirty="0">
                <a:solidFill>
                  <a:schemeClr val="bg1"/>
                </a:solidFill>
                <a:latin typeface="思源黑体 CN Normal" panose="020B0400000000000000" pitchFamily="34" charset="-122"/>
                <a:ea typeface="思源黑体 CN Normal" panose="020B0400000000000000" pitchFamily="34" charset="-122"/>
              </a:rPr>
              <a:t>--</a:t>
            </a:r>
            <a:r>
              <a:rPr lang="zh-CN" altLang="en-US" sz="2400" dirty="0">
                <a:solidFill>
                  <a:srgbClr val="FF0000"/>
                </a:solidFill>
                <a:latin typeface="思源黑体 CN Normal" panose="020B0400000000000000" pitchFamily="34" charset="-122"/>
                <a:ea typeface="思源黑体 CN Normal" panose="020B0400000000000000" pitchFamily="34" charset="-122"/>
              </a:rPr>
              <a:t>标记阶段算法</a:t>
            </a:r>
            <a:endParaRPr lang="en-US" sz="2400" dirty="0">
              <a:solidFill>
                <a:srgbClr val="FF0000"/>
              </a:solidFill>
              <a:latin typeface="思源黑体 CN Normal" panose="020B0400000000000000" pitchFamily="34" charset="-122"/>
              <a:ea typeface="思源黑体 CN Normal" panose="020B0400000000000000" pitchFamily="34" charset="-122"/>
            </a:endParaRPr>
          </a:p>
          <a:p>
            <a:pPr marL="0" indent="0" algn="just">
              <a:buNone/>
            </a:pPr>
            <a:r>
              <a:rPr lang="en-US" sz="2400" dirty="0">
                <a:solidFill>
                  <a:schemeClr val="bg1"/>
                </a:solidFill>
                <a:latin typeface="思源黑体 CN Normal" panose="020B0400000000000000" pitchFamily="34" charset="-122"/>
                <a:ea typeface="思源黑体 CN Normal" panose="020B0400000000000000" pitchFamily="34" charset="-122"/>
              </a:rPr>
              <a:t>	</a:t>
            </a:r>
            <a:r>
              <a:rPr lang="zh-CN" altLang="en-US" sz="2400" dirty="0">
                <a:solidFill>
                  <a:schemeClr val="bg1"/>
                </a:solidFill>
                <a:latin typeface="思源黑体 CN Normal" panose="020B0400000000000000" pitchFamily="34" charset="-122"/>
                <a:ea typeface="思源黑体 CN Normal" panose="020B0400000000000000" pitchFamily="34" charset="-122"/>
              </a:rPr>
              <a:t>引用计数算法</a:t>
            </a:r>
            <a:endParaRPr lang="zh-CN" altLang="en-US" sz="2400" dirty="0">
              <a:solidFill>
                <a:schemeClr val="bg1"/>
              </a:solidFill>
              <a:latin typeface="思源黑体 CN Normal" panose="020B0400000000000000" pitchFamily="34" charset="-122"/>
              <a:ea typeface="思源黑体 CN Normal" panose="020B0400000000000000" pitchFamily="34" charset="-122"/>
            </a:endParaRPr>
          </a:p>
          <a:p>
            <a:pPr marL="0" indent="0" algn="just">
              <a:buNone/>
            </a:pPr>
            <a:r>
              <a:rPr lang="en-US" altLang="zh-CN" sz="2400" dirty="0">
                <a:solidFill>
                  <a:schemeClr val="bg1"/>
                </a:solidFill>
                <a:latin typeface="思源黑体 CN Normal" panose="020B0400000000000000" pitchFamily="34" charset="-122"/>
                <a:ea typeface="思源黑体 CN Normal" panose="020B0400000000000000" pitchFamily="34" charset="-122"/>
              </a:rPr>
              <a:t>	GCRoot</a:t>
            </a:r>
            <a:r>
              <a:rPr lang="zh-CN" altLang="en-US" sz="2400" dirty="0">
                <a:solidFill>
                  <a:schemeClr val="bg1"/>
                </a:solidFill>
                <a:latin typeface="思源黑体 CN Normal" panose="020B0400000000000000" pitchFamily="34" charset="-122"/>
                <a:ea typeface="思源黑体 CN Normal" panose="020B0400000000000000" pitchFamily="34" charset="-122"/>
              </a:rPr>
              <a:t>可达性分析算法</a:t>
            </a:r>
            <a:endParaRPr lang="en-US" sz="2400" dirty="0">
              <a:solidFill>
                <a:schemeClr val="bg1"/>
              </a:solidFill>
              <a:latin typeface="思源黑体 CN Normal" panose="020B0400000000000000" pitchFamily="34" charset="-122"/>
              <a:ea typeface="思源黑体 CN Normal" panose="020B0400000000000000" pitchFamily="34" charset="-122"/>
            </a:endParaRPr>
          </a:p>
          <a:p>
            <a:pPr marL="0" indent="0" algn="just">
              <a:buNone/>
            </a:pPr>
            <a:r>
              <a:rPr lang="en-US" sz="2400" dirty="0">
                <a:solidFill>
                  <a:schemeClr val="bg1"/>
                </a:solidFill>
                <a:latin typeface="思源黑体 CN Normal" panose="020B0400000000000000" pitchFamily="34" charset="-122"/>
                <a:ea typeface="思源黑体 CN Normal" panose="020B0400000000000000" pitchFamily="34" charset="-122"/>
              </a:rPr>
              <a:t>2.</a:t>
            </a:r>
            <a:r>
              <a:rPr lang="zh-CN" altLang="en-US" sz="2400" dirty="0">
                <a:solidFill>
                  <a:schemeClr val="bg1"/>
                </a:solidFill>
                <a:latin typeface="思源黑体 CN Normal" panose="020B0400000000000000" pitchFamily="34" charset="-122"/>
                <a:ea typeface="思源黑体 CN Normal" panose="020B0400000000000000" pitchFamily="34" charset="-122"/>
              </a:rPr>
              <a:t>清除垃圾算法</a:t>
            </a:r>
            <a:r>
              <a:rPr lang="en-US" altLang="zh-CN" sz="2400" dirty="0">
                <a:solidFill>
                  <a:schemeClr val="bg1"/>
                </a:solidFill>
                <a:latin typeface="思源黑体 CN Normal" panose="020B0400000000000000" pitchFamily="34" charset="-122"/>
                <a:ea typeface="思源黑体 CN Normal" panose="020B0400000000000000" pitchFamily="34" charset="-122"/>
              </a:rPr>
              <a:t>--</a:t>
            </a:r>
            <a:r>
              <a:rPr lang="zh-CN" altLang="en-US" sz="2400" dirty="0">
                <a:solidFill>
                  <a:srgbClr val="FF0000"/>
                </a:solidFill>
                <a:latin typeface="思源黑体 CN Normal" panose="020B0400000000000000" pitchFamily="34" charset="-122"/>
                <a:ea typeface="思源黑体 CN Normal" panose="020B0400000000000000" pitchFamily="34" charset="-122"/>
              </a:rPr>
              <a:t>清除阶段算法</a:t>
            </a:r>
            <a:endParaRPr lang="zh-CN" altLang="en-US" sz="2400" dirty="0">
              <a:solidFill>
                <a:srgbClr val="FF0000"/>
              </a:solidFill>
              <a:latin typeface="思源黑体 CN Normal" panose="020B0400000000000000" pitchFamily="34" charset="-122"/>
              <a:ea typeface="思源黑体 CN Normal" panose="020B0400000000000000" pitchFamily="34" charset="-122"/>
            </a:endParaRPr>
          </a:p>
          <a:p>
            <a:pPr marL="0" indent="0" algn="just">
              <a:buNone/>
            </a:pPr>
            <a:r>
              <a:rPr lang="en-US" altLang="zh-CN" sz="2400" dirty="0">
                <a:solidFill>
                  <a:srgbClr val="FF0000"/>
                </a:solidFill>
                <a:latin typeface="思源黑体 CN Normal" panose="020B0400000000000000" pitchFamily="34" charset="-122"/>
                <a:ea typeface="思源黑体 CN Normal" panose="020B0400000000000000" pitchFamily="34" charset="-122"/>
              </a:rPr>
              <a:t>	</a:t>
            </a:r>
            <a:r>
              <a:rPr lang="zh-CN" altLang="en-US" sz="2400" dirty="0">
                <a:solidFill>
                  <a:srgbClr val="FF0000"/>
                </a:solidFill>
                <a:latin typeface="思源黑体 CN Normal" panose="020B0400000000000000" pitchFamily="34" charset="-122"/>
                <a:ea typeface="思源黑体 CN Normal" panose="020B0400000000000000" pitchFamily="34" charset="-122"/>
              </a:rPr>
              <a:t>标记</a:t>
            </a:r>
            <a:r>
              <a:rPr lang="en-US" altLang="zh-CN" sz="2400" dirty="0">
                <a:solidFill>
                  <a:srgbClr val="FF0000"/>
                </a:solidFill>
                <a:latin typeface="思源黑体 CN Normal" panose="020B0400000000000000" pitchFamily="34" charset="-122"/>
                <a:ea typeface="思源黑体 CN Normal" panose="020B0400000000000000" pitchFamily="34" charset="-122"/>
              </a:rPr>
              <a:t>-</a:t>
            </a:r>
            <a:r>
              <a:rPr lang="zh-CN" altLang="en-US" sz="2400" dirty="0">
                <a:solidFill>
                  <a:srgbClr val="FF0000"/>
                </a:solidFill>
                <a:latin typeface="思源黑体 CN Normal" panose="020B0400000000000000" pitchFamily="34" charset="-122"/>
                <a:ea typeface="思源黑体 CN Normal" panose="020B0400000000000000" pitchFamily="34" charset="-122"/>
              </a:rPr>
              <a:t>清除算法</a:t>
            </a:r>
            <a:endParaRPr lang="zh-CN" altLang="en-US" sz="2400" dirty="0">
              <a:solidFill>
                <a:srgbClr val="FF0000"/>
              </a:solidFill>
              <a:latin typeface="思源黑体 CN Normal" panose="020B0400000000000000" pitchFamily="34" charset="-122"/>
              <a:ea typeface="思源黑体 CN Normal" panose="020B0400000000000000" pitchFamily="34" charset="-122"/>
            </a:endParaRPr>
          </a:p>
          <a:p>
            <a:pPr marL="0" indent="0" algn="just">
              <a:buNone/>
            </a:pPr>
            <a:r>
              <a:rPr lang="en-US" altLang="zh-CN" sz="2400" dirty="0">
                <a:solidFill>
                  <a:srgbClr val="FF0000"/>
                </a:solidFill>
                <a:latin typeface="思源黑体 CN Normal" panose="020B0400000000000000" pitchFamily="34" charset="-122"/>
                <a:ea typeface="思源黑体 CN Normal" panose="020B0400000000000000" pitchFamily="34" charset="-122"/>
              </a:rPr>
              <a:t>	</a:t>
            </a:r>
            <a:r>
              <a:rPr lang="zh-CN" altLang="en-US" sz="2400" dirty="0">
                <a:solidFill>
                  <a:srgbClr val="FF0000"/>
                </a:solidFill>
                <a:latin typeface="思源黑体 CN Normal" panose="020B0400000000000000" pitchFamily="34" charset="-122"/>
                <a:ea typeface="思源黑体 CN Normal" panose="020B0400000000000000" pitchFamily="34" charset="-122"/>
              </a:rPr>
              <a:t>复制算法</a:t>
            </a:r>
            <a:endParaRPr lang="zh-CN" altLang="en-US" sz="2400" dirty="0">
              <a:solidFill>
                <a:srgbClr val="FF0000"/>
              </a:solidFill>
              <a:latin typeface="思源黑体 CN Normal" panose="020B0400000000000000" pitchFamily="34" charset="-122"/>
              <a:ea typeface="思源黑体 CN Normal" panose="020B0400000000000000" pitchFamily="34" charset="-122"/>
            </a:endParaRPr>
          </a:p>
          <a:p>
            <a:pPr marL="0" indent="0" algn="just">
              <a:buNone/>
            </a:pPr>
            <a:r>
              <a:rPr lang="en-US" altLang="zh-CN" sz="2400" dirty="0">
                <a:solidFill>
                  <a:srgbClr val="FF0000"/>
                </a:solidFill>
                <a:latin typeface="思源黑体 CN Normal" panose="020B0400000000000000" pitchFamily="34" charset="-122"/>
                <a:ea typeface="思源黑体 CN Normal" panose="020B0400000000000000" pitchFamily="34" charset="-122"/>
              </a:rPr>
              <a:t>	</a:t>
            </a:r>
            <a:r>
              <a:rPr lang="zh-CN" altLang="en-US" sz="2400" dirty="0">
                <a:solidFill>
                  <a:srgbClr val="FF0000"/>
                </a:solidFill>
                <a:latin typeface="思源黑体 CN Normal" panose="020B0400000000000000" pitchFamily="34" charset="-122"/>
                <a:ea typeface="思源黑体 CN Normal" panose="020B0400000000000000" pitchFamily="34" charset="-122"/>
              </a:rPr>
              <a:t>标记</a:t>
            </a:r>
            <a:r>
              <a:rPr lang="en-US" altLang="zh-CN" sz="2400" dirty="0">
                <a:solidFill>
                  <a:srgbClr val="FF0000"/>
                </a:solidFill>
                <a:latin typeface="思源黑体 CN Normal" panose="020B0400000000000000" pitchFamily="34" charset="-122"/>
                <a:ea typeface="思源黑体 CN Normal" panose="020B0400000000000000" pitchFamily="34" charset="-122"/>
              </a:rPr>
              <a:t>-</a:t>
            </a:r>
            <a:r>
              <a:rPr lang="zh-CN" altLang="en-US" sz="2400" dirty="0">
                <a:solidFill>
                  <a:srgbClr val="FF0000"/>
                </a:solidFill>
                <a:latin typeface="思源黑体 CN Normal" panose="020B0400000000000000" pitchFamily="34" charset="-122"/>
                <a:ea typeface="思源黑体 CN Normal" panose="020B0400000000000000" pitchFamily="34" charset="-122"/>
              </a:rPr>
              <a:t>压缩算法</a:t>
            </a:r>
            <a:endParaRPr lang="zh-CN" altLang="en-US" sz="2400" dirty="0">
              <a:solidFill>
                <a:srgbClr val="FF0000"/>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引用计数算法</a:t>
            </a:r>
            <a:endParaRPr lang="zh-CN" sz="3200" b="1" dirty="0" smtClean="0">
              <a:latin typeface="宋体" panose="02010600030101010101" pitchFamily="2" charset="-122"/>
            </a:endParaRPr>
          </a:p>
        </p:txBody>
      </p:sp>
      <p:sp>
        <p:nvSpPr>
          <p:cNvPr id="3" name="圆角矩形 2"/>
          <p:cNvSpPr/>
          <p:nvPr/>
        </p:nvSpPr>
        <p:spPr>
          <a:xfrm>
            <a:off x="639445" y="1285240"/>
            <a:ext cx="11478260" cy="363029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00907" y="1459131"/>
            <a:ext cx="9865096" cy="3138170"/>
          </a:xfrm>
          <a:prstGeom prst="rect">
            <a:avLst/>
          </a:prstGeom>
          <a:noFill/>
        </p:spPr>
        <p:txBody>
          <a:bodyPr wrap="square" rtlCol="0">
            <a:spAutoFit/>
          </a:bodyPr>
          <a:lstStyle/>
          <a:p>
            <a:pPr marL="0" indent="0">
              <a:buFont typeface="+mj-lt"/>
              <a:buNone/>
            </a:pPr>
            <a:r>
              <a:rPr lang="zh-CN" sz="1800" dirty="0">
                <a:solidFill>
                  <a:schemeClr val="bg1"/>
                </a:solidFill>
              </a:rPr>
              <a:t>原理：对每一个对象保存一个整形的引用计数器属性，用于记录对象被引用的情况。</a:t>
            </a:r>
            <a:endParaRPr lang="zh-CN" sz="1800" dirty="0">
              <a:solidFill>
                <a:schemeClr val="bg1"/>
              </a:solidFill>
            </a:endParaRPr>
          </a:p>
          <a:p>
            <a:pPr marL="0" indent="0">
              <a:buFont typeface="+mj-lt"/>
              <a:buNone/>
            </a:pPr>
            <a:endParaRPr lang="zh-CN" altLang="en-US" sz="1800" dirty="0">
              <a:solidFill>
                <a:schemeClr val="bg1"/>
              </a:solidFill>
            </a:endParaRPr>
          </a:p>
          <a:p>
            <a:pPr marL="0" indent="0">
              <a:buFont typeface="+mj-lt"/>
              <a:buNone/>
            </a:pPr>
            <a:r>
              <a:rPr lang="zh-CN" altLang="en-US" sz="1800" dirty="0">
                <a:solidFill>
                  <a:schemeClr val="bg1"/>
                </a:solidFill>
              </a:rPr>
              <a:t>例：一个对象</a:t>
            </a:r>
            <a:r>
              <a:rPr lang="en-US" altLang="zh-CN" sz="1800" dirty="0">
                <a:solidFill>
                  <a:schemeClr val="bg1"/>
                </a:solidFill>
              </a:rPr>
              <a:t>A</a:t>
            </a:r>
            <a:r>
              <a:rPr lang="zh-CN" altLang="en-US" sz="1800" dirty="0">
                <a:solidFill>
                  <a:schemeClr val="bg1"/>
                </a:solidFill>
              </a:rPr>
              <a:t>只要有任何一个对象引用了</a:t>
            </a:r>
            <a:r>
              <a:rPr lang="en-US" altLang="zh-CN" sz="1800" dirty="0">
                <a:solidFill>
                  <a:schemeClr val="bg1"/>
                </a:solidFill>
              </a:rPr>
              <a:t>A</a:t>
            </a:r>
            <a:r>
              <a:rPr lang="zh-CN" altLang="en-US" sz="1800" dirty="0">
                <a:solidFill>
                  <a:schemeClr val="bg1"/>
                </a:solidFill>
              </a:rPr>
              <a:t>则</a:t>
            </a:r>
            <a:r>
              <a:rPr lang="en-US" altLang="zh-CN" sz="1800" dirty="0">
                <a:solidFill>
                  <a:schemeClr val="bg1"/>
                </a:solidFill>
              </a:rPr>
              <a:t>A</a:t>
            </a:r>
            <a:r>
              <a:rPr lang="zh-CN" altLang="en-US" sz="1800" dirty="0">
                <a:solidFill>
                  <a:schemeClr val="bg1"/>
                </a:solidFill>
              </a:rPr>
              <a:t>的引用计数器就</a:t>
            </a:r>
            <a:r>
              <a:rPr lang="en-US" altLang="zh-CN" sz="1800" dirty="0">
                <a:solidFill>
                  <a:schemeClr val="bg1"/>
                </a:solidFill>
              </a:rPr>
              <a:t>+1</a:t>
            </a:r>
            <a:r>
              <a:rPr lang="zh-CN" altLang="en-US" sz="1800" dirty="0">
                <a:solidFill>
                  <a:schemeClr val="bg1"/>
                </a:solidFill>
              </a:rPr>
              <a:t>，当引用失效时，引用计数器就</a:t>
            </a:r>
            <a:r>
              <a:rPr lang="en-US" altLang="zh-CN" sz="1800" dirty="0">
                <a:solidFill>
                  <a:schemeClr val="bg1"/>
                </a:solidFill>
              </a:rPr>
              <a:t>-1.</a:t>
            </a:r>
            <a:r>
              <a:rPr lang="zh-CN" altLang="en-US" sz="1800" dirty="0">
                <a:solidFill>
                  <a:schemeClr val="bg1"/>
                </a:solidFill>
              </a:rPr>
              <a:t>只要对象</a:t>
            </a:r>
            <a:r>
              <a:rPr lang="en-US" altLang="zh-CN" sz="1800" dirty="0">
                <a:solidFill>
                  <a:schemeClr val="bg1"/>
                </a:solidFill>
              </a:rPr>
              <a:t>A</a:t>
            </a:r>
            <a:r>
              <a:rPr lang="zh-CN" altLang="en-US" sz="1800" dirty="0">
                <a:solidFill>
                  <a:schemeClr val="bg1"/>
                </a:solidFill>
              </a:rPr>
              <a:t>的引用计数器的值为</a:t>
            </a:r>
            <a:r>
              <a:rPr lang="en-US" altLang="zh-CN" sz="1800" dirty="0">
                <a:solidFill>
                  <a:schemeClr val="bg1"/>
                </a:solidFill>
              </a:rPr>
              <a:t>0</a:t>
            </a:r>
            <a:r>
              <a:rPr lang="zh-CN" altLang="en-US" sz="1800" dirty="0">
                <a:solidFill>
                  <a:schemeClr val="bg1"/>
                </a:solidFill>
              </a:rPr>
              <a:t>，即标识对象</a:t>
            </a:r>
            <a:r>
              <a:rPr lang="en-US" altLang="zh-CN" sz="1800" dirty="0">
                <a:solidFill>
                  <a:schemeClr val="bg1"/>
                </a:solidFill>
              </a:rPr>
              <a:t>A</a:t>
            </a:r>
            <a:r>
              <a:rPr lang="zh-CN" altLang="en-US" sz="1800" dirty="0">
                <a:solidFill>
                  <a:schemeClr val="bg1"/>
                </a:solidFill>
              </a:rPr>
              <a:t>不可能再被使用，可进行回收</a:t>
            </a:r>
            <a:endParaRPr lang="zh-CN" altLang="en-US" sz="1800" dirty="0">
              <a:solidFill>
                <a:schemeClr val="bg1"/>
              </a:solidFill>
            </a:endParaRPr>
          </a:p>
          <a:p>
            <a:pPr marL="0" indent="0">
              <a:buFont typeface="+mj-lt"/>
              <a:buNone/>
            </a:pPr>
            <a:endParaRPr lang="zh-CN" altLang="en-US" sz="1800" dirty="0">
              <a:solidFill>
                <a:schemeClr val="bg1"/>
              </a:solidFill>
            </a:endParaRPr>
          </a:p>
          <a:p>
            <a:pPr marL="0" indent="0">
              <a:buFont typeface="+mj-lt"/>
              <a:buNone/>
            </a:pPr>
            <a:r>
              <a:rPr lang="zh-CN" altLang="en-US" sz="1800" dirty="0">
                <a:solidFill>
                  <a:schemeClr val="bg1"/>
                </a:solidFill>
              </a:rPr>
              <a:t>优点：实现简单，垃圾对象便于识别，判断效率高</a:t>
            </a:r>
            <a:endParaRPr lang="zh-CN" altLang="en-US" sz="1800" dirty="0">
              <a:solidFill>
                <a:schemeClr val="bg1"/>
              </a:solidFill>
            </a:endParaRPr>
          </a:p>
          <a:p>
            <a:pPr marL="0" indent="0">
              <a:buFont typeface="+mj-lt"/>
              <a:buNone/>
            </a:pPr>
            <a:endParaRPr lang="zh-CN" altLang="en-US" sz="1800" dirty="0">
              <a:solidFill>
                <a:schemeClr val="bg1"/>
              </a:solidFill>
            </a:endParaRPr>
          </a:p>
          <a:p>
            <a:pPr marL="0" indent="0">
              <a:buFont typeface="+mj-lt"/>
              <a:buNone/>
            </a:pPr>
            <a:r>
              <a:rPr lang="zh-CN" altLang="en-US" sz="1800" dirty="0">
                <a:solidFill>
                  <a:schemeClr val="bg1"/>
                </a:solidFill>
              </a:rPr>
              <a:t>缺点：</a:t>
            </a:r>
            <a:endParaRPr lang="zh-CN" altLang="en-US" sz="1800" dirty="0">
              <a:solidFill>
                <a:schemeClr val="bg1"/>
              </a:solidFill>
            </a:endParaRPr>
          </a:p>
          <a:p>
            <a:pPr marL="0" indent="0">
              <a:buFont typeface="+mj-lt"/>
              <a:buNone/>
            </a:pPr>
            <a:r>
              <a:rPr lang="en-US" altLang="zh-CN" sz="1800" dirty="0">
                <a:solidFill>
                  <a:schemeClr val="bg1"/>
                </a:solidFill>
              </a:rPr>
              <a:t>	</a:t>
            </a:r>
            <a:r>
              <a:rPr lang="zh-CN" altLang="en-US" sz="1800" dirty="0">
                <a:solidFill>
                  <a:schemeClr val="bg1"/>
                </a:solidFill>
              </a:rPr>
              <a:t>他需要单独的字段存储计数器，这样的做法增加的</a:t>
            </a:r>
            <a:r>
              <a:rPr lang="zh-CN" altLang="en-US" sz="1800" dirty="0">
                <a:solidFill>
                  <a:srgbClr val="FF0000"/>
                </a:solidFill>
              </a:rPr>
              <a:t>存储空间的开销</a:t>
            </a:r>
            <a:endParaRPr lang="zh-CN" altLang="en-US" sz="1800" dirty="0">
              <a:solidFill>
                <a:srgbClr val="FF0000"/>
              </a:solidFill>
            </a:endParaRPr>
          </a:p>
          <a:p>
            <a:pPr marL="0" indent="0">
              <a:buFont typeface="+mj-lt"/>
              <a:buNone/>
            </a:pPr>
            <a:r>
              <a:rPr lang="en-US" altLang="zh-CN" sz="1800" dirty="0">
                <a:solidFill>
                  <a:schemeClr val="bg1"/>
                </a:solidFill>
              </a:rPr>
              <a:t>	</a:t>
            </a:r>
            <a:r>
              <a:rPr lang="zh-CN" altLang="en-US" sz="1800" dirty="0">
                <a:solidFill>
                  <a:schemeClr val="bg1"/>
                </a:solidFill>
              </a:rPr>
              <a:t>每次赋值需要额外的加减法计算，增加了</a:t>
            </a:r>
            <a:r>
              <a:rPr lang="zh-CN" altLang="en-US" sz="1800" dirty="0">
                <a:solidFill>
                  <a:srgbClr val="FF0000"/>
                </a:solidFill>
              </a:rPr>
              <a:t>时间开销</a:t>
            </a:r>
            <a:endParaRPr lang="zh-CN" altLang="en-US" sz="1800" dirty="0">
              <a:solidFill>
                <a:schemeClr val="bg1"/>
              </a:solidFill>
            </a:endParaRPr>
          </a:p>
          <a:p>
            <a:pPr marL="0" indent="0">
              <a:buFont typeface="+mj-lt"/>
              <a:buNone/>
            </a:pPr>
            <a:r>
              <a:rPr lang="en-US" altLang="zh-CN" sz="1800" dirty="0">
                <a:solidFill>
                  <a:schemeClr val="bg1"/>
                </a:solidFill>
              </a:rPr>
              <a:t>	</a:t>
            </a:r>
            <a:r>
              <a:rPr lang="zh-CN" altLang="en-US" sz="1800" dirty="0">
                <a:solidFill>
                  <a:schemeClr val="bg1"/>
                </a:solidFill>
              </a:rPr>
              <a:t>引用计数算法最大的问题是</a:t>
            </a:r>
            <a:r>
              <a:rPr lang="zh-CN" altLang="en-US" sz="1800" dirty="0">
                <a:solidFill>
                  <a:srgbClr val="FF0000"/>
                </a:solidFill>
              </a:rPr>
              <a:t>无法处理循环引用的情况</a:t>
            </a:r>
            <a:r>
              <a:rPr lang="zh-CN" altLang="en-US" sz="1800" dirty="0">
                <a:solidFill>
                  <a:schemeClr val="bg1"/>
                </a:solidFill>
              </a:rPr>
              <a:t>，这是一个比较致命的缺陷</a:t>
            </a:r>
            <a:endParaRPr lang="zh-CN" altLang="en-US" sz="18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引用计数算法循环引用问题</a:t>
            </a:r>
            <a:endParaRPr lang="zh-CN" sz="3200" b="1" dirty="0" smtClean="0">
              <a:latin typeface="宋体" panose="02010600030101010101" pitchFamily="2" charset="-122"/>
            </a:endParaRPr>
          </a:p>
        </p:txBody>
      </p:sp>
      <p:pic>
        <p:nvPicPr>
          <p:cNvPr id="5" name="图片 4"/>
          <p:cNvPicPr>
            <a:picLocks noChangeAspect="1"/>
          </p:cNvPicPr>
          <p:nvPr/>
        </p:nvPicPr>
        <p:blipFill>
          <a:blip r:embed="rId1"/>
          <a:stretch>
            <a:fillRect/>
          </a:stretch>
        </p:blipFill>
        <p:spPr>
          <a:xfrm>
            <a:off x="741045" y="1456055"/>
            <a:ext cx="11316970" cy="5324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可达性分析算法</a:t>
            </a:r>
            <a:endParaRPr lang="zh-CN"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9307d220a7d0a"/>
          <p:cNvSpPr txBox="1"/>
          <p:nvPr/>
        </p:nvSpPr>
        <p:spPr>
          <a:xfrm>
            <a:off x="1316807" y="1600101"/>
            <a:ext cx="9865096" cy="3415030"/>
          </a:xfrm>
          <a:prstGeom prst="rect">
            <a:avLst/>
          </a:prstGeom>
          <a:noFill/>
        </p:spPr>
        <p:txBody>
          <a:bodyPr wrap="square" rtlCol="0">
            <a:spAutoFit/>
          </a:bodyPr>
          <a:lstStyle/>
          <a:p>
            <a:pPr marL="0" indent="0">
              <a:buFont typeface="+mj-lt"/>
              <a:buNone/>
            </a:pPr>
            <a:r>
              <a:rPr lang="zh-CN" dirty="0" smtClean="0">
                <a:solidFill>
                  <a:schemeClr val="bg1"/>
                </a:solidFill>
              </a:rPr>
              <a:t>相对于引用计数算法，他有效的解决了在引用计数算法中的</a:t>
            </a:r>
            <a:r>
              <a:rPr lang="zh-CN" dirty="0" smtClean="0">
                <a:solidFill>
                  <a:srgbClr val="FF0000"/>
                </a:solidFill>
              </a:rPr>
              <a:t>循环引用问题</a:t>
            </a:r>
            <a:r>
              <a:rPr lang="zh-CN" dirty="0" smtClean="0">
                <a:solidFill>
                  <a:schemeClr val="bg1"/>
                </a:solidFill>
              </a:rPr>
              <a:t>，防止内存泄漏发生</a:t>
            </a:r>
            <a:endParaRPr lang="zh-CN" dirty="0" smtClean="0">
              <a:solidFill>
                <a:schemeClr val="bg1"/>
              </a:solidFill>
            </a:endParaRPr>
          </a:p>
          <a:p>
            <a:pPr marL="0" indent="0">
              <a:buFont typeface="+mj-lt"/>
              <a:buNone/>
            </a:pPr>
            <a:endParaRPr lang="zh-CN" dirty="0" smtClean="0">
              <a:solidFill>
                <a:schemeClr val="bg1"/>
              </a:solidFill>
            </a:endParaRPr>
          </a:p>
          <a:p>
            <a:pPr marL="0" indent="0">
              <a:buFont typeface="+mj-lt"/>
              <a:buNone/>
            </a:pPr>
            <a:r>
              <a:rPr lang="zh-CN" dirty="0" smtClean="0">
                <a:solidFill>
                  <a:schemeClr val="bg1"/>
                </a:solidFill>
              </a:rPr>
              <a:t>这种类型的垃圾收集也叫作追踪性垃圾收集</a:t>
            </a:r>
            <a:endParaRPr lang="zh-CN" dirty="0" smtClean="0">
              <a:solidFill>
                <a:schemeClr val="bg1"/>
              </a:solidFill>
            </a:endParaRPr>
          </a:p>
          <a:p>
            <a:pPr marL="0" indent="0">
              <a:buFont typeface="+mj-lt"/>
              <a:buNone/>
            </a:pPr>
            <a:endParaRPr lang="zh-CN" dirty="0" smtClean="0">
              <a:solidFill>
                <a:schemeClr val="bg1"/>
              </a:solidFill>
            </a:endParaRPr>
          </a:p>
          <a:p>
            <a:pPr marL="0" indent="0">
              <a:buFont typeface="+mj-lt"/>
              <a:buNone/>
            </a:pPr>
            <a:r>
              <a:rPr lang="zh-CN" dirty="0" smtClean="0">
                <a:solidFill>
                  <a:schemeClr val="bg1"/>
                </a:solidFill>
              </a:rPr>
              <a:t>概念：</a:t>
            </a:r>
            <a:endParaRPr lang="zh-CN" dirty="0" smtClean="0">
              <a:solidFill>
                <a:schemeClr val="bg1"/>
              </a:solidFill>
            </a:endParaRPr>
          </a:p>
          <a:p>
            <a:pPr marL="285750" indent="-285750">
              <a:buFont typeface="Arial" panose="020B0604020202020204" pitchFamily="34" charset="0"/>
              <a:buBlip>
                <a:blip r:embed="rId1"/>
              </a:buBlip>
            </a:pPr>
            <a:r>
              <a:rPr lang="zh-CN" altLang="en-US" dirty="0" smtClean="0">
                <a:solidFill>
                  <a:schemeClr val="bg1"/>
                </a:solidFill>
              </a:rPr>
              <a:t>可达性分析算法以跟对象集合为起点，按照从上至下的方式搜索</a:t>
            </a:r>
            <a:r>
              <a:rPr lang="zh-CN" altLang="en-US" dirty="0" smtClean="0">
                <a:solidFill>
                  <a:srgbClr val="FF0000"/>
                </a:solidFill>
              </a:rPr>
              <a:t>被跟对象集合所链接的对象目标是否可达</a:t>
            </a:r>
            <a:endParaRPr lang="zh-CN" altLang="en-US" dirty="0" smtClean="0">
              <a:solidFill>
                <a:srgbClr val="FF0000"/>
              </a:solidFill>
            </a:endParaRPr>
          </a:p>
          <a:p>
            <a:pPr marL="285750" indent="-285750">
              <a:buFont typeface="Arial" panose="020B0604020202020204" pitchFamily="34" charset="0"/>
              <a:buBlip>
                <a:blip r:embed="rId1"/>
              </a:buBlip>
            </a:pPr>
            <a:r>
              <a:rPr lang="zh-CN" altLang="en-US" dirty="0" smtClean="0">
                <a:solidFill>
                  <a:schemeClr val="bg1"/>
                </a:solidFill>
              </a:rPr>
              <a:t>使用可达性分析算法后，内存中的存货对象会被跟对象集合直接或者间接连接着，搜索所走过的路径称之为</a:t>
            </a:r>
            <a:r>
              <a:rPr lang="zh-CN" altLang="en-US" dirty="0" smtClean="0">
                <a:solidFill>
                  <a:srgbClr val="FF0000"/>
                </a:solidFill>
              </a:rPr>
              <a:t>引用链</a:t>
            </a:r>
            <a:endParaRPr lang="zh-CN" altLang="en-US" dirty="0" smtClean="0">
              <a:solidFill>
                <a:schemeClr val="bg1"/>
              </a:solidFill>
            </a:endParaRPr>
          </a:p>
          <a:p>
            <a:pPr marL="285750" indent="-285750">
              <a:buFont typeface="Arial" panose="020B0604020202020204" pitchFamily="34" charset="0"/>
              <a:buBlip>
                <a:blip r:embed="rId1"/>
              </a:buBlip>
            </a:pPr>
            <a:r>
              <a:rPr lang="zh-CN" altLang="en-US" dirty="0" smtClean="0">
                <a:solidFill>
                  <a:schemeClr val="bg1"/>
                </a:solidFill>
              </a:rPr>
              <a:t>如果目标对象没有任何阴影链项链，则是不可达的，意味着该对象已经死亡，可以标记为垃圾对象。</a:t>
            </a:r>
            <a:endParaRPr lang="zh-CN" altLang="en-US" dirty="0" smtClean="0">
              <a:solidFill>
                <a:schemeClr val="bg1"/>
              </a:solidFill>
            </a:endParaRPr>
          </a:p>
          <a:p>
            <a:pPr marL="285750" indent="-285750">
              <a:buFont typeface="Arial" panose="020B0604020202020204" pitchFamily="34" charset="0"/>
              <a:buBlip>
                <a:blip r:embed="rId1"/>
              </a:buBlip>
            </a:pPr>
            <a:r>
              <a:rPr lang="zh-CN" altLang="en-US" dirty="0" smtClean="0">
                <a:solidFill>
                  <a:schemeClr val="bg1"/>
                </a:solidFill>
              </a:rPr>
              <a:t>在可达性分析算法中只有能够被根对象集合直接或间接连接的对象才是存活对象。</a:t>
            </a:r>
            <a:endParaRPr lang="zh-CN" altLang="en-US"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可达性分析算法图例</a:t>
            </a:r>
            <a:endParaRPr lang="zh-CN" sz="3200" b="1" dirty="0" smtClean="0">
              <a:latin typeface="宋体" panose="02010600030101010101" pitchFamily="2" charset="-122"/>
            </a:endParaRPr>
          </a:p>
        </p:txBody>
      </p:sp>
      <p:pic>
        <p:nvPicPr>
          <p:cNvPr id="6" name="图片 5" descr="1"/>
          <p:cNvPicPr>
            <a:picLocks noChangeAspect="1"/>
          </p:cNvPicPr>
          <p:nvPr/>
        </p:nvPicPr>
        <p:blipFill>
          <a:blip r:embed="rId1"/>
          <a:stretch>
            <a:fillRect/>
          </a:stretch>
        </p:blipFill>
        <p:spPr>
          <a:xfrm>
            <a:off x="638175" y="1196340"/>
            <a:ext cx="10915650" cy="5395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b="1" dirty="0" smtClean="0">
                <a:latin typeface="宋体" panose="02010600030101010101" pitchFamily="2" charset="-122"/>
              </a:rPr>
              <a:t>GCRoots</a:t>
            </a:r>
            <a:endParaRPr lang="en-US" altLang="zh-CN"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1315537" y="1600101"/>
            <a:ext cx="9865096" cy="3969385"/>
          </a:xfrm>
          <a:prstGeom prst="rect">
            <a:avLst/>
          </a:prstGeom>
          <a:noFill/>
        </p:spPr>
        <p:txBody>
          <a:bodyPr wrap="square" rtlCol="0">
            <a:spAutoFit/>
          </a:bodyPr>
          <a:lstStyle/>
          <a:p>
            <a:pPr marL="0" indent="0">
              <a:buFont typeface="+mj-lt"/>
              <a:buBlip>
                <a:blip r:embed="rId1"/>
              </a:buBlip>
            </a:pPr>
            <a:r>
              <a:rPr lang="zh-CN" altLang="en-US" dirty="0" smtClean="0">
                <a:solidFill>
                  <a:schemeClr val="bg1"/>
                </a:solidFill>
              </a:rPr>
              <a:t>虚拟机栈汇总的引用对象</a:t>
            </a:r>
            <a:endParaRPr lang="zh-CN" altLang="en-US" dirty="0" smtClean="0">
              <a:solidFill>
                <a:schemeClr val="bg1"/>
              </a:solidFill>
            </a:endParaRPr>
          </a:p>
          <a:p>
            <a:pPr marL="457200" lvl="1" indent="0">
              <a:buFont typeface="+mj-lt"/>
              <a:buBlip>
                <a:blip r:embed="rId1"/>
              </a:buBlip>
            </a:pPr>
            <a:r>
              <a:rPr lang="zh-CN" altLang="en-US" dirty="0" smtClean="0">
                <a:solidFill>
                  <a:schemeClr val="bg1"/>
                </a:solidFill>
              </a:rPr>
              <a:t>例：各个线程被调用的方法中使用的参数、局部变量等</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本地方法栈内</a:t>
            </a:r>
            <a:r>
              <a:rPr lang="en-US" altLang="zh-CN" dirty="0" smtClean="0">
                <a:solidFill>
                  <a:schemeClr val="bg1"/>
                </a:solidFill>
              </a:rPr>
              <a:t>JNI</a:t>
            </a:r>
            <a:r>
              <a:rPr lang="zh-CN" altLang="en-US" dirty="0" smtClean="0">
                <a:solidFill>
                  <a:schemeClr val="bg1"/>
                </a:solidFill>
              </a:rPr>
              <a:t>引用的对象</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方法区中类静态属性引用对象</a:t>
            </a:r>
            <a:endParaRPr lang="zh-CN" altLang="en-US" dirty="0" smtClean="0">
              <a:solidFill>
                <a:schemeClr val="bg1"/>
              </a:solidFill>
            </a:endParaRPr>
          </a:p>
          <a:p>
            <a:pPr marL="457200" lvl="1" indent="0">
              <a:buFont typeface="+mj-lt"/>
              <a:buBlip>
                <a:blip r:embed="rId1"/>
              </a:buBlip>
            </a:pPr>
            <a:r>
              <a:rPr lang="zh-CN" altLang="en-US" dirty="0" smtClean="0">
                <a:solidFill>
                  <a:schemeClr val="bg1"/>
                </a:solidFill>
              </a:rPr>
              <a:t>例：</a:t>
            </a:r>
            <a:r>
              <a:rPr lang="en-US" altLang="zh-CN" dirty="0" smtClean="0">
                <a:solidFill>
                  <a:schemeClr val="bg1"/>
                </a:solidFill>
              </a:rPr>
              <a:t>JAVA</a:t>
            </a:r>
            <a:r>
              <a:rPr lang="zh-CN" altLang="en-US" dirty="0" smtClean="0">
                <a:solidFill>
                  <a:schemeClr val="bg1"/>
                </a:solidFill>
              </a:rPr>
              <a:t>类的引用类型静态变量</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方法区中常量引用的对象</a:t>
            </a:r>
            <a:endParaRPr lang="zh-CN" altLang="en-US" dirty="0" smtClean="0">
              <a:solidFill>
                <a:schemeClr val="bg1"/>
              </a:solidFill>
            </a:endParaRPr>
          </a:p>
          <a:p>
            <a:pPr marL="457200" lvl="1" indent="0">
              <a:buFont typeface="+mj-lt"/>
              <a:buBlip>
                <a:blip r:embed="rId1"/>
              </a:buBlip>
            </a:pPr>
            <a:r>
              <a:rPr lang="zh-CN" altLang="en-US" dirty="0" smtClean="0">
                <a:solidFill>
                  <a:schemeClr val="bg1"/>
                </a:solidFill>
              </a:rPr>
              <a:t>例：字符串常量池里面的引用</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所有被同步所</a:t>
            </a:r>
            <a:r>
              <a:rPr lang="en-US" altLang="zh-CN" dirty="0" smtClean="0">
                <a:solidFill>
                  <a:schemeClr val="bg1"/>
                </a:solidFill>
              </a:rPr>
              <a:t>synchronize</a:t>
            </a:r>
            <a:r>
              <a:rPr lang="zh-CN" altLang="en-US" dirty="0" smtClean="0">
                <a:solidFill>
                  <a:schemeClr val="bg1"/>
                </a:solidFill>
              </a:rPr>
              <a:t>持有的对象</a:t>
            </a:r>
            <a:endParaRPr lang="zh-CN" altLang="en-US" dirty="0" smtClean="0">
              <a:solidFill>
                <a:schemeClr val="bg1"/>
              </a:solidFill>
            </a:endParaRPr>
          </a:p>
          <a:p>
            <a:pPr marL="0" indent="0">
              <a:buFont typeface="+mj-lt"/>
              <a:buBlip>
                <a:blip r:embed="rId1"/>
              </a:buBlip>
            </a:pPr>
            <a:r>
              <a:rPr lang="en-US" altLang="zh-CN" dirty="0" smtClean="0">
                <a:solidFill>
                  <a:schemeClr val="bg1"/>
                </a:solidFill>
              </a:rPr>
              <a:t>java</a:t>
            </a:r>
            <a:r>
              <a:rPr lang="zh-CN" altLang="en-US" dirty="0" smtClean="0">
                <a:solidFill>
                  <a:schemeClr val="bg1"/>
                </a:solidFill>
              </a:rPr>
              <a:t>虚拟机内部引用的对象</a:t>
            </a:r>
            <a:endParaRPr lang="zh-CN" altLang="en-US" dirty="0" smtClean="0">
              <a:solidFill>
                <a:schemeClr val="bg1"/>
              </a:solidFill>
            </a:endParaRPr>
          </a:p>
          <a:p>
            <a:pPr marL="457200" lvl="1" indent="0">
              <a:buFont typeface="+mj-lt"/>
              <a:buBlip>
                <a:blip r:embed="rId1"/>
              </a:buBlip>
            </a:pPr>
            <a:r>
              <a:rPr lang="zh-CN" altLang="en-US" dirty="0" smtClean="0">
                <a:solidFill>
                  <a:schemeClr val="bg1"/>
                </a:solidFill>
              </a:rPr>
              <a:t>例：基本数据类型对应的</a:t>
            </a:r>
            <a:r>
              <a:rPr lang="en-US" altLang="zh-CN" dirty="0" smtClean="0">
                <a:solidFill>
                  <a:schemeClr val="bg1"/>
                </a:solidFill>
              </a:rPr>
              <a:t>Class</a:t>
            </a:r>
            <a:r>
              <a:rPr lang="zh-CN" altLang="en-US" dirty="0" smtClean="0">
                <a:solidFill>
                  <a:schemeClr val="bg1"/>
                </a:solidFill>
              </a:rPr>
              <a:t>对象，一些常驻的异常对象（</a:t>
            </a:r>
            <a:r>
              <a:rPr lang="en-US" altLang="zh-CN" dirty="0" smtClean="0">
                <a:solidFill>
                  <a:schemeClr val="bg1"/>
                </a:solidFill>
              </a:rPr>
              <a:t>NullPointerException</a:t>
            </a:r>
            <a:r>
              <a:rPr lang="zh-CN" altLang="en-US" dirty="0" smtClean="0">
                <a:solidFill>
                  <a:schemeClr val="bg1"/>
                </a:solidFill>
              </a:rPr>
              <a:t>等）</a:t>
            </a:r>
            <a:endParaRPr lang="zh-CN" altLang="en-US" dirty="0" smtClean="0">
              <a:solidFill>
                <a:schemeClr val="bg1"/>
              </a:solidFill>
            </a:endParaRPr>
          </a:p>
          <a:p>
            <a:pPr marL="457200" lvl="1" indent="0">
              <a:buFont typeface="+mj-lt"/>
              <a:buBlip>
                <a:blip r:embed="rId1"/>
              </a:buBlip>
            </a:pPr>
            <a:r>
              <a:rPr lang="zh-CN" altLang="en-US" dirty="0" smtClean="0">
                <a:solidFill>
                  <a:schemeClr val="bg1"/>
                </a:solidFill>
              </a:rPr>
              <a:t>系统类加载器</a:t>
            </a:r>
            <a:endParaRPr lang="zh-CN" altLang="en-US" dirty="0" smtClean="0">
              <a:solidFill>
                <a:schemeClr val="bg1"/>
              </a:solidFill>
            </a:endParaRPr>
          </a:p>
          <a:p>
            <a:pPr marL="457200" lvl="1" indent="0">
              <a:buFont typeface="+mj-lt"/>
              <a:buBlip>
                <a:blip r:embed="rId1"/>
              </a:buBlip>
            </a:pPr>
            <a:endParaRPr lang="zh-CN" altLang="en-US" dirty="0" smtClean="0">
              <a:solidFill>
                <a:schemeClr val="bg1"/>
              </a:solidFill>
            </a:endParaRPr>
          </a:p>
          <a:p>
            <a:pPr marL="457200" lvl="1" indent="0">
              <a:buFont typeface="+mj-lt"/>
              <a:buBlip>
                <a:blip r:embed="rId1"/>
              </a:buBlip>
            </a:pPr>
            <a:endParaRPr lang="zh-CN" altLang="en-US" dirty="0" smtClean="0">
              <a:solidFill>
                <a:schemeClr val="bg1"/>
              </a:solidFill>
            </a:endParaRPr>
          </a:p>
          <a:p>
            <a:pPr marL="0" lvl="0" indent="0">
              <a:buFont typeface="+mj-lt"/>
              <a:buNone/>
            </a:pPr>
            <a:r>
              <a:rPr lang="zh-CN" altLang="en-US" sz="1800" dirty="0" smtClean="0">
                <a:solidFill>
                  <a:schemeClr val="bg1"/>
                </a:solidFill>
              </a:rPr>
              <a:t>总结：</a:t>
            </a:r>
            <a:r>
              <a:rPr lang="zh-CN" altLang="en-US" sz="1800" dirty="0" smtClean="0">
                <a:solidFill>
                  <a:srgbClr val="FF0000"/>
                </a:solidFill>
              </a:rPr>
              <a:t>一个指针，他保存了堆里面的对象，但自己又不在堆当中，那么他就是一个</a:t>
            </a:r>
            <a:r>
              <a:rPr lang="en-US" altLang="zh-CN" sz="1800" dirty="0" smtClean="0">
                <a:solidFill>
                  <a:srgbClr val="FF0000"/>
                </a:solidFill>
              </a:rPr>
              <a:t>Root</a:t>
            </a:r>
            <a:endParaRPr lang="en-US" altLang="zh-CN" sz="1800"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标记</a:t>
            </a:r>
            <a:r>
              <a:rPr lang="en-US" altLang="zh-CN" sz="3200" b="1" dirty="0" smtClean="0">
                <a:latin typeface="宋体" panose="02010600030101010101" pitchFamily="2" charset="-122"/>
              </a:rPr>
              <a:t>-</a:t>
            </a:r>
            <a:r>
              <a:rPr lang="zh-CN" altLang="en-US" sz="3200" b="1" dirty="0" smtClean="0">
                <a:latin typeface="宋体" panose="02010600030101010101" pitchFamily="2" charset="-122"/>
              </a:rPr>
              <a:t>清除（</a:t>
            </a:r>
            <a:r>
              <a:rPr lang="en-US" altLang="zh-CN" sz="3200" b="1" dirty="0" smtClean="0">
                <a:latin typeface="宋体" panose="02010600030101010101" pitchFamily="2" charset="-122"/>
              </a:rPr>
              <a:t>Mark-Sweep</a:t>
            </a:r>
            <a:r>
              <a:rPr lang="zh-CN" altLang="en-US" sz="3200" b="1" dirty="0" smtClean="0">
                <a:latin typeface="宋体" panose="02010600030101010101" pitchFamily="2" charset="-122"/>
              </a:rPr>
              <a:t>）算法</a:t>
            </a:r>
            <a:endParaRPr lang="zh-CN" altLang="en-US" sz="3200" b="1" dirty="0" smtClean="0">
              <a:latin typeface="宋体" panose="02010600030101010101" pitchFamily="2" charset="-122"/>
            </a:endParaRPr>
          </a:p>
        </p:txBody>
      </p:sp>
      <p:sp>
        <p:nvSpPr>
          <p:cNvPr id="3" name="圆角矩形 2"/>
          <p:cNvSpPr/>
          <p:nvPr/>
        </p:nvSpPr>
        <p:spPr>
          <a:xfrm>
            <a:off x="3528695" y="1379220"/>
            <a:ext cx="8589010" cy="43256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3825875" y="1701165"/>
            <a:ext cx="8018145" cy="3692525"/>
          </a:xfrm>
          <a:prstGeom prst="rect">
            <a:avLst/>
          </a:prstGeom>
          <a:noFill/>
        </p:spPr>
        <p:txBody>
          <a:bodyPr wrap="square" rtlCol="0">
            <a:spAutoFit/>
          </a:bodyPr>
          <a:lstStyle/>
          <a:p>
            <a:pPr marL="0" indent="0">
              <a:buFont typeface="+mj-lt"/>
              <a:buBlip>
                <a:blip r:embed="rId1"/>
              </a:buBlip>
            </a:pPr>
            <a:r>
              <a:rPr lang="zh-CN" altLang="en-US" sz="1800" dirty="0" smtClean="0">
                <a:solidFill>
                  <a:schemeClr val="bg1"/>
                </a:solidFill>
              </a:rPr>
              <a:t>背景：</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标记清除算法是一种非常基础和常见的垃圾收集算法，该算法被</a:t>
            </a:r>
            <a:r>
              <a:rPr lang="en-US" altLang="zh-CN" sz="1800" dirty="0" smtClean="0">
                <a:solidFill>
                  <a:schemeClr val="bg1"/>
                </a:solidFill>
              </a:rPr>
              <a:t>J.McCarthy</a:t>
            </a:r>
            <a:r>
              <a:rPr lang="zh-CN" altLang="en-US" sz="1800" dirty="0" smtClean="0">
                <a:solidFill>
                  <a:schemeClr val="bg1"/>
                </a:solidFill>
              </a:rPr>
              <a:t>等人在</a:t>
            </a:r>
            <a:r>
              <a:rPr lang="en-US" altLang="zh-CN" sz="1800" dirty="0" smtClean="0">
                <a:solidFill>
                  <a:schemeClr val="bg1"/>
                </a:solidFill>
              </a:rPr>
              <a:t>1960</a:t>
            </a:r>
            <a:r>
              <a:rPr lang="zh-CN" altLang="en-US" sz="1800" dirty="0" smtClean="0">
                <a:solidFill>
                  <a:schemeClr val="bg1"/>
                </a:solidFill>
              </a:rPr>
              <a:t>年提出并应用于</a:t>
            </a:r>
            <a:r>
              <a:rPr lang="en-US" altLang="zh-CN" sz="1800" dirty="0" smtClean="0">
                <a:solidFill>
                  <a:schemeClr val="bg1"/>
                </a:solidFill>
              </a:rPr>
              <a:t>Lisp</a:t>
            </a:r>
            <a:r>
              <a:rPr lang="zh-CN" altLang="en-US" sz="1800" dirty="0" smtClean="0">
                <a:solidFill>
                  <a:schemeClr val="bg1"/>
                </a:solidFill>
              </a:rPr>
              <a:t>语言</a:t>
            </a:r>
            <a:endParaRPr lang="zh-CN" altLang="en-US" sz="1800" dirty="0" smtClean="0">
              <a:solidFill>
                <a:schemeClr val="bg1"/>
              </a:solidFill>
            </a:endParaRPr>
          </a:p>
          <a:p>
            <a:pPr marL="0" indent="0">
              <a:buFont typeface="+mj-lt"/>
              <a:buBlip>
                <a:blip r:embed="rId1"/>
              </a:buBlip>
            </a:pPr>
            <a:endParaRPr lang="zh-CN" altLang="en-US" sz="1800" dirty="0" smtClean="0">
              <a:solidFill>
                <a:schemeClr val="bg1"/>
              </a:solidFill>
            </a:endParaRPr>
          </a:p>
          <a:p>
            <a:pPr marL="0" indent="0">
              <a:buFont typeface="+mj-lt"/>
              <a:buBlip>
                <a:blip r:embed="rId1"/>
              </a:buBlip>
            </a:pPr>
            <a:r>
              <a:rPr lang="zh-CN" altLang="en-US" sz="1800" dirty="0" smtClean="0">
                <a:solidFill>
                  <a:schemeClr val="bg1"/>
                </a:solidFill>
              </a:rPr>
              <a:t>执行过程：</a:t>
            </a:r>
            <a:endParaRPr lang="zh-CN" altLang="en-US" sz="1800" dirty="0" smtClean="0">
              <a:solidFill>
                <a:schemeClr val="bg1"/>
              </a:solidFill>
            </a:endParaRPr>
          </a:p>
          <a:p>
            <a:pPr marL="0" indent="0">
              <a:buFont typeface="+mj-lt"/>
              <a:buBlip>
                <a:blip r:embed="rId1"/>
              </a:buBlip>
            </a:pPr>
            <a:r>
              <a:rPr lang="zh-CN" altLang="en-US" sz="1800" dirty="0" smtClean="0">
                <a:solidFill>
                  <a:schemeClr val="bg1"/>
                </a:solidFill>
              </a:rPr>
              <a:t>当堆空间中有效内存空间被耗尽时，就会停止这个程序（</a:t>
            </a:r>
            <a:r>
              <a:rPr lang="en-US" altLang="zh-CN" sz="1800" dirty="0" smtClean="0">
                <a:solidFill>
                  <a:schemeClr val="bg1"/>
                </a:solidFill>
              </a:rPr>
              <a:t>Stop the world</a:t>
            </a:r>
            <a:r>
              <a:rPr lang="zh-CN" altLang="en-US" sz="1800" dirty="0" smtClean="0">
                <a:solidFill>
                  <a:schemeClr val="bg1"/>
                </a:solidFill>
              </a:rPr>
              <a:t>），然后进行两项工作，标记，清除这两部分</a:t>
            </a:r>
            <a:endParaRPr lang="zh-CN" altLang="en-US" sz="1800" dirty="0" smtClean="0">
              <a:solidFill>
                <a:schemeClr val="bg1"/>
              </a:solidFill>
            </a:endParaRPr>
          </a:p>
          <a:p>
            <a:pPr marL="457200" lvl="1" indent="0">
              <a:buFont typeface="+mj-lt"/>
              <a:buBlip>
                <a:blip r:embed="rId1"/>
              </a:buBlip>
            </a:pPr>
            <a:r>
              <a:rPr lang="zh-CN" altLang="en-US" sz="1800" dirty="0" smtClean="0">
                <a:ln/>
                <a:solidFill>
                  <a:schemeClr val="accent1"/>
                </a:solidFill>
                <a:effectLst>
                  <a:outerShdw blurRad="38100" dist="25400" dir="5400000" algn="ctr" rotWithShape="0">
                    <a:srgbClr val="6E747A">
                      <a:alpha val="43000"/>
                    </a:srgbClr>
                  </a:outerShdw>
                </a:effectLst>
              </a:rPr>
              <a:t>标记</a:t>
            </a:r>
            <a:r>
              <a:rPr lang="zh-CN" altLang="en-US" sz="1800" dirty="0" smtClean="0">
                <a:solidFill>
                  <a:schemeClr val="bg1"/>
                </a:solidFill>
              </a:rPr>
              <a:t>：从引用根节点上开始遍历（</a:t>
            </a:r>
            <a:r>
              <a:rPr lang="zh-CN" altLang="en-US" sz="1800" dirty="0" smtClean="0">
                <a:solidFill>
                  <a:srgbClr val="FF0000"/>
                </a:solidFill>
              </a:rPr>
              <a:t>可达性分析算法</a:t>
            </a:r>
            <a:r>
              <a:rPr lang="zh-CN" altLang="en-US" sz="1800" dirty="0" smtClean="0">
                <a:solidFill>
                  <a:schemeClr val="bg1"/>
                </a:solidFill>
              </a:rPr>
              <a:t>）标记所有被引用的对象。一般是在对象</a:t>
            </a:r>
            <a:r>
              <a:rPr lang="en-US" altLang="zh-CN" sz="1800" dirty="0" smtClean="0">
                <a:solidFill>
                  <a:schemeClr val="bg1"/>
                </a:solidFill>
              </a:rPr>
              <a:t>Header</a:t>
            </a:r>
            <a:r>
              <a:rPr lang="zh-CN" altLang="en-US" sz="1800" dirty="0" smtClean="0">
                <a:solidFill>
                  <a:schemeClr val="bg1"/>
                </a:solidFill>
              </a:rPr>
              <a:t>中记录为可达对象。</a:t>
            </a:r>
            <a:endParaRPr lang="zh-CN" altLang="en-US" sz="1800" dirty="0" smtClean="0">
              <a:solidFill>
                <a:schemeClr val="bg1"/>
              </a:solidFill>
            </a:endParaRPr>
          </a:p>
          <a:p>
            <a:pPr marL="457200" lvl="1" indent="0">
              <a:buFont typeface="+mj-lt"/>
              <a:buBlip>
                <a:blip r:embed="rId1"/>
              </a:buBlip>
            </a:pPr>
            <a:r>
              <a:rPr lang="zh-CN" altLang="en-US" sz="1800" dirty="0" smtClean="0">
                <a:ln/>
                <a:solidFill>
                  <a:schemeClr val="accent1"/>
                </a:solidFill>
                <a:effectLst>
                  <a:outerShdw blurRad="38100" dist="25400" dir="5400000" algn="ctr" rotWithShape="0">
                    <a:srgbClr val="6E747A">
                      <a:alpha val="43000"/>
                    </a:srgbClr>
                  </a:outerShdw>
                </a:effectLst>
              </a:rPr>
              <a:t>清除</a:t>
            </a:r>
            <a:r>
              <a:rPr lang="zh-CN" altLang="en-US" sz="1800" dirty="0" smtClean="0">
                <a:solidFill>
                  <a:schemeClr val="bg1"/>
                </a:solidFill>
              </a:rPr>
              <a:t>：对堆内存从头到尾进行线性遍历，如果发现某个对象在其</a:t>
            </a:r>
            <a:r>
              <a:rPr lang="en-US" altLang="zh-CN" sz="1800" dirty="0" smtClean="0">
                <a:solidFill>
                  <a:schemeClr val="bg1"/>
                </a:solidFill>
              </a:rPr>
              <a:t>Header</a:t>
            </a:r>
            <a:r>
              <a:rPr lang="zh-CN" altLang="en-US" sz="1800" dirty="0" smtClean="0">
                <a:solidFill>
                  <a:schemeClr val="bg1"/>
                </a:solidFill>
              </a:rPr>
              <a:t>中没有标记为可达对象，则将其回收</a:t>
            </a:r>
            <a:endParaRPr lang="zh-CN" altLang="en-US" sz="1800" dirty="0" smtClean="0">
              <a:solidFill>
                <a:schemeClr val="bg1"/>
              </a:solidFill>
            </a:endParaRPr>
          </a:p>
          <a:p>
            <a:pPr marL="0" lvl="0" indent="0">
              <a:buFont typeface="+mj-lt"/>
              <a:buBlip>
                <a:blip r:embed="rId1"/>
              </a:buBlip>
            </a:pPr>
            <a:r>
              <a:rPr lang="zh-CN" altLang="en-US" sz="1800" dirty="0" smtClean="0">
                <a:solidFill>
                  <a:schemeClr val="bg1"/>
                </a:solidFill>
              </a:rPr>
              <a:t>缺点：效率不高；在进行</a:t>
            </a:r>
            <a:r>
              <a:rPr lang="en-US" altLang="zh-CN" sz="1800" dirty="0" smtClean="0">
                <a:solidFill>
                  <a:schemeClr val="bg1"/>
                </a:solidFill>
              </a:rPr>
              <a:t>GC</a:t>
            </a:r>
            <a:r>
              <a:rPr lang="zh-CN" altLang="en-US" sz="1800" dirty="0" smtClean="0">
                <a:solidFill>
                  <a:schemeClr val="bg1"/>
                </a:solidFill>
              </a:rPr>
              <a:t>的时候需要停止整个应用程序，导致用户体验差；且会产生的大量的内存碎片</a:t>
            </a:r>
            <a:endParaRPr lang="zh-CN" altLang="en-US" sz="1800" dirty="0" smtClean="0">
              <a:solidFill>
                <a:schemeClr val="bg1"/>
              </a:solidFill>
            </a:endParaRPr>
          </a:p>
        </p:txBody>
      </p:sp>
      <p:pic>
        <p:nvPicPr>
          <p:cNvPr id="4" name="图片 3"/>
          <p:cNvPicPr>
            <a:picLocks noChangeAspect="1"/>
          </p:cNvPicPr>
          <p:nvPr/>
        </p:nvPicPr>
        <p:blipFill>
          <a:blip r:embed="rId2"/>
          <a:stretch>
            <a:fillRect/>
          </a:stretch>
        </p:blipFill>
        <p:spPr>
          <a:xfrm>
            <a:off x="236855" y="1887855"/>
            <a:ext cx="2948940" cy="3208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697" y="5725938"/>
            <a:ext cx="12857401" cy="1506712"/>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30" name="TextBox 29"/>
          <p:cNvSpPr txBox="1"/>
          <p:nvPr/>
        </p:nvSpPr>
        <p:spPr>
          <a:xfrm>
            <a:off x="-195361" y="149442"/>
            <a:ext cx="12631683" cy="1108022"/>
          </a:xfrm>
          <a:prstGeom prst="rect">
            <a:avLst/>
          </a:prstGeom>
          <a:noFill/>
        </p:spPr>
        <p:txBody>
          <a:bodyPr wrap="square" rtlCol="0" anchor="t" anchorCtr="0">
            <a:noAutofit/>
          </a:bodyPr>
          <a:lstStyle/>
          <a:p>
            <a:pPr algn="ctr">
              <a:lnSpc>
                <a:spcPct val="105000"/>
              </a:lnSpc>
            </a:pPr>
            <a:r>
              <a:rPr sz="4000" dirty="0">
                <a:solidFill>
                  <a:srgbClr val="00B0F0"/>
                </a:solidFill>
              </a:rPr>
              <a:t>android人员的专属JVM讲解 </a:t>
            </a:r>
            <a:endParaRPr sz="4000" dirty="0">
              <a:solidFill>
                <a:srgbClr val="00B0F0"/>
              </a:solidFill>
            </a:endParaRPr>
          </a:p>
          <a:p>
            <a:pPr algn="ctr">
              <a:lnSpc>
                <a:spcPct val="105000"/>
              </a:lnSpc>
            </a:pPr>
            <a:r>
              <a:rPr lang="en-US" sz="4000" dirty="0">
                <a:solidFill>
                  <a:srgbClr val="00B0F0"/>
                </a:solidFill>
              </a:rPr>
              <a:t>							</a:t>
            </a:r>
            <a:r>
              <a:rPr sz="2400" dirty="0">
                <a:solidFill>
                  <a:srgbClr val="00B0F0"/>
                </a:solidFill>
              </a:rPr>
              <a:t>0</a:t>
            </a:r>
            <a:r>
              <a:rPr lang="en-US" sz="2400" dirty="0">
                <a:solidFill>
                  <a:srgbClr val="00B0F0"/>
                </a:solidFill>
              </a:rPr>
              <a:t>3</a:t>
            </a:r>
            <a:r>
              <a:rPr sz="2400" dirty="0">
                <a:solidFill>
                  <a:srgbClr val="00B0F0"/>
                </a:solidFill>
              </a:rPr>
              <a:t>-</a:t>
            </a:r>
            <a:r>
              <a:rPr lang="en-US" altLang="zh-CN" sz="2400" dirty="0">
                <a:solidFill>
                  <a:srgbClr val="00B0F0"/>
                </a:solidFill>
              </a:rPr>
              <a:t>GC</a:t>
            </a:r>
            <a:r>
              <a:rPr lang="zh-CN" altLang="en-US" sz="2400" dirty="0">
                <a:solidFill>
                  <a:srgbClr val="00B0F0"/>
                </a:solidFill>
              </a:rPr>
              <a:t>与调优</a:t>
            </a:r>
            <a:endParaRPr lang="zh-CN" altLang="en-US" sz="2400" dirty="0">
              <a:solidFill>
                <a:srgbClr val="00B0F0"/>
              </a:solidFill>
            </a:endParaRPr>
          </a:p>
        </p:txBody>
      </p:sp>
      <p:sp>
        <p:nvSpPr>
          <p:cNvPr id="3" name="文本框 2"/>
          <p:cNvSpPr txBox="1"/>
          <p:nvPr/>
        </p:nvSpPr>
        <p:spPr>
          <a:xfrm>
            <a:off x="3420110" y="1744345"/>
            <a:ext cx="9589770" cy="3216910"/>
          </a:xfrm>
          <a:prstGeom prst="rect">
            <a:avLst/>
          </a:prstGeom>
        </p:spPr>
        <p:txBody>
          <a:bodyPr vert="horz" wrap="square" lIns="51029" tIns="25514" rIns="51029" bIns="25514" rtlCol="0">
            <a:noAutofit/>
          </a:bodyPr>
          <a:lstStyle/>
          <a:p>
            <a:pPr>
              <a:lnSpc>
                <a:spcPct val="135000"/>
              </a:lnSpc>
            </a:pPr>
            <a:r>
              <a:rPr lang="en-US" altLang="zh-CN" dirty="0" smtClean="0">
                <a:solidFill>
                  <a:schemeClr val="bg1"/>
                </a:solidFill>
              </a:rPr>
              <a:t>	</a:t>
            </a:r>
            <a:r>
              <a:rPr>
                <a:solidFill>
                  <a:schemeClr val="bg1"/>
                </a:solidFill>
              </a:rPr>
              <a:t>   </a:t>
            </a:r>
            <a:endParaRPr>
              <a:solidFill>
                <a:schemeClr val="bg1"/>
              </a:solidFill>
            </a:endParaRPr>
          </a:p>
          <a:p>
            <a:pPr>
              <a:lnSpc>
                <a:spcPct val="135000"/>
              </a:lnSpc>
            </a:pPr>
            <a:r>
              <a:rPr>
                <a:solidFill>
                  <a:schemeClr val="bg1"/>
                </a:solidFill>
              </a:rPr>
              <a:t>    1.GC核心概述</a:t>
            </a:r>
            <a:endParaRPr>
              <a:solidFill>
                <a:schemeClr val="bg1"/>
              </a:solidFill>
            </a:endParaRPr>
          </a:p>
          <a:p>
            <a:pPr>
              <a:lnSpc>
                <a:spcPct val="135000"/>
              </a:lnSpc>
            </a:pPr>
            <a:r>
              <a:rPr>
                <a:solidFill>
                  <a:schemeClr val="bg1"/>
                </a:solidFill>
              </a:rPr>
              <a:t>    2.GC相关算法</a:t>
            </a:r>
            <a:endParaRPr>
              <a:solidFill>
                <a:schemeClr val="bg1"/>
              </a:solidFill>
            </a:endParaRPr>
          </a:p>
          <a:p>
            <a:pPr>
              <a:lnSpc>
                <a:spcPct val="135000"/>
              </a:lnSpc>
            </a:pPr>
            <a:r>
              <a:rPr>
                <a:solidFill>
                  <a:schemeClr val="bg1"/>
                </a:solidFill>
              </a:rPr>
              <a:t>    3.常用7中GC垃圾收集器</a:t>
            </a:r>
            <a:endParaRPr>
              <a:solidFill>
                <a:schemeClr val="bg1"/>
              </a:solidFill>
            </a:endParaRPr>
          </a:p>
          <a:p>
            <a:pPr>
              <a:lnSpc>
                <a:spcPct val="135000"/>
              </a:lnSpc>
            </a:pPr>
            <a:r>
              <a:rPr>
                <a:solidFill>
                  <a:schemeClr val="bg1"/>
                </a:solidFill>
              </a:rPr>
              <a:t>    4.内存溢出与内存泄漏分析</a:t>
            </a:r>
            <a:endParaRPr>
              <a:solidFill>
                <a:schemeClr val="bg1"/>
              </a:solidFill>
            </a:endParaRPr>
          </a:p>
          <a:p>
            <a:pPr>
              <a:lnSpc>
                <a:spcPct val="135000"/>
              </a:lnSpc>
            </a:pPr>
            <a:r>
              <a:rPr>
                <a:solidFill>
                  <a:schemeClr val="bg1"/>
                </a:solidFill>
              </a:rPr>
              <a:t>    5.使用MAT及ProFile对内存快照进行解析</a:t>
            </a:r>
            <a:endParaRPr>
              <a:solidFill>
                <a:schemeClr val="bg1"/>
              </a:solidFill>
            </a:endParaRPr>
          </a:p>
        </p:txBody>
      </p:sp>
      <p:sp>
        <p:nvSpPr>
          <p:cNvPr id="2" name="文本框 1"/>
          <p:cNvSpPr txBox="1"/>
          <p:nvPr/>
        </p:nvSpPr>
        <p:spPr>
          <a:xfrm>
            <a:off x="2108895" y="1744117"/>
            <a:ext cx="1008112" cy="369332"/>
          </a:xfrm>
          <a:prstGeom prst="rect">
            <a:avLst/>
          </a:prstGeom>
          <a:noFill/>
        </p:spPr>
        <p:txBody>
          <a:bodyPr wrap="square" rtlCol="0">
            <a:spAutoFit/>
          </a:bodyPr>
          <a:lstStyle/>
          <a:p>
            <a:r>
              <a:rPr lang="zh-CN" altLang="en-US" dirty="0">
                <a:solidFill>
                  <a:schemeClr val="bg1"/>
                </a:solidFill>
              </a:rPr>
              <a:t>技术点：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清除概念</a:t>
            </a:r>
            <a:endParaRPr lang="zh-CN"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1316807" y="1600101"/>
            <a:ext cx="9865096" cy="1198880"/>
          </a:xfrm>
          <a:prstGeom prst="rect">
            <a:avLst/>
          </a:prstGeom>
          <a:noFill/>
        </p:spPr>
        <p:txBody>
          <a:bodyPr wrap="square" rtlCol="0">
            <a:spAutoFit/>
          </a:bodyPr>
          <a:lstStyle/>
          <a:p>
            <a:pPr marL="0" indent="0">
              <a:buFont typeface="+mj-lt"/>
              <a:buBlip>
                <a:blip r:embed="rId1"/>
              </a:buBlip>
            </a:pPr>
            <a:r>
              <a:rPr lang="zh-CN" altLang="en-US" sz="1800" dirty="0" smtClean="0">
                <a:solidFill>
                  <a:schemeClr val="bg1"/>
                </a:solidFill>
              </a:rPr>
              <a:t>注意：</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在这里的清除不是去干掉具体内存中的数据，</a:t>
            </a:r>
            <a:r>
              <a:rPr lang="zh-CN" altLang="en-US" sz="1800" dirty="0" smtClean="0">
                <a:solidFill>
                  <a:srgbClr val="FF0000"/>
                </a:solidFill>
              </a:rPr>
              <a:t>而是本身分配的是一组连续的内存编码给我们使用，清除就是在回收这些空闲地址，将他们保存在空闲地址表当中</a:t>
            </a:r>
            <a:r>
              <a:rPr lang="zh-CN" altLang="en-US" sz="1800" dirty="0" smtClean="0">
                <a:solidFill>
                  <a:schemeClr val="bg1"/>
                </a:solidFill>
              </a:rPr>
              <a:t>，下次有心得对象需要空间时去判断是否够用</a:t>
            </a:r>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复制</a:t>
            </a:r>
            <a:r>
              <a:rPr lang="zh-CN" altLang="en-US" sz="3200" b="1" dirty="0" smtClean="0">
                <a:latin typeface="宋体" panose="02010600030101010101" pitchFamily="2" charset="-122"/>
              </a:rPr>
              <a:t>（</a:t>
            </a:r>
            <a:r>
              <a:rPr lang="en-US" altLang="zh-CN" sz="3200" b="1" dirty="0" smtClean="0">
                <a:latin typeface="宋体" panose="02010600030101010101" pitchFamily="2" charset="-122"/>
              </a:rPr>
              <a:t>Copying</a:t>
            </a:r>
            <a:r>
              <a:rPr lang="zh-CN" altLang="en-US" sz="3200" b="1" dirty="0" smtClean="0">
                <a:latin typeface="宋体" panose="02010600030101010101" pitchFamily="2" charset="-122"/>
              </a:rPr>
              <a:t>）算法</a:t>
            </a:r>
            <a:endParaRPr lang="zh-CN" altLang="en-US" sz="3200" b="1" dirty="0" smtClean="0">
              <a:latin typeface="宋体" panose="02010600030101010101" pitchFamily="2" charset="-122"/>
            </a:endParaRPr>
          </a:p>
        </p:txBody>
      </p:sp>
      <p:sp>
        <p:nvSpPr>
          <p:cNvPr id="3" name="圆角矩形 2"/>
          <p:cNvSpPr/>
          <p:nvPr/>
        </p:nvSpPr>
        <p:spPr>
          <a:xfrm>
            <a:off x="3528695" y="1379220"/>
            <a:ext cx="8589010" cy="43256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3825875" y="1701165"/>
            <a:ext cx="8018145" cy="3692525"/>
          </a:xfrm>
          <a:prstGeom prst="rect">
            <a:avLst/>
          </a:prstGeom>
          <a:noFill/>
        </p:spPr>
        <p:txBody>
          <a:bodyPr wrap="square" rtlCol="0">
            <a:spAutoFit/>
          </a:bodyPr>
          <a:lstStyle/>
          <a:p>
            <a:pPr marL="0" indent="0">
              <a:buFont typeface="+mj-lt"/>
              <a:buBlip>
                <a:blip r:embed="rId1"/>
              </a:buBlip>
            </a:pPr>
            <a:r>
              <a:rPr lang="zh-CN" altLang="en-US" sz="1800" dirty="0" smtClean="0">
                <a:solidFill>
                  <a:schemeClr val="bg1"/>
                </a:solidFill>
              </a:rPr>
              <a:t>背景：</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为了解决标记</a:t>
            </a:r>
            <a:r>
              <a:rPr lang="en-US" altLang="zh-CN" sz="1800" dirty="0" smtClean="0">
                <a:solidFill>
                  <a:schemeClr val="bg1"/>
                </a:solidFill>
              </a:rPr>
              <a:t>-</a:t>
            </a:r>
            <a:r>
              <a:rPr lang="zh-CN" altLang="en-US" sz="1800" dirty="0" smtClean="0">
                <a:solidFill>
                  <a:schemeClr val="bg1"/>
                </a:solidFill>
              </a:rPr>
              <a:t>清除算法在垃圾收集效率方面的缺陷，</a:t>
            </a:r>
            <a:r>
              <a:rPr lang="en-US" altLang="zh-CN" sz="1800" dirty="0" smtClean="0">
                <a:solidFill>
                  <a:schemeClr val="bg1"/>
                </a:solidFill>
              </a:rPr>
              <a:t>M.LMinsky</a:t>
            </a:r>
            <a:r>
              <a:rPr lang="zh-CN" altLang="en-US" sz="1800" dirty="0" smtClean="0">
                <a:solidFill>
                  <a:schemeClr val="bg1"/>
                </a:solidFill>
              </a:rPr>
              <a:t>与</a:t>
            </a:r>
            <a:r>
              <a:rPr lang="en-US" altLang="zh-CN" sz="1800" dirty="0" smtClean="0">
                <a:solidFill>
                  <a:schemeClr val="bg1"/>
                </a:solidFill>
              </a:rPr>
              <a:t>1963</a:t>
            </a:r>
            <a:r>
              <a:rPr lang="zh-CN" altLang="en-US" sz="1800" dirty="0" smtClean="0">
                <a:solidFill>
                  <a:schemeClr val="bg1"/>
                </a:solidFill>
              </a:rPr>
              <a:t>年发表了著名论文，</a:t>
            </a:r>
            <a:r>
              <a:rPr lang="en-US" altLang="zh-CN" sz="1800" dirty="0" smtClean="0">
                <a:solidFill>
                  <a:schemeClr val="bg1"/>
                </a:solidFill>
              </a:rPr>
              <a:t>”</a:t>
            </a:r>
            <a:r>
              <a:rPr lang="zh-CN" altLang="en-US" sz="1800" dirty="0" smtClean="0">
                <a:solidFill>
                  <a:schemeClr val="bg1"/>
                </a:solidFill>
              </a:rPr>
              <a:t>使用双存储区的</a:t>
            </a:r>
            <a:r>
              <a:rPr lang="en-US" altLang="zh-CN" sz="1800" dirty="0" smtClean="0">
                <a:solidFill>
                  <a:schemeClr val="bg1"/>
                </a:solidFill>
              </a:rPr>
              <a:t>Lisp</a:t>
            </a:r>
            <a:r>
              <a:rPr lang="zh-CN" altLang="en-US" sz="1800" dirty="0" smtClean="0">
                <a:solidFill>
                  <a:schemeClr val="bg1"/>
                </a:solidFill>
              </a:rPr>
              <a:t>语言垃圾收集器</a:t>
            </a:r>
            <a:r>
              <a:rPr lang="en-US" altLang="zh-CN" sz="1800" dirty="0" smtClean="0">
                <a:solidFill>
                  <a:schemeClr val="bg1"/>
                </a:solidFill>
              </a:rPr>
              <a:t>“</a:t>
            </a:r>
            <a:r>
              <a:rPr lang="zh-CN" altLang="en-US" sz="1800" dirty="0" smtClean="0">
                <a:solidFill>
                  <a:schemeClr val="bg1"/>
                </a:solidFill>
              </a:rPr>
              <a:t>，该论文中被描述的算法被人们称之为复制算法。</a:t>
            </a:r>
            <a:endParaRPr lang="zh-CN" altLang="en-US" sz="1800" dirty="0" smtClean="0">
              <a:solidFill>
                <a:schemeClr val="bg1"/>
              </a:solidFill>
            </a:endParaRPr>
          </a:p>
          <a:p>
            <a:pPr marL="0" indent="0">
              <a:buFont typeface="+mj-lt"/>
              <a:buBlip>
                <a:blip r:embed="rId1"/>
              </a:buBlip>
            </a:pPr>
            <a:endParaRPr lang="zh-CN" altLang="en-US" sz="1800" dirty="0" smtClean="0">
              <a:solidFill>
                <a:schemeClr val="bg1"/>
              </a:solidFill>
            </a:endParaRPr>
          </a:p>
          <a:p>
            <a:pPr marL="0" indent="0">
              <a:buFont typeface="+mj-lt"/>
              <a:buBlip>
                <a:blip r:embed="rId1"/>
              </a:buBlip>
            </a:pPr>
            <a:r>
              <a:rPr lang="zh-CN" altLang="en-US" sz="1800" dirty="0" smtClean="0">
                <a:solidFill>
                  <a:schemeClr val="bg1"/>
                </a:solidFill>
              </a:rPr>
              <a:t>执行过程：</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将内存空间分为两块，每次只使用其中一块，在垃圾回收的时候，将正在使用的内存中的存活对象复制到未被使用的内存块中，之后清除正在使用的内存块，交换两个内存角色。</a:t>
            </a:r>
            <a:endParaRPr lang="zh-CN" altLang="en-US" sz="1800" dirty="0" smtClean="0">
              <a:solidFill>
                <a:schemeClr val="bg1"/>
              </a:solidFill>
            </a:endParaRPr>
          </a:p>
          <a:p>
            <a:pPr marL="0" lvl="0" indent="0">
              <a:buFont typeface="+mj-lt"/>
              <a:buBlip>
                <a:blip r:embed="rId1"/>
              </a:buBlip>
            </a:pPr>
            <a:r>
              <a:rPr lang="zh-CN" altLang="en-US" sz="1800" dirty="0" smtClean="0">
                <a:solidFill>
                  <a:schemeClr val="bg1"/>
                </a:solidFill>
              </a:rPr>
              <a:t>缺点：</a:t>
            </a:r>
            <a:endParaRPr lang="zh-CN" altLang="en-US" sz="1800" dirty="0" smtClean="0">
              <a:solidFill>
                <a:schemeClr val="bg1"/>
              </a:solidFill>
            </a:endParaRPr>
          </a:p>
          <a:p>
            <a:pPr marL="457200" lvl="1" indent="0">
              <a:buFont typeface="+mj-lt"/>
              <a:buBlip>
                <a:blip r:embed="rId1"/>
              </a:buBlip>
            </a:pPr>
            <a:r>
              <a:rPr lang="en-US" altLang="zh-CN" sz="1800" dirty="0" smtClean="0">
                <a:solidFill>
                  <a:schemeClr val="bg1"/>
                </a:solidFill>
              </a:rPr>
              <a:t>1.</a:t>
            </a:r>
            <a:r>
              <a:rPr lang="zh-CN" altLang="en-US" sz="1800" dirty="0" smtClean="0">
                <a:solidFill>
                  <a:schemeClr val="bg1"/>
                </a:solidFill>
              </a:rPr>
              <a:t>需要</a:t>
            </a:r>
            <a:r>
              <a:rPr lang="zh-CN" altLang="en-US" sz="1800" dirty="0" smtClean="0">
                <a:solidFill>
                  <a:srgbClr val="FF0000"/>
                </a:solidFill>
              </a:rPr>
              <a:t>两倍</a:t>
            </a:r>
            <a:r>
              <a:rPr lang="zh-CN" altLang="en-US" sz="1800" dirty="0" smtClean="0">
                <a:solidFill>
                  <a:schemeClr val="bg1"/>
                </a:solidFill>
              </a:rPr>
              <a:t>空间</a:t>
            </a:r>
            <a:endParaRPr lang="zh-CN" altLang="en-US" sz="1800" dirty="0" smtClean="0">
              <a:solidFill>
                <a:schemeClr val="bg1"/>
              </a:solidFill>
            </a:endParaRPr>
          </a:p>
          <a:p>
            <a:pPr marL="457200" lvl="1" indent="0">
              <a:buFont typeface="+mj-lt"/>
              <a:buBlip>
                <a:blip r:embed="rId1"/>
              </a:buBlip>
            </a:pPr>
            <a:r>
              <a:rPr lang="en-US" altLang="zh-CN" sz="1800" dirty="0" smtClean="0">
                <a:solidFill>
                  <a:schemeClr val="bg1"/>
                </a:solidFill>
              </a:rPr>
              <a:t>2.GC</a:t>
            </a:r>
            <a:r>
              <a:rPr lang="zh-CN" altLang="en-US" sz="1800" dirty="0" smtClean="0">
                <a:solidFill>
                  <a:srgbClr val="FF0000"/>
                </a:solidFill>
              </a:rPr>
              <a:t>需要维护对象的引用关系</a:t>
            </a:r>
            <a:r>
              <a:rPr lang="zh-CN" altLang="en-US" sz="1800" dirty="0" smtClean="0">
                <a:solidFill>
                  <a:schemeClr val="bg1"/>
                </a:solidFill>
              </a:rPr>
              <a:t>，时间开销加大</a:t>
            </a:r>
            <a:endParaRPr lang="zh-CN" altLang="en-US" sz="1800" dirty="0" smtClean="0">
              <a:solidFill>
                <a:schemeClr val="bg1"/>
              </a:solidFill>
            </a:endParaRPr>
          </a:p>
          <a:p>
            <a:pPr marL="457200" lvl="1" indent="0">
              <a:buFont typeface="+mj-lt"/>
              <a:buBlip>
                <a:blip r:embed="rId1"/>
              </a:buBlip>
            </a:pPr>
            <a:r>
              <a:rPr lang="zh-CN" altLang="en-US" sz="1800" dirty="0" smtClean="0">
                <a:solidFill>
                  <a:srgbClr val="FF0000"/>
                </a:solidFill>
              </a:rPr>
              <a:t>此种方案使用与垃圾对象较少，量级不大的情况</a:t>
            </a:r>
            <a:endParaRPr lang="zh-CN" altLang="en-US" sz="1800" dirty="0" smtClean="0">
              <a:solidFill>
                <a:srgbClr val="FF0000"/>
              </a:solidFill>
            </a:endParaRPr>
          </a:p>
        </p:txBody>
      </p:sp>
      <p:pic>
        <p:nvPicPr>
          <p:cNvPr id="6" name="图片 5"/>
          <p:cNvPicPr>
            <a:picLocks noChangeAspect="1"/>
          </p:cNvPicPr>
          <p:nvPr/>
        </p:nvPicPr>
        <p:blipFill>
          <a:blip r:embed="rId2"/>
          <a:stretch>
            <a:fillRect/>
          </a:stretch>
        </p:blipFill>
        <p:spPr>
          <a:xfrm>
            <a:off x="308610" y="2032000"/>
            <a:ext cx="3040380" cy="3185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复制（</a:t>
            </a:r>
            <a:r>
              <a:rPr lang="en-US" altLang="zh-CN" sz="3200" b="1" dirty="0" smtClean="0">
                <a:latin typeface="宋体" panose="02010600030101010101" pitchFamily="2" charset="-122"/>
              </a:rPr>
              <a:t>Copying</a:t>
            </a:r>
            <a:r>
              <a:rPr lang="zh-CN" altLang="en-US" sz="3200" b="1" dirty="0" smtClean="0">
                <a:latin typeface="宋体" panose="02010600030101010101" pitchFamily="2" charset="-122"/>
              </a:rPr>
              <a:t>）算法应用场景</a:t>
            </a:r>
            <a:endParaRPr lang="en-US" altLang="zh-CN" sz="3200" b="1" dirty="0" smtClean="0">
              <a:latin typeface="宋体" panose="02010600030101010101" pitchFamily="2" charset="-122"/>
            </a:endParaRPr>
          </a:p>
        </p:txBody>
      </p:sp>
      <p:sp>
        <p:nvSpPr>
          <p:cNvPr id="3" name="圆角矩形 2"/>
          <p:cNvSpPr/>
          <p:nvPr/>
        </p:nvSpPr>
        <p:spPr>
          <a:xfrm>
            <a:off x="548005" y="1379220"/>
            <a:ext cx="11624310" cy="163449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1450340" y="1701165"/>
            <a:ext cx="10393680" cy="645160"/>
          </a:xfrm>
          <a:prstGeom prst="rect">
            <a:avLst/>
          </a:prstGeom>
          <a:noFill/>
        </p:spPr>
        <p:txBody>
          <a:bodyPr wrap="square" rtlCol="0">
            <a:spAutoFit/>
          </a:bodyPr>
          <a:lstStyle/>
          <a:p>
            <a:pPr marL="0" indent="0">
              <a:buFont typeface="+mj-lt"/>
              <a:buBlip>
                <a:blip r:embed="rId1"/>
              </a:buBlip>
            </a:pPr>
            <a:r>
              <a:rPr lang="zh-CN" sz="1800" dirty="0" smtClean="0">
                <a:solidFill>
                  <a:schemeClr val="bg1"/>
                </a:solidFill>
              </a:rPr>
              <a:t>在年青代中，对常规应用的垃圾回收，一次通常可以回收</a:t>
            </a:r>
            <a:r>
              <a:rPr lang="en-US" altLang="zh-CN" sz="1800" dirty="0" smtClean="0">
                <a:solidFill>
                  <a:schemeClr val="bg1"/>
                </a:solidFill>
              </a:rPr>
              <a:t>70%-99%</a:t>
            </a:r>
            <a:r>
              <a:rPr lang="zh-CN" altLang="en-US" sz="1800" dirty="0" smtClean="0">
                <a:solidFill>
                  <a:schemeClr val="bg1"/>
                </a:solidFill>
              </a:rPr>
              <a:t>的内存空间。回收性价比高。所以年青代一般采用这种</a:t>
            </a:r>
            <a:endParaRPr lang="zh-CN" altLang="en-US" sz="1800" dirty="0" smtClean="0">
              <a:solidFill>
                <a:schemeClr val="bg1"/>
              </a:solidFill>
            </a:endParaRPr>
          </a:p>
        </p:txBody>
      </p:sp>
      <p:pic>
        <p:nvPicPr>
          <p:cNvPr id="4" name="图片 3" descr="新生代复制算法及其优化"/>
          <p:cNvPicPr>
            <a:picLocks noChangeAspect="1"/>
          </p:cNvPicPr>
          <p:nvPr/>
        </p:nvPicPr>
        <p:blipFill>
          <a:blip r:embed="rId2"/>
          <a:stretch>
            <a:fillRect/>
          </a:stretch>
        </p:blipFill>
        <p:spPr>
          <a:xfrm>
            <a:off x="1641475" y="2967990"/>
            <a:ext cx="9436735" cy="4060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标记</a:t>
            </a:r>
            <a:r>
              <a:rPr lang="en-US" altLang="zh-CN" sz="3200" b="1" dirty="0" smtClean="0">
                <a:latin typeface="宋体" panose="02010600030101010101" pitchFamily="2" charset="-122"/>
              </a:rPr>
              <a:t>-</a:t>
            </a:r>
            <a:r>
              <a:rPr lang="zh-CN" altLang="en-US" sz="3200" b="1" dirty="0" smtClean="0">
                <a:latin typeface="宋体" panose="02010600030101010101" pitchFamily="2" charset="-122"/>
              </a:rPr>
              <a:t>压缩</a:t>
            </a:r>
            <a:r>
              <a:rPr lang="en-US" altLang="zh-CN" sz="3200" b="1" dirty="0" smtClean="0">
                <a:latin typeface="宋体" panose="02010600030101010101" pitchFamily="2" charset="-122"/>
              </a:rPr>
              <a:t>/</a:t>
            </a:r>
            <a:r>
              <a:rPr lang="zh-CN" altLang="en-US" sz="3200" b="1" dirty="0" smtClean="0">
                <a:latin typeface="宋体" panose="02010600030101010101" pitchFamily="2" charset="-122"/>
              </a:rPr>
              <a:t>整理（</a:t>
            </a:r>
            <a:r>
              <a:rPr lang="en-US" altLang="zh-CN" sz="3200" b="1" dirty="0" smtClean="0">
                <a:latin typeface="宋体" panose="02010600030101010101" pitchFamily="2" charset="-122"/>
              </a:rPr>
              <a:t>Mark-Compact</a:t>
            </a:r>
            <a:r>
              <a:rPr lang="zh-CN" altLang="en-US" sz="3200" b="1" dirty="0" smtClean="0">
                <a:latin typeface="宋体" panose="02010600030101010101" pitchFamily="2" charset="-122"/>
              </a:rPr>
              <a:t>）算法</a:t>
            </a:r>
            <a:endParaRPr lang="zh-CN" altLang="en-US" sz="3200" b="1" dirty="0" smtClean="0">
              <a:latin typeface="宋体" panose="02010600030101010101" pitchFamily="2" charset="-122"/>
            </a:endParaRPr>
          </a:p>
        </p:txBody>
      </p:sp>
      <p:sp>
        <p:nvSpPr>
          <p:cNvPr id="3" name="圆角矩形 2"/>
          <p:cNvSpPr/>
          <p:nvPr/>
        </p:nvSpPr>
        <p:spPr>
          <a:xfrm>
            <a:off x="680720" y="1405255"/>
            <a:ext cx="11436985" cy="429958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1308100" y="1701165"/>
            <a:ext cx="10535920" cy="2584450"/>
          </a:xfrm>
          <a:prstGeom prst="rect">
            <a:avLst/>
          </a:prstGeom>
          <a:noFill/>
        </p:spPr>
        <p:txBody>
          <a:bodyPr wrap="square" rtlCol="0">
            <a:spAutoFit/>
          </a:bodyPr>
          <a:lstStyle/>
          <a:p>
            <a:pPr marL="0" indent="0">
              <a:buFont typeface="+mj-lt"/>
              <a:buBlip>
                <a:blip r:embed="rId1"/>
              </a:buBlip>
            </a:pPr>
            <a:r>
              <a:rPr lang="zh-CN" altLang="en-US" sz="1800" dirty="0" smtClean="0">
                <a:solidFill>
                  <a:schemeClr val="bg1"/>
                </a:solidFill>
              </a:rPr>
              <a:t>背景：</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复制算法的高效是简历在存货对象少、垃圾对象多的前提下。这种情况在新生代中经常法神，但是在老年代，更常见的情况是大部分对象都是存货的。如果依然使用复制算法，由于存货对象多，复制成本也会非常高。因此基于老年代使用复制算法并不适用。</a:t>
            </a:r>
            <a:endParaRPr lang="zh-CN" altLang="en-US" sz="1800" dirty="0" smtClean="0">
              <a:solidFill>
                <a:schemeClr val="bg1"/>
              </a:solidFill>
            </a:endParaRPr>
          </a:p>
          <a:p>
            <a:pPr marL="0" indent="0">
              <a:buFont typeface="+mj-lt"/>
              <a:buBlip>
                <a:blip r:embed="rId1"/>
              </a:buBlip>
            </a:pPr>
            <a:endParaRPr lang="zh-CN" altLang="en-US" sz="1800" dirty="0" smtClean="0">
              <a:solidFill>
                <a:schemeClr val="bg1"/>
              </a:solidFill>
            </a:endParaRPr>
          </a:p>
          <a:p>
            <a:pPr marL="0" indent="0">
              <a:buFont typeface="+mj-lt"/>
              <a:buBlip>
                <a:blip r:embed="rId1"/>
              </a:buBlip>
            </a:pPr>
            <a:r>
              <a:rPr lang="zh-CN" altLang="en-US" sz="1800" dirty="0" smtClean="0">
                <a:solidFill>
                  <a:schemeClr val="bg1"/>
                </a:solidFill>
              </a:rPr>
              <a:t>执行过程：</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第一阶段与标记清除算法一致。</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第二阶段将所有的存货对象压缩到内存的一段，按照顺讯排放，之后清理边界外所有空间</a:t>
            </a:r>
            <a:endParaRPr lang="zh-CN" altLang="en-US" sz="1800" dirty="0" smtClean="0">
              <a:solidFill>
                <a:schemeClr val="bg1"/>
              </a:solidFill>
            </a:endParaRPr>
          </a:p>
          <a:p>
            <a:pPr marL="0" lvl="0" indent="0">
              <a:buFont typeface="+mj-lt"/>
              <a:buBlip>
                <a:blip r:embed="rId1"/>
              </a:buBlip>
            </a:pPr>
            <a:endParaRPr lang="zh-CN" altLang="en-US" sz="1800"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标记</a:t>
            </a:r>
            <a:r>
              <a:rPr lang="en-US" altLang="zh-CN" sz="3200" b="1" dirty="0" smtClean="0">
                <a:latin typeface="宋体" panose="02010600030101010101" pitchFamily="2" charset="-122"/>
              </a:rPr>
              <a:t>-</a:t>
            </a:r>
            <a:r>
              <a:rPr lang="zh-CN" altLang="en-US" sz="3200" b="1" dirty="0" smtClean="0">
                <a:latin typeface="宋体" panose="02010600030101010101" pitchFamily="2" charset="-122"/>
              </a:rPr>
              <a:t>压缩</a:t>
            </a:r>
            <a:r>
              <a:rPr lang="en-US" altLang="zh-CN" sz="3200" b="1" dirty="0" smtClean="0">
                <a:latin typeface="宋体" panose="02010600030101010101" pitchFamily="2" charset="-122"/>
              </a:rPr>
              <a:t>/</a:t>
            </a:r>
            <a:r>
              <a:rPr lang="zh-CN" altLang="en-US" sz="3200" b="1" dirty="0" smtClean="0">
                <a:latin typeface="宋体" panose="02010600030101010101" pitchFamily="2" charset="-122"/>
              </a:rPr>
              <a:t>整理（</a:t>
            </a:r>
            <a:r>
              <a:rPr lang="en-US" altLang="zh-CN" sz="3200" b="1" dirty="0" smtClean="0">
                <a:latin typeface="宋体" panose="02010600030101010101" pitchFamily="2" charset="-122"/>
              </a:rPr>
              <a:t>Mark-Compact</a:t>
            </a:r>
            <a:r>
              <a:rPr lang="zh-CN" altLang="en-US" sz="3200" b="1" dirty="0" smtClean="0">
                <a:latin typeface="宋体" panose="02010600030101010101" pitchFamily="2" charset="-122"/>
              </a:rPr>
              <a:t>）算法</a:t>
            </a:r>
            <a:endParaRPr lang="zh-CN" altLang="en-US" sz="3200" b="1" dirty="0" smtClean="0">
              <a:latin typeface="宋体" panose="02010600030101010101" pitchFamily="2" charset="-122"/>
            </a:endParaRPr>
          </a:p>
        </p:txBody>
      </p:sp>
      <p:pic>
        <p:nvPicPr>
          <p:cNvPr id="7" name="图片 6"/>
          <p:cNvPicPr>
            <a:picLocks noChangeAspect="1"/>
          </p:cNvPicPr>
          <p:nvPr/>
        </p:nvPicPr>
        <p:blipFill>
          <a:blip r:embed="rId1"/>
          <a:stretch>
            <a:fillRect/>
          </a:stretch>
        </p:blipFill>
        <p:spPr>
          <a:xfrm>
            <a:off x="956945" y="1383665"/>
            <a:ext cx="9354820" cy="55543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标记</a:t>
            </a:r>
            <a:r>
              <a:rPr lang="en-US" altLang="zh-CN" sz="3200" b="1" dirty="0" smtClean="0">
                <a:latin typeface="宋体" panose="02010600030101010101" pitchFamily="2" charset="-122"/>
              </a:rPr>
              <a:t>-</a:t>
            </a:r>
            <a:r>
              <a:rPr lang="zh-CN" altLang="en-US" sz="3200" b="1" dirty="0" smtClean="0">
                <a:latin typeface="宋体" panose="02010600030101010101" pitchFamily="2" charset="-122"/>
              </a:rPr>
              <a:t>压缩</a:t>
            </a:r>
            <a:r>
              <a:rPr lang="en-US" altLang="zh-CN" sz="3200" b="1" dirty="0" smtClean="0">
                <a:latin typeface="宋体" panose="02010600030101010101" pitchFamily="2" charset="-122"/>
              </a:rPr>
              <a:t>/</a:t>
            </a:r>
            <a:r>
              <a:rPr lang="zh-CN" altLang="en-US" sz="3200" b="1" dirty="0" smtClean="0">
                <a:latin typeface="宋体" panose="02010600030101010101" pitchFamily="2" charset="-122"/>
              </a:rPr>
              <a:t>整理（</a:t>
            </a:r>
            <a:r>
              <a:rPr lang="en-US" altLang="zh-CN" sz="3200" b="1" dirty="0" smtClean="0">
                <a:latin typeface="宋体" panose="02010600030101010101" pitchFamily="2" charset="-122"/>
              </a:rPr>
              <a:t>Mark-Compact</a:t>
            </a:r>
            <a:r>
              <a:rPr lang="zh-CN" altLang="en-US" sz="3200" b="1" dirty="0" smtClean="0">
                <a:latin typeface="宋体" panose="02010600030101010101" pitchFamily="2" charset="-122"/>
              </a:rPr>
              <a:t>）算法</a:t>
            </a:r>
            <a:endParaRPr lang="zh-CN" altLang="en-US" sz="3200" b="1" dirty="0" smtClean="0">
              <a:latin typeface="宋体" panose="02010600030101010101" pitchFamily="2" charset="-122"/>
            </a:endParaRPr>
          </a:p>
        </p:txBody>
      </p:sp>
      <p:sp>
        <p:nvSpPr>
          <p:cNvPr id="3" name="圆角矩形 2"/>
          <p:cNvSpPr/>
          <p:nvPr/>
        </p:nvSpPr>
        <p:spPr>
          <a:xfrm>
            <a:off x="680720" y="1405255"/>
            <a:ext cx="11436985" cy="429958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1308100" y="1701165"/>
            <a:ext cx="10535920" cy="2306955"/>
          </a:xfrm>
          <a:prstGeom prst="rect">
            <a:avLst/>
          </a:prstGeom>
          <a:noFill/>
        </p:spPr>
        <p:txBody>
          <a:bodyPr wrap="square" rtlCol="0">
            <a:spAutoFit/>
          </a:bodyPr>
          <a:lstStyle/>
          <a:p>
            <a:pPr marL="0" indent="0">
              <a:buFont typeface="+mj-lt"/>
              <a:buBlip>
                <a:blip r:embed="rId1"/>
              </a:buBlip>
            </a:pPr>
            <a:r>
              <a:rPr lang="zh-CN" altLang="en-US" sz="1800" dirty="0" smtClean="0">
                <a:solidFill>
                  <a:schemeClr val="bg1"/>
                </a:solidFill>
              </a:rPr>
              <a:t>优劣：</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标记压缩算法的最终效果等同于标记</a:t>
            </a:r>
            <a:r>
              <a:rPr lang="en-US" altLang="zh-CN" sz="1800" dirty="0" smtClean="0">
                <a:solidFill>
                  <a:schemeClr val="bg1"/>
                </a:solidFill>
              </a:rPr>
              <a:t>-</a:t>
            </a:r>
            <a:r>
              <a:rPr lang="zh-CN" altLang="en-US" sz="1800" dirty="0" smtClean="0">
                <a:solidFill>
                  <a:schemeClr val="bg1"/>
                </a:solidFill>
              </a:rPr>
              <a:t>清除算法执行完成后在进行一次内存碎片的整理，因此，也可以把他称之为标记</a:t>
            </a:r>
            <a:r>
              <a:rPr lang="en-US" altLang="zh-CN" sz="1800" dirty="0" smtClean="0">
                <a:solidFill>
                  <a:schemeClr val="bg1"/>
                </a:solidFill>
              </a:rPr>
              <a:t>-</a:t>
            </a:r>
            <a:r>
              <a:rPr lang="zh-CN" altLang="en-US" sz="1800" dirty="0" smtClean="0">
                <a:solidFill>
                  <a:schemeClr val="bg1"/>
                </a:solidFill>
              </a:rPr>
              <a:t>清除</a:t>
            </a:r>
            <a:r>
              <a:rPr lang="en-US" altLang="zh-CN" sz="1800" dirty="0" smtClean="0">
                <a:solidFill>
                  <a:schemeClr val="bg1"/>
                </a:solidFill>
              </a:rPr>
              <a:t>-</a:t>
            </a:r>
            <a:r>
              <a:rPr lang="zh-CN" altLang="en-US" sz="1800" dirty="0" smtClean="0">
                <a:solidFill>
                  <a:schemeClr val="bg1"/>
                </a:solidFill>
              </a:rPr>
              <a:t>压缩（</a:t>
            </a:r>
            <a:r>
              <a:rPr lang="en-US" altLang="zh-CN" sz="1800" dirty="0" smtClean="0">
                <a:solidFill>
                  <a:schemeClr val="bg1"/>
                </a:solidFill>
              </a:rPr>
              <a:t>Mark-Sweep-Compact</a:t>
            </a:r>
            <a:r>
              <a:rPr lang="zh-CN" altLang="en-US" sz="1800" dirty="0" smtClean="0">
                <a:solidFill>
                  <a:schemeClr val="bg1"/>
                </a:solidFill>
              </a:rPr>
              <a:t>）算法。</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二者本质差异在于标记清除算法是一直非移动式的回收算法，标记压缩是移动式的。是否移动回收后的存货对象是一项优缺点并存的风险决策</a:t>
            </a:r>
            <a:endParaRPr lang="zh-CN" altLang="en-US" sz="1800" dirty="0" smtClean="0">
              <a:solidFill>
                <a:schemeClr val="bg1"/>
              </a:solidFill>
            </a:endParaRPr>
          </a:p>
          <a:p>
            <a:pPr marL="457200" lvl="1" indent="0">
              <a:buFont typeface="+mj-lt"/>
              <a:buBlip>
                <a:blip r:embed="rId1"/>
              </a:buBlip>
            </a:pPr>
            <a:r>
              <a:rPr lang="zh-CN" altLang="en-US" sz="1800" dirty="0" smtClean="0">
                <a:solidFill>
                  <a:schemeClr val="bg1"/>
                </a:solidFill>
              </a:rPr>
              <a:t>可以看到，标记的存货被整理后，按照内存地址一次排列，而未被标记的内存会被清理掉。如此一来，我们需要给新对象分配内存是，</a:t>
            </a:r>
            <a:r>
              <a:rPr lang="en-US" altLang="zh-CN" sz="1800" dirty="0" smtClean="0">
                <a:solidFill>
                  <a:schemeClr val="bg1"/>
                </a:solidFill>
              </a:rPr>
              <a:t>JVM</a:t>
            </a:r>
            <a:r>
              <a:rPr lang="zh-CN" altLang="en-US" sz="1800" dirty="0" smtClean="0">
                <a:solidFill>
                  <a:schemeClr val="bg1"/>
                </a:solidFill>
              </a:rPr>
              <a:t>只需要持有一个内存的起始地址即可，这个比维护一个空闲列表显然少了很多开销</a:t>
            </a:r>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三种算法的性能指标对比</a:t>
            </a:r>
            <a:endParaRPr lang="zh-CN" sz="3200" b="1" dirty="0" smtClean="0">
              <a:latin typeface="宋体" panose="02010600030101010101" pitchFamily="2" charset="-122"/>
            </a:endParaRPr>
          </a:p>
        </p:txBody>
      </p:sp>
      <p:sp>
        <p:nvSpPr>
          <p:cNvPr id="3" name="圆角矩形 2"/>
          <p:cNvSpPr/>
          <p:nvPr/>
        </p:nvSpPr>
        <p:spPr>
          <a:xfrm>
            <a:off x="596900" y="3745230"/>
            <a:ext cx="11436985" cy="316230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980440" y="4048125"/>
            <a:ext cx="10535920" cy="1337945"/>
          </a:xfrm>
          <a:prstGeom prst="rect">
            <a:avLst/>
          </a:prstGeom>
          <a:noFill/>
        </p:spPr>
        <p:txBody>
          <a:bodyPr wrap="square" rtlCol="0">
            <a:spAutoFit/>
          </a:bodyPr>
          <a:lstStyle/>
          <a:p>
            <a:pPr marL="0" indent="0">
              <a:lnSpc>
                <a:spcPct val="150000"/>
              </a:lnSpc>
              <a:buFont typeface="+mj-lt"/>
              <a:buBlip>
                <a:blip r:embed="rId1"/>
              </a:buBlip>
            </a:pPr>
            <a:r>
              <a:rPr lang="zh-CN" sz="1800" dirty="0" smtClean="0">
                <a:solidFill>
                  <a:schemeClr val="bg1"/>
                </a:solidFill>
              </a:rPr>
              <a:t>效率上来说，复制算法最快，但是内存浪费最多</a:t>
            </a:r>
            <a:endParaRPr lang="zh-CN" sz="1800" dirty="0" smtClean="0">
              <a:solidFill>
                <a:schemeClr val="bg1"/>
              </a:solidFill>
            </a:endParaRPr>
          </a:p>
          <a:p>
            <a:pPr marL="0" indent="0">
              <a:lnSpc>
                <a:spcPct val="150000"/>
              </a:lnSpc>
              <a:buFont typeface="+mj-lt"/>
              <a:buBlip>
                <a:blip r:embed="rId1"/>
              </a:buBlip>
            </a:pPr>
            <a:r>
              <a:rPr lang="zh-CN" sz="1800" dirty="0" smtClean="0">
                <a:solidFill>
                  <a:schemeClr val="bg1"/>
                </a:solidFill>
              </a:rPr>
              <a:t>而为了尽量兼顾上面三个指标，标记整理算法相对平滑一些，但是效率上不仅如此任意，他比复制算法多了一个标记阶段，比清除多了一个整理内存阶段</a:t>
            </a:r>
            <a:endParaRPr lang="zh-CN" sz="1800" dirty="0" smtClean="0">
              <a:solidFill>
                <a:schemeClr val="bg1"/>
              </a:solidFill>
            </a:endParaRPr>
          </a:p>
        </p:txBody>
      </p:sp>
      <p:graphicFrame>
        <p:nvGraphicFramePr>
          <p:cNvPr id="6" name="表格 5"/>
          <p:cNvGraphicFramePr/>
          <p:nvPr>
            <p:custDataLst>
              <p:tags r:id="rId2"/>
            </p:custDataLst>
          </p:nvPr>
        </p:nvGraphicFramePr>
        <p:xfrm>
          <a:off x="668655" y="1527810"/>
          <a:ext cx="11278235" cy="1784350"/>
        </p:xfrm>
        <a:graphic>
          <a:graphicData uri="http://schemas.openxmlformats.org/drawingml/2006/table">
            <a:tbl>
              <a:tblPr firstRow="1" bandRow="1">
                <a:tableStyleId>{5C22544A-7EE6-4342-B048-85BDC9FD1C3A}</a:tableStyleId>
              </a:tblPr>
              <a:tblGrid>
                <a:gridCol w="2820035"/>
                <a:gridCol w="2268855"/>
                <a:gridCol w="2881630"/>
                <a:gridCol w="3307715"/>
              </a:tblGrid>
              <a:tr h="419735">
                <a:tc>
                  <a:txBody>
                    <a:bodyPr/>
                    <a:p>
                      <a:pPr>
                        <a:buNone/>
                      </a:pPr>
                      <a:r>
                        <a:rPr lang="zh-CN" altLang="en-US"/>
                        <a:t>指标</a:t>
                      </a:r>
                      <a:endParaRPr lang="zh-CN" altLang="en-US"/>
                    </a:p>
                  </a:txBody>
                  <a:tcPr/>
                </a:tc>
                <a:tc>
                  <a:txBody>
                    <a:bodyPr/>
                    <a:p>
                      <a:pPr>
                        <a:buNone/>
                      </a:pPr>
                      <a:r>
                        <a:rPr lang="en-US" altLang="zh-CN"/>
                        <a:t>Mark-Sweep</a:t>
                      </a:r>
                      <a:endParaRPr lang="en-US" altLang="zh-CN"/>
                    </a:p>
                  </a:txBody>
                  <a:tcPr/>
                </a:tc>
                <a:tc>
                  <a:txBody>
                    <a:bodyPr/>
                    <a:p>
                      <a:pPr>
                        <a:buNone/>
                      </a:pPr>
                      <a:r>
                        <a:rPr lang="en-US" altLang="zh-CN"/>
                        <a:t>Mark-Compact</a:t>
                      </a:r>
                      <a:endParaRPr lang="en-US" altLang="zh-CN"/>
                    </a:p>
                  </a:txBody>
                  <a:tcPr/>
                </a:tc>
                <a:tc>
                  <a:txBody>
                    <a:bodyPr/>
                    <a:p>
                      <a:pPr>
                        <a:buNone/>
                      </a:pPr>
                      <a:r>
                        <a:rPr lang="en-US" altLang="zh-CN"/>
                        <a:t>Copying</a:t>
                      </a:r>
                      <a:endParaRPr lang="en-US" altLang="zh-CN"/>
                    </a:p>
                  </a:txBody>
                  <a:tcPr/>
                </a:tc>
              </a:tr>
              <a:tr h="440690">
                <a:tc>
                  <a:txBody>
                    <a:bodyPr/>
                    <a:p>
                      <a:pPr>
                        <a:buNone/>
                      </a:pPr>
                      <a:r>
                        <a:rPr lang="zh-CN" altLang="en-US"/>
                        <a:t>速度</a:t>
                      </a:r>
                      <a:endParaRPr lang="zh-CN" altLang="en-US"/>
                    </a:p>
                  </a:txBody>
                  <a:tcPr/>
                </a:tc>
                <a:tc>
                  <a:txBody>
                    <a:bodyPr/>
                    <a:p>
                      <a:pPr>
                        <a:buNone/>
                      </a:pPr>
                      <a:r>
                        <a:rPr lang="zh-CN" altLang="en-US"/>
                        <a:t>中等</a:t>
                      </a:r>
                      <a:endParaRPr lang="zh-CN" altLang="en-US"/>
                    </a:p>
                  </a:txBody>
                  <a:tcPr/>
                </a:tc>
                <a:tc>
                  <a:txBody>
                    <a:bodyPr/>
                    <a:p>
                      <a:pPr>
                        <a:buNone/>
                      </a:pPr>
                      <a:r>
                        <a:rPr lang="zh-CN" altLang="en-US"/>
                        <a:t>最慢</a:t>
                      </a:r>
                      <a:endParaRPr lang="zh-CN" altLang="en-US"/>
                    </a:p>
                  </a:txBody>
                  <a:tcPr/>
                </a:tc>
                <a:tc>
                  <a:txBody>
                    <a:bodyPr/>
                    <a:p>
                      <a:pPr>
                        <a:buNone/>
                      </a:pPr>
                      <a:r>
                        <a:rPr lang="zh-CN" altLang="en-US"/>
                        <a:t>最快</a:t>
                      </a:r>
                      <a:endParaRPr lang="zh-CN" altLang="en-US"/>
                    </a:p>
                  </a:txBody>
                  <a:tcPr/>
                </a:tc>
              </a:tr>
              <a:tr h="482600">
                <a:tc>
                  <a:txBody>
                    <a:bodyPr/>
                    <a:p>
                      <a:pPr>
                        <a:buNone/>
                      </a:pPr>
                      <a:r>
                        <a:rPr lang="zh-CN" altLang="en-US"/>
                        <a:t>空间</a:t>
                      </a:r>
                      <a:endParaRPr lang="zh-CN" altLang="en-US"/>
                    </a:p>
                  </a:txBody>
                  <a:tcPr/>
                </a:tc>
                <a:tc>
                  <a:txBody>
                    <a:bodyPr/>
                    <a:p>
                      <a:pPr>
                        <a:buNone/>
                      </a:pPr>
                      <a:r>
                        <a:rPr lang="zh-CN" altLang="en-US"/>
                        <a:t>少（会堆积碎片）</a:t>
                      </a:r>
                      <a:endParaRPr lang="zh-CN" altLang="en-US"/>
                    </a:p>
                  </a:txBody>
                  <a:tcPr/>
                </a:tc>
                <a:tc>
                  <a:txBody>
                    <a:bodyPr/>
                    <a:p>
                      <a:pPr>
                        <a:buNone/>
                      </a:pPr>
                      <a:r>
                        <a:rPr lang="zh-CN" altLang="en-US"/>
                        <a:t>少（不堆积碎片）</a:t>
                      </a:r>
                      <a:endParaRPr lang="en-US" altLang="zh-CN"/>
                    </a:p>
                  </a:txBody>
                  <a:tcPr/>
                </a:tc>
                <a:tc>
                  <a:txBody>
                    <a:bodyPr/>
                    <a:p>
                      <a:pPr>
                        <a:buNone/>
                      </a:pPr>
                      <a:r>
                        <a:rPr lang="zh-CN" altLang="en-US"/>
                        <a:t>需要两倍大小（不堆积碎片）</a:t>
                      </a:r>
                      <a:endParaRPr lang="zh-CN" altLang="en-US"/>
                    </a:p>
                  </a:txBody>
                  <a:tcPr/>
                </a:tc>
              </a:tr>
              <a:tr h="441325">
                <a:tc>
                  <a:txBody>
                    <a:bodyPr/>
                    <a:p>
                      <a:pPr>
                        <a:buNone/>
                      </a:pPr>
                      <a:r>
                        <a:rPr lang="zh-CN" altLang="en-US"/>
                        <a:t>移动对象</a:t>
                      </a:r>
                      <a:endParaRPr lang="zh-CN" altLang="en-US"/>
                    </a:p>
                  </a:txBody>
                  <a:tcPr/>
                </a:tc>
                <a:tc>
                  <a:txBody>
                    <a:bodyPr/>
                    <a:p>
                      <a:pPr>
                        <a:buNone/>
                      </a:pPr>
                      <a:r>
                        <a:rPr lang="zh-CN" altLang="en-US"/>
                        <a:t>否</a:t>
                      </a:r>
                      <a:endParaRPr lang="zh-CN" altLang="en-US"/>
                    </a:p>
                  </a:txBody>
                  <a:tcPr/>
                </a:tc>
                <a:tc>
                  <a:txBody>
                    <a:bodyPr/>
                    <a:p>
                      <a:pPr>
                        <a:buNone/>
                      </a:pPr>
                      <a:r>
                        <a:rPr lang="zh-CN" altLang="en-US"/>
                        <a:t>是</a:t>
                      </a:r>
                      <a:endParaRPr lang="zh-CN" altLang="en-US"/>
                    </a:p>
                  </a:txBody>
                  <a:tcPr/>
                </a:tc>
                <a:tc>
                  <a:txBody>
                    <a:bodyPr/>
                    <a:p>
                      <a:pPr>
                        <a:buNone/>
                      </a:pPr>
                      <a:r>
                        <a:rPr lang="zh-CN" altLang="en-US"/>
                        <a:t>是</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7"/>
          <p:cNvSpPr txBox="1">
            <a:spLocks noChangeArrowheads="1"/>
          </p:cNvSpPr>
          <p:nvPr/>
        </p:nvSpPr>
        <p:spPr bwMode="auto">
          <a:xfrm>
            <a:off x="1318366" y="3040126"/>
            <a:ext cx="10291264"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eaLnBrk="0" hangingPunct="0"/>
            <a:r>
              <a:rPr lang="zh-CN" sz="2800" b="1" dirty="0" smtClean="0">
                <a:ln w="22225">
                  <a:solidFill>
                    <a:schemeClr val="accent2"/>
                  </a:solidFill>
                  <a:prstDash val="solid"/>
                </a:ln>
                <a:solidFill>
                  <a:schemeClr val="accent2">
                    <a:lumMod val="40000"/>
                    <a:lumOff val="60000"/>
                  </a:schemeClr>
                </a:solidFill>
                <a:effectLst/>
                <a:latin typeface="宋体" panose="02010600030101010101" pitchFamily="2" charset="-122"/>
                <a:sym typeface="+mn-ea"/>
              </a:rPr>
              <a:t>难道没有一种最优算法吗</a:t>
            </a:r>
            <a:r>
              <a:rPr lang="en-US" altLang="zh-CN" sz="2800" b="1" dirty="0" smtClean="0">
                <a:ln w="22225">
                  <a:solidFill>
                    <a:schemeClr val="accent2"/>
                  </a:solidFill>
                  <a:prstDash val="solid"/>
                </a:ln>
                <a:solidFill>
                  <a:schemeClr val="accent2">
                    <a:lumMod val="40000"/>
                    <a:lumOff val="60000"/>
                  </a:schemeClr>
                </a:solidFill>
                <a:effectLst/>
                <a:latin typeface="宋体" panose="02010600030101010101" pitchFamily="2" charset="-122"/>
                <a:sym typeface="+mn-ea"/>
              </a:rPr>
              <a:t>?</a:t>
            </a:r>
            <a:endParaRPr lang="en-US" altLang="zh-CN" sz="2800" b="1" dirty="0" smtClean="0">
              <a:ln w="22225">
                <a:solidFill>
                  <a:schemeClr val="accent2"/>
                </a:solidFill>
                <a:prstDash val="solid"/>
              </a:ln>
              <a:solidFill>
                <a:schemeClr val="accent2">
                  <a:lumMod val="40000"/>
                  <a:lumOff val="60000"/>
                </a:schemeClr>
              </a:solidFill>
              <a:effectLst/>
              <a:latin typeface="宋体" panose="02010600030101010101" pitchFamily="2" charset="-122"/>
              <a:ea typeface="思源黑体 CN Bold" panose="020B08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分代收集算法</a:t>
            </a:r>
            <a:endParaRPr lang="zh-CN" sz="3200" b="1" dirty="0" smtClean="0">
              <a:latin typeface="宋体" panose="02010600030101010101" pitchFamily="2" charset="-122"/>
            </a:endParaRPr>
          </a:p>
        </p:txBody>
      </p:sp>
      <p:sp>
        <p:nvSpPr>
          <p:cNvPr id="3" name="圆角矩形 2"/>
          <p:cNvSpPr/>
          <p:nvPr/>
        </p:nvSpPr>
        <p:spPr>
          <a:xfrm>
            <a:off x="596900" y="1520825"/>
            <a:ext cx="11586845" cy="435800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980440" y="1823720"/>
            <a:ext cx="10900410" cy="2999740"/>
          </a:xfrm>
          <a:prstGeom prst="rect">
            <a:avLst/>
          </a:prstGeom>
          <a:noFill/>
        </p:spPr>
        <p:txBody>
          <a:bodyPr wrap="square" rtlCol="0">
            <a:spAutoFit/>
          </a:bodyPr>
          <a:lstStyle/>
          <a:p>
            <a:pPr marL="0" indent="0">
              <a:lnSpc>
                <a:spcPct val="150000"/>
              </a:lnSpc>
              <a:buFont typeface="+mj-lt"/>
              <a:buBlip>
                <a:blip r:embed="rId1"/>
              </a:buBlip>
            </a:pPr>
            <a:r>
              <a:rPr lang="zh-CN" altLang="en-US" sz="1800" dirty="0" smtClean="0">
                <a:solidFill>
                  <a:schemeClr val="bg1"/>
                </a:solidFill>
              </a:rPr>
              <a:t>为了满足垃圾回收的效率最优性，所以分代手机算法应运而生。</a:t>
            </a:r>
            <a:endParaRPr lang="zh-CN" altLang="en-US" sz="1800" dirty="0" smtClean="0">
              <a:solidFill>
                <a:schemeClr val="bg1"/>
              </a:solidFill>
            </a:endParaRPr>
          </a:p>
          <a:p>
            <a:pPr marL="0" indent="0">
              <a:lnSpc>
                <a:spcPct val="150000"/>
              </a:lnSpc>
              <a:buFont typeface="+mj-lt"/>
              <a:buBlip>
                <a:blip r:embed="rId1"/>
              </a:buBlip>
            </a:pPr>
            <a:r>
              <a:rPr lang="zh-CN" altLang="en-US" sz="1800" dirty="0" smtClean="0">
                <a:solidFill>
                  <a:schemeClr val="bg1"/>
                </a:solidFill>
              </a:rPr>
              <a:t>分代手机算法基于一个事实：</a:t>
            </a:r>
            <a:r>
              <a:rPr lang="zh-CN" altLang="en-US" sz="1800" dirty="0" smtClean="0">
                <a:solidFill>
                  <a:srgbClr val="FF0000"/>
                </a:solidFill>
              </a:rPr>
              <a:t>不同的对象生命周期是不一样的，因此，不同生命周期的对象可以采取不同的手机方式，以便于提高回收效率</a:t>
            </a:r>
            <a:r>
              <a:rPr lang="zh-CN" altLang="en-US" sz="1800" dirty="0" smtClean="0">
                <a:solidFill>
                  <a:schemeClr val="bg1"/>
                </a:solidFill>
              </a:rPr>
              <a:t>。一般是把</a:t>
            </a:r>
            <a:r>
              <a:rPr lang="en-US" altLang="zh-CN" sz="1800" dirty="0" smtClean="0">
                <a:solidFill>
                  <a:schemeClr val="bg1"/>
                </a:solidFill>
              </a:rPr>
              <a:t>JAVA</a:t>
            </a:r>
            <a:r>
              <a:rPr lang="zh-CN" altLang="en-US" sz="1800" dirty="0" smtClean="0">
                <a:solidFill>
                  <a:schemeClr val="bg1"/>
                </a:solidFill>
              </a:rPr>
              <a:t>堆分为</a:t>
            </a:r>
            <a:r>
              <a:rPr lang="zh-CN" altLang="en-US" sz="1800" dirty="0" smtClean="0">
                <a:solidFill>
                  <a:srgbClr val="FF0000"/>
                </a:solidFill>
              </a:rPr>
              <a:t>新生代</a:t>
            </a:r>
            <a:r>
              <a:rPr lang="zh-CN" altLang="en-US" sz="1800" dirty="0" smtClean="0">
                <a:solidFill>
                  <a:schemeClr val="bg1"/>
                </a:solidFill>
              </a:rPr>
              <a:t>和</a:t>
            </a:r>
            <a:r>
              <a:rPr lang="zh-CN" altLang="en-US" sz="1800" dirty="0" smtClean="0">
                <a:solidFill>
                  <a:srgbClr val="FF0000"/>
                </a:solidFill>
              </a:rPr>
              <a:t>老年代</a:t>
            </a:r>
            <a:r>
              <a:rPr lang="zh-CN" altLang="en-US" sz="1800" dirty="0" smtClean="0">
                <a:solidFill>
                  <a:schemeClr val="bg1"/>
                </a:solidFill>
              </a:rPr>
              <a:t>，这样就可以根据各个年代的特点使用不同回收算法，相对提高效率</a:t>
            </a:r>
            <a:endParaRPr lang="zh-CN" altLang="en-US" sz="1800" dirty="0" smtClean="0">
              <a:solidFill>
                <a:schemeClr val="bg1"/>
              </a:solidFill>
            </a:endParaRPr>
          </a:p>
          <a:p>
            <a:pPr marL="0" indent="0">
              <a:lnSpc>
                <a:spcPct val="150000"/>
              </a:lnSpc>
              <a:buFont typeface="+mj-lt"/>
              <a:buBlip>
                <a:blip r:embed="rId1"/>
              </a:buBlip>
            </a:pPr>
            <a:r>
              <a:rPr lang="zh-CN" altLang="en-US" sz="1800" dirty="0" smtClean="0">
                <a:solidFill>
                  <a:schemeClr val="bg1"/>
                </a:solidFill>
              </a:rPr>
              <a:t>在系统运行过程汇总，会产生大量对象，其中有些对象是业务信息相关，如</a:t>
            </a:r>
            <a:r>
              <a:rPr lang="en-US" altLang="zh-CN" sz="1800" dirty="0" smtClean="0">
                <a:solidFill>
                  <a:schemeClr val="bg1"/>
                </a:solidFill>
              </a:rPr>
              <a:t>HTTP</a:t>
            </a:r>
            <a:r>
              <a:rPr lang="zh-CN" altLang="en-US" sz="1800" dirty="0" smtClean="0">
                <a:solidFill>
                  <a:schemeClr val="bg1"/>
                </a:solidFill>
              </a:rPr>
              <a:t>请求的</a:t>
            </a:r>
            <a:r>
              <a:rPr lang="en-US" altLang="zh-CN" sz="1800" dirty="0" smtClean="0">
                <a:solidFill>
                  <a:schemeClr val="bg1"/>
                </a:solidFill>
              </a:rPr>
              <a:t>Session</a:t>
            </a:r>
            <a:r>
              <a:rPr lang="zh-CN" altLang="en-US" sz="1800" dirty="0" smtClean="0">
                <a:solidFill>
                  <a:schemeClr val="bg1"/>
                </a:solidFill>
              </a:rPr>
              <a:t>、线程、</a:t>
            </a:r>
            <a:r>
              <a:rPr lang="en-US" altLang="zh-CN" sz="1800" dirty="0" smtClean="0">
                <a:solidFill>
                  <a:schemeClr val="bg1"/>
                </a:solidFill>
              </a:rPr>
              <a:t>Socket</a:t>
            </a:r>
            <a:r>
              <a:rPr lang="zh-CN" altLang="en-US" sz="1800" dirty="0" smtClean="0">
                <a:solidFill>
                  <a:schemeClr val="bg1"/>
                </a:solidFill>
              </a:rPr>
              <a:t>连接等对象，这类对象跟业务挂钩，因此生命周期长，还有一部分是运行过程汇总生成的临时变量，这些对象生命周期短，比如：</a:t>
            </a:r>
            <a:r>
              <a:rPr lang="en-US" altLang="zh-CN" sz="1800" dirty="0" smtClean="0">
                <a:solidFill>
                  <a:schemeClr val="bg1"/>
                </a:solidFill>
              </a:rPr>
              <a:t>String,</a:t>
            </a:r>
            <a:r>
              <a:rPr lang="zh-CN" altLang="en-US" sz="1800" dirty="0" smtClean="0">
                <a:solidFill>
                  <a:schemeClr val="bg1"/>
                </a:solidFill>
              </a:rPr>
              <a:t>这些对象甚至只使用一次即可回收</a:t>
            </a:r>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分代收集算法</a:t>
            </a:r>
            <a:endParaRPr lang="zh-CN" sz="3200" b="1" dirty="0" smtClean="0">
              <a:latin typeface="宋体" panose="02010600030101010101" pitchFamily="2" charset="-122"/>
            </a:endParaRPr>
          </a:p>
        </p:txBody>
      </p:sp>
      <p:sp>
        <p:nvSpPr>
          <p:cNvPr id="3" name="圆角矩形 2"/>
          <p:cNvSpPr/>
          <p:nvPr/>
        </p:nvSpPr>
        <p:spPr>
          <a:xfrm>
            <a:off x="596900" y="1520825"/>
            <a:ext cx="11556365" cy="520636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980440" y="1823720"/>
            <a:ext cx="10900410" cy="4246245"/>
          </a:xfrm>
          <a:prstGeom prst="rect">
            <a:avLst/>
          </a:prstGeom>
          <a:noFill/>
        </p:spPr>
        <p:txBody>
          <a:bodyPr wrap="square" rtlCol="0">
            <a:spAutoFit/>
          </a:bodyPr>
          <a:lstStyle/>
          <a:p>
            <a:pPr marL="0" indent="0">
              <a:lnSpc>
                <a:spcPct val="150000"/>
              </a:lnSpc>
              <a:buFont typeface="+mj-lt"/>
              <a:buBlip>
                <a:blip r:embed="rId1"/>
              </a:buBlip>
            </a:pPr>
            <a:r>
              <a:rPr lang="zh-CN" sz="1800" dirty="0" smtClean="0">
                <a:solidFill>
                  <a:schemeClr val="bg1"/>
                </a:solidFill>
              </a:rPr>
              <a:t>目前所有</a:t>
            </a:r>
            <a:r>
              <a:rPr lang="en-US" altLang="zh-CN" sz="1800" dirty="0" smtClean="0">
                <a:solidFill>
                  <a:schemeClr val="bg1"/>
                </a:solidFill>
              </a:rPr>
              <a:t>GC</a:t>
            </a:r>
            <a:r>
              <a:rPr lang="zh-CN" altLang="en-US" sz="1800" dirty="0" smtClean="0">
                <a:solidFill>
                  <a:schemeClr val="bg1"/>
                </a:solidFill>
              </a:rPr>
              <a:t>都采用分代收集算法进行执行</a:t>
            </a:r>
            <a:endParaRPr lang="zh-CN" altLang="en-US" sz="1800" dirty="0" smtClean="0">
              <a:solidFill>
                <a:schemeClr val="bg1"/>
              </a:solidFill>
            </a:endParaRPr>
          </a:p>
          <a:p>
            <a:pPr marL="0" indent="0">
              <a:lnSpc>
                <a:spcPct val="150000"/>
              </a:lnSpc>
              <a:buFont typeface="+mj-lt"/>
              <a:buBlip>
                <a:blip r:embed="rId1"/>
              </a:buBlip>
            </a:pPr>
            <a:r>
              <a:rPr lang="zh-CN" altLang="en-US" sz="1800" dirty="0" smtClean="0">
                <a:solidFill>
                  <a:schemeClr val="bg1"/>
                </a:solidFill>
              </a:rPr>
              <a:t>对象的状态经过大量的调研研究划分为年青代与老年代两个类别</a:t>
            </a:r>
            <a:endParaRPr lang="zh-CN" altLang="en-US" sz="1800" dirty="0" smtClean="0">
              <a:solidFill>
                <a:schemeClr val="bg1"/>
              </a:solidFill>
            </a:endParaRPr>
          </a:p>
          <a:p>
            <a:pPr marL="457200" lvl="1" indent="0">
              <a:lnSpc>
                <a:spcPct val="150000"/>
              </a:lnSpc>
              <a:buFont typeface="+mj-lt"/>
              <a:buBlip>
                <a:blip r:embed="rId1"/>
              </a:buBlip>
            </a:pPr>
            <a:r>
              <a:rPr lang="zh-CN" altLang="en-US" sz="1800" dirty="0" smtClean="0">
                <a:solidFill>
                  <a:schemeClr val="bg1"/>
                </a:solidFill>
              </a:rPr>
              <a:t>年青代：区域相对小，对象生命周期短、存活率低，且产生应用频繁</a:t>
            </a:r>
            <a:endParaRPr lang="zh-CN" altLang="en-US" sz="1800" dirty="0" smtClean="0">
              <a:solidFill>
                <a:schemeClr val="bg1"/>
              </a:solidFill>
            </a:endParaRPr>
          </a:p>
          <a:p>
            <a:pPr marL="914400" lvl="2" indent="0">
              <a:lnSpc>
                <a:spcPct val="150000"/>
              </a:lnSpc>
              <a:buFont typeface="+mj-lt"/>
              <a:buBlip>
                <a:blip r:embed="rId1"/>
              </a:buBlip>
            </a:pPr>
            <a:r>
              <a:rPr lang="zh-CN" altLang="en-US" sz="1800" dirty="0" smtClean="0">
                <a:solidFill>
                  <a:schemeClr val="bg1"/>
                </a:solidFill>
              </a:rPr>
              <a:t>复制算法回收整理速度是最快的。复制算法效率只与当前存活对象大小有关，因此很实用与年青代的回收，而空间问题，因为存活率问题，</a:t>
            </a:r>
            <a:r>
              <a:rPr lang="zh-CN" altLang="en-US" sz="1800" dirty="0" smtClean="0">
                <a:solidFill>
                  <a:srgbClr val="FF0000"/>
                </a:solidFill>
              </a:rPr>
              <a:t>所以单独开辟</a:t>
            </a:r>
            <a:r>
              <a:rPr lang="en-US" altLang="zh-CN" sz="1800" dirty="0" smtClean="0">
                <a:solidFill>
                  <a:srgbClr val="FF0000"/>
                </a:solidFill>
              </a:rPr>
              <a:t>S0,S1</a:t>
            </a:r>
            <a:r>
              <a:rPr lang="zh-CN" altLang="en-US" sz="1800" dirty="0" smtClean="0">
                <a:solidFill>
                  <a:srgbClr val="FF0000"/>
                </a:solidFill>
              </a:rPr>
              <a:t>两块空间处理清除后结果</a:t>
            </a:r>
            <a:endParaRPr lang="zh-CN" altLang="en-US" sz="1800" dirty="0" smtClean="0">
              <a:solidFill>
                <a:schemeClr val="bg1"/>
              </a:solidFill>
            </a:endParaRPr>
          </a:p>
          <a:p>
            <a:pPr marL="457200" lvl="1" indent="0">
              <a:lnSpc>
                <a:spcPct val="150000"/>
              </a:lnSpc>
              <a:buFont typeface="+mj-lt"/>
              <a:buBlip>
                <a:blip r:embed="rId1"/>
              </a:buBlip>
            </a:pPr>
            <a:r>
              <a:rPr lang="zh-CN" altLang="en-US" sz="1800" dirty="0" smtClean="0">
                <a:solidFill>
                  <a:schemeClr val="bg1"/>
                </a:solidFill>
              </a:rPr>
              <a:t>老年代：区域较大，生命周期长、存活率高，回收不及年青代频繁</a:t>
            </a:r>
            <a:endParaRPr lang="zh-CN" altLang="en-US" sz="1800" dirty="0" smtClean="0">
              <a:solidFill>
                <a:schemeClr val="bg1"/>
              </a:solidFill>
            </a:endParaRPr>
          </a:p>
          <a:p>
            <a:pPr marL="914400" lvl="2" indent="0">
              <a:lnSpc>
                <a:spcPct val="150000"/>
              </a:lnSpc>
              <a:buFont typeface="+mj-lt"/>
              <a:buBlip>
                <a:blip r:embed="rId1"/>
              </a:buBlip>
            </a:pPr>
            <a:r>
              <a:rPr lang="zh-CN" altLang="en-US" sz="1800" dirty="0" smtClean="0">
                <a:solidFill>
                  <a:schemeClr val="bg1"/>
                </a:solidFill>
              </a:rPr>
              <a:t>这种情况存在大量存过对象下，复制不适用，</a:t>
            </a:r>
            <a:r>
              <a:rPr lang="zh-CN" altLang="en-US" sz="1800" dirty="0" smtClean="0">
                <a:solidFill>
                  <a:srgbClr val="FF0000"/>
                </a:solidFill>
              </a:rPr>
              <a:t>所以一般是用清除与整理算法混合实现</a:t>
            </a:r>
            <a:endParaRPr lang="zh-CN" altLang="en-US" sz="1800" dirty="0" smtClean="0">
              <a:solidFill>
                <a:srgbClr val="FF0000"/>
              </a:solidFill>
            </a:endParaRPr>
          </a:p>
          <a:p>
            <a:pPr marL="914400" lvl="2" indent="0">
              <a:lnSpc>
                <a:spcPct val="150000"/>
              </a:lnSpc>
              <a:buFont typeface="+mj-lt"/>
              <a:buBlip>
                <a:blip r:embed="rId1"/>
              </a:buBlip>
            </a:pPr>
            <a:r>
              <a:rPr lang="en-US" altLang="zh-CN" sz="1800" dirty="0" smtClean="0">
                <a:solidFill>
                  <a:schemeClr val="bg1"/>
                </a:solidFill>
              </a:rPr>
              <a:t>Mark</a:t>
            </a:r>
            <a:r>
              <a:rPr lang="zh-CN" altLang="en-US" sz="1800" dirty="0" smtClean="0">
                <a:solidFill>
                  <a:schemeClr val="bg1"/>
                </a:solidFill>
              </a:rPr>
              <a:t>阶段的开销与存活对象的数量成正比</a:t>
            </a:r>
            <a:endParaRPr lang="zh-CN" altLang="en-US" sz="1800" dirty="0" smtClean="0">
              <a:solidFill>
                <a:schemeClr val="bg1"/>
              </a:solidFill>
            </a:endParaRPr>
          </a:p>
          <a:p>
            <a:pPr marL="914400" lvl="2" indent="0">
              <a:lnSpc>
                <a:spcPct val="150000"/>
              </a:lnSpc>
              <a:buFont typeface="+mj-lt"/>
              <a:buBlip>
                <a:blip r:embed="rId1"/>
              </a:buBlip>
            </a:pPr>
            <a:r>
              <a:rPr lang="en-US" altLang="zh-CN" sz="1800" dirty="0" smtClean="0">
                <a:solidFill>
                  <a:schemeClr val="bg1"/>
                </a:solidFill>
              </a:rPr>
              <a:t>Sweep</a:t>
            </a:r>
            <a:r>
              <a:rPr lang="zh-CN" altLang="en-US" sz="1800" dirty="0" smtClean="0">
                <a:solidFill>
                  <a:schemeClr val="bg1"/>
                </a:solidFill>
              </a:rPr>
              <a:t>阶段的开销与所管理的大小成正比</a:t>
            </a:r>
            <a:endParaRPr lang="zh-CN" altLang="en-US" sz="1800" dirty="0" smtClean="0">
              <a:solidFill>
                <a:schemeClr val="bg1"/>
              </a:solidFill>
            </a:endParaRPr>
          </a:p>
          <a:p>
            <a:pPr marL="914400" lvl="2" indent="0">
              <a:lnSpc>
                <a:spcPct val="150000"/>
              </a:lnSpc>
              <a:buFont typeface="+mj-lt"/>
              <a:buBlip>
                <a:blip r:embed="rId1"/>
              </a:buBlip>
            </a:pPr>
            <a:r>
              <a:rPr lang="en-US" altLang="zh-CN" sz="1800" dirty="0" smtClean="0">
                <a:solidFill>
                  <a:schemeClr val="bg1"/>
                </a:solidFill>
              </a:rPr>
              <a:t>Compact</a:t>
            </a:r>
            <a:r>
              <a:rPr lang="zh-CN" altLang="en-US" sz="1800" dirty="0" smtClean="0">
                <a:solidFill>
                  <a:schemeClr val="bg1"/>
                </a:solidFill>
              </a:rPr>
              <a:t>阶段的开销与存活对象的数据成正比</a:t>
            </a:r>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LYING IMPRESSION FID FEIZHAO    qq:1964271550"/>
          <p:cNvSpPr txBox="1"/>
          <p:nvPr/>
        </p:nvSpPr>
        <p:spPr>
          <a:xfrm>
            <a:off x="167454" y="159941"/>
            <a:ext cx="5663602"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码牛学院</a:t>
            </a:r>
            <a:r>
              <a:rPr lang="en-US" altLang="zh-CN" sz="3600" dirty="0">
                <a:solidFill>
                  <a:schemeClr val="bg1"/>
                </a:solidFill>
                <a:latin typeface="微软雅黑" panose="020B0503020204020204" pitchFamily="34" charset="-122"/>
                <a:ea typeface="微软雅黑" panose="020B0503020204020204" pitchFamily="34" charset="-122"/>
              </a:rPr>
              <a:t>Android</a:t>
            </a:r>
            <a:r>
              <a:rPr lang="zh-CN" altLang="en-US" sz="3600" dirty="0">
                <a:solidFill>
                  <a:schemeClr val="bg1"/>
                </a:solidFill>
                <a:latin typeface="微软雅黑" panose="020B0503020204020204" pitchFamily="34" charset="-122"/>
                <a:ea typeface="微软雅黑" panose="020B0503020204020204" pitchFamily="34" charset="-122"/>
              </a:rPr>
              <a:t>讲师介绍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TextBox 16"/>
          <p:cNvSpPr txBox="1"/>
          <p:nvPr/>
        </p:nvSpPr>
        <p:spPr>
          <a:xfrm>
            <a:off x="2026920" y="2524760"/>
            <a:ext cx="4037330" cy="4293235"/>
          </a:xfrm>
          <a:prstGeom prst="rect">
            <a:avLst/>
          </a:prstGeom>
          <a:noFill/>
        </p:spPr>
        <p:txBody>
          <a:bodyPr wrap="square" lIns="0" tIns="0" rIns="0" bIns="0" rtlCol="0">
            <a:spAutoFit/>
          </a:bodyPr>
          <a:p>
            <a:r>
              <a:rPr lang="zh-CN" altLang="en-US" dirty="0">
                <a:solidFill>
                  <a:schemeClr val="bg1"/>
                </a:solidFill>
                <a:latin typeface="微软雅黑" panose="020B0503020204020204" pitchFamily="34" charset="-122"/>
                <a:ea typeface="微软雅黑" panose="020B0503020204020204" pitchFamily="34" charset="-122"/>
                <a:sym typeface="+mn-ea"/>
              </a:rPr>
              <a:t>◆</a:t>
            </a:r>
            <a:r>
              <a:rPr>
                <a:solidFill>
                  <a:schemeClr val="bg1"/>
                </a:solidFill>
              </a:rPr>
              <a:t>10年互联网行业从业经验，架构师</a:t>
            </a:r>
            <a:endParaRPr>
              <a:solidFill>
                <a:schemeClr val="bg1"/>
              </a:solidFill>
            </a:endParaRPr>
          </a:p>
          <a:p>
            <a:r>
              <a:rPr>
                <a:solidFill>
                  <a:schemeClr val="bg1"/>
                </a:solidFill>
              </a:rPr>
              <a:t>精通JAVA,C,C++,Android,IOS</a:t>
            </a:r>
            <a:endParaRPr>
              <a:solidFill>
                <a:schemeClr val="bg1"/>
              </a:solidFill>
            </a:endParaRPr>
          </a:p>
          <a:p>
            <a:endParaRPr>
              <a:solidFill>
                <a:schemeClr val="bg1"/>
              </a:solidFill>
            </a:endParaRPr>
          </a:p>
          <a:p>
            <a:r>
              <a:rPr>
                <a:solidFill>
                  <a:schemeClr val="bg1"/>
                </a:solidFill>
              </a:rPr>
              <a:t>前华为工程师，后出任</a:t>
            </a:r>
            <a:r>
              <a:rPr lang="zh-CN">
                <a:solidFill>
                  <a:schemeClr val="bg1"/>
                </a:solidFill>
              </a:rPr>
              <a:t>两</a:t>
            </a:r>
            <a:r>
              <a:rPr>
                <a:solidFill>
                  <a:schemeClr val="bg1"/>
                </a:solidFill>
              </a:rPr>
              <a:t>家公司技术总监，高校外聘讲师</a:t>
            </a:r>
            <a:r>
              <a:rPr lang="zh-CN">
                <a:solidFill>
                  <a:schemeClr val="bg1"/>
                </a:solidFill>
              </a:rPr>
              <a:t>，省公安厅电子物证鉴定专家</a:t>
            </a:r>
            <a:endParaRPr lang="zh-CN">
              <a:solidFill>
                <a:schemeClr val="bg1"/>
              </a:solidFill>
            </a:endParaRPr>
          </a:p>
          <a:p>
            <a:endParaRPr>
              <a:solidFill>
                <a:schemeClr val="bg1"/>
              </a:solidFill>
            </a:endParaRPr>
          </a:p>
          <a:p>
            <a:r>
              <a:rPr>
                <a:solidFill>
                  <a:schemeClr val="bg1"/>
                </a:solidFill>
              </a:rPr>
              <a:t>拥有多个大型分布式系统架构设计与实施和移动终端系统架构设计经验</a:t>
            </a:r>
            <a:endParaRPr>
              <a:solidFill>
                <a:schemeClr val="bg1"/>
              </a:solidFill>
            </a:endParaRPr>
          </a:p>
          <a:p>
            <a:endParaRPr>
              <a:solidFill>
                <a:schemeClr val="bg1"/>
              </a:solidFill>
            </a:endParaRPr>
          </a:p>
          <a:p>
            <a:r>
              <a:rPr>
                <a:solidFill>
                  <a:schemeClr val="bg1"/>
                </a:solidFill>
              </a:rPr>
              <a:t>有丰富的分布式，高并发实战经验，</a:t>
            </a:r>
            <a:endParaRPr>
              <a:solidFill>
                <a:schemeClr val="bg1"/>
              </a:solidFill>
            </a:endParaRPr>
          </a:p>
          <a:p>
            <a:r>
              <a:rPr>
                <a:solidFill>
                  <a:schemeClr val="bg1"/>
                </a:solidFill>
              </a:rPr>
              <a:t>开发过多套企业级自定义框架</a:t>
            </a:r>
            <a:endParaRPr>
              <a:solidFill>
                <a:schemeClr val="bg1"/>
              </a:solidFill>
            </a:endParaRPr>
          </a:p>
          <a:p>
            <a:r>
              <a:rPr>
                <a:solidFill>
                  <a:schemeClr val="bg1"/>
                </a:solidFill>
              </a:rPr>
              <a:t>擅长系统底层架构，移动终端系统架构</a:t>
            </a:r>
            <a:endParaRPr>
              <a:solidFill>
                <a:schemeClr val="bg1"/>
              </a:solidFill>
            </a:endParaRPr>
          </a:p>
          <a:p>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32"/>
          <p:cNvSpPr txBox="1"/>
          <p:nvPr/>
        </p:nvSpPr>
        <p:spPr>
          <a:xfrm>
            <a:off x="2026920" y="1268095"/>
            <a:ext cx="4924425" cy="1050290"/>
          </a:xfrm>
          <a:prstGeom prst="rect">
            <a:avLst/>
          </a:prstGeom>
          <a:noFill/>
        </p:spPr>
        <p:txBody>
          <a:bodyPr wrap="square" rtlCol="0" anchor="t">
            <a:spAutoFit/>
          </a:bodyPr>
          <a:p>
            <a:pPr>
              <a:lnSpc>
                <a:spcPct val="13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码牛学院</a:t>
            </a:r>
            <a:r>
              <a:rPr lang="en-US" altLang="zh-CN" sz="2400" b="1" dirty="0" smtClean="0">
                <a:solidFill>
                  <a:schemeClr val="bg1"/>
                </a:solidFill>
                <a:latin typeface="微软雅黑" panose="020B0503020204020204" pitchFamily="34" charset="-122"/>
                <a:ea typeface="微软雅黑" panose="020B0503020204020204" pitchFamily="34" charset="-122"/>
                <a:sym typeface="+mn-ea"/>
              </a:rPr>
              <a:t>-Kerwin</a:t>
            </a: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老</a:t>
            </a:r>
            <a:r>
              <a:rPr lang="zh-CN" altLang="en-US" sz="2400" b="1" dirty="0">
                <a:solidFill>
                  <a:schemeClr val="bg1"/>
                </a:solidFill>
                <a:latin typeface="微软雅黑" panose="020B0503020204020204" pitchFamily="34" charset="-122"/>
                <a:ea typeface="微软雅黑" panose="020B0503020204020204" pitchFamily="34" charset="-122"/>
                <a:sym typeface="+mn-ea"/>
              </a:rPr>
              <a:t>师</a:t>
            </a:r>
            <a:endParaRPr lang="en-US" altLang="zh-CN" sz="2400" b="1"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sym typeface="+mn-ea"/>
              </a:rPr>
              <a:t>系统架构师、技术总监</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5125" name="图片 7"/>
          <p:cNvPicPr/>
          <p:nvPr/>
        </p:nvPicPr>
        <p:blipFill>
          <a:blip r:embed="rId1"/>
          <a:stretch>
            <a:fillRect/>
          </a:stretch>
        </p:blipFill>
        <p:spPr>
          <a:xfrm>
            <a:off x="6994525" y="2066925"/>
            <a:ext cx="3677285" cy="35725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增量收集算法</a:t>
            </a:r>
            <a:endParaRPr lang="zh-CN" sz="3200" b="1" dirty="0" smtClean="0">
              <a:latin typeface="宋体" panose="02010600030101010101" pitchFamily="2" charset="-122"/>
            </a:endParaRPr>
          </a:p>
        </p:txBody>
      </p:sp>
      <p:sp>
        <p:nvSpPr>
          <p:cNvPr id="3" name="圆角矩形 2"/>
          <p:cNvSpPr/>
          <p:nvPr/>
        </p:nvSpPr>
        <p:spPr>
          <a:xfrm>
            <a:off x="596900" y="1520825"/>
            <a:ext cx="11556365" cy="520636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980440" y="1823720"/>
            <a:ext cx="10900410" cy="4661535"/>
          </a:xfrm>
          <a:prstGeom prst="rect">
            <a:avLst/>
          </a:prstGeom>
          <a:noFill/>
        </p:spPr>
        <p:txBody>
          <a:bodyPr wrap="square" rtlCol="0">
            <a:spAutoFit/>
          </a:bodyPr>
          <a:lstStyle/>
          <a:p>
            <a:pPr marL="0" indent="0">
              <a:lnSpc>
                <a:spcPct val="150000"/>
              </a:lnSpc>
              <a:buFont typeface="+mj-lt"/>
              <a:buBlip>
                <a:blip r:embed="rId1"/>
              </a:buBlip>
            </a:pPr>
            <a:r>
              <a:rPr lang="zh-CN" sz="1800" dirty="0" smtClean="0">
                <a:solidFill>
                  <a:schemeClr val="bg1"/>
                </a:solidFill>
              </a:rPr>
              <a:t>上述所有算法，在垃圾回收过程中，软件都会处于一种</a:t>
            </a:r>
            <a:r>
              <a:rPr lang="en-US" altLang="zh-CN" sz="1800" dirty="0" smtClean="0">
                <a:solidFill>
                  <a:schemeClr val="bg1"/>
                </a:solidFill>
              </a:rPr>
              <a:t>Stop The World</a:t>
            </a:r>
            <a:r>
              <a:rPr lang="zh-CN" altLang="en-US" sz="1800" dirty="0" smtClean="0">
                <a:solidFill>
                  <a:schemeClr val="bg1"/>
                </a:solidFill>
              </a:rPr>
              <a:t>的状态。在</a:t>
            </a:r>
            <a:r>
              <a:rPr lang="en-US" altLang="zh-CN" sz="1800" dirty="0" smtClean="0">
                <a:solidFill>
                  <a:schemeClr val="bg1"/>
                </a:solidFill>
              </a:rPr>
              <a:t>STW</a:t>
            </a:r>
            <a:r>
              <a:rPr lang="zh-CN" altLang="en-US" sz="1800" dirty="0" smtClean="0">
                <a:solidFill>
                  <a:schemeClr val="bg1"/>
                </a:solidFill>
              </a:rPr>
              <a:t>状态下，应用程序所有线程都会挂起，暂停一切正常工作，等待垃圾回收完成，这种情况将严重影响用户体验或系统稳定。为了解决这个问题，催生出了一套增量手机算法。</a:t>
            </a:r>
            <a:endParaRPr lang="zh-CN" altLang="en-US" sz="1800" dirty="0" smtClean="0">
              <a:solidFill>
                <a:schemeClr val="bg1"/>
              </a:solidFill>
            </a:endParaRPr>
          </a:p>
          <a:p>
            <a:pPr marL="0" indent="0">
              <a:lnSpc>
                <a:spcPct val="150000"/>
              </a:lnSpc>
              <a:buFont typeface="+mj-lt"/>
              <a:buBlip>
                <a:blip r:embed="rId1"/>
              </a:buBlip>
            </a:pPr>
            <a:endParaRPr lang="zh-CN" altLang="en-US" sz="1800" dirty="0" smtClean="0">
              <a:solidFill>
                <a:schemeClr val="bg1"/>
              </a:solidFill>
            </a:endParaRPr>
          </a:p>
          <a:p>
            <a:pPr marL="0" indent="0">
              <a:lnSpc>
                <a:spcPct val="150000"/>
              </a:lnSpc>
              <a:buFont typeface="+mj-lt"/>
              <a:buBlip>
                <a:blip r:embed="rId1"/>
              </a:buBlip>
            </a:pPr>
            <a:r>
              <a:rPr lang="zh-CN" altLang="en-US" sz="1800" dirty="0" smtClean="0">
                <a:solidFill>
                  <a:schemeClr val="bg1"/>
                </a:solidFill>
              </a:rPr>
              <a:t>基本概念：</a:t>
            </a:r>
            <a:endParaRPr lang="zh-CN" altLang="en-US" sz="1800" dirty="0" smtClean="0">
              <a:solidFill>
                <a:schemeClr val="bg1"/>
              </a:solidFill>
            </a:endParaRPr>
          </a:p>
          <a:p>
            <a:pPr marL="457200" lvl="1" indent="0">
              <a:lnSpc>
                <a:spcPct val="150000"/>
              </a:lnSpc>
              <a:buFont typeface="+mj-lt"/>
              <a:buBlip>
                <a:blip r:embed="rId1"/>
              </a:buBlip>
            </a:pPr>
            <a:r>
              <a:rPr lang="zh-CN" altLang="en-US" sz="1800" dirty="0" smtClean="0">
                <a:solidFill>
                  <a:schemeClr val="bg1"/>
                </a:solidFill>
              </a:rPr>
              <a:t>如果一次性将所有垃圾进行处理，需要造成系统长时间停顿，那么久可以让垃圾收集线程和应用程序线程交替执行。每次，垃圾收集线程只收集一小片区域的内存空间，接着切换到应用程序线程。一次反复，直到垃圾收集完成。</a:t>
            </a:r>
            <a:endParaRPr lang="zh-CN" altLang="en-US" sz="1800" dirty="0" smtClean="0">
              <a:solidFill>
                <a:schemeClr val="bg1"/>
              </a:solidFill>
            </a:endParaRPr>
          </a:p>
          <a:p>
            <a:pPr marL="457200" lvl="1" indent="0">
              <a:lnSpc>
                <a:spcPct val="150000"/>
              </a:lnSpc>
              <a:buFont typeface="+mj-lt"/>
              <a:buBlip>
                <a:blip r:embed="rId1"/>
              </a:buBlip>
            </a:pPr>
            <a:endParaRPr lang="zh-CN" altLang="en-US" sz="1800" dirty="0" smtClean="0">
              <a:solidFill>
                <a:schemeClr val="bg1"/>
              </a:solidFill>
            </a:endParaRPr>
          </a:p>
          <a:p>
            <a:pPr marL="457200" lvl="1" indent="0">
              <a:lnSpc>
                <a:spcPct val="150000"/>
              </a:lnSpc>
              <a:buFont typeface="+mj-lt"/>
              <a:buBlip>
                <a:blip r:embed="rId1"/>
              </a:buBlip>
            </a:pPr>
            <a:r>
              <a:rPr lang="zh-CN" altLang="en-US" sz="1800" dirty="0" smtClean="0">
                <a:solidFill>
                  <a:schemeClr val="bg1"/>
                </a:solidFill>
              </a:rPr>
              <a:t>总结：</a:t>
            </a:r>
            <a:r>
              <a:rPr lang="zh-CN" altLang="en-US" sz="1800" dirty="0" smtClean="0">
                <a:solidFill>
                  <a:srgbClr val="FF0000"/>
                </a:solidFill>
              </a:rPr>
              <a:t>实际上就是通过对线程间冲突的妥善处理，允许垃圾收集线程以分阶段的方式完成标记、清理、复制等工作。</a:t>
            </a:r>
            <a:endParaRPr lang="zh-CN" altLang="en-US" sz="1800"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缺点</a:t>
            </a:r>
            <a:endParaRPr lang="zh-CN" sz="3200" b="1" dirty="0" smtClean="0">
              <a:latin typeface="宋体" panose="02010600030101010101" pitchFamily="2" charset="-122"/>
            </a:endParaRPr>
          </a:p>
        </p:txBody>
      </p:sp>
      <p:sp>
        <p:nvSpPr>
          <p:cNvPr id="3" name="圆角矩形 2"/>
          <p:cNvSpPr/>
          <p:nvPr/>
        </p:nvSpPr>
        <p:spPr>
          <a:xfrm>
            <a:off x="596900" y="1520825"/>
            <a:ext cx="11556365" cy="520636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980440" y="1823720"/>
            <a:ext cx="10900410" cy="922020"/>
          </a:xfrm>
          <a:prstGeom prst="rect">
            <a:avLst/>
          </a:prstGeom>
          <a:noFill/>
        </p:spPr>
        <p:txBody>
          <a:bodyPr wrap="square" rtlCol="0">
            <a:spAutoFit/>
          </a:bodyPr>
          <a:lstStyle/>
          <a:p>
            <a:pPr marL="0" indent="0">
              <a:lnSpc>
                <a:spcPct val="150000"/>
              </a:lnSpc>
              <a:buFont typeface="+mj-lt"/>
              <a:buBlip>
                <a:blip r:embed="rId1"/>
              </a:buBlip>
            </a:pPr>
            <a:r>
              <a:rPr lang="zh-CN" sz="1800" dirty="0" smtClean="0">
                <a:solidFill>
                  <a:schemeClr val="bg1"/>
                </a:solidFill>
              </a:rPr>
              <a:t>使用这种方式，由于在垃圾回收过程中，间断性的还执行了应用程序代码，所以能减少停顿时间。但是因为线程切换和上下文转换的消耗，会是的垃圾回收的总体成本上升，系统吞吐量下降。</a:t>
            </a:r>
            <a:endParaRPr lang="zh-CN" sz="1800"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分区算法</a:t>
            </a:r>
            <a:endParaRPr lang="zh-CN" altLang="en-US" sz="3200" b="1" dirty="0" smtClean="0">
              <a:latin typeface="宋体" panose="02010600030101010101" pitchFamily="2" charset="-122"/>
            </a:endParaRPr>
          </a:p>
        </p:txBody>
      </p:sp>
      <p:sp>
        <p:nvSpPr>
          <p:cNvPr id="3" name="圆角矩形 2"/>
          <p:cNvSpPr/>
          <p:nvPr/>
        </p:nvSpPr>
        <p:spPr>
          <a:xfrm>
            <a:off x="4242435" y="1520825"/>
            <a:ext cx="7910830" cy="520636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4747260" y="1823720"/>
            <a:ext cx="7133590" cy="1753235"/>
          </a:xfrm>
          <a:prstGeom prst="rect">
            <a:avLst/>
          </a:prstGeom>
          <a:noFill/>
        </p:spPr>
        <p:txBody>
          <a:bodyPr wrap="square" rtlCol="0">
            <a:spAutoFit/>
          </a:bodyPr>
          <a:lstStyle/>
          <a:p>
            <a:pPr marL="0" indent="0">
              <a:lnSpc>
                <a:spcPct val="150000"/>
              </a:lnSpc>
              <a:buFont typeface="+mj-lt"/>
              <a:buBlip>
                <a:blip r:embed="rId1"/>
              </a:buBlip>
            </a:pPr>
            <a:r>
              <a:rPr lang="zh-CN" sz="1800" dirty="0" smtClean="0">
                <a:solidFill>
                  <a:schemeClr val="bg1"/>
                </a:solidFill>
              </a:rPr>
              <a:t>相同条件下，堆空间越大，一次</a:t>
            </a:r>
            <a:r>
              <a:rPr lang="en-US" altLang="zh-CN" sz="1800" dirty="0" smtClean="0">
                <a:solidFill>
                  <a:schemeClr val="bg1"/>
                </a:solidFill>
              </a:rPr>
              <a:t>GC</a:t>
            </a:r>
            <a:r>
              <a:rPr lang="zh-CN" altLang="en-US" sz="1800" dirty="0" smtClean="0">
                <a:solidFill>
                  <a:schemeClr val="bg1"/>
                </a:solidFill>
              </a:rPr>
              <a:t>时间越长，停顿时间也越长，为了更好地控制</a:t>
            </a:r>
            <a:r>
              <a:rPr lang="en-US" altLang="zh-CN" sz="1800" dirty="0" smtClean="0">
                <a:solidFill>
                  <a:schemeClr val="bg1"/>
                </a:solidFill>
              </a:rPr>
              <a:t>GC</a:t>
            </a:r>
            <a:r>
              <a:rPr lang="zh-CN" altLang="en-US" sz="1800" dirty="0" smtClean="0">
                <a:solidFill>
                  <a:schemeClr val="bg1"/>
                </a:solidFill>
              </a:rPr>
              <a:t>产生的停顿时间，</a:t>
            </a:r>
            <a:r>
              <a:rPr lang="zh-CN" altLang="en-US" sz="1800" dirty="0" smtClean="0">
                <a:solidFill>
                  <a:srgbClr val="FF0000"/>
                </a:solidFill>
              </a:rPr>
              <a:t>将一块大的内存区域分割成多个小块，根据目标的停顿时间，每次合理地回收若干小区间</a:t>
            </a:r>
            <a:r>
              <a:rPr lang="zh-CN" altLang="en-US" sz="1800" dirty="0" smtClean="0">
                <a:solidFill>
                  <a:schemeClr val="bg1"/>
                </a:solidFill>
              </a:rPr>
              <a:t>，而不是整个堆空间，从而减少一次</a:t>
            </a:r>
            <a:r>
              <a:rPr lang="en-US" altLang="zh-CN" sz="1800" dirty="0" smtClean="0">
                <a:solidFill>
                  <a:schemeClr val="bg1"/>
                </a:solidFill>
              </a:rPr>
              <a:t>GC</a:t>
            </a:r>
            <a:r>
              <a:rPr lang="zh-CN" altLang="en-US" sz="1800" dirty="0" smtClean="0">
                <a:solidFill>
                  <a:schemeClr val="bg1"/>
                </a:solidFill>
              </a:rPr>
              <a:t>所产生的停顿。</a:t>
            </a:r>
            <a:endParaRPr lang="zh-CN" altLang="en-US" sz="1800" dirty="0" smtClean="0">
              <a:solidFill>
                <a:schemeClr val="bg1"/>
              </a:solidFill>
            </a:endParaRPr>
          </a:p>
        </p:txBody>
      </p:sp>
      <p:pic>
        <p:nvPicPr>
          <p:cNvPr id="6" name="图片 5"/>
          <p:cNvPicPr>
            <a:picLocks noChangeAspect="1"/>
          </p:cNvPicPr>
          <p:nvPr/>
        </p:nvPicPr>
        <p:blipFill>
          <a:blip r:embed="rId2"/>
          <a:stretch>
            <a:fillRect/>
          </a:stretch>
        </p:blipFill>
        <p:spPr>
          <a:xfrm>
            <a:off x="525145" y="1823720"/>
            <a:ext cx="3238500" cy="2232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总结</a:t>
            </a:r>
            <a:endParaRPr lang="zh-CN" altLang="en-US" sz="3200" b="1" dirty="0" smtClean="0">
              <a:latin typeface="宋体" panose="02010600030101010101" pitchFamily="2" charset="-122"/>
            </a:endParaRPr>
          </a:p>
        </p:txBody>
      </p:sp>
      <p:sp>
        <p:nvSpPr>
          <p:cNvPr id="3" name="圆角矩形 2"/>
          <p:cNvSpPr/>
          <p:nvPr/>
        </p:nvSpPr>
        <p:spPr>
          <a:xfrm>
            <a:off x="749300" y="1520825"/>
            <a:ext cx="11403965" cy="273113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1002665" y="1823720"/>
            <a:ext cx="10878185" cy="922020"/>
          </a:xfrm>
          <a:prstGeom prst="rect">
            <a:avLst/>
          </a:prstGeom>
          <a:noFill/>
        </p:spPr>
        <p:txBody>
          <a:bodyPr wrap="square" rtlCol="0">
            <a:spAutoFit/>
          </a:bodyPr>
          <a:lstStyle/>
          <a:p>
            <a:pPr marL="0" indent="0">
              <a:lnSpc>
                <a:spcPct val="150000"/>
              </a:lnSpc>
              <a:buFont typeface="+mj-lt"/>
              <a:buBlip>
                <a:blip r:embed="rId1"/>
              </a:buBlip>
            </a:pPr>
            <a:r>
              <a:rPr lang="zh-CN" sz="1800" dirty="0" smtClean="0">
                <a:solidFill>
                  <a:schemeClr val="bg1"/>
                </a:solidFill>
              </a:rPr>
              <a:t>注意，实际上</a:t>
            </a:r>
            <a:r>
              <a:rPr lang="en-US" altLang="zh-CN" sz="1800" dirty="0" smtClean="0">
                <a:solidFill>
                  <a:schemeClr val="bg1"/>
                </a:solidFill>
              </a:rPr>
              <a:t>GC</a:t>
            </a:r>
            <a:r>
              <a:rPr lang="zh-CN" altLang="en-US" sz="1800" dirty="0" smtClean="0">
                <a:solidFill>
                  <a:schemeClr val="bg1"/>
                </a:solidFill>
              </a:rPr>
              <a:t>过程要复杂的多，需要考虑的不单单是这些，还有并行与并发的兼顾，而且通常都会应用复合算法去使用</a:t>
            </a:r>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9"/>
            <a:ext cx="2787497" cy="2517072"/>
            <a:chOff x="4844381" y="1184639"/>
            <a:chExt cx="2787497" cy="2517072"/>
          </a:xfrm>
        </p:grpSpPr>
        <p:sp>
          <p:nvSpPr>
            <p:cNvPr id="4" name="Oval 5"/>
            <p:cNvSpPr>
              <a:spLocks noChangeArrowheads="1"/>
            </p:cNvSpPr>
            <p:nvPr/>
          </p:nvSpPr>
          <p:spPr bwMode="auto">
            <a:xfrm>
              <a:off x="5062858" y="1184639"/>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702186" y="1780187"/>
              <a:ext cx="109728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03</a:t>
              </a:r>
              <a:endParaRPr lang="zh-CN" altLang="en-US" sz="7200" dirty="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028806" y="4408551"/>
            <a:ext cx="10291264"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eaLnBrk="0" hangingPunct="0"/>
            <a:r>
              <a:rPr lang="zh-CN" altLang="en-US" sz="2800" dirty="0" smtClean="0">
                <a:solidFill>
                  <a:schemeClr val="bg1"/>
                </a:solidFill>
                <a:latin typeface="思源黑体 CN Bold" panose="020B0800000000000000" pitchFamily="34" charset="-122"/>
                <a:ea typeface="思源黑体 CN Bold" panose="020B0800000000000000" pitchFamily="34" charset="-122"/>
              </a:rPr>
              <a:t>垃圾回收器与内存管理</a:t>
            </a:r>
            <a:endParaRPr lang="zh-CN" altLang="en-US" sz="2800" dirty="0" smtClean="0">
              <a:solidFill>
                <a:schemeClr val="bg1"/>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常用</a:t>
            </a:r>
            <a:r>
              <a:rPr lang="en-US" altLang="zh-CN" sz="3200" b="1" dirty="0" smtClean="0">
                <a:latin typeface="宋体" panose="02010600030101010101" pitchFamily="2" charset="-122"/>
              </a:rPr>
              <a:t>7</a:t>
            </a:r>
            <a:r>
              <a:rPr lang="zh-CN" altLang="en-US" sz="3200" b="1" dirty="0" smtClean="0">
                <a:latin typeface="宋体" panose="02010600030101010101" pitchFamily="2" charset="-122"/>
              </a:rPr>
              <a:t>种垃圾回收器</a:t>
            </a:r>
            <a:endParaRPr lang="zh-CN" altLang="en-US" sz="3200" b="1" dirty="0" smtClean="0">
              <a:latin typeface="宋体" panose="02010600030101010101" pitchFamily="2" charset="-122"/>
            </a:endParaRPr>
          </a:p>
        </p:txBody>
      </p:sp>
      <p:sp>
        <p:nvSpPr>
          <p:cNvPr id="4" name="文本框 3"/>
          <p:cNvSpPr txBox="1"/>
          <p:nvPr/>
        </p:nvSpPr>
        <p:spPr>
          <a:xfrm>
            <a:off x="5159375" y="3432175"/>
            <a:ext cx="2540000" cy="368300"/>
          </a:xfrm>
          <a:prstGeom prst="rect">
            <a:avLst/>
          </a:prstGeom>
          <a:noFill/>
        </p:spPr>
        <p:txBody>
          <a:bodyPr wrap="square" rtlCol="0" anchor="t">
            <a:spAutoFit/>
          </a:bodyPr>
          <a:p>
            <a:r>
              <a:rPr lang="zh-CN" altLang="en-US"/>
              <a:t> </a:t>
            </a:r>
            <a:endParaRPr lang="zh-CN" altLang="en-US"/>
          </a:p>
        </p:txBody>
      </p:sp>
      <p:pic>
        <p:nvPicPr>
          <p:cNvPr id="7" name="图片 6" descr="GC与分代关系"/>
          <p:cNvPicPr>
            <a:picLocks noChangeAspect="1"/>
          </p:cNvPicPr>
          <p:nvPr/>
        </p:nvPicPr>
        <p:blipFill>
          <a:blip r:embed="rId1"/>
          <a:stretch>
            <a:fillRect/>
          </a:stretch>
        </p:blipFill>
        <p:spPr>
          <a:xfrm>
            <a:off x="956945" y="1671955"/>
            <a:ext cx="9676130" cy="4879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垃圾回收的并行与串行</a:t>
            </a:r>
            <a:endParaRPr lang="zh-CN" sz="3200" b="1" dirty="0" smtClean="0">
              <a:latin typeface="宋体" panose="02010600030101010101" pitchFamily="2" charset="-122"/>
            </a:endParaRPr>
          </a:p>
        </p:txBody>
      </p:sp>
      <p:sp>
        <p:nvSpPr>
          <p:cNvPr id="4" name="文本框 3"/>
          <p:cNvSpPr txBox="1"/>
          <p:nvPr/>
        </p:nvSpPr>
        <p:spPr>
          <a:xfrm>
            <a:off x="5159375" y="3432175"/>
            <a:ext cx="2540000" cy="368300"/>
          </a:xfrm>
          <a:prstGeom prst="rect">
            <a:avLst/>
          </a:prstGeom>
          <a:noFill/>
        </p:spPr>
        <p:txBody>
          <a:bodyPr wrap="square" rtlCol="0" anchor="t">
            <a:spAutoFit/>
          </a:bodyPr>
          <a:p>
            <a:r>
              <a:rPr lang="zh-CN" altLang="en-US"/>
              <a:t> </a:t>
            </a:r>
            <a:endParaRPr lang="zh-CN" altLang="en-US"/>
          </a:p>
        </p:txBody>
      </p:sp>
      <p:sp>
        <p:nvSpPr>
          <p:cNvPr id="8" name="圆角矩形 7"/>
          <p:cNvSpPr/>
          <p:nvPr/>
        </p:nvSpPr>
        <p:spPr>
          <a:xfrm>
            <a:off x="596900" y="1520825"/>
            <a:ext cx="11556365" cy="520636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descr="7b0a202020202262756c6c6574223a20227b5c2263617465676f727949645c223a31303031322c5c2274656d706c61746549645c223a32303233313237347d220a7d0a"/>
          <p:cNvSpPr txBox="1"/>
          <p:nvPr/>
        </p:nvSpPr>
        <p:spPr>
          <a:xfrm>
            <a:off x="980440" y="1823720"/>
            <a:ext cx="10900410" cy="2584450"/>
          </a:xfrm>
          <a:prstGeom prst="rect">
            <a:avLst/>
          </a:prstGeom>
          <a:noFill/>
        </p:spPr>
        <p:txBody>
          <a:bodyPr wrap="square" rtlCol="0">
            <a:spAutoFit/>
          </a:bodyPr>
          <a:p>
            <a:pPr marL="457200" lvl="1" indent="0">
              <a:lnSpc>
                <a:spcPct val="150000"/>
              </a:lnSpc>
              <a:buFont typeface="+mj-lt"/>
              <a:buBlip>
                <a:blip r:embed="rId1"/>
              </a:buBlip>
            </a:pPr>
            <a:r>
              <a:rPr lang="zh-CN" sz="1800" dirty="0" smtClean="0">
                <a:solidFill>
                  <a:schemeClr val="bg1"/>
                </a:solidFill>
              </a:rPr>
              <a:t>并行</a:t>
            </a:r>
            <a:r>
              <a:rPr lang="en-US" altLang="zh-CN" sz="1800" dirty="0" smtClean="0">
                <a:solidFill>
                  <a:schemeClr val="bg1"/>
                </a:solidFill>
              </a:rPr>
              <a:t>&amp;</a:t>
            </a:r>
            <a:r>
              <a:rPr lang="zh-CN" altLang="en-US" sz="1800" dirty="0" smtClean="0">
                <a:solidFill>
                  <a:schemeClr val="bg1"/>
                </a:solidFill>
              </a:rPr>
              <a:t>串行</a:t>
            </a:r>
            <a:r>
              <a:rPr lang="zh-CN" sz="1800" dirty="0" smtClean="0">
                <a:solidFill>
                  <a:schemeClr val="bg1"/>
                </a:solidFill>
              </a:rPr>
              <a:t>：</a:t>
            </a:r>
            <a:endParaRPr lang="zh-CN" sz="1800" dirty="0" smtClean="0">
              <a:solidFill>
                <a:schemeClr val="bg1"/>
              </a:solidFill>
            </a:endParaRPr>
          </a:p>
          <a:p>
            <a:pPr marL="914400" lvl="2" indent="0">
              <a:lnSpc>
                <a:spcPct val="150000"/>
              </a:lnSpc>
              <a:buFont typeface="+mj-lt"/>
              <a:buBlip>
                <a:blip r:embed="rId1"/>
              </a:buBlip>
            </a:pPr>
            <a:r>
              <a:rPr lang="zh-CN" sz="1800" dirty="0" smtClean="0">
                <a:solidFill>
                  <a:schemeClr val="bg1"/>
                </a:solidFill>
              </a:rPr>
              <a:t>并行（</a:t>
            </a:r>
            <a:r>
              <a:rPr lang="en-US" altLang="zh-CN" sz="1800" dirty="0" smtClean="0">
                <a:solidFill>
                  <a:schemeClr val="bg1"/>
                </a:solidFill>
              </a:rPr>
              <a:t>Parallel</a:t>
            </a:r>
            <a:r>
              <a:rPr lang="zh-CN" sz="1800" dirty="0" smtClean="0">
                <a:solidFill>
                  <a:schemeClr val="bg1"/>
                </a:solidFill>
              </a:rPr>
              <a:t>）：只多条垃圾收集线程并行工作，但此时用户线程仍处于等待状态。</a:t>
            </a:r>
            <a:endParaRPr lang="zh-CN" sz="1800" dirty="0" smtClean="0">
              <a:solidFill>
                <a:schemeClr val="bg1"/>
              </a:solidFill>
            </a:endParaRPr>
          </a:p>
          <a:p>
            <a:pPr marL="1371600" lvl="3" indent="0">
              <a:lnSpc>
                <a:spcPct val="150000"/>
              </a:lnSpc>
              <a:buFont typeface="+mj-lt"/>
              <a:buBlip>
                <a:blip r:embed="rId1"/>
              </a:buBlip>
            </a:pPr>
            <a:r>
              <a:rPr lang="en-US" altLang="zh-CN" sz="1800" dirty="0" smtClean="0">
                <a:solidFill>
                  <a:schemeClr val="bg1"/>
                </a:solidFill>
              </a:rPr>
              <a:t>ParNew</a:t>
            </a:r>
            <a:r>
              <a:rPr lang="zh-CN" altLang="en-US" sz="1800" dirty="0" smtClean="0">
                <a:solidFill>
                  <a:schemeClr val="bg1"/>
                </a:solidFill>
              </a:rPr>
              <a:t>、</a:t>
            </a:r>
            <a:r>
              <a:rPr lang="en-US" altLang="zh-CN" sz="1800" dirty="0" smtClean="0">
                <a:solidFill>
                  <a:schemeClr val="bg1"/>
                </a:solidFill>
              </a:rPr>
              <a:t>Parallel Scavenge</a:t>
            </a:r>
            <a:r>
              <a:rPr lang="zh-CN" altLang="en-US" sz="1800" dirty="0" smtClean="0">
                <a:solidFill>
                  <a:schemeClr val="bg1"/>
                </a:solidFill>
              </a:rPr>
              <a:t>、</a:t>
            </a:r>
            <a:r>
              <a:rPr lang="en-US" altLang="zh-CN" sz="1800" dirty="0" smtClean="0">
                <a:solidFill>
                  <a:schemeClr val="bg1"/>
                </a:solidFill>
              </a:rPr>
              <a:t>Parallel Old</a:t>
            </a:r>
            <a:endParaRPr lang="zh-CN" sz="1800" dirty="0" smtClean="0">
              <a:solidFill>
                <a:schemeClr val="bg1"/>
              </a:solidFill>
            </a:endParaRPr>
          </a:p>
          <a:p>
            <a:pPr marL="914400" lvl="2" indent="0">
              <a:lnSpc>
                <a:spcPct val="150000"/>
              </a:lnSpc>
              <a:buFont typeface="+mj-lt"/>
              <a:buBlip>
                <a:blip r:embed="rId1"/>
              </a:buBlip>
            </a:pPr>
            <a:r>
              <a:rPr lang="zh-CN" sz="1800" dirty="0" smtClean="0">
                <a:solidFill>
                  <a:schemeClr val="bg1"/>
                </a:solidFill>
              </a:rPr>
              <a:t>串行（</a:t>
            </a:r>
            <a:r>
              <a:rPr lang="en-US" altLang="zh-CN" sz="1800" dirty="0" smtClean="0">
                <a:solidFill>
                  <a:schemeClr val="bg1"/>
                </a:solidFill>
              </a:rPr>
              <a:t>Serial</a:t>
            </a:r>
            <a:r>
              <a:rPr lang="zh-CN" sz="1800" dirty="0" smtClean="0">
                <a:solidFill>
                  <a:schemeClr val="bg1"/>
                </a:solidFill>
              </a:rPr>
              <a:t>）：</a:t>
            </a:r>
            <a:endParaRPr lang="zh-CN" sz="1800" dirty="0" smtClean="0">
              <a:solidFill>
                <a:schemeClr val="bg1"/>
              </a:solidFill>
            </a:endParaRPr>
          </a:p>
          <a:p>
            <a:pPr marL="1371600" lvl="3" indent="0">
              <a:lnSpc>
                <a:spcPct val="150000"/>
              </a:lnSpc>
              <a:buFont typeface="+mj-lt"/>
              <a:buBlip>
                <a:blip r:embed="rId1"/>
              </a:buBlip>
            </a:pPr>
            <a:r>
              <a:rPr lang="zh-CN" sz="1800" dirty="0" smtClean="0">
                <a:solidFill>
                  <a:schemeClr val="bg1"/>
                </a:solidFill>
              </a:rPr>
              <a:t>单线程执行</a:t>
            </a:r>
            <a:endParaRPr lang="zh-CN" sz="1800" dirty="0" smtClean="0">
              <a:solidFill>
                <a:schemeClr val="bg1"/>
              </a:solidFill>
            </a:endParaRPr>
          </a:p>
          <a:p>
            <a:pPr marL="1371600" lvl="3" indent="0">
              <a:lnSpc>
                <a:spcPct val="150000"/>
              </a:lnSpc>
              <a:buFont typeface="+mj-lt"/>
              <a:buBlip>
                <a:blip r:embed="rId1"/>
              </a:buBlip>
            </a:pPr>
            <a:r>
              <a:rPr lang="zh-CN" altLang="en-US" sz="1800" dirty="0" smtClean="0">
                <a:solidFill>
                  <a:schemeClr val="bg1"/>
                </a:solidFill>
              </a:rPr>
              <a:t>如果内存不够则程序暂停，启动</a:t>
            </a:r>
            <a:r>
              <a:rPr lang="en-US" altLang="zh-CN" sz="1800" dirty="0" smtClean="0">
                <a:solidFill>
                  <a:schemeClr val="bg1"/>
                </a:solidFill>
              </a:rPr>
              <a:t>JVM</a:t>
            </a:r>
            <a:r>
              <a:rPr lang="zh-CN" altLang="en-US" sz="1800" dirty="0" smtClean="0">
                <a:solidFill>
                  <a:schemeClr val="bg1"/>
                </a:solidFill>
              </a:rPr>
              <a:t>垃圾回收器进行垃圾回收。回收万再启动城西县城</a:t>
            </a:r>
            <a:endParaRPr lang="zh-CN" altLang="en-US" sz="1800" dirty="0" smtClean="0">
              <a:solidFill>
                <a:schemeClr val="bg1"/>
              </a:solidFill>
            </a:endParaRPr>
          </a:p>
        </p:txBody>
      </p:sp>
      <p:pic>
        <p:nvPicPr>
          <p:cNvPr id="10" name="图片 9"/>
          <p:cNvPicPr>
            <a:picLocks noChangeAspect="1"/>
          </p:cNvPicPr>
          <p:nvPr/>
        </p:nvPicPr>
        <p:blipFill>
          <a:blip r:embed="rId2"/>
          <a:stretch>
            <a:fillRect/>
          </a:stretch>
        </p:blipFill>
        <p:spPr>
          <a:xfrm>
            <a:off x="1316990" y="4696460"/>
            <a:ext cx="3627120" cy="1455420"/>
          </a:xfrm>
          <a:prstGeom prst="rect">
            <a:avLst/>
          </a:prstGeom>
        </p:spPr>
      </p:pic>
      <p:pic>
        <p:nvPicPr>
          <p:cNvPr id="11" name="图片 10"/>
          <p:cNvPicPr>
            <a:picLocks noChangeAspect="1"/>
          </p:cNvPicPr>
          <p:nvPr/>
        </p:nvPicPr>
        <p:blipFill>
          <a:blip r:embed="rId3"/>
          <a:stretch>
            <a:fillRect/>
          </a:stretch>
        </p:blipFill>
        <p:spPr>
          <a:xfrm>
            <a:off x="5997575" y="4480560"/>
            <a:ext cx="4358640" cy="16154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垃圾回收的并行与并发</a:t>
            </a:r>
            <a:endParaRPr lang="zh-CN" sz="3200" b="1" dirty="0" smtClean="0">
              <a:latin typeface="宋体" panose="02010600030101010101" pitchFamily="2" charset="-122"/>
            </a:endParaRPr>
          </a:p>
        </p:txBody>
      </p:sp>
      <p:sp>
        <p:nvSpPr>
          <p:cNvPr id="4" name="文本框 3"/>
          <p:cNvSpPr txBox="1"/>
          <p:nvPr/>
        </p:nvSpPr>
        <p:spPr>
          <a:xfrm>
            <a:off x="5159375" y="3432175"/>
            <a:ext cx="2540000" cy="368300"/>
          </a:xfrm>
          <a:prstGeom prst="rect">
            <a:avLst/>
          </a:prstGeom>
          <a:noFill/>
        </p:spPr>
        <p:txBody>
          <a:bodyPr wrap="square" rtlCol="0" anchor="t">
            <a:spAutoFit/>
          </a:bodyPr>
          <a:p>
            <a:r>
              <a:rPr lang="zh-CN" altLang="en-US"/>
              <a:t> </a:t>
            </a:r>
            <a:endParaRPr lang="zh-CN" altLang="en-US"/>
          </a:p>
        </p:txBody>
      </p:sp>
      <p:sp>
        <p:nvSpPr>
          <p:cNvPr id="8" name="圆角矩形 7"/>
          <p:cNvSpPr/>
          <p:nvPr/>
        </p:nvSpPr>
        <p:spPr>
          <a:xfrm>
            <a:off x="596900" y="1520825"/>
            <a:ext cx="11556365" cy="520636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descr="7b0a202020202262756c6c6574223a20227b5c2263617465676f727949645c223a31303031322c5c2274656d706c61746549645c223a32303233313237347d220a7d0a"/>
          <p:cNvSpPr txBox="1"/>
          <p:nvPr/>
        </p:nvSpPr>
        <p:spPr>
          <a:xfrm>
            <a:off x="956945" y="1816100"/>
            <a:ext cx="10900410" cy="3830955"/>
          </a:xfrm>
          <a:prstGeom prst="rect">
            <a:avLst/>
          </a:prstGeom>
          <a:noFill/>
        </p:spPr>
        <p:txBody>
          <a:bodyPr wrap="square" rtlCol="0">
            <a:spAutoFit/>
          </a:bodyPr>
          <a:p>
            <a:pPr marL="457200" lvl="1" indent="0">
              <a:lnSpc>
                <a:spcPct val="150000"/>
              </a:lnSpc>
              <a:buFont typeface="+mj-lt"/>
              <a:buBlip>
                <a:blip r:embed="rId1"/>
              </a:buBlip>
            </a:pPr>
            <a:r>
              <a:rPr lang="zh-CN" sz="1800" dirty="0" smtClean="0">
                <a:solidFill>
                  <a:schemeClr val="bg1"/>
                </a:solidFill>
              </a:rPr>
              <a:t>并行</a:t>
            </a:r>
            <a:r>
              <a:rPr lang="en-US" altLang="zh-CN" sz="1800" dirty="0" smtClean="0">
                <a:solidFill>
                  <a:schemeClr val="bg1"/>
                </a:solidFill>
              </a:rPr>
              <a:t>&amp;</a:t>
            </a:r>
            <a:r>
              <a:rPr lang="zh-CN" altLang="en-US" sz="1800" dirty="0" smtClean="0">
                <a:solidFill>
                  <a:schemeClr val="bg1"/>
                </a:solidFill>
              </a:rPr>
              <a:t>并发</a:t>
            </a:r>
            <a:r>
              <a:rPr lang="zh-CN" sz="1800" dirty="0" smtClean="0">
                <a:solidFill>
                  <a:schemeClr val="bg1"/>
                </a:solidFill>
              </a:rPr>
              <a:t>：</a:t>
            </a:r>
            <a:endParaRPr lang="zh-CN" sz="1800" dirty="0" smtClean="0">
              <a:solidFill>
                <a:schemeClr val="bg1"/>
              </a:solidFill>
            </a:endParaRPr>
          </a:p>
          <a:p>
            <a:pPr marL="914400" lvl="2" indent="0">
              <a:lnSpc>
                <a:spcPct val="150000"/>
              </a:lnSpc>
              <a:buFont typeface="+mj-lt"/>
              <a:buBlip>
                <a:blip r:embed="rId1"/>
              </a:buBlip>
            </a:pPr>
            <a:r>
              <a:rPr lang="zh-CN" sz="1800" dirty="0" smtClean="0">
                <a:solidFill>
                  <a:schemeClr val="bg1"/>
                </a:solidFill>
              </a:rPr>
              <a:t>并发：指的是多个事情在同一时间段内同时发生</a:t>
            </a:r>
            <a:endParaRPr lang="zh-CN" sz="1800" dirty="0" smtClean="0">
              <a:solidFill>
                <a:schemeClr val="bg1"/>
              </a:solidFill>
            </a:endParaRPr>
          </a:p>
          <a:p>
            <a:pPr marL="1371600" lvl="3" indent="0">
              <a:lnSpc>
                <a:spcPct val="150000"/>
              </a:lnSpc>
              <a:buFont typeface="+mj-lt"/>
              <a:buBlip>
                <a:blip r:embed="rId1"/>
              </a:buBlip>
            </a:pPr>
            <a:r>
              <a:rPr lang="zh-CN" sz="1800" dirty="0" smtClean="0">
                <a:solidFill>
                  <a:schemeClr val="bg1"/>
                </a:solidFill>
              </a:rPr>
              <a:t>并发的多个任务之间是相互抢占资源</a:t>
            </a:r>
            <a:endParaRPr lang="zh-CN" sz="1800" dirty="0" smtClean="0">
              <a:solidFill>
                <a:schemeClr val="bg1"/>
              </a:solidFill>
            </a:endParaRPr>
          </a:p>
          <a:p>
            <a:pPr marL="914400" lvl="2" indent="0">
              <a:lnSpc>
                <a:spcPct val="150000"/>
              </a:lnSpc>
              <a:buFont typeface="+mj-lt"/>
              <a:buBlip>
                <a:blip r:embed="rId1"/>
              </a:buBlip>
            </a:pPr>
            <a:r>
              <a:rPr lang="zh-CN" sz="1800" dirty="0" smtClean="0">
                <a:solidFill>
                  <a:schemeClr val="bg1"/>
                </a:solidFill>
              </a:rPr>
              <a:t>并行：指的是多个事情在同一时间点上同时发生了</a:t>
            </a:r>
            <a:endParaRPr lang="zh-CN" sz="1800" dirty="0" smtClean="0">
              <a:solidFill>
                <a:schemeClr val="bg1"/>
              </a:solidFill>
            </a:endParaRPr>
          </a:p>
          <a:p>
            <a:pPr marL="1371600" lvl="3" indent="0">
              <a:lnSpc>
                <a:spcPct val="150000"/>
              </a:lnSpc>
              <a:buFont typeface="+mj-lt"/>
              <a:buBlip>
                <a:blip r:embed="rId1"/>
              </a:buBlip>
            </a:pPr>
            <a:r>
              <a:rPr lang="zh-CN" sz="1800" dirty="0" smtClean="0">
                <a:solidFill>
                  <a:schemeClr val="bg1"/>
                </a:solidFill>
              </a:rPr>
              <a:t>并行的多个线程之间不相互抢占资源</a:t>
            </a:r>
            <a:endParaRPr lang="zh-CN" sz="1800" dirty="0" smtClean="0">
              <a:solidFill>
                <a:schemeClr val="bg1"/>
              </a:solidFill>
            </a:endParaRPr>
          </a:p>
          <a:p>
            <a:pPr marL="0" lvl="0" indent="0">
              <a:lnSpc>
                <a:spcPct val="150000"/>
              </a:lnSpc>
              <a:buFont typeface="+mj-lt"/>
            </a:pPr>
            <a:endParaRPr lang="zh-CN" sz="1800" dirty="0" smtClean="0">
              <a:solidFill>
                <a:schemeClr val="bg1"/>
              </a:solidFill>
            </a:endParaRPr>
          </a:p>
          <a:p>
            <a:pPr marL="0" lvl="0" indent="0">
              <a:lnSpc>
                <a:spcPct val="150000"/>
              </a:lnSpc>
              <a:buFont typeface="+mj-lt"/>
            </a:pPr>
            <a:r>
              <a:rPr lang="zh-CN" sz="1800" dirty="0" smtClean="0">
                <a:solidFill>
                  <a:schemeClr val="bg1"/>
                </a:solidFill>
              </a:rPr>
              <a:t>只有在多个</a:t>
            </a:r>
            <a:r>
              <a:rPr lang="en-US" altLang="zh-CN" sz="1800" dirty="0" smtClean="0">
                <a:solidFill>
                  <a:schemeClr val="bg1"/>
                </a:solidFill>
              </a:rPr>
              <a:t>CPU</a:t>
            </a:r>
            <a:r>
              <a:rPr lang="zh-CN" altLang="en-US" sz="1800" dirty="0" smtClean="0">
                <a:solidFill>
                  <a:schemeClr val="bg1"/>
                </a:solidFill>
              </a:rPr>
              <a:t>或者一个</a:t>
            </a:r>
            <a:r>
              <a:rPr lang="en-US" altLang="zh-CN" sz="1800" dirty="0" smtClean="0">
                <a:solidFill>
                  <a:schemeClr val="bg1"/>
                </a:solidFill>
              </a:rPr>
              <a:t>CPU</a:t>
            </a:r>
            <a:r>
              <a:rPr lang="zh-CN" altLang="en-US" sz="1800" dirty="0" smtClean="0">
                <a:solidFill>
                  <a:schemeClr val="bg1"/>
                </a:solidFill>
              </a:rPr>
              <a:t>多核</a:t>
            </a:r>
            <a:r>
              <a:rPr lang="zh-CN" altLang="en-US" sz="1800" dirty="0" smtClean="0">
                <a:solidFill>
                  <a:schemeClr val="bg1"/>
                </a:solidFill>
              </a:rPr>
              <a:t>的情况中，才会发生并行。</a:t>
            </a:r>
            <a:endParaRPr lang="zh-CN" altLang="en-US" sz="1800" dirty="0" smtClean="0">
              <a:solidFill>
                <a:schemeClr val="bg1"/>
              </a:solidFill>
            </a:endParaRPr>
          </a:p>
          <a:p>
            <a:pPr marL="0" lvl="0" indent="0">
              <a:lnSpc>
                <a:spcPct val="150000"/>
              </a:lnSpc>
              <a:buFont typeface="+mj-lt"/>
            </a:pPr>
            <a:r>
              <a:rPr lang="zh-CN" altLang="en-US" sz="1800" dirty="0" smtClean="0">
                <a:solidFill>
                  <a:schemeClr val="bg1"/>
                </a:solidFill>
              </a:rPr>
              <a:t>否则，看似相同发生的事情，实际上都是并发执行</a:t>
            </a:r>
            <a:endParaRPr lang="zh-CN" sz="1800" dirty="0" smtClean="0">
              <a:solidFill>
                <a:schemeClr val="bg1"/>
              </a:solidFill>
            </a:endParaRPr>
          </a:p>
          <a:p>
            <a:pPr marL="914400" lvl="2" indent="0">
              <a:lnSpc>
                <a:spcPct val="150000"/>
              </a:lnSpc>
              <a:buFont typeface="+mj-lt"/>
              <a:buBlip>
                <a:blip r:embed="rId1"/>
              </a:buBlip>
            </a:pPr>
            <a:endParaRPr lang="zh-CN"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常用</a:t>
            </a:r>
            <a:r>
              <a:rPr lang="en-US" altLang="zh-CN" sz="3200" b="1" dirty="0" smtClean="0">
                <a:latin typeface="宋体" panose="02010600030101010101" pitchFamily="2" charset="-122"/>
              </a:rPr>
              <a:t>GC</a:t>
            </a:r>
            <a:r>
              <a:rPr lang="zh-CN" altLang="en-US" sz="3200" b="1" dirty="0" smtClean="0">
                <a:latin typeface="宋体" panose="02010600030101010101" pitchFamily="2" charset="-122"/>
              </a:rPr>
              <a:t>垃圾回收器对比</a:t>
            </a:r>
            <a:endParaRPr lang="zh-CN" altLang="en-US" sz="3200" b="1" dirty="0" smtClean="0">
              <a:latin typeface="宋体" panose="02010600030101010101" pitchFamily="2" charset="-122"/>
            </a:endParaRPr>
          </a:p>
        </p:txBody>
      </p:sp>
      <p:graphicFrame>
        <p:nvGraphicFramePr>
          <p:cNvPr id="5" name="表格 4"/>
          <p:cNvGraphicFramePr/>
          <p:nvPr>
            <p:custDataLst>
              <p:tags r:id="rId1"/>
            </p:custDataLst>
          </p:nvPr>
        </p:nvGraphicFramePr>
        <p:xfrm>
          <a:off x="1005840" y="1158240"/>
          <a:ext cx="11566525" cy="5979795"/>
        </p:xfrm>
        <a:graphic>
          <a:graphicData uri="http://schemas.openxmlformats.org/drawingml/2006/table">
            <a:tbl>
              <a:tblPr firstRow="1" bandRow="1">
                <a:tableStyleId>{5C22544A-7EE6-4342-B048-85BDC9FD1C3A}</a:tableStyleId>
              </a:tblPr>
              <a:tblGrid>
                <a:gridCol w="833755"/>
                <a:gridCol w="833120"/>
                <a:gridCol w="834390"/>
                <a:gridCol w="1719580"/>
                <a:gridCol w="833120"/>
                <a:gridCol w="814070"/>
                <a:gridCol w="1863725"/>
                <a:gridCol w="3834765"/>
              </a:tblGrid>
              <a:tr h="360680">
                <a:tc>
                  <a:txBody>
                    <a:bodyPr/>
                    <a:p>
                      <a:pPr indent="0" algn="ctr">
                        <a:buNone/>
                      </a:pPr>
                      <a:r>
                        <a:rPr lang="zh-CN" sz="800" b="1">
                          <a:solidFill>
                            <a:srgbClr val="494949"/>
                          </a:solidFill>
                          <a:latin typeface="Arial" panose="020B0604020202020204" pitchFamily="34" charset="0"/>
                          <a:ea typeface="宋体" panose="02010600030101010101" pitchFamily="2" charset="-122"/>
                        </a:rPr>
                        <a:t>名称</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收集算法</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工作区域</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可配合对象</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线程</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并发</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适用场合</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优缺点</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463550">
                <a:tc rowSpan="2">
                  <a:txBody>
                    <a:bodyPr/>
                    <a:p>
                      <a:pPr indent="0" algn="ctr">
                        <a:buNone/>
                      </a:pPr>
                      <a:r>
                        <a:rPr lang="en-US" sz="800" b="1">
                          <a:solidFill>
                            <a:srgbClr val="494949"/>
                          </a:solidFill>
                          <a:latin typeface="Helvetica" charset="-122"/>
                        </a:rPr>
                        <a:t>Serial</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复制算法</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新生代</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en-US" sz="800" b="1">
                          <a:solidFill>
                            <a:srgbClr val="494949"/>
                          </a:solidFill>
                          <a:latin typeface="Helvetica" charset="-122"/>
                        </a:rPr>
                        <a:t>CMS;</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单</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否</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单</a:t>
                      </a:r>
                      <a:r>
                        <a:rPr lang="en-US" sz="800" b="1">
                          <a:solidFill>
                            <a:srgbClr val="494949"/>
                          </a:solidFill>
                          <a:latin typeface="Calibri" charset="-122"/>
                        </a:rPr>
                        <a:t>CPU;</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缺：</a:t>
                      </a:r>
                      <a:r>
                        <a:rPr lang="en-US" sz="800" b="1">
                          <a:solidFill>
                            <a:srgbClr val="494949"/>
                          </a:solidFill>
                          <a:latin typeface="Calibri" charset="-122"/>
                        </a:rPr>
                        <a:t>stop the world;</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302260">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a:txBody>
                    <a:bodyPr/>
                    <a:p>
                      <a:pPr indent="0" algn="ctr">
                        <a:buNone/>
                      </a:pPr>
                      <a:r>
                        <a:rPr lang="en-US" sz="800" b="1">
                          <a:solidFill>
                            <a:srgbClr val="494949"/>
                          </a:solidFill>
                          <a:latin typeface="Helvetica" charset="-122"/>
                        </a:rPr>
                        <a:t>Serial Old</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a:txBody>
                    <a:bodyPr/>
                    <a:p>
                      <a:pPr indent="0" algn="ctr">
                        <a:buNone/>
                      </a:pPr>
                      <a:r>
                        <a:rPr lang="en-US" sz="800" b="1">
                          <a:solidFill>
                            <a:srgbClr val="494949"/>
                          </a:solidFill>
                          <a:latin typeface="Helvetica" charset="-122"/>
                        </a:rPr>
                        <a:t>Client</a:t>
                      </a:r>
                      <a:r>
                        <a:rPr lang="en-US" sz="800" b="1">
                          <a:solidFill>
                            <a:srgbClr val="494949"/>
                          </a:solidFill>
                          <a:latin typeface="宋体" panose="02010600030101010101" pitchFamily="2" charset="-122"/>
                        </a:rPr>
                        <a:t>模式下</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优：简单高效</a:t>
                      </a:r>
                      <a:r>
                        <a:rPr lang="en-US" sz="800" b="1">
                          <a:solidFill>
                            <a:srgbClr val="494949"/>
                          </a:solidFill>
                          <a:latin typeface="Calibri" charset="-122"/>
                        </a:rPr>
                        <a:t>,</a:t>
                      </a:r>
                      <a:r>
                        <a:rPr lang="en-US" sz="800" b="1">
                          <a:solidFill>
                            <a:srgbClr val="494949"/>
                          </a:solidFill>
                          <a:latin typeface="宋体" panose="02010600030101010101" pitchFamily="2" charset="-122"/>
                        </a:rPr>
                        <a:t>没有线程交互开销</a:t>
                      </a:r>
                      <a:r>
                        <a:rPr lang="en-US" sz="800" b="1">
                          <a:solidFill>
                            <a:srgbClr val="494949"/>
                          </a:solidFill>
                          <a:latin typeface="Calibri" charset="-122"/>
                        </a:rPr>
                        <a:t>,</a:t>
                      </a:r>
                      <a:r>
                        <a:rPr lang="en-US" sz="800" b="1">
                          <a:solidFill>
                            <a:srgbClr val="494949"/>
                          </a:solidFill>
                          <a:latin typeface="宋体" panose="02010600030101010101" pitchFamily="2" charset="-122"/>
                        </a:rPr>
                        <a:t>专注于</a:t>
                      </a:r>
                      <a:r>
                        <a:rPr lang="en-US" sz="800" b="1">
                          <a:solidFill>
                            <a:srgbClr val="494949"/>
                          </a:solidFill>
                          <a:latin typeface="Calibri" charset="-122"/>
                        </a:rPr>
                        <a:t>GC;</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313055">
                <a:tc rowSpan="2">
                  <a:txBody>
                    <a:bodyPr/>
                    <a:p>
                      <a:pPr indent="0" algn="ctr">
                        <a:buNone/>
                      </a:pPr>
                      <a:r>
                        <a:rPr lang="en-US" sz="800" b="1">
                          <a:solidFill>
                            <a:srgbClr val="494949"/>
                          </a:solidFill>
                          <a:latin typeface="Helvetica" charset="-122"/>
                        </a:rPr>
                        <a:t>ParNew</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复制算法</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新生代</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en-US" sz="800" b="1">
                          <a:solidFill>
                            <a:srgbClr val="494949"/>
                          </a:solidFill>
                          <a:latin typeface="Helvetica" charset="-122"/>
                        </a:rPr>
                        <a:t>CMS;</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多</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是</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多</a:t>
                      </a:r>
                      <a:r>
                        <a:rPr lang="en-US" sz="800" b="1">
                          <a:solidFill>
                            <a:srgbClr val="494949"/>
                          </a:solidFill>
                          <a:latin typeface="Calibri" charset="-122"/>
                        </a:rPr>
                        <a:t>CPU;</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缺：</a:t>
                      </a:r>
                      <a:r>
                        <a:rPr lang="en-US" sz="800" b="1">
                          <a:solidFill>
                            <a:srgbClr val="494949"/>
                          </a:solidFill>
                          <a:latin typeface="Calibri" charset="-122"/>
                        </a:rPr>
                        <a:t>stop the world</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214630">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a:txBody>
                    <a:bodyPr/>
                    <a:p>
                      <a:pPr indent="0" algn="ctr">
                        <a:buNone/>
                      </a:pPr>
                      <a:r>
                        <a:rPr lang="en-US" sz="800" b="1">
                          <a:solidFill>
                            <a:srgbClr val="494949"/>
                          </a:solidFill>
                          <a:latin typeface="Helvetica" charset="-122"/>
                        </a:rPr>
                        <a:t>Serial Old</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a:txBody>
                    <a:bodyPr/>
                    <a:p>
                      <a:pPr indent="0" algn="ctr">
                        <a:buNone/>
                      </a:pPr>
                      <a:r>
                        <a:rPr lang="en-US" sz="800" b="1">
                          <a:solidFill>
                            <a:srgbClr val="494949"/>
                          </a:solidFill>
                          <a:latin typeface="Helvetica" charset="-122"/>
                        </a:rPr>
                        <a:t>Server</a:t>
                      </a:r>
                      <a:r>
                        <a:rPr lang="en-US" sz="800" b="1">
                          <a:solidFill>
                            <a:srgbClr val="494949"/>
                          </a:solidFill>
                          <a:latin typeface="宋体" panose="02010600030101010101" pitchFamily="2" charset="-122"/>
                        </a:rPr>
                        <a:t>模式下</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优：并行并发</a:t>
                      </a:r>
                      <a:r>
                        <a:rPr lang="en-US" sz="800" b="1">
                          <a:solidFill>
                            <a:srgbClr val="494949"/>
                          </a:solidFill>
                          <a:latin typeface="Calibri" charset="-122"/>
                        </a:rPr>
                        <a:t>GC</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776605">
                <a:tc rowSpan="3">
                  <a:txBody>
                    <a:bodyPr/>
                    <a:p>
                      <a:pPr indent="0" algn="ctr">
                        <a:buNone/>
                      </a:pPr>
                      <a:r>
                        <a:rPr lang="en-US" sz="800" b="1">
                          <a:solidFill>
                            <a:srgbClr val="494949"/>
                          </a:solidFill>
                          <a:latin typeface="Helvetica" charset="-122"/>
                        </a:rPr>
                        <a:t>Parallel Scavenge</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3">
                  <a:txBody>
                    <a:bodyPr/>
                    <a:p>
                      <a:pPr indent="0" algn="ctr">
                        <a:buNone/>
                      </a:pPr>
                      <a:r>
                        <a:rPr lang="zh-CN" sz="800" b="1">
                          <a:solidFill>
                            <a:srgbClr val="494949"/>
                          </a:solidFill>
                          <a:latin typeface="Arial" panose="020B0604020202020204" pitchFamily="34" charset="0"/>
                          <a:ea typeface="宋体" panose="02010600030101010101" pitchFamily="2" charset="-122"/>
                        </a:rPr>
                        <a:t>复制算法</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3">
                  <a:txBody>
                    <a:bodyPr/>
                    <a:p>
                      <a:pPr indent="0" algn="ctr">
                        <a:buNone/>
                      </a:pPr>
                      <a:r>
                        <a:rPr lang="zh-CN" sz="800" b="1">
                          <a:solidFill>
                            <a:srgbClr val="494949"/>
                          </a:solidFill>
                          <a:latin typeface="Arial" panose="020B0604020202020204" pitchFamily="34" charset="0"/>
                          <a:ea typeface="宋体" panose="02010600030101010101" pitchFamily="2" charset="-122"/>
                        </a:rPr>
                        <a:t>新生代</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en-US" sz="800" b="1">
                          <a:solidFill>
                            <a:srgbClr val="494949"/>
                          </a:solidFill>
                          <a:latin typeface="Helvetica" charset="-122"/>
                        </a:rPr>
                        <a:t>Serial Old;</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3">
                  <a:txBody>
                    <a:bodyPr/>
                    <a:p>
                      <a:pPr indent="0" algn="ctr">
                        <a:buNone/>
                      </a:pPr>
                      <a:r>
                        <a:rPr lang="zh-CN" sz="800" b="1">
                          <a:solidFill>
                            <a:srgbClr val="494949"/>
                          </a:solidFill>
                          <a:latin typeface="Arial" panose="020B0604020202020204" pitchFamily="34" charset="0"/>
                          <a:ea typeface="宋体" panose="02010600030101010101" pitchFamily="2" charset="-122"/>
                        </a:rPr>
                        <a:t>多</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3">
                  <a:txBody>
                    <a:bodyPr/>
                    <a:p>
                      <a:pPr indent="0" algn="ctr">
                        <a:buNone/>
                      </a:pPr>
                      <a:r>
                        <a:rPr lang="zh-CN" sz="800" b="1">
                          <a:solidFill>
                            <a:srgbClr val="494949"/>
                          </a:solidFill>
                          <a:latin typeface="Arial" panose="020B0604020202020204" pitchFamily="34" charset="0"/>
                          <a:ea typeface="宋体" panose="02010600030101010101" pitchFamily="2" charset="-122"/>
                        </a:rPr>
                        <a:t>是</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3">
                  <a:txBody>
                    <a:bodyPr/>
                    <a:p>
                      <a:pPr indent="0" algn="ctr">
                        <a:buNone/>
                      </a:pPr>
                      <a:r>
                        <a:rPr lang="zh-CN" sz="800" b="1">
                          <a:solidFill>
                            <a:srgbClr val="494949"/>
                          </a:solidFill>
                          <a:latin typeface="Arial" panose="020B0604020202020204" pitchFamily="34" charset="0"/>
                          <a:ea typeface="宋体" panose="02010600030101010101" pitchFamily="2" charset="-122"/>
                        </a:rPr>
                        <a:t>吞吐量控制</a:t>
                      </a:r>
                      <a:r>
                        <a:rPr lang="en-US" sz="800" b="1">
                          <a:solidFill>
                            <a:srgbClr val="494949"/>
                          </a:solidFill>
                          <a:latin typeface="Calibri" charset="-122"/>
                        </a:rPr>
                        <a:t>,Client,server</a:t>
                      </a:r>
                      <a:r>
                        <a:rPr lang="en-US" sz="800" b="1">
                          <a:solidFill>
                            <a:srgbClr val="494949"/>
                          </a:solidFill>
                          <a:latin typeface="宋体" panose="02010600030101010101" pitchFamily="2" charset="-122"/>
                        </a:rPr>
                        <a:t>均可以</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3">
                  <a:txBody>
                    <a:bodyPr/>
                    <a:p>
                      <a:pPr indent="0" algn="ctr">
                        <a:buNone/>
                      </a:pPr>
                      <a:r>
                        <a:rPr lang="zh-CN" sz="800" b="1">
                          <a:solidFill>
                            <a:srgbClr val="494949"/>
                          </a:solidFill>
                          <a:latin typeface="Arial" panose="020B0604020202020204" pitchFamily="34" charset="0"/>
                          <a:ea typeface="宋体" panose="02010600030101010101" pitchFamily="2" charset="-122"/>
                        </a:rPr>
                        <a:t>主要关注吞吐量</a:t>
                      </a:r>
                      <a:r>
                        <a:rPr lang="en-US" sz="800" b="1">
                          <a:solidFill>
                            <a:srgbClr val="494949"/>
                          </a:solidFill>
                          <a:latin typeface="Calibri" charset="-122"/>
                        </a:rPr>
                        <a:t>,</a:t>
                      </a:r>
                      <a:r>
                        <a:rPr lang="en-US" sz="800" b="1">
                          <a:solidFill>
                            <a:srgbClr val="494949"/>
                          </a:solidFill>
                          <a:latin typeface="宋体" panose="02010600030101010101" pitchFamily="2" charset="-122"/>
                        </a:rPr>
                        <a:t>通过吞吐量的设置控制停顿时间</a:t>
                      </a:r>
                      <a:r>
                        <a:rPr lang="en-US" sz="800" b="1">
                          <a:solidFill>
                            <a:srgbClr val="494949"/>
                          </a:solidFill>
                          <a:latin typeface="Calibri" charset="-122"/>
                        </a:rPr>
                        <a:t>,</a:t>
                      </a:r>
                      <a:r>
                        <a:rPr lang="en-US" sz="800" b="1">
                          <a:solidFill>
                            <a:srgbClr val="494949"/>
                          </a:solidFill>
                          <a:latin typeface="宋体" panose="02010600030101010101" pitchFamily="2" charset="-122"/>
                        </a:rPr>
                        <a:t>适应不同的场景</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215265">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tcPr>
                </a:tc>
                <a:tc>
                  <a:txBody>
                    <a:bodyPr/>
                    <a:p>
                      <a:pPr indent="0" algn="ctr">
                        <a:buNone/>
                      </a:pPr>
                      <a:r>
                        <a:rPr lang="en-US" sz="800" b="1">
                          <a:solidFill>
                            <a:srgbClr val="494949"/>
                          </a:solidFill>
                          <a:latin typeface="Helvetica" charset="-122"/>
                        </a:rPr>
                        <a:t>Parallel</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tcPr>
                </a:tc>
              </a:tr>
              <a:tr h="215265">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a:txBody>
                    <a:bodyPr/>
                    <a:p>
                      <a:pPr indent="0" algn="ctr">
                        <a:buNone/>
                      </a:pPr>
                      <a:r>
                        <a:rPr lang="en-US" sz="800" b="1">
                          <a:solidFill>
                            <a:srgbClr val="494949"/>
                          </a:solidFill>
                          <a:latin typeface="Helvetica" charset="-122"/>
                        </a:rPr>
                        <a:t>Scavenge</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r>
              <a:tr h="360680">
                <a:tc>
                  <a:txBody>
                    <a:bodyPr/>
                    <a:p>
                      <a:pPr indent="0" algn="ctr">
                        <a:buNone/>
                      </a:pPr>
                      <a:r>
                        <a:rPr lang="en-US" sz="800" b="1">
                          <a:solidFill>
                            <a:srgbClr val="494949"/>
                          </a:solidFill>
                          <a:latin typeface="Helvetica" charset="-122"/>
                        </a:rPr>
                        <a:t>Serial Old</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标记整理算法</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老年代</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en-US" sz="800" b="1">
                          <a:solidFill>
                            <a:srgbClr val="494949"/>
                          </a:solidFill>
                          <a:latin typeface="Helvetica" charset="-122"/>
                        </a:rPr>
                        <a:t>Serial,ParNew,Parallel  Scavenge</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单</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否</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主要</a:t>
                      </a:r>
                      <a:r>
                        <a:rPr lang="en-US" sz="800" b="1">
                          <a:solidFill>
                            <a:srgbClr val="494949"/>
                          </a:solidFill>
                          <a:latin typeface="Calibri" charset="-122"/>
                        </a:rPr>
                        <a:t>Client</a:t>
                      </a:r>
                      <a:r>
                        <a:rPr lang="en-US" sz="800" b="1">
                          <a:solidFill>
                            <a:srgbClr val="494949"/>
                          </a:solidFill>
                          <a:latin typeface="宋体" panose="02010600030101010101" pitchFamily="2" charset="-122"/>
                        </a:rPr>
                        <a:t>模式下</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缺：</a:t>
                      </a:r>
                      <a:r>
                        <a:rPr lang="en-US" sz="800" b="1">
                          <a:solidFill>
                            <a:srgbClr val="494949"/>
                          </a:solidFill>
                          <a:latin typeface="Calibri" charset="-122"/>
                        </a:rPr>
                        <a:t>stop the world</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1228725">
                <a:tc>
                  <a:txBody>
                    <a:bodyPr/>
                    <a:p>
                      <a:pPr indent="0" algn="ctr">
                        <a:buNone/>
                      </a:pPr>
                      <a:r>
                        <a:rPr lang="en-US" sz="800" b="1">
                          <a:solidFill>
                            <a:srgbClr val="494949"/>
                          </a:solidFill>
                          <a:latin typeface="Helvetica" charset="-122"/>
                        </a:rPr>
                        <a:t>Parallel Old</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复制算法（</a:t>
                      </a:r>
                      <a:r>
                        <a:rPr lang="en-US" sz="800" b="1">
                          <a:solidFill>
                            <a:srgbClr val="494949"/>
                          </a:solidFill>
                          <a:latin typeface="Calibri" charset="-122"/>
                        </a:rPr>
                        <a:t>Parallel Scavenge</a:t>
                      </a:r>
                      <a:r>
                        <a:rPr lang="en-US" sz="800" b="1">
                          <a:solidFill>
                            <a:srgbClr val="494949"/>
                          </a:solidFill>
                          <a:latin typeface="宋体" panose="02010600030101010101" pitchFamily="2" charset="-122"/>
                        </a:rPr>
                        <a:t>老年代版本）</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老年代</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en-US" sz="800" b="1">
                          <a:solidFill>
                            <a:srgbClr val="494949"/>
                          </a:solidFill>
                          <a:latin typeface="Helvetica" charset="-122"/>
                        </a:rPr>
                        <a:t>Parallel Scavenge</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多</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是</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吞吐量控制</a:t>
                      </a:r>
                      <a:r>
                        <a:rPr lang="en-US" sz="800" b="1">
                          <a:solidFill>
                            <a:srgbClr val="494949"/>
                          </a:solidFill>
                          <a:latin typeface="Calibri" charset="-122"/>
                        </a:rPr>
                        <a:t>,Client,server</a:t>
                      </a:r>
                      <a:r>
                        <a:rPr lang="en-US" sz="800" b="1">
                          <a:solidFill>
                            <a:srgbClr val="494949"/>
                          </a:solidFill>
                          <a:latin typeface="宋体" panose="02010600030101010101" pitchFamily="2" charset="-122"/>
                        </a:rPr>
                        <a:t>均可以</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主要关注吞吐量</a:t>
                      </a:r>
                      <a:r>
                        <a:rPr lang="en-US" sz="800" b="1">
                          <a:solidFill>
                            <a:srgbClr val="494949"/>
                          </a:solidFill>
                          <a:latin typeface="Calibri" charset="-122"/>
                        </a:rPr>
                        <a:t>,</a:t>
                      </a:r>
                      <a:r>
                        <a:rPr lang="en-US" sz="800" b="1">
                          <a:solidFill>
                            <a:srgbClr val="494949"/>
                          </a:solidFill>
                          <a:latin typeface="宋体" panose="02010600030101010101" pitchFamily="2" charset="-122"/>
                        </a:rPr>
                        <a:t>通过吞吐量的设置控制停顿时间</a:t>
                      </a:r>
                      <a:r>
                        <a:rPr lang="en-US" sz="800" b="1">
                          <a:solidFill>
                            <a:srgbClr val="494949"/>
                          </a:solidFill>
                          <a:latin typeface="Calibri" charset="-122"/>
                        </a:rPr>
                        <a:t>,</a:t>
                      </a:r>
                      <a:r>
                        <a:rPr lang="en-US" sz="800" b="1">
                          <a:solidFill>
                            <a:srgbClr val="494949"/>
                          </a:solidFill>
                          <a:latin typeface="宋体" panose="02010600030101010101" pitchFamily="2" charset="-122"/>
                        </a:rPr>
                        <a:t>适应不同的场景</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484505">
                <a:tc rowSpan="2">
                  <a:txBody>
                    <a:bodyPr/>
                    <a:p>
                      <a:pPr indent="0" algn="ctr">
                        <a:buNone/>
                      </a:pPr>
                      <a:r>
                        <a:rPr lang="en-US" sz="800" b="1">
                          <a:solidFill>
                            <a:srgbClr val="494949"/>
                          </a:solidFill>
                          <a:latin typeface="Helvetica" charset="-122"/>
                        </a:rPr>
                        <a:t>CMS(Concurretn Mark Sweep)</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标记清除算法</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老年代</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en-US" sz="800" b="1">
                          <a:solidFill>
                            <a:srgbClr val="494949"/>
                          </a:solidFill>
                          <a:latin typeface="Helvetica" charset="-122"/>
                        </a:rPr>
                        <a:t>Serial,ParNew,</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多</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是</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互联网站</a:t>
                      </a:r>
                      <a:r>
                        <a:rPr lang="en-US" sz="800" b="1">
                          <a:solidFill>
                            <a:srgbClr val="494949"/>
                          </a:solidFill>
                          <a:latin typeface="Calibri" charset="-122"/>
                        </a:rPr>
                        <a:t>;B/S</a:t>
                      </a:r>
                      <a:r>
                        <a:rPr lang="en-US" sz="800" b="1">
                          <a:solidFill>
                            <a:srgbClr val="494949"/>
                          </a:solidFill>
                          <a:latin typeface="宋体" panose="02010600030101010101" pitchFamily="2" charset="-122"/>
                        </a:rPr>
                        <a:t>系统服务端</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缺：</a:t>
                      </a:r>
                      <a:r>
                        <a:rPr lang="en-US" sz="800" b="1">
                          <a:solidFill>
                            <a:srgbClr val="494949"/>
                          </a:solidFill>
                          <a:latin typeface="Calibri" charset="-122"/>
                        </a:rPr>
                        <a:t>CPU</a:t>
                      </a:r>
                      <a:r>
                        <a:rPr lang="en-US" sz="800" b="1">
                          <a:solidFill>
                            <a:srgbClr val="494949"/>
                          </a:solidFill>
                          <a:latin typeface="宋体" panose="02010600030101010101" pitchFamily="2" charset="-122"/>
                        </a:rPr>
                        <a:t>资源敏感</a:t>
                      </a:r>
                      <a:r>
                        <a:rPr lang="en-US" sz="800" b="1">
                          <a:solidFill>
                            <a:srgbClr val="494949"/>
                          </a:solidFill>
                          <a:latin typeface="Calibri" charset="-122"/>
                        </a:rPr>
                        <a:t>,</a:t>
                      </a:r>
                      <a:r>
                        <a:rPr lang="en-US" sz="800" b="1">
                          <a:solidFill>
                            <a:srgbClr val="494949"/>
                          </a:solidFill>
                          <a:latin typeface="宋体" panose="02010600030101010101" pitchFamily="2" charset="-122"/>
                        </a:rPr>
                        <a:t>无法处理浮动垃圾</a:t>
                      </a:r>
                      <a:r>
                        <a:rPr lang="en-US" sz="800" b="1">
                          <a:solidFill>
                            <a:srgbClr val="494949"/>
                          </a:solidFill>
                          <a:latin typeface="Calibri" charset="-122"/>
                        </a:rPr>
                        <a:t>,</a:t>
                      </a:r>
                      <a:r>
                        <a:rPr lang="en-US" sz="800" b="1">
                          <a:solidFill>
                            <a:srgbClr val="494949"/>
                          </a:solidFill>
                          <a:latin typeface="宋体" panose="02010600030101010101" pitchFamily="2" charset="-122"/>
                        </a:rPr>
                        <a:t>产生大量内存碎片</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360680">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a:txBody>
                    <a:bodyPr/>
                    <a:p>
                      <a:pPr indent="0" algn="ctr">
                        <a:buNone/>
                      </a:pPr>
                      <a:r>
                        <a:rPr lang="en-US" sz="800" b="1">
                          <a:solidFill>
                            <a:srgbClr val="494949"/>
                          </a:solidFill>
                          <a:latin typeface="Helvetica" charset="-122"/>
                        </a:rPr>
                        <a:t>Serial Old</a:t>
                      </a:r>
                      <a:r>
                        <a:rPr lang="en-US" sz="800" b="1">
                          <a:solidFill>
                            <a:srgbClr val="494949"/>
                          </a:solidFill>
                          <a:latin typeface="宋体" panose="02010600030101010101" pitchFamily="2" charset="-122"/>
                        </a:rPr>
                        <a:t>是其备选方案</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优：并发收集</a:t>
                      </a:r>
                      <a:r>
                        <a:rPr lang="en-US" sz="800" b="1">
                          <a:solidFill>
                            <a:srgbClr val="494949"/>
                          </a:solidFill>
                          <a:latin typeface="Calibri" charset="-122"/>
                        </a:rPr>
                        <a:t>,</a:t>
                      </a:r>
                      <a:r>
                        <a:rPr lang="en-US" sz="800" b="1">
                          <a:solidFill>
                            <a:srgbClr val="494949"/>
                          </a:solidFill>
                          <a:latin typeface="宋体" panose="02010600030101010101" pitchFamily="2" charset="-122"/>
                        </a:rPr>
                        <a:t>低停顿</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323215">
                <a:tc rowSpan="2">
                  <a:txBody>
                    <a:bodyPr/>
                    <a:p>
                      <a:pPr indent="0" algn="ctr">
                        <a:buNone/>
                      </a:pPr>
                      <a:r>
                        <a:rPr lang="en-US" sz="800" b="1">
                          <a:solidFill>
                            <a:srgbClr val="494949"/>
                          </a:solidFill>
                          <a:latin typeface="Helvetica" charset="-122"/>
                        </a:rPr>
                        <a:t>G1</a:t>
                      </a: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整体基于标记整理算法</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新生代</a:t>
                      </a:r>
                      <a:r>
                        <a:rPr lang="en-US" sz="800" b="1">
                          <a:solidFill>
                            <a:srgbClr val="494949"/>
                          </a:solidFill>
                          <a:latin typeface="Calibri" charset="-122"/>
                        </a:rPr>
                        <a:t>&amp;</a:t>
                      </a:r>
                      <a:r>
                        <a:rPr lang="en-US" sz="800" b="1">
                          <a:solidFill>
                            <a:srgbClr val="494949"/>
                          </a:solidFill>
                          <a:latin typeface="宋体" panose="02010600030101010101" pitchFamily="2" charset="-122"/>
                        </a:rPr>
                        <a:t>老年代</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endParaRPr lang="en-US" altLang="en-US" sz="800" b="1">
                        <a:solidFill>
                          <a:srgbClr val="494949"/>
                        </a:solidFill>
                        <a:latin typeface="Helvetica"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多</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是</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rowSpan="2">
                  <a:txBody>
                    <a:bodyPr/>
                    <a:p>
                      <a:pPr indent="0" algn="ctr">
                        <a:buNone/>
                      </a:pPr>
                      <a:r>
                        <a:rPr lang="zh-CN" sz="800" b="1">
                          <a:solidFill>
                            <a:srgbClr val="494949"/>
                          </a:solidFill>
                          <a:latin typeface="Arial" panose="020B0604020202020204" pitchFamily="34" charset="0"/>
                          <a:ea typeface="宋体" panose="02010600030101010101" pitchFamily="2" charset="-122"/>
                        </a:rPr>
                        <a:t>面向服务端应用</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优：并行与并发</a:t>
                      </a:r>
                      <a:r>
                        <a:rPr lang="en-US" sz="800" b="1">
                          <a:solidFill>
                            <a:srgbClr val="494949"/>
                          </a:solidFill>
                          <a:latin typeface="Calibri" charset="-122"/>
                        </a:rPr>
                        <a:t>,</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r h="360680">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vMerge="1">
                  <a:tcPr>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B w="6350" cap="flat" cmpd="sng">
                      <a:solidFill>
                        <a:srgbClr val="1E1E1E"/>
                      </a:solidFill>
                      <a:prstDash val="solid"/>
                      <a:headEnd type="none" w="med" len="med"/>
                      <a:tailEnd type="none" w="med" len="med"/>
                    </a:lnB>
                  </a:tcPr>
                </a:tc>
                <a:tc>
                  <a:txBody>
                    <a:bodyPr/>
                    <a:p>
                      <a:pPr indent="0" algn="ctr">
                        <a:buNone/>
                      </a:pPr>
                      <a:r>
                        <a:rPr lang="zh-CN" sz="800" b="1">
                          <a:solidFill>
                            <a:srgbClr val="494949"/>
                          </a:solidFill>
                          <a:latin typeface="Arial" panose="020B0604020202020204" pitchFamily="34" charset="0"/>
                          <a:ea typeface="宋体" panose="02010600030101010101" pitchFamily="2" charset="-122"/>
                        </a:rPr>
                        <a:t>分代收集</a:t>
                      </a:r>
                      <a:r>
                        <a:rPr lang="en-US" sz="800" b="1">
                          <a:solidFill>
                            <a:srgbClr val="494949"/>
                          </a:solidFill>
                          <a:latin typeface="Calibri" charset="-122"/>
                        </a:rPr>
                        <a:t>,</a:t>
                      </a:r>
                      <a:r>
                        <a:rPr lang="en-US" sz="800" b="1">
                          <a:solidFill>
                            <a:srgbClr val="494949"/>
                          </a:solidFill>
                          <a:latin typeface="宋体" panose="02010600030101010101" pitchFamily="2" charset="-122"/>
                        </a:rPr>
                        <a:t>空间整合</a:t>
                      </a:r>
                      <a:r>
                        <a:rPr lang="en-US" sz="800" b="1">
                          <a:solidFill>
                            <a:srgbClr val="494949"/>
                          </a:solidFill>
                          <a:latin typeface="Calibri" charset="-122"/>
                        </a:rPr>
                        <a:t>(</a:t>
                      </a:r>
                      <a:r>
                        <a:rPr lang="en-US" sz="800" b="1">
                          <a:solidFill>
                            <a:srgbClr val="494949"/>
                          </a:solidFill>
                          <a:latin typeface="宋体" panose="02010600030101010101" pitchFamily="2" charset="-122"/>
                        </a:rPr>
                        <a:t>标记整理算法</a:t>
                      </a:r>
                      <a:r>
                        <a:rPr lang="en-US" sz="800" b="1">
                          <a:solidFill>
                            <a:srgbClr val="494949"/>
                          </a:solidFill>
                          <a:latin typeface="Calibri" charset="-122"/>
                        </a:rPr>
                        <a:t>),</a:t>
                      </a:r>
                      <a:r>
                        <a:rPr lang="en-US" sz="800" b="1">
                          <a:solidFill>
                            <a:srgbClr val="494949"/>
                          </a:solidFill>
                          <a:latin typeface="宋体" panose="02010600030101010101" pitchFamily="2" charset="-122"/>
                        </a:rPr>
                        <a:t>可预测停顿</a:t>
                      </a:r>
                      <a:endParaRPr lang="en-US" altLang="en-US" sz="800" b="1">
                        <a:solidFill>
                          <a:srgbClr val="494949"/>
                        </a:solidFill>
                        <a:latin typeface="宋体" panose="02010600030101010101" pitchFamily="2" charset="-122"/>
                      </a:endParaRPr>
                    </a:p>
                  </a:txBody>
                  <a:tcPr marL="12700" marR="12700" marT="12700" vert="horz" anchor="ctr" anchorCtr="0">
                    <a:lnL w="6350" cap="flat" cmpd="sng">
                      <a:solidFill>
                        <a:srgbClr val="1E1E1E"/>
                      </a:solidFill>
                      <a:prstDash val="solid"/>
                      <a:headEnd type="none" w="med" len="med"/>
                      <a:tailEnd type="none" w="med" len="med"/>
                    </a:lnL>
                    <a:lnR w="6350" cap="flat" cmpd="sng">
                      <a:solidFill>
                        <a:srgbClr val="1E1E1E"/>
                      </a:solidFill>
                      <a:prstDash val="solid"/>
                      <a:headEnd type="none" w="med" len="med"/>
                      <a:tailEnd type="none" w="med" len="med"/>
                    </a:lnR>
                    <a:lnT w="6350" cap="flat" cmpd="sng">
                      <a:solidFill>
                        <a:srgbClr val="1E1E1E"/>
                      </a:solidFill>
                      <a:prstDash val="solid"/>
                      <a:headEnd type="none" w="med" len="med"/>
                      <a:tailEnd type="none" w="med" len="med"/>
                    </a:lnT>
                    <a:lnB w="6350" cap="flat" cmpd="sng">
                      <a:solidFill>
                        <a:srgbClr val="1E1E1E"/>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b="1" dirty="0" smtClean="0">
                <a:latin typeface="宋体" panose="02010600030101010101" pitchFamily="2" charset="-122"/>
              </a:rPr>
              <a:t>CMS</a:t>
            </a:r>
            <a:r>
              <a:rPr lang="zh-CN" altLang="en-US" sz="3200" b="1" dirty="0" smtClean="0">
                <a:latin typeface="宋体" panose="02010600030101010101" pitchFamily="2" charset="-122"/>
              </a:rPr>
              <a:t>回收器</a:t>
            </a:r>
            <a:endParaRPr lang="zh-CN" altLang="en-US" sz="3200" b="1" dirty="0" smtClean="0">
              <a:latin typeface="宋体" panose="02010600030101010101" pitchFamily="2" charset="-122"/>
            </a:endParaRPr>
          </a:p>
        </p:txBody>
      </p:sp>
      <p:pic>
        <p:nvPicPr>
          <p:cNvPr id="6" name="图片 5"/>
          <p:cNvPicPr>
            <a:picLocks noChangeAspect="1"/>
          </p:cNvPicPr>
          <p:nvPr/>
        </p:nvPicPr>
        <p:blipFill>
          <a:blip r:embed="rId1"/>
          <a:stretch>
            <a:fillRect/>
          </a:stretch>
        </p:blipFill>
        <p:spPr>
          <a:xfrm>
            <a:off x="452755" y="1527810"/>
            <a:ext cx="11581130" cy="33832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íŝlîḑé"/>
          <p:cNvGrpSpPr/>
          <p:nvPr/>
        </p:nvGrpSpPr>
        <p:grpSpPr>
          <a:xfrm>
            <a:off x="710531" y="959250"/>
            <a:ext cx="11437688" cy="681603"/>
            <a:chOff x="673100" y="1228912"/>
            <a:chExt cx="10845800" cy="646331"/>
          </a:xfrm>
        </p:grpSpPr>
        <p:cxnSp>
          <p:nvCxnSpPr>
            <p:cNvPr id="9" name="直接连接符 8"/>
            <p:cNvCxnSpPr/>
            <p:nvPr/>
          </p:nvCxnSpPr>
          <p:spPr>
            <a:xfrm>
              <a:off x="673100" y="1552077"/>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0" name="îSľïḓè"/>
            <p:cNvSpPr txBox="1"/>
            <p:nvPr/>
          </p:nvSpPr>
          <p:spPr>
            <a:xfrm>
              <a:off x="4563035" y="1228912"/>
              <a:ext cx="3065930" cy="646331"/>
            </a:xfrm>
            <a:prstGeom prst="rect">
              <a:avLst/>
            </a:prstGeom>
            <a:solidFill>
              <a:schemeClr val="bg2">
                <a:lumMod val="90000"/>
              </a:schemeClr>
            </a:solidFill>
          </p:spPr>
          <p:txBody>
            <a:bodyPr wrap="square" lIns="51029" tIns="25514" rIns="51029" bIns="25514" anchor="ctr">
              <a:normAutofit/>
            </a:bodyPr>
            <a:lstStyle/>
            <a:p>
              <a:pPr algn="ctr"/>
              <a:r>
                <a:rPr lang="zh-CN" altLang="en-US" sz="1785" b="1" dirty="0">
                  <a:solidFill>
                    <a:schemeClr val="tx1">
                      <a:lumMod val="65000"/>
                      <a:lumOff val="35000"/>
                    </a:schemeClr>
                  </a:solidFill>
                  <a:latin typeface="黑体" panose="02010609060101010101" pitchFamily="49" charset="-122"/>
                  <a:ea typeface="黑体" panose="02010609060101010101" pitchFamily="49" charset="-122"/>
                </a:rPr>
                <a:t>课程安排</a:t>
              </a:r>
              <a:endParaRPr lang="en-US" altLang="zh-CN" sz="1785" b="1"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73" name="组合 72"/>
          <p:cNvGrpSpPr/>
          <p:nvPr/>
        </p:nvGrpSpPr>
        <p:grpSpPr>
          <a:xfrm>
            <a:off x="334978" y="2095718"/>
            <a:ext cx="12240600" cy="3041214"/>
            <a:chOff x="764694" y="5093240"/>
            <a:chExt cx="21934211" cy="5449620"/>
          </a:xfrm>
        </p:grpSpPr>
        <p:grpSp>
          <p:nvGrpSpPr>
            <p:cNvPr id="55" name="组合 54"/>
            <p:cNvGrpSpPr/>
            <p:nvPr/>
          </p:nvGrpSpPr>
          <p:grpSpPr>
            <a:xfrm>
              <a:off x="764694" y="5093240"/>
              <a:ext cx="4890578" cy="5449620"/>
              <a:chOff x="1271967" y="5093240"/>
              <a:chExt cx="4890578" cy="5449620"/>
            </a:xfrm>
          </p:grpSpPr>
          <p:sp>
            <p:nvSpPr>
              <p:cNvPr id="36" name="ïṡļíḑê"/>
              <p:cNvSpPr/>
              <p:nvPr/>
            </p:nvSpPr>
            <p:spPr>
              <a:xfrm>
                <a:off x="1271967"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7" name="îṩľíḋe"/>
              <p:cNvSpPr/>
              <p:nvPr/>
            </p:nvSpPr>
            <p:spPr>
              <a:xfrm>
                <a:off x="3302206" y="5365404"/>
                <a:ext cx="830098" cy="63496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00B050"/>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8" name="í$ḷíďê"/>
              <p:cNvSpPr txBox="1"/>
              <p:nvPr/>
            </p:nvSpPr>
            <p:spPr>
              <a:xfrm>
                <a:off x="1547533" y="8403050"/>
                <a:ext cx="4569132" cy="2024999"/>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39" name="直接连接符 38"/>
              <p:cNvCxnSpPr/>
              <p:nvPr/>
            </p:nvCxnSpPr>
            <p:spPr>
              <a:xfrm>
                <a:off x="1685192" y="8254622"/>
                <a:ext cx="435100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0" name="iṡḻîdè"/>
              <p:cNvSpPr/>
              <p:nvPr/>
            </p:nvSpPr>
            <p:spPr>
              <a:xfrm>
                <a:off x="1961958" y="6307294"/>
                <a:ext cx="3371203" cy="836477"/>
              </a:xfrm>
              <a:prstGeom prst="rect">
                <a:avLst/>
              </a:prstGeom>
            </p:spPr>
            <p:txBody>
              <a:bodyPr wrap="square" lIns="51029" tIns="25514" rIns="51029" bIns="25514" anchor="ctr" anchorCtr="0">
                <a:normAutofit/>
              </a:bodyPr>
              <a:lstStyle/>
              <a:p>
                <a:pPr algn="ctr"/>
                <a:r>
                  <a:rPr lang="en-US" altLang="zh-CN" sz="1785" b="1" i="1" dirty="0">
                    <a:solidFill>
                      <a:schemeClr val="bg1"/>
                    </a:solidFill>
                    <a:latin typeface="黑体" panose="02010609060101010101" pitchFamily="49" charset="-122"/>
                    <a:ea typeface="黑体" panose="02010609060101010101" pitchFamily="49" charset="-122"/>
                  </a:rPr>
                  <a:t>01</a:t>
                </a:r>
                <a:endParaRPr lang="en-US" altLang="zh-CN" sz="1785" b="1" i="1" dirty="0">
                  <a:solidFill>
                    <a:schemeClr val="bg1"/>
                  </a:solidFill>
                  <a:latin typeface="黑体" panose="02010609060101010101" pitchFamily="49" charset="-122"/>
                  <a:ea typeface="黑体" panose="02010609060101010101" pitchFamily="49" charset="-122"/>
                </a:endParaRPr>
              </a:p>
            </p:txBody>
          </p:sp>
          <p:sp>
            <p:nvSpPr>
              <p:cNvPr id="41" name="ï$1îḓè"/>
              <p:cNvSpPr txBox="1"/>
              <p:nvPr/>
            </p:nvSpPr>
            <p:spPr>
              <a:xfrm>
                <a:off x="1593411" y="7426139"/>
                <a:ext cx="4569132" cy="721442"/>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eaLnBrk="0" hangingPunct="0"/>
                <a:r>
                  <a:rPr lang="en-US" altLang="zh-CN" sz="1600" b="1" dirty="0" smtClean="0">
                    <a:solidFill>
                      <a:schemeClr val="bg1"/>
                    </a:solidFill>
                    <a:latin typeface="宋体" panose="02010600030101010101" pitchFamily="2" charset="-122"/>
                  </a:rPr>
                  <a:t>GC</a:t>
                </a:r>
                <a:r>
                  <a:rPr lang="zh-CN" altLang="en-US" sz="1600" b="1" dirty="0" smtClean="0">
                    <a:solidFill>
                      <a:schemeClr val="bg1"/>
                    </a:solidFill>
                    <a:latin typeface="宋体" panose="02010600030101010101" pitchFamily="2" charset="-122"/>
                  </a:rPr>
                  <a:t>核心概述</a:t>
                </a:r>
                <a:endParaRPr lang="zh-CN" altLang="en-US" sz="1600" b="1" dirty="0" smtClean="0">
                  <a:solidFill>
                    <a:schemeClr val="bg1"/>
                  </a:solidFill>
                  <a:latin typeface="宋体" panose="02010600030101010101" pitchFamily="2" charset="-122"/>
                </a:endParaRPr>
              </a:p>
            </p:txBody>
          </p:sp>
        </p:grpSp>
        <p:grpSp>
          <p:nvGrpSpPr>
            <p:cNvPr id="65" name="组合 64"/>
            <p:cNvGrpSpPr/>
            <p:nvPr/>
          </p:nvGrpSpPr>
          <p:grpSpPr>
            <a:xfrm>
              <a:off x="6414959" y="5093240"/>
              <a:ext cx="4890578" cy="5449620"/>
              <a:chOff x="6414959" y="5093240"/>
              <a:chExt cx="4890578" cy="5449620"/>
            </a:xfrm>
          </p:grpSpPr>
          <p:sp>
            <p:nvSpPr>
              <p:cNvPr id="29" name="ïSḷîḓé"/>
              <p:cNvSpPr/>
              <p:nvPr/>
            </p:nvSpPr>
            <p:spPr>
              <a:xfrm>
                <a:off x="6414959"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1" name="î$ļiḍè"/>
              <p:cNvSpPr/>
              <p:nvPr/>
            </p:nvSpPr>
            <p:spPr>
              <a:xfrm>
                <a:off x="8487553" y="5343050"/>
                <a:ext cx="745390" cy="656127"/>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2" name="iṩļïḓê"/>
              <p:cNvSpPr txBox="1"/>
              <p:nvPr/>
            </p:nvSpPr>
            <p:spPr>
              <a:xfrm>
                <a:off x="6533544" y="8403050"/>
                <a:ext cx="4569132" cy="2024996"/>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33" name="直接连接符 32"/>
              <p:cNvCxnSpPr/>
              <p:nvPr/>
            </p:nvCxnSpPr>
            <p:spPr>
              <a:xfrm>
                <a:off x="6614014" y="8254622"/>
                <a:ext cx="435100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4" name="išliḋè"/>
              <p:cNvSpPr/>
              <p:nvPr/>
            </p:nvSpPr>
            <p:spPr>
              <a:xfrm>
                <a:off x="7174646" y="6187364"/>
                <a:ext cx="3371204" cy="836476"/>
              </a:xfrm>
              <a:prstGeom prst="rect">
                <a:avLst/>
              </a:prstGeom>
            </p:spPr>
            <p:txBody>
              <a:bodyPr wrap="square" lIns="51029" tIns="25514" rIns="51029" bIns="25514" anchor="ctr" anchorCtr="0">
                <a:normAutofit/>
              </a:bodyPr>
              <a:lstStyle/>
              <a:p>
                <a:pPr algn="ctr"/>
                <a:r>
                  <a:rPr lang="en-US" altLang="zh-CN" sz="1785" b="1" i="1" dirty="0">
                    <a:solidFill>
                      <a:schemeClr val="tx1">
                        <a:lumMod val="65000"/>
                        <a:lumOff val="35000"/>
                      </a:schemeClr>
                    </a:solidFill>
                    <a:latin typeface="黑体" panose="02010609060101010101" pitchFamily="49" charset="-122"/>
                    <a:ea typeface="黑体" panose="02010609060101010101" pitchFamily="49" charset="-122"/>
                  </a:rPr>
                  <a:t>02</a:t>
                </a:r>
                <a:endParaRPr lang="en-US" altLang="zh-CN" sz="1785" b="1" i="1"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56" name="组合 55"/>
            <p:cNvGrpSpPr/>
            <p:nvPr/>
          </p:nvGrpSpPr>
          <p:grpSpPr>
            <a:xfrm>
              <a:off x="11738080" y="5093240"/>
              <a:ext cx="5217722" cy="5449620"/>
              <a:chOff x="944823" y="5093240"/>
              <a:chExt cx="5217722" cy="5449620"/>
            </a:xfrm>
          </p:grpSpPr>
          <p:sp>
            <p:nvSpPr>
              <p:cNvPr id="57" name="ïṡļíḑê"/>
              <p:cNvSpPr/>
              <p:nvPr/>
            </p:nvSpPr>
            <p:spPr>
              <a:xfrm>
                <a:off x="1271967"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8" name="îṩľíḋe"/>
              <p:cNvSpPr/>
              <p:nvPr/>
            </p:nvSpPr>
            <p:spPr>
              <a:xfrm>
                <a:off x="3302206" y="5365404"/>
                <a:ext cx="830098" cy="63496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00B050"/>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9" name="í$ḷíďê"/>
              <p:cNvSpPr txBox="1"/>
              <p:nvPr/>
            </p:nvSpPr>
            <p:spPr>
              <a:xfrm>
                <a:off x="1547533" y="8403050"/>
                <a:ext cx="4569132" cy="2024993"/>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1685192" y="8254622"/>
                <a:ext cx="435100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iṡḻîdè"/>
              <p:cNvSpPr/>
              <p:nvPr/>
            </p:nvSpPr>
            <p:spPr>
              <a:xfrm>
                <a:off x="2031654" y="6187364"/>
                <a:ext cx="3371203" cy="836476"/>
              </a:xfrm>
              <a:prstGeom prst="rect">
                <a:avLst/>
              </a:prstGeom>
            </p:spPr>
            <p:txBody>
              <a:bodyPr wrap="square" lIns="51029" tIns="25514" rIns="51029" bIns="25514" anchor="ctr" anchorCtr="0">
                <a:normAutofit/>
              </a:bodyPr>
              <a:lstStyle/>
              <a:p>
                <a:pPr algn="ctr"/>
                <a:r>
                  <a:rPr lang="en-US" altLang="zh-CN" sz="1785" b="1" i="1">
                    <a:solidFill>
                      <a:schemeClr val="tx1">
                        <a:lumMod val="65000"/>
                        <a:lumOff val="35000"/>
                      </a:schemeClr>
                    </a:solidFill>
                    <a:latin typeface="黑体" panose="02010609060101010101" pitchFamily="49" charset="-122"/>
                    <a:ea typeface="黑体" panose="02010609060101010101" pitchFamily="49" charset="-122"/>
                  </a:rPr>
                  <a:t>03</a:t>
                </a:r>
                <a:endParaRPr lang="en-US" altLang="zh-CN" sz="1785" b="1" i="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2" name="ï$1îḓè"/>
              <p:cNvSpPr txBox="1"/>
              <p:nvPr/>
            </p:nvSpPr>
            <p:spPr>
              <a:xfrm>
                <a:off x="944823" y="7376755"/>
                <a:ext cx="5217722" cy="877867"/>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66" name="组合 65"/>
            <p:cNvGrpSpPr/>
            <p:nvPr/>
          </p:nvGrpSpPr>
          <p:grpSpPr>
            <a:xfrm>
              <a:off x="17481188" y="5093240"/>
              <a:ext cx="5217717" cy="5449620"/>
              <a:chOff x="6180658" y="5093240"/>
              <a:chExt cx="5217717" cy="5449620"/>
            </a:xfrm>
          </p:grpSpPr>
          <p:sp>
            <p:nvSpPr>
              <p:cNvPr id="67" name="ïSḷîḓé"/>
              <p:cNvSpPr/>
              <p:nvPr/>
            </p:nvSpPr>
            <p:spPr>
              <a:xfrm>
                <a:off x="6414959"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8" name="î$ļiḍè"/>
              <p:cNvSpPr/>
              <p:nvPr/>
            </p:nvSpPr>
            <p:spPr>
              <a:xfrm>
                <a:off x="8487553" y="5343050"/>
                <a:ext cx="745390" cy="656127"/>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05"/>
                <a:endParaRPr lang="zh-CN" altLang="en-US" sz="1785"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9" name="iṩļïḓê"/>
              <p:cNvSpPr txBox="1"/>
              <p:nvPr/>
            </p:nvSpPr>
            <p:spPr>
              <a:xfrm>
                <a:off x="6533544" y="8403050"/>
                <a:ext cx="4569132" cy="2024989"/>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5"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70" name="直接连接符 69"/>
              <p:cNvCxnSpPr/>
              <p:nvPr/>
            </p:nvCxnSpPr>
            <p:spPr>
              <a:xfrm>
                <a:off x="6614014" y="8254622"/>
                <a:ext cx="435100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1" name="išliḋè"/>
              <p:cNvSpPr/>
              <p:nvPr/>
            </p:nvSpPr>
            <p:spPr>
              <a:xfrm>
                <a:off x="7174646" y="6187364"/>
                <a:ext cx="3371204" cy="836476"/>
              </a:xfrm>
              <a:prstGeom prst="rect">
                <a:avLst/>
              </a:prstGeom>
            </p:spPr>
            <p:txBody>
              <a:bodyPr wrap="square" lIns="51029" tIns="25514" rIns="51029" bIns="25514" anchor="ctr" anchorCtr="0">
                <a:normAutofit/>
              </a:bodyPr>
              <a:lstStyle/>
              <a:p>
                <a:pPr algn="ctr"/>
                <a:r>
                  <a:rPr lang="en-US" altLang="zh-CN" sz="1785" b="1" i="1">
                    <a:solidFill>
                      <a:schemeClr val="tx1">
                        <a:lumMod val="65000"/>
                        <a:lumOff val="35000"/>
                      </a:schemeClr>
                    </a:solidFill>
                    <a:latin typeface="黑体" panose="02010609060101010101" pitchFamily="49" charset="-122"/>
                    <a:ea typeface="黑体" panose="02010609060101010101" pitchFamily="49" charset="-122"/>
                  </a:rPr>
                  <a:t>04</a:t>
                </a:r>
                <a:endParaRPr lang="en-US" altLang="zh-CN" sz="1785" b="1" i="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72" name="isľíḑè"/>
              <p:cNvSpPr txBox="1"/>
              <p:nvPr/>
            </p:nvSpPr>
            <p:spPr>
              <a:xfrm>
                <a:off x="6180658" y="7032043"/>
                <a:ext cx="5217717" cy="1434128"/>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a:solidFill>
                      <a:schemeClr val="bg1"/>
                    </a:solidFill>
                    <a:sym typeface="+mn-ea"/>
                  </a:rPr>
                  <a:t>MAT</a:t>
                </a:r>
                <a:r>
                  <a:rPr lang="zh-CN" altLang="en-US" sz="1600">
                    <a:solidFill>
                      <a:schemeClr val="bg1"/>
                    </a:solidFill>
                    <a:sym typeface="+mn-ea"/>
                  </a:rPr>
                  <a:t>及</a:t>
                </a:r>
                <a:r>
                  <a:rPr lang="en-US" altLang="zh-CN" sz="1600">
                    <a:solidFill>
                      <a:schemeClr val="bg1"/>
                    </a:solidFill>
                    <a:sym typeface="+mn-ea"/>
                  </a:rPr>
                  <a:t>Profile</a:t>
                </a:r>
                <a:r>
                  <a:rPr lang="zh-CN" altLang="en-US" sz="1600">
                    <a:solidFill>
                      <a:schemeClr val="bg1"/>
                    </a:solidFill>
                    <a:sym typeface="+mn-ea"/>
                  </a:rPr>
                  <a:t>应用及程序调优</a:t>
                </a:r>
                <a:endParaRPr lang="zh-CN" altLang="en-US" sz="1600" dirty="0">
                  <a:solidFill>
                    <a:schemeClr val="bg1"/>
                  </a:solidFill>
                  <a:latin typeface="黑体" panose="02010609060101010101" pitchFamily="49" charset="-122"/>
                  <a:ea typeface="黑体" panose="02010609060101010101" pitchFamily="49" charset="-122"/>
                  <a:sym typeface="+mn-ea"/>
                </a:endParaRPr>
              </a:p>
            </p:txBody>
          </p:sp>
        </p:grpSp>
      </p:grpSp>
      <p:sp>
        <p:nvSpPr>
          <p:cNvPr id="42" name="isľíḑè"/>
          <p:cNvSpPr txBox="1"/>
          <p:nvPr/>
        </p:nvSpPr>
        <p:spPr>
          <a:xfrm>
            <a:off x="6524207" y="3381088"/>
            <a:ext cx="2911801" cy="402608"/>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sz="1785" dirty="0">
                <a:solidFill>
                  <a:schemeClr val="bg1"/>
                </a:solidFill>
                <a:latin typeface="黑体" panose="02010609060101010101" pitchFamily="49" charset="-122"/>
                <a:ea typeface="黑体" panose="02010609060101010101" pitchFamily="49" charset="-122"/>
              </a:rPr>
              <a:t>常用的垃圾回收器</a:t>
            </a:r>
            <a:endParaRPr lang="zh-CN" sz="1785" dirty="0">
              <a:solidFill>
                <a:schemeClr val="bg1"/>
              </a:solidFill>
              <a:latin typeface="黑体" panose="02010609060101010101" pitchFamily="49" charset="-122"/>
              <a:ea typeface="黑体" panose="02010609060101010101" pitchFamily="49" charset="-122"/>
            </a:endParaRPr>
          </a:p>
        </p:txBody>
      </p:sp>
      <p:sp>
        <p:nvSpPr>
          <p:cNvPr id="43" name="ï$1îḓè"/>
          <p:cNvSpPr txBox="1"/>
          <p:nvPr/>
        </p:nvSpPr>
        <p:spPr>
          <a:xfrm>
            <a:off x="3577857" y="3351303"/>
            <a:ext cx="2549849" cy="402608"/>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565" dirty="0">
                <a:solidFill>
                  <a:schemeClr val="bg1"/>
                </a:solidFill>
                <a:latin typeface="黑体" panose="02010609060101010101" pitchFamily="49" charset="-122"/>
                <a:ea typeface="黑体" panose="02010609060101010101" pitchFamily="49" charset="-122"/>
              </a:rPr>
              <a:t>GC</a:t>
            </a:r>
            <a:r>
              <a:rPr lang="zh-CN" altLang="en-US" sz="1565" dirty="0">
                <a:solidFill>
                  <a:schemeClr val="bg1"/>
                </a:solidFill>
                <a:latin typeface="黑体" panose="02010609060101010101" pitchFamily="49" charset="-122"/>
                <a:ea typeface="黑体" panose="02010609060101010101" pitchFamily="49" charset="-122"/>
              </a:rPr>
              <a:t>相关算法对比</a:t>
            </a:r>
            <a:endParaRPr lang="zh-CN" altLang="en-US" sz="1565"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b="1" dirty="0" smtClean="0">
                <a:latin typeface="宋体" panose="02010600030101010101" pitchFamily="2" charset="-122"/>
              </a:rPr>
              <a:t>CMS</a:t>
            </a:r>
            <a:r>
              <a:rPr lang="zh-CN" altLang="en-US" sz="3200" b="1" dirty="0" smtClean="0">
                <a:latin typeface="宋体" panose="02010600030101010101" pitchFamily="2" charset="-122"/>
              </a:rPr>
              <a:t>回收器</a:t>
            </a:r>
            <a:endParaRPr lang="zh-CN" altLang="en-US" sz="3200" b="1" dirty="0" smtClean="0">
              <a:latin typeface="宋体" panose="02010600030101010101" pitchFamily="2" charset="-122"/>
            </a:endParaRPr>
          </a:p>
        </p:txBody>
      </p:sp>
      <p:sp>
        <p:nvSpPr>
          <p:cNvPr id="3" name="圆角矩形 2"/>
          <p:cNvSpPr/>
          <p:nvPr/>
        </p:nvSpPr>
        <p:spPr>
          <a:xfrm>
            <a:off x="596900" y="1520825"/>
            <a:ext cx="11556365" cy="520636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descr="7b0a202020202262756c6c6574223a20227b5c2263617465676f727949645c223a31303031322c5c2274656d706c61746549645c223a32303233313237347d220a7d0a"/>
          <p:cNvSpPr txBox="1"/>
          <p:nvPr/>
        </p:nvSpPr>
        <p:spPr>
          <a:xfrm>
            <a:off x="980440" y="1823720"/>
            <a:ext cx="10900410" cy="5077460"/>
          </a:xfrm>
          <a:prstGeom prst="rect">
            <a:avLst/>
          </a:prstGeom>
          <a:noFill/>
        </p:spPr>
        <p:txBody>
          <a:bodyPr wrap="square" rtlCol="0">
            <a:spAutoFit/>
          </a:bodyPr>
          <a:p>
            <a:pPr marL="0" indent="0">
              <a:lnSpc>
                <a:spcPct val="150000"/>
              </a:lnSpc>
              <a:buFont typeface="+mj-lt"/>
              <a:buBlip>
                <a:blip r:embed="rId1"/>
              </a:buBlip>
            </a:pPr>
            <a:r>
              <a:rPr lang="zh-CN" sz="1800" dirty="0" smtClean="0">
                <a:solidFill>
                  <a:schemeClr val="bg1"/>
                </a:solidFill>
              </a:rPr>
              <a:t>初始标记：</a:t>
            </a:r>
            <a:endParaRPr lang="zh-CN" sz="1800" dirty="0" smtClean="0">
              <a:solidFill>
                <a:schemeClr val="bg1"/>
              </a:solidFill>
            </a:endParaRPr>
          </a:p>
          <a:p>
            <a:pPr marL="457200" lvl="1" indent="0">
              <a:lnSpc>
                <a:spcPct val="150000"/>
              </a:lnSpc>
              <a:buFont typeface="+mj-lt"/>
              <a:buBlip>
                <a:blip r:embed="rId1"/>
              </a:buBlip>
            </a:pPr>
            <a:r>
              <a:rPr lang="zh-CN" sz="1800" dirty="0" smtClean="0">
                <a:solidFill>
                  <a:schemeClr val="bg1"/>
                </a:solidFill>
              </a:rPr>
              <a:t>这个阶段会出现</a:t>
            </a:r>
            <a:r>
              <a:rPr lang="en-US" altLang="zh-CN" sz="1800" dirty="0" smtClean="0">
                <a:solidFill>
                  <a:schemeClr val="bg1"/>
                </a:solidFill>
              </a:rPr>
              <a:t>STW</a:t>
            </a:r>
            <a:r>
              <a:rPr lang="zh-CN" altLang="en-US" sz="1800" dirty="0" smtClean="0">
                <a:solidFill>
                  <a:schemeClr val="bg1"/>
                </a:solidFill>
              </a:rPr>
              <a:t>现象，主要工作内容是标记处</a:t>
            </a:r>
            <a:r>
              <a:rPr lang="en-US" altLang="zh-CN" sz="1800" dirty="0" smtClean="0">
                <a:solidFill>
                  <a:schemeClr val="bg1"/>
                </a:solidFill>
              </a:rPr>
              <a:t>GCRoot</a:t>
            </a:r>
            <a:r>
              <a:rPr lang="zh-CN" altLang="en-US" sz="1800" dirty="0" smtClean="0">
                <a:solidFill>
                  <a:schemeClr val="bg1"/>
                </a:solidFill>
              </a:rPr>
              <a:t>能关联到的对象。（</a:t>
            </a:r>
            <a:r>
              <a:rPr lang="zh-CN" altLang="en-US" sz="1800" dirty="0" smtClean="0">
                <a:solidFill>
                  <a:srgbClr val="FF0000"/>
                </a:solidFill>
              </a:rPr>
              <a:t>注意，这里只有</a:t>
            </a:r>
            <a:r>
              <a:rPr lang="en-US" altLang="zh-CN" sz="1800" dirty="0" smtClean="0">
                <a:solidFill>
                  <a:srgbClr val="FF0000"/>
                </a:solidFill>
              </a:rPr>
              <a:t>GCROOT</a:t>
            </a:r>
            <a:r>
              <a:rPr lang="zh-CN" altLang="en-US" sz="1800" dirty="0" smtClean="0">
                <a:solidFill>
                  <a:srgbClr val="FF0000"/>
                </a:solidFill>
              </a:rPr>
              <a:t>的对象，不会涉及引用链</a:t>
            </a:r>
            <a:r>
              <a:rPr lang="zh-CN" altLang="en-US" sz="1800" dirty="0" smtClean="0">
                <a:solidFill>
                  <a:schemeClr val="bg1"/>
                </a:solidFill>
              </a:rPr>
              <a:t>）</a:t>
            </a:r>
            <a:endParaRPr lang="zh-CN" sz="1800" dirty="0" smtClean="0">
              <a:solidFill>
                <a:schemeClr val="bg1"/>
              </a:solidFill>
            </a:endParaRPr>
          </a:p>
          <a:p>
            <a:pPr marL="0" indent="0">
              <a:lnSpc>
                <a:spcPct val="150000"/>
              </a:lnSpc>
              <a:buFont typeface="+mj-lt"/>
              <a:buBlip>
                <a:blip r:embed="rId1"/>
              </a:buBlip>
            </a:pPr>
            <a:r>
              <a:rPr lang="zh-CN" sz="1800" dirty="0" smtClean="0">
                <a:solidFill>
                  <a:schemeClr val="bg1"/>
                </a:solidFill>
              </a:rPr>
              <a:t>并发标记：</a:t>
            </a:r>
            <a:endParaRPr lang="zh-CN" sz="1800" dirty="0" smtClean="0">
              <a:solidFill>
                <a:schemeClr val="bg1"/>
              </a:solidFill>
            </a:endParaRPr>
          </a:p>
          <a:p>
            <a:pPr marL="457200" lvl="1" indent="0">
              <a:lnSpc>
                <a:spcPct val="150000"/>
              </a:lnSpc>
              <a:buFont typeface="+mj-lt"/>
              <a:buBlip>
                <a:blip r:embed="rId1"/>
              </a:buBlip>
            </a:pPr>
            <a:r>
              <a:rPr lang="zh-CN" sz="1800" dirty="0" smtClean="0">
                <a:solidFill>
                  <a:schemeClr val="bg1"/>
                </a:solidFill>
              </a:rPr>
              <a:t>遍历</a:t>
            </a:r>
            <a:r>
              <a:rPr lang="en-US" altLang="zh-CN" sz="1800" dirty="0" smtClean="0">
                <a:solidFill>
                  <a:srgbClr val="FF0000"/>
                </a:solidFill>
              </a:rPr>
              <a:t>GCROOT</a:t>
            </a:r>
            <a:r>
              <a:rPr lang="zh-CN" altLang="en-US" sz="1800" dirty="0" smtClean="0">
                <a:solidFill>
                  <a:srgbClr val="FF0000"/>
                </a:solidFill>
              </a:rPr>
              <a:t>整个引用链</a:t>
            </a:r>
            <a:r>
              <a:rPr lang="zh-CN" altLang="en-US" sz="1800" dirty="0" smtClean="0">
                <a:solidFill>
                  <a:schemeClr val="bg1"/>
                </a:solidFill>
              </a:rPr>
              <a:t>，这个工作耗时非常长，采取了与垃圾收集器线程一起运行的方案</a:t>
            </a:r>
            <a:endParaRPr lang="zh-CN" sz="1800" dirty="0" smtClean="0">
              <a:solidFill>
                <a:schemeClr val="bg1"/>
              </a:solidFill>
            </a:endParaRPr>
          </a:p>
          <a:p>
            <a:pPr marL="0" indent="0">
              <a:lnSpc>
                <a:spcPct val="150000"/>
              </a:lnSpc>
              <a:buFont typeface="+mj-lt"/>
              <a:buBlip>
                <a:blip r:embed="rId1"/>
              </a:buBlip>
            </a:pPr>
            <a:r>
              <a:rPr lang="zh-CN" sz="1800" dirty="0" smtClean="0">
                <a:solidFill>
                  <a:schemeClr val="bg1"/>
                </a:solidFill>
              </a:rPr>
              <a:t>重新标记：</a:t>
            </a:r>
            <a:endParaRPr lang="zh-CN" sz="1800" dirty="0" smtClean="0">
              <a:solidFill>
                <a:schemeClr val="bg1"/>
              </a:solidFill>
            </a:endParaRPr>
          </a:p>
          <a:p>
            <a:pPr marL="457200" lvl="1" indent="0">
              <a:lnSpc>
                <a:spcPct val="150000"/>
              </a:lnSpc>
              <a:buFont typeface="+mj-lt"/>
              <a:buBlip>
                <a:blip r:embed="rId1"/>
              </a:buBlip>
            </a:pPr>
            <a:r>
              <a:rPr lang="zh-CN" sz="1800" dirty="0" smtClean="0">
                <a:solidFill>
                  <a:schemeClr val="bg1"/>
                </a:solidFill>
              </a:rPr>
              <a:t>因为在上面步骤有用户线程行为，所以此处再次</a:t>
            </a:r>
            <a:r>
              <a:rPr lang="en-US" altLang="zh-CN" sz="1800" dirty="0" smtClean="0">
                <a:solidFill>
                  <a:schemeClr val="bg1"/>
                </a:solidFill>
              </a:rPr>
              <a:t>STW</a:t>
            </a:r>
            <a:r>
              <a:rPr lang="zh-CN" altLang="en-US" sz="1800" dirty="0" smtClean="0">
                <a:solidFill>
                  <a:schemeClr val="bg1"/>
                </a:solidFill>
              </a:rPr>
              <a:t>，进行重新标记，但是这部分只管重新运行后的那部分对象数据的变动。</a:t>
            </a:r>
            <a:endParaRPr lang="zh-CN" sz="1800" dirty="0" smtClean="0">
              <a:solidFill>
                <a:schemeClr val="bg1"/>
              </a:solidFill>
            </a:endParaRPr>
          </a:p>
          <a:p>
            <a:pPr marL="0" indent="0">
              <a:lnSpc>
                <a:spcPct val="150000"/>
              </a:lnSpc>
              <a:buFont typeface="+mj-lt"/>
              <a:buBlip>
                <a:blip r:embed="rId1"/>
              </a:buBlip>
            </a:pPr>
            <a:r>
              <a:rPr lang="zh-CN" sz="1800" dirty="0" smtClean="0">
                <a:solidFill>
                  <a:schemeClr val="bg1"/>
                </a:solidFill>
              </a:rPr>
              <a:t>并发清理：</a:t>
            </a:r>
            <a:endParaRPr lang="zh-CN" sz="1800" dirty="0" smtClean="0">
              <a:solidFill>
                <a:schemeClr val="bg1"/>
              </a:solidFill>
            </a:endParaRPr>
          </a:p>
          <a:p>
            <a:pPr marL="457200" lvl="1" indent="0">
              <a:lnSpc>
                <a:spcPct val="150000"/>
              </a:lnSpc>
              <a:buFont typeface="+mj-lt"/>
              <a:buBlip>
                <a:blip r:embed="rId1"/>
              </a:buBlip>
            </a:pPr>
            <a:r>
              <a:rPr lang="zh-CN" sz="1800" dirty="0" smtClean="0">
                <a:solidFill>
                  <a:schemeClr val="bg1"/>
                </a:solidFill>
              </a:rPr>
              <a:t>清理所有标记的死亡对象，释放，这一步与用户线程同步进行</a:t>
            </a:r>
            <a:endParaRPr lang="zh-CN" sz="1800" dirty="0" smtClean="0">
              <a:solidFill>
                <a:schemeClr val="bg1"/>
              </a:solidFill>
            </a:endParaRPr>
          </a:p>
          <a:p>
            <a:pPr marL="0" indent="0">
              <a:lnSpc>
                <a:spcPct val="150000"/>
              </a:lnSpc>
              <a:buFont typeface="+mj-lt"/>
              <a:buBlip>
                <a:blip r:embed="rId1"/>
              </a:buBlip>
            </a:pPr>
            <a:r>
              <a:rPr lang="zh-CN" sz="1800" dirty="0" smtClean="0">
                <a:solidFill>
                  <a:schemeClr val="bg1"/>
                </a:solidFill>
              </a:rPr>
              <a:t>并发重置：</a:t>
            </a:r>
            <a:endParaRPr lang="zh-CN" sz="1800" dirty="0" smtClean="0">
              <a:solidFill>
                <a:schemeClr val="bg1"/>
              </a:solidFill>
            </a:endParaRPr>
          </a:p>
          <a:p>
            <a:pPr marL="457200" lvl="1" indent="0">
              <a:lnSpc>
                <a:spcPct val="150000"/>
              </a:lnSpc>
              <a:buFont typeface="+mj-lt"/>
              <a:buBlip>
                <a:blip r:embed="rId1"/>
              </a:buBlip>
            </a:pPr>
            <a:endParaRPr lang="zh-CN"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b="1" dirty="0" smtClean="0">
                <a:latin typeface="宋体" panose="02010600030101010101" pitchFamily="2" charset="-122"/>
              </a:rPr>
              <a:t>CMS</a:t>
            </a:r>
            <a:r>
              <a:rPr lang="zh-CN" altLang="en-US" sz="3200" b="1" dirty="0" smtClean="0">
                <a:latin typeface="宋体" panose="02010600030101010101" pitchFamily="2" charset="-122"/>
              </a:rPr>
              <a:t>回收器</a:t>
            </a:r>
            <a:endParaRPr lang="zh-CN" altLang="en-US" sz="3200" b="1" dirty="0" smtClean="0">
              <a:latin typeface="宋体" panose="02010600030101010101" pitchFamily="2" charset="-122"/>
            </a:endParaRPr>
          </a:p>
        </p:txBody>
      </p:sp>
      <p:pic>
        <p:nvPicPr>
          <p:cNvPr id="7" name="图片 6"/>
          <p:cNvPicPr>
            <a:picLocks noChangeAspect="1"/>
          </p:cNvPicPr>
          <p:nvPr/>
        </p:nvPicPr>
        <p:blipFill>
          <a:blip r:embed="rId1"/>
          <a:stretch>
            <a:fillRect/>
          </a:stretch>
        </p:blipFill>
        <p:spPr>
          <a:xfrm>
            <a:off x="452755" y="1456055"/>
            <a:ext cx="11755755" cy="51809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评估</a:t>
            </a:r>
            <a:r>
              <a:rPr lang="en-US" altLang="zh-CN" sz="3200" b="1" dirty="0" smtClean="0">
                <a:latin typeface="宋体" panose="02010600030101010101" pitchFamily="2" charset="-122"/>
              </a:rPr>
              <a:t>GC</a:t>
            </a:r>
            <a:r>
              <a:rPr lang="zh-CN" altLang="en-US" sz="3200" b="1" dirty="0" smtClean="0">
                <a:latin typeface="宋体" panose="02010600030101010101" pitchFamily="2" charset="-122"/>
              </a:rPr>
              <a:t>的性能指标</a:t>
            </a:r>
            <a:endParaRPr lang="zh-CN" altLang="en-US" sz="3200" b="1" dirty="0" smtClean="0">
              <a:latin typeface="宋体" panose="02010600030101010101" pitchFamily="2" charset="-122"/>
            </a:endParaRPr>
          </a:p>
        </p:txBody>
      </p:sp>
      <p:sp>
        <p:nvSpPr>
          <p:cNvPr id="3" name="圆角矩形 2"/>
          <p:cNvSpPr/>
          <p:nvPr/>
        </p:nvSpPr>
        <p:spPr>
          <a:xfrm>
            <a:off x="596900" y="1520825"/>
            <a:ext cx="11556365" cy="520636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descr="7b0a202020202262756c6c6574223a20227b5c2263617465676f727949645c223a31303031322c5c2274656d706c61746549645c223a32303233313237347d220a7d0a"/>
          <p:cNvSpPr txBox="1"/>
          <p:nvPr/>
        </p:nvSpPr>
        <p:spPr>
          <a:xfrm>
            <a:off x="812800" y="1816100"/>
            <a:ext cx="10900410" cy="4661535"/>
          </a:xfrm>
          <a:prstGeom prst="rect">
            <a:avLst/>
          </a:prstGeom>
          <a:noFill/>
        </p:spPr>
        <p:txBody>
          <a:bodyPr wrap="square" rtlCol="0">
            <a:spAutoFit/>
          </a:bodyPr>
          <a:p>
            <a:pPr marL="457200" lvl="1" indent="0">
              <a:lnSpc>
                <a:spcPct val="150000"/>
              </a:lnSpc>
              <a:buFont typeface="+mj-lt"/>
              <a:buBlip>
                <a:blip r:embed="rId1"/>
              </a:buBlip>
            </a:pPr>
            <a:r>
              <a:rPr lang="zh-CN" sz="1800" dirty="0" smtClean="0">
                <a:solidFill>
                  <a:srgbClr val="FF0000"/>
                </a:solidFill>
              </a:rPr>
              <a:t>吞吐量：运行用户代码的时间占总运行时间的比例</a:t>
            </a:r>
            <a:endParaRPr lang="zh-CN" sz="1800" dirty="0" smtClean="0">
              <a:solidFill>
                <a:srgbClr val="FF0000"/>
              </a:solidFill>
            </a:endParaRPr>
          </a:p>
          <a:p>
            <a:pPr marL="914400" lvl="2" indent="0">
              <a:lnSpc>
                <a:spcPct val="150000"/>
              </a:lnSpc>
              <a:buFont typeface="+mj-lt"/>
              <a:buBlip>
                <a:blip r:embed="rId1"/>
              </a:buBlip>
            </a:pPr>
            <a:r>
              <a:rPr lang="zh-CN" sz="1800" dirty="0" smtClean="0">
                <a:solidFill>
                  <a:srgbClr val="FF0000"/>
                </a:solidFill>
              </a:rPr>
              <a:t>总运行时间</a:t>
            </a:r>
            <a:r>
              <a:rPr lang="en-US" altLang="zh-CN" sz="1800" dirty="0" smtClean="0">
                <a:solidFill>
                  <a:srgbClr val="FF0000"/>
                </a:solidFill>
              </a:rPr>
              <a:t>=</a:t>
            </a:r>
            <a:r>
              <a:rPr lang="zh-CN" altLang="en-US" sz="1800" dirty="0" smtClean="0">
                <a:solidFill>
                  <a:srgbClr val="FF0000"/>
                </a:solidFill>
              </a:rPr>
              <a:t>程序运行时间</a:t>
            </a:r>
            <a:r>
              <a:rPr lang="en-US" altLang="zh-CN" sz="1800" dirty="0" smtClean="0">
                <a:solidFill>
                  <a:srgbClr val="FF0000"/>
                </a:solidFill>
              </a:rPr>
              <a:t>+</a:t>
            </a:r>
            <a:r>
              <a:rPr lang="zh-CN" altLang="en-US" sz="1800" dirty="0" smtClean="0">
                <a:solidFill>
                  <a:srgbClr val="FF0000"/>
                </a:solidFill>
              </a:rPr>
              <a:t>内存回收时间</a:t>
            </a:r>
            <a:endParaRPr lang="zh-CN" sz="1800" dirty="0" smtClean="0">
              <a:solidFill>
                <a:srgbClr val="FF0000"/>
              </a:solidFill>
            </a:endParaRPr>
          </a:p>
          <a:p>
            <a:pPr marL="457200" lvl="1" indent="0">
              <a:lnSpc>
                <a:spcPct val="150000"/>
              </a:lnSpc>
              <a:buFont typeface="+mj-lt"/>
              <a:buBlip>
                <a:blip r:embed="rId1"/>
              </a:buBlip>
            </a:pPr>
            <a:r>
              <a:rPr lang="zh-CN" sz="1800" dirty="0" smtClean="0">
                <a:solidFill>
                  <a:schemeClr val="bg1"/>
                </a:solidFill>
              </a:rPr>
              <a:t>垃圾收集开销：吞吐量的补数，垃圾收集所用时间与总运行时间的比例</a:t>
            </a:r>
            <a:endParaRPr lang="zh-CN" sz="1800" dirty="0" smtClean="0">
              <a:solidFill>
                <a:schemeClr val="bg1"/>
              </a:solidFill>
            </a:endParaRPr>
          </a:p>
          <a:p>
            <a:pPr marL="457200" lvl="1" indent="0">
              <a:lnSpc>
                <a:spcPct val="150000"/>
              </a:lnSpc>
              <a:buFont typeface="+mj-lt"/>
              <a:buBlip>
                <a:blip r:embed="rId1"/>
              </a:buBlip>
            </a:pPr>
            <a:r>
              <a:rPr lang="zh-CN" sz="1800" dirty="0" smtClean="0">
                <a:solidFill>
                  <a:srgbClr val="FF0000"/>
                </a:solidFill>
              </a:rPr>
              <a:t>暂停时间：执行垃圾收集时，程序的工作线程被暂停的时间</a:t>
            </a:r>
            <a:endParaRPr lang="zh-CN" sz="1800" dirty="0" smtClean="0">
              <a:solidFill>
                <a:srgbClr val="FF0000"/>
              </a:solidFill>
            </a:endParaRPr>
          </a:p>
          <a:p>
            <a:pPr marL="457200" lvl="1" indent="0">
              <a:lnSpc>
                <a:spcPct val="150000"/>
              </a:lnSpc>
              <a:buFont typeface="+mj-lt"/>
              <a:buBlip>
                <a:blip r:embed="rId1"/>
              </a:buBlip>
            </a:pPr>
            <a:r>
              <a:rPr lang="zh-CN" sz="1800" dirty="0" smtClean="0">
                <a:solidFill>
                  <a:schemeClr val="bg1"/>
                </a:solidFill>
              </a:rPr>
              <a:t>收集频率：应用程序的执行，收集操作发生的次数</a:t>
            </a:r>
            <a:endParaRPr lang="zh-CN" sz="1800" dirty="0" smtClean="0">
              <a:solidFill>
                <a:schemeClr val="bg1"/>
              </a:solidFill>
            </a:endParaRPr>
          </a:p>
          <a:p>
            <a:pPr marL="457200" lvl="1" indent="0">
              <a:lnSpc>
                <a:spcPct val="150000"/>
              </a:lnSpc>
              <a:buFont typeface="+mj-lt"/>
              <a:buBlip>
                <a:blip r:embed="rId1"/>
              </a:buBlip>
            </a:pPr>
            <a:r>
              <a:rPr lang="zh-CN" sz="1800" dirty="0" smtClean="0">
                <a:ln w="22225">
                  <a:solidFill>
                    <a:schemeClr val="accent2"/>
                  </a:solidFill>
                  <a:prstDash val="solid"/>
                </a:ln>
                <a:solidFill>
                  <a:schemeClr val="accent2">
                    <a:lumMod val="40000"/>
                    <a:lumOff val="60000"/>
                  </a:schemeClr>
                </a:solidFill>
                <a:effectLst/>
              </a:rPr>
              <a:t>内存占用：</a:t>
            </a:r>
            <a:r>
              <a:rPr lang="en-US" altLang="zh-CN" sz="1800" dirty="0" smtClean="0">
                <a:ln w="22225">
                  <a:solidFill>
                    <a:schemeClr val="accent2"/>
                  </a:solidFill>
                  <a:prstDash val="solid"/>
                </a:ln>
                <a:solidFill>
                  <a:schemeClr val="accent2">
                    <a:lumMod val="40000"/>
                    <a:lumOff val="60000"/>
                  </a:schemeClr>
                </a:solidFill>
                <a:effectLst/>
              </a:rPr>
              <a:t>java</a:t>
            </a:r>
            <a:r>
              <a:rPr lang="zh-CN" altLang="en-US" sz="1800" dirty="0" smtClean="0">
                <a:ln w="22225">
                  <a:solidFill>
                    <a:schemeClr val="accent2"/>
                  </a:solidFill>
                  <a:prstDash val="solid"/>
                </a:ln>
                <a:solidFill>
                  <a:schemeClr val="accent2">
                    <a:lumMod val="40000"/>
                    <a:lumOff val="60000"/>
                  </a:schemeClr>
                </a:solidFill>
                <a:effectLst/>
              </a:rPr>
              <a:t>堆区所占的内存大小</a:t>
            </a:r>
            <a:endParaRPr lang="zh-CN" altLang="en-US" sz="1800" dirty="0" smtClean="0">
              <a:ln w="22225">
                <a:solidFill>
                  <a:schemeClr val="accent2"/>
                </a:solidFill>
                <a:prstDash val="solid"/>
              </a:ln>
              <a:solidFill>
                <a:schemeClr val="accent2">
                  <a:lumMod val="40000"/>
                  <a:lumOff val="60000"/>
                </a:schemeClr>
              </a:solidFill>
              <a:effectLst/>
            </a:endParaRPr>
          </a:p>
          <a:p>
            <a:pPr marL="457200" lvl="1" indent="0">
              <a:lnSpc>
                <a:spcPct val="150000"/>
              </a:lnSpc>
              <a:buFont typeface="+mj-lt"/>
              <a:buBlip>
                <a:blip r:embed="rId1"/>
              </a:buBlip>
            </a:pPr>
            <a:endParaRPr lang="zh-CN" altLang="en-US" sz="1800" dirty="0" smtClean="0">
              <a:ln w="22225">
                <a:solidFill>
                  <a:schemeClr val="accent2"/>
                </a:solidFill>
                <a:prstDash val="solid"/>
              </a:ln>
              <a:solidFill>
                <a:schemeClr val="accent2">
                  <a:lumMod val="40000"/>
                  <a:lumOff val="60000"/>
                </a:schemeClr>
              </a:solidFill>
              <a:effectLst/>
            </a:endParaRPr>
          </a:p>
          <a:p>
            <a:pPr marL="457200" lvl="1" indent="0">
              <a:lnSpc>
                <a:spcPct val="150000"/>
              </a:lnSpc>
              <a:buFont typeface="+mj-lt"/>
              <a:buBlip>
                <a:blip r:embed="rId1"/>
              </a:buBlip>
            </a:pPr>
            <a:endParaRPr lang="zh-CN" altLang="en-US" sz="1800" dirty="0" smtClean="0">
              <a:ln w="22225">
                <a:solidFill>
                  <a:schemeClr val="accent2"/>
                </a:solidFill>
                <a:prstDash val="solid"/>
              </a:ln>
              <a:solidFill>
                <a:schemeClr val="accent2">
                  <a:lumMod val="40000"/>
                  <a:lumOff val="60000"/>
                </a:schemeClr>
              </a:solidFill>
              <a:effectLst/>
            </a:endParaRPr>
          </a:p>
          <a:p>
            <a:pPr marL="457200" lvl="1" indent="0">
              <a:lnSpc>
                <a:spcPct val="150000"/>
              </a:lnSpc>
              <a:buFont typeface="+mj-lt"/>
              <a:buNone/>
            </a:pPr>
            <a:r>
              <a:rPr lang="zh-CN" altLang="en-US" sz="1800" dirty="0" smtClean="0">
                <a:ln w="22225">
                  <a:solidFill>
                    <a:schemeClr val="accent2"/>
                  </a:solidFill>
                  <a:prstDash val="solid"/>
                </a:ln>
                <a:solidFill>
                  <a:schemeClr val="accent2">
                    <a:lumMod val="40000"/>
                    <a:lumOff val="60000"/>
                  </a:schemeClr>
                </a:solidFill>
                <a:effectLst/>
              </a:rPr>
              <a:t>不可达三角：</a:t>
            </a:r>
            <a:endParaRPr lang="zh-CN" altLang="en-US" sz="1800" dirty="0" smtClean="0">
              <a:ln w="22225">
                <a:solidFill>
                  <a:schemeClr val="accent2"/>
                </a:solidFill>
                <a:prstDash val="solid"/>
              </a:ln>
              <a:solidFill>
                <a:schemeClr val="accent2">
                  <a:lumMod val="40000"/>
                  <a:lumOff val="60000"/>
                </a:schemeClr>
              </a:solidFill>
              <a:effectLst/>
            </a:endParaRPr>
          </a:p>
          <a:p>
            <a:pPr marL="457200" lvl="1" indent="0">
              <a:lnSpc>
                <a:spcPct val="150000"/>
              </a:lnSpc>
              <a:buFont typeface="+mj-lt"/>
              <a:buNone/>
            </a:pPr>
            <a:r>
              <a:rPr lang="en-US" altLang="zh-CN" sz="1800" dirty="0" smtClean="0">
                <a:ln w="22225">
                  <a:solidFill>
                    <a:schemeClr val="accent2"/>
                  </a:solidFill>
                  <a:prstDash val="solid"/>
                </a:ln>
                <a:solidFill>
                  <a:schemeClr val="accent2">
                    <a:lumMod val="40000"/>
                    <a:lumOff val="60000"/>
                  </a:schemeClr>
                </a:solidFill>
                <a:effectLst/>
              </a:rPr>
              <a:t>	</a:t>
            </a:r>
            <a:r>
              <a:rPr lang="zh-CN" altLang="en-US" sz="1800" dirty="0" smtClean="0">
                <a:ln w="22225">
                  <a:solidFill>
                    <a:schemeClr val="accent2"/>
                  </a:solidFill>
                  <a:prstDash val="solid"/>
                </a:ln>
                <a:solidFill>
                  <a:schemeClr val="accent2">
                    <a:lumMod val="40000"/>
                    <a:lumOff val="60000"/>
                  </a:schemeClr>
                </a:solidFill>
                <a:effectLst/>
              </a:rPr>
              <a:t>性能调优的终极概念：空间换时间、时间换空间</a:t>
            </a:r>
            <a:endParaRPr lang="zh-CN" altLang="en-US" sz="1800" dirty="0" smtClean="0">
              <a:ln w="22225">
                <a:solidFill>
                  <a:schemeClr val="accent2"/>
                </a:solidFill>
                <a:prstDash val="solid"/>
              </a:ln>
              <a:solidFill>
                <a:schemeClr val="accent2">
                  <a:lumMod val="40000"/>
                  <a:lumOff val="60000"/>
                </a:schemeClr>
              </a:solidFill>
              <a:effectLst/>
            </a:endParaRPr>
          </a:p>
          <a:p>
            <a:pPr marL="457200" lvl="1" indent="0">
              <a:lnSpc>
                <a:spcPct val="150000"/>
              </a:lnSpc>
              <a:buFont typeface="+mj-lt"/>
              <a:buNone/>
            </a:pPr>
            <a:r>
              <a:rPr lang="zh-CN" altLang="en-US" sz="1800" dirty="0" smtClean="0">
                <a:ln w="22225">
                  <a:solidFill>
                    <a:schemeClr val="accent2"/>
                  </a:solidFill>
                  <a:prstDash val="solid"/>
                </a:ln>
                <a:solidFill>
                  <a:schemeClr val="accent2">
                    <a:lumMod val="40000"/>
                    <a:lumOff val="60000"/>
                  </a:schemeClr>
                </a:solidFill>
                <a:effectLst/>
              </a:rPr>
              <a:t>不存在完美，一般情况下抓住吞吐量与暂停时间来设计</a:t>
            </a:r>
            <a:endParaRPr lang="zh-CN" altLang="en-US" sz="1800" dirty="0" smtClean="0">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9"/>
            <a:ext cx="2787497" cy="2517072"/>
            <a:chOff x="4844381" y="1184639"/>
            <a:chExt cx="2787497" cy="2517072"/>
          </a:xfrm>
        </p:grpSpPr>
        <p:sp>
          <p:nvSpPr>
            <p:cNvPr id="4" name="Oval 5"/>
            <p:cNvSpPr>
              <a:spLocks noChangeArrowheads="1"/>
            </p:cNvSpPr>
            <p:nvPr/>
          </p:nvSpPr>
          <p:spPr bwMode="auto">
            <a:xfrm>
              <a:off x="5062858" y="1184639"/>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702186" y="1780187"/>
              <a:ext cx="109728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04</a:t>
              </a:r>
              <a:endParaRPr lang="zh-CN" altLang="en-US" sz="7200" dirty="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078336" y="4408551"/>
            <a:ext cx="10291264"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eaLnBrk="0" hangingPunct="0"/>
            <a:r>
              <a:rPr lang="en-US" altLang="zh-CN" sz="2800" dirty="0" smtClean="0">
                <a:solidFill>
                  <a:schemeClr val="bg1"/>
                </a:solidFill>
                <a:latin typeface="思源黑体 CN Bold" panose="020B0800000000000000" pitchFamily="34" charset="-122"/>
                <a:ea typeface="思源黑体 CN Bold" panose="020B0800000000000000" pitchFamily="34" charset="-122"/>
              </a:rPr>
              <a:t>MAT</a:t>
            </a:r>
            <a:r>
              <a:rPr lang="zh-CN" altLang="en-US" sz="2800" dirty="0" smtClean="0">
                <a:solidFill>
                  <a:schemeClr val="bg1"/>
                </a:solidFill>
                <a:latin typeface="思源黑体 CN Bold" panose="020B0800000000000000" pitchFamily="34" charset="-122"/>
                <a:ea typeface="思源黑体 CN Bold" panose="020B0800000000000000" pitchFamily="34" charset="-122"/>
              </a:rPr>
              <a:t>与性能调优（</a:t>
            </a:r>
            <a:r>
              <a:rPr lang="en-US" altLang="zh-CN" sz="2800" dirty="0" smtClean="0">
                <a:solidFill>
                  <a:schemeClr val="bg1"/>
                </a:solidFill>
                <a:latin typeface="思源黑体 CN Bold" panose="020B0800000000000000" pitchFamily="34" charset="-122"/>
                <a:ea typeface="思源黑体 CN Bold" panose="020B0800000000000000" pitchFamily="34" charset="-122"/>
              </a:rPr>
              <a:t>GCROOT</a:t>
            </a:r>
            <a:r>
              <a:rPr lang="zh-CN" altLang="en-US" sz="2800" dirty="0" smtClean="0">
                <a:solidFill>
                  <a:schemeClr val="bg1"/>
                </a:solidFill>
                <a:latin typeface="思源黑体 CN Bold" panose="020B0800000000000000" pitchFamily="34" charset="-122"/>
                <a:ea typeface="思源黑体 CN Bold" panose="020B0800000000000000" pitchFamily="34" charset="-122"/>
              </a:rPr>
              <a:t>溯源与问题分析）</a:t>
            </a:r>
            <a:endParaRPr lang="zh-CN" altLang="en-US" sz="2800" dirty="0" smtClean="0">
              <a:solidFill>
                <a:schemeClr val="bg1"/>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b="1" dirty="0" smtClean="0">
                <a:latin typeface="宋体" panose="02010600030101010101" pitchFamily="2" charset="-122"/>
              </a:rPr>
              <a:t>MAT</a:t>
            </a:r>
            <a:endParaRPr lang="zh-CN" altLang="en-US"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7b0a202020202262756c6c6574223a20227b5c2263617465676f727949645c223a31303031322c5c2274656d706c61746549645c223a32303233313237347d220a7d0a"/>
          <p:cNvSpPr txBox="1"/>
          <p:nvPr/>
        </p:nvSpPr>
        <p:spPr>
          <a:xfrm>
            <a:off x="1316807" y="1600101"/>
            <a:ext cx="9865096" cy="2306955"/>
          </a:xfrm>
          <a:prstGeom prst="rect">
            <a:avLst/>
          </a:prstGeom>
          <a:noFill/>
        </p:spPr>
        <p:txBody>
          <a:bodyPr wrap="square" rtlCol="0">
            <a:spAutoFit/>
          </a:bodyPr>
          <a:lstStyle/>
          <a:p>
            <a:pPr marL="0" indent="0">
              <a:buFont typeface="+mj-lt"/>
              <a:buNone/>
            </a:pPr>
            <a:r>
              <a:rPr lang="zh-CN" altLang="en-US" dirty="0" smtClean="0">
                <a:solidFill>
                  <a:schemeClr val="bg1"/>
                </a:solidFill>
              </a:rPr>
              <a:t>Mat工具的使用</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	转换profile文件格式</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		sdk/platform-tools/hprof-conv.exe</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		转换命令   hprof-conv -z src dst</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	下载：  https://www.eclipse.org/mat/downloads.php</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	打开软件   File菜单下Open Heap Dump...     打开转换好的文件</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	点击QQL按钮查找activity</a:t>
            </a:r>
            <a:endParaRPr lang="zh-CN" altLang="en-US" dirty="0" smtClean="0">
              <a:solidFill>
                <a:schemeClr val="bg1"/>
              </a:solidFill>
            </a:endParaRPr>
          </a:p>
          <a:p>
            <a:pPr marL="0" indent="0">
              <a:buFont typeface="+mj-lt"/>
              <a:buBlip>
                <a:blip r:embed="rId1"/>
              </a:buBlip>
            </a:pPr>
            <a:r>
              <a:rPr lang="zh-CN" altLang="en-US" dirty="0" smtClean="0">
                <a:solidFill>
                  <a:schemeClr val="bg1"/>
                </a:solidFill>
              </a:rPr>
              <a:t>		select * from instanceof android.app.Activity </a:t>
            </a:r>
            <a:endParaRPr lang="en-US" altLang="zh-CN" sz="1800"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内存抖动与内存泄漏</a:t>
            </a:r>
            <a:endParaRPr lang="zh-CN" sz="3200" b="1" dirty="0" smtClean="0">
              <a:latin typeface="宋体" panose="02010600030101010101" pitchFamily="2" charset="-122"/>
            </a:endParaRPr>
          </a:p>
        </p:txBody>
      </p:sp>
      <p:sp>
        <p:nvSpPr>
          <p:cNvPr id="6" name="圆角矩形 5"/>
          <p:cNvSpPr/>
          <p:nvPr/>
        </p:nvSpPr>
        <p:spPr>
          <a:xfrm>
            <a:off x="596900" y="1520825"/>
            <a:ext cx="11556365" cy="520636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descr="7b0a202020202262756c6c6574223a20227b5c2263617465676f727949645c223a31303031322c5c2274656d706c61746549645c223a32303233313237347d220a7d0a"/>
          <p:cNvSpPr txBox="1"/>
          <p:nvPr/>
        </p:nvSpPr>
        <p:spPr>
          <a:xfrm>
            <a:off x="980440" y="1823720"/>
            <a:ext cx="10900410" cy="3415030"/>
          </a:xfrm>
          <a:prstGeom prst="rect">
            <a:avLst/>
          </a:prstGeom>
          <a:noFill/>
        </p:spPr>
        <p:txBody>
          <a:bodyPr wrap="square" rtlCol="0">
            <a:spAutoFit/>
          </a:bodyPr>
          <a:p>
            <a:pPr marL="457200" lvl="1" indent="0">
              <a:lnSpc>
                <a:spcPct val="150000"/>
              </a:lnSpc>
              <a:buFont typeface="+mj-lt"/>
              <a:buBlip>
                <a:blip r:embed="rId1"/>
              </a:buBlip>
            </a:pPr>
            <a:r>
              <a:rPr lang="zh-CN" sz="1800" dirty="0" smtClean="0">
                <a:solidFill>
                  <a:schemeClr val="bg1"/>
                </a:solidFill>
              </a:rPr>
              <a:t>内存抖动</a:t>
            </a:r>
            <a:endParaRPr lang="zh-CN" sz="1800" dirty="0" smtClean="0">
              <a:solidFill>
                <a:schemeClr val="bg1"/>
              </a:solidFill>
            </a:endParaRPr>
          </a:p>
          <a:p>
            <a:pPr marL="914400" lvl="2" indent="0">
              <a:lnSpc>
                <a:spcPct val="150000"/>
              </a:lnSpc>
              <a:buFont typeface="+mj-lt"/>
              <a:buBlip>
                <a:blip r:embed="rId1"/>
              </a:buBlip>
            </a:pPr>
            <a:r>
              <a:rPr lang="zh-CN" sz="1800" dirty="0" smtClean="0">
                <a:solidFill>
                  <a:schemeClr val="bg1"/>
                </a:solidFill>
              </a:rPr>
              <a:t>内存频繁的分配与回收，（</a:t>
            </a:r>
            <a:r>
              <a:rPr lang="zh-CN" sz="1800" dirty="0" smtClean="0">
                <a:solidFill>
                  <a:srgbClr val="FF0000"/>
                </a:solidFill>
              </a:rPr>
              <a:t>分配速度大于回收速度时</a:t>
            </a:r>
            <a:r>
              <a:rPr lang="zh-CN" sz="1800" dirty="0" smtClean="0">
                <a:solidFill>
                  <a:schemeClr val="bg1"/>
                </a:solidFill>
              </a:rPr>
              <a:t>）最终会产生OOM</a:t>
            </a:r>
            <a:endParaRPr lang="zh-CN" sz="1800" dirty="0" smtClean="0">
              <a:solidFill>
                <a:schemeClr val="bg1"/>
              </a:solidFill>
            </a:endParaRPr>
          </a:p>
          <a:p>
            <a:pPr marL="914400" lvl="2" indent="0">
              <a:lnSpc>
                <a:spcPct val="150000"/>
              </a:lnSpc>
              <a:buFont typeface="+mj-lt"/>
              <a:buBlip>
                <a:blip r:embed="rId1"/>
              </a:buBlip>
            </a:pPr>
            <a:r>
              <a:rPr lang="zh-CN" sz="1800" dirty="0" smtClean="0">
                <a:solidFill>
                  <a:schemeClr val="bg1"/>
                </a:solidFill>
              </a:rPr>
              <a:t>典型处理方案</a:t>
            </a:r>
            <a:endParaRPr lang="zh-CN" sz="1800" dirty="0" smtClean="0">
              <a:solidFill>
                <a:schemeClr val="bg1"/>
              </a:solidFill>
            </a:endParaRPr>
          </a:p>
          <a:p>
            <a:pPr marL="1371600" lvl="3" indent="0">
              <a:lnSpc>
                <a:spcPct val="150000"/>
              </a:lnSpc>
              <a:buFont typeface="+mj-lt"/>
              <a:buBlip>
                <a:blip r:embed="rId1"/>
              </a:buBlip>
            </a:pPr>
            <a:r>
              <a:rPr lang="zh-CN" sz="1800" dirty="0" smtClean="0">
                <a:solidFill>
                  <a:schemeClr val="bg1"/>
                </a:solidFill>
              </a:rPr>
              <a:t>请参考上课代码</a:t>
            </a:r>
            <a:endParaRPr lang="zh-CN" sz="1800" dirty="0" smtClean="0">
              <a:solidFill>
                <a:schemeClr val="bg1"/>
              </a:solidFill>
            </a:endParaRPr>
          </a:p>
          <a:p>
            <a:pPr marL="457200" lvl="1" indent="0">
              <a:lnSpc>
                <a:spcPct val="150000"/>
              </a:lnSpc>
              <a:buFont typeface="+mj-lt"/>
              <a:buBlip>
                <a:blip r:embed="rId1"/>
              </a:buBlip>
            </a:pPr>
            <a:r>
              <a:rPr lang="zh-CN" sz="1800" dirty="0" smtClean="0">
                <a:solidFill>
                  <a:schemeClr val="bg1"/>
                </a:solidFill>
              </a:rPr>
              <a:t>内存泄露</a:t>
            </a:r>
            <a:endParaRPr lang="zh-CN" sz="1800" dirty="0" smtClean="0">
              <a:solidFill>
                <a:schemeClr val="bg1"/>
              </a:solidFill>
            </a:endParaRPr>
          </a:p>
          <a:p>
            <a:pPr marL="914400" lvl="2" indent="0">
              <a:lnSpc>
                <a:spcPct val="150000"/>
              </a:lnSpc>
              <a:buFont typeface="+mj-lt"/>
              <a:buBlip>
                <a:blip r:embed="rId1"/>
              </a:buBlip>
            </a:pPr>
            <a:r>
              <a:rPr lang="zh-CN" sz="1800" dirty="0" smtClean="0">
                <a:solidFill>
                  <a:schemeClr val="bg1"/>
                </a:solidFill>
              </a:rPr>
              <a:t>产生的原因：</a:t>
            </a:r>
            <a:endParaRPr lang="zh-CN" sz="1800" dirty="0" smtClean="0">
              <a:solidFill>
                <a:schemeClr val="bg1"/>
              </a:solidFill>
            </a:endParaRPr>
          </a:p>
          <a:p>
            <a:pPr marL="1371600" lvl="3" indent="0">
              <a:lnSpc>
                <a:spcPct val="150000"/>
              </a:lnSpc>
              <a:buFont typeface="+mj-lt"/>
              <a:buBlip>
                <a:blip r:embed="rId1"/>
              </a:buBlip>
            </a:pPr>
            <a:r>
              <a:rPr lang="zh-CN" sz="1800" dirty="0" smtClean="0">
                <a:solidFill>
                  <a:schemeClr val="bg1"/>
                </a:solidFill>
              </a:rPr>
              <a:t>一个长生命周期的对象持有一个短生命周期对象的强引用</a:t>
            </a:r>
            <a:r>
              <a:rPr lang="en-US" altLang="zh-CN" sz="1800" dirty="0" smtClean="0">
                <a:solidFill>
                  <a:schemeClr val="bg1"/>
                </a:solidFill>
              </a:rPr>
              <a:t>,</a:t>
            </a:r>
            <a:endParaRPr lang="en-US" altLang="zh-CN" sz="1800" dirty="0" smtClean="0">
              <a:solidFill>
                <a:schemeClr val="bg1"/>
              </a:solidFill>
            </a:endParaRPr>
          </a:p>
          <a:p>
            <a:pPr marL="1371600" lvl="3" indent="0">
              <a:lnSpc>
                <a:spcPct val="150000"/>
              </a:lnSpc>
              <a:buFont typeface="+mj-lt"/>
              <a:buBlip>
                <a:blip r:embed="rId1"/>
              </a:buBlip>
            </a:pPr>
            <a:r>
              <a:rPr lang="zh-CN" sz="1800" dirty="0" smtClean="0">
                <a:solidFill>
                  <a:schemeClr val="bg1"/>
                </a:solidFill>
              </a:rPr>
              <a:t>通俗讲就是该回收的对象因为引用问题没有被回收，最终会产生OOM	</a:t>
            </a:r>
            <a:endParaRPr lang="zh-CN"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697" y="194"/>
            <a:ext cx="2414188" cy="24796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9" name="FLYING IMPRESSION FID FEIZHAO    qq:1964271550"/>
          <p:cNvSpPr/>
          <p:nvPr/>
        </p:nvSpPr>
        <p:spPr bwMode="auto">
          <a:xfrm>
            <a:off x="2605705" y="194"/>
            <a:ext cx="2414188" cy="24796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0" name="FLYING IMPRESSION FID FEIZHAO    qq:1964271550"/>
          <p:cNvSpPr/>
          <p:nvPr/>
        </p:nvSpPr>
        <p:spPr bwMode="auto">
          <a:xfrm>
            <a:off x="5236736" y="194"/>
            <a:ext cx="2385276" cy="24796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1" name="FLYING IMPRESSION FID FEIZHAO    qq:1964271550"/>
          <p:cNvSpPr/>
          <p:nvPr/>
        </p:nvSpPr>
        <p:spPr bwMode="auto">
          <a:xfrm>
            <a:off x="7838854" y="194"/>
            <a:ext cx="2414188" cy="24796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3" name="FLYING IMPRESSION FID FEIZHAO    qq:1964271550"/>
          <p:cNvSpPr/>
          <p:nvPr/>
        </p:nvSpPr>
        <p:spPr bwMode="auto">
          <a:xfrm>
            <a:off x="10443864" y="6566631"/>
            <a:ext cx="2414188" cy="6658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4" name="FLYING IMPRESSION FID FEIZHAO    qq:1964271550"/>
          <p:cNvSpPr/>
          <p:nvPr/>
        </p:nvSpPr>
        <p:spPr bwMode="auto">
          <a:xfrm>
            <a:off x="7838853" y="6566631"/>
            <a:ext cx="2414188" cy="6658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5" name="FLYING IMPRESSION FID FEIZHAO    qq:1964271550"/>
          <p:cNvSpPr/>
          <p:nvPr/>
        </p:nvSpPr>
        <p:spPr bwMode="auto">
          <a:xfrm>
            <a:off x="5236735" y="6566631"/>
            <a:ext cx="2385276" cy="6658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6" name="FLYING IMPRESSION FID FEIZHAO    qq:1964271550"/>
          <p:cNvSpPr/>
          <p:nvPr/>
        </p:nvSpPr>
        <p:spPr bwMode="auto">
          <a:xfrm>
            <a:off x="2605704" y="6566631"/>
            <a:ext cx="2414188" cy="6658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7" name="FLYING IMPRESSION FID FEIZHAO    qq:1964271550"/>
          <p:cNvSpPr/>
          <p:nvPr/>
        </p:nvSpPr>
        <p:spPr bwMode="auto">
          <a:xfrm>
            <a:off x="696" y="6566631"/>
            <a:ext cx="2414188" cy="66582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8" name="FLYING IMPRESSION FID FEIZHAO    qq:1964271550"/>
          <p:cNvSpPr txBox="1"/>
          <p:nvPr>
            <p:custDataLst>
              <p:tags r:id="rId1"/>
            </p:custDataLst>
          </p:nvPr>
        </p:nvSpPr>
        <p:spPr>
          <a:xfrm>
            <a:off x="4665398" y="2855270"/>
            <a:ext cx="5730177" cy="1066126"/>
          </a:xfrm>
          <a:prstGeom prst="rect">
            <a:avLst/>
          </a:prstGeom>
          <a:noFill/>
        </p:spPr>
        <p:txBody>
          <a:bodyPr wrap="square" rtlCol="0">
            <a:spAutoFit/>
          </a:bodyPr>
          <a:lstStyle/>
          <a:p>
            <a:r>
              <a:rPr lang="en-US" altLang="zh-CN" sz="6330" dirty="0">
                <a:solidFill>
                  <a:srgbClr val="EB5F56"/>
                </a:solidFill>
                <a:latin typeface="微软雅黑" panose="020B0503020204020204" pitchFamily="34" charset="-122"/>
                <a:ea typeface="微软雅黑" panose="020B0503020204020204" pitchFamily="34" charset="-122"/>
              </a:rPr>
              <a:t>THANK</a:t>
            </a:r>
            <a:r>
              <a:rPr lang="en-US" altLang="zh-CN" sz="6330" dirty="0">
                <a:solidFill>
                  <a:srgbClr val="309060"/>
                </a:solidFill>
                <a:latin typeface="微软雅黑" panose="020B0503020204020204" pitchFamily="34" charset="-122"/>
                <a:ea typeface="微软雅黑" panose="020B0503020204020204" pitchFamily="34" charset="-122"/>
              </a:rPr>
              <a:t> </a:t>
            </a:r>
            <a:r>
              <a:rPr lang="en-US" altLang="zh-CN" sz="6330" dirty="0">
                <a:solidFill>
                  <a:srgbClr val="364555"/>
                </a:solidFill>
                <a:latin typeface="微软雅黑" panose="020B0503020204020204" pitchFamily="34" charset="-122"/>
                <a:ea typeface="微软雅黑" panose="020B0503020204020204" pitchFamily="34" charset="-122"/>
              </a:rPr>
              <a:t>YOU</a:t>
            </a:r>
            <a:endParaRPr lang="zh-CN" altLang="en-US" sz="633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645978" y="3926137"/>
            <a:ext cx="4897602" cy="296748"/>
          </a:xfrm>
          <a:prstGeom prst="rect">
            <a:avLst/>
          </a:prstGeom>
          <a:noFill/>
        </p:spPr>
        <p:txBody>
          <a:bodyPr wrap="square" rtlCol="0">
            <a:spAutoFit/>
          </a:bodyPr>
          <a:lstStyle/>
          <a:p>
            <a:pPr>
              <a:lnSpc>
                <a:spcPct val="120000"/>
              </a:lnSpc>
            </a:pP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105"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953408" y="2270990"/>
            <a:ext cx="2464327" cy="2464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225" y="2949775"/>
            <a:ext cx="12857401" cy="429417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5" name="流程图: 过程 4"/>
          <p:cNvSpPr/>
          <p:nvPr/>
        </p:nvSpPr>
        <p:spPr>
          <a:xfrm>
            <a:off x="698" y="45384"/>
            <a:ext cx="12857401" cy="4294177"/>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solidFill>
                <a:srgbClr val="4D4D4D"/>
              </a:solidFill>
              <a:latin typeface="黑体" panose="02010609060101010101" pitchFamily="49" charset="-122"/>
              <a:ea typeface="黑体" panose="02010609060101010101" pitchFamily="49" charset="-122"/>
            </a:endParaRPr>
          </a:p>
        </p:txBody>
      </p:sp>
      <p:sp>
        <p:nvSpPr>
          <p:cNvPr id="11" name="矩形 10"/>
          <p:cNvSpPr/>
          <p:nvPr/>
        </p:nvSpPr>
        <p:spPr>
          <a:xfrm>
            <a:off x="697" y="4386429"/>
            <a:ext cx="12856929" cy="1004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85">
              <a:latin typeface="黑体" panose="02010609060101010101" pitchFamily="49" charset="-122"/>
              <a:ea typeface="黑体" panose="02010609060101010101" pitchFamily="49" charset="-122"/>
            </a:endParaRPr>
          </a:p>
        </p:txBody>
      </p:sp>
      <p:cxnSp>
        <p:nvCxnSpPr>
          <p:cNvPr id="15" name="直线连接符 14"/>
          <p:cNvCxnSpPr/>
          <p:nvPr/>
        </p:nvCxnSpPr>
        <p:spPr>
          <a:xfrm>
            <a:off x="697" y="4553844"/>
            <a:ext cx="1285735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289668" y="2208990"/>
            <a:ext cx="6278515" cy="1537071"/>
          </a:xfrm>
        </p:spPr>
        <p:txBody>
          <a:bodyPr>
            <a:noAutofit/>
          </a:bodyPr>
          <a:lstStyle/>
          <a:p>
            <a:pPr algn="ctr"/>
            <a:r>
              <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谢谢观看</a:t>
            </a:r>
            <a:endPar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9"/>
            <a:ext cx="2787497" cy="2517072"/>
            <a:chOff x="4844381" y="1184639"/>
            <a:chExt cx="2787497" cy="2517072"/>
          </a:xfrm>
        </p:grpSpPr>
        <p:sp>
          <p:nvSpPr>
            <p:cNvPr id="4" name="Oval 5"/>
            <p:cNvSpPr>
              <a:spLocks noChangeArrowheads="1"/>
            </p:cNvSpPr>
            <p:nvPr/>
          </p:nvSpPr>
          <p:spPr bwMode="auto">
            <a:xfrm>
              <a:off x="5062858" y="1184639"/>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0">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0">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5702186" y="1780187"/>
              <a:ext cx="109728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01</a:t>
              </a:r>
              <a:endParaRPr lang="zh-CN" altLang="en-US" sz="7200" dirty="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108181" y="4447286"/>
            <a:ext cx="10291264"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eaLnBrk="0" hangingPunct="0"/>
            <a:r>
              <a:rPr lang="en-US" altLang="zh-CN" sz="2800" b="1" dirty="0" smtClean="0">
                <a:solidFill>
                  <a:schemeClr val="bg1"/>
                </a:solidFill>
                <a:latin typeface="宋体" panose="02010600030101010101" pitchFamily="2" charset="-122"/>
                <a:sym typeface="+mn-ea"/>
              </a:rPr>
              <a:t>GC</a:t>
            </a:r>
            <a:r>
              <a:rPr lang="zh-CN" altLang="en-US" sz="2800" b="1" dirty="0" smtClean="0">
                <a:solidFill>
                  <a:schemeClr val="bg1"/>
                </a:solidFill>
                <a:latin typeface="宋体" panose="02010600030101010101" pitchFamily="2" charset="-122"/>
                <a:sym typeface="+mn-ea"/>
              </a:rPr>
              <a:t>核心概述</a:t>
            </a:r>
            <a:endParaRPr lang="zh-CN" altLang="en-US" sz="2800" b="1" dirty="0" smtClean="0">
              <a:solidFill>
                <a:schemeClr val="bg1"/>
              </a:solidFill>
              <a:latin typeface="宋体" panose="02010600030101010101" pitchFamily="2" charset="-122"/>
              <a:ea typeface="思源黑体 CN Bold" panose="020B08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b="1" dirty="0" smtClean="0">
                <a:latin typeface="宋体" panose="02010600030101010101" pitchFamily="2" charset="-122"/>
              </a:rPr>
              <a:t>Java</a:t>
            </a:r>
            <a:r>
              <a:rPr lang="zh-CN" altLang="en-US" sz="3200" b="1" dirty="0" smtClean="0">
                <a:latin typeface="宋体" panose="02010600030101010101" pitchFamily="2" charset="-122"/>
              </a:rPr>
              <a:t>自动化内存管理</a:t>
            </a:r>
            <a:endParaRPr lang="zh-CN" altLang="en-US" sz="3200" b="1" dirty="0" smtClean="0">
              <a:latin typeface="宋体" panose="02010600030101010101" pitchFamily="2" charset="-122"/>
            </a:endParaRPr>
          </a:p>
        </p:txBody>
      </p:sp>
      <p:sp>
        <p:nvSpPr>
          <p:cNvPr id="3" name="圆角矩形 2"/>
          <p:cNvSpPr/>
          <p:nvPr/>
        </p:nvSpPr>
        <p:spPr>
          <a:xfrm>
            <a:off x="667385" y="1384300"/>
            <a:ext cx="11537315" cy="533971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p:nvPr/>
        </p:nvSpPr>
        <p:spPr>
          <a:xfrm>
            <a:off x="1172845" y="1888490"/>
            <a:ext cx="10704830" cy="4641850"/>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rPr>
              <a:t>好处：</a:t>
            </a:r>
            <a:endPar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endParaRPr>
          </a:p>
          <a:p>
            <a:pPr marL="0" indent="0" algn="just">
              <a:buNone/>
            </a:pPr>
            <a:r>
              <a:rPr lang="en-US" altLang="zh-CN"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rPr>
              <a:t>   </a:t>
            </a:r>
            <a:r>
              <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rPr>
              <a:t>无需开发人员手动参与内存分配与回收，降低内存泄漏与溢出风险</a:t>
            </a:r>
            <a:endPar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endParaRPr>
          </a:p>
          <a:p>
            <a:pPr marL="0" indent="0" algn="just">
              <a:buNone/>
            </a:pPr>
            <a:endPar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r>
              <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rPr>
              <a:t>缺点：</a:t>
            </a:r>
            <a:endPar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r>
              <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rPr>
              <a:t> </a:t>
            </a:r>
            <a:r>
              <a:rPr lang="en-US" altLang="zh-CN"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rPr>
              <a:t>  </a:t>
            </a:r>
            <a:r>
              <a:rPr lang="zh-CN" altLang="en-US" sz="2400" dirty="0">
                <a:ln/>
                <a:solidFill>
                  <a:srgbClr val="FF0000"/>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rPr>
              <a:t>弱化了开发人员在程序出现内存溢出时定位问题和解决问题的能</a:t>
            </a:r>
            <a:endPar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endPar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r>
              <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rPr>
              <a:t>对于我们现在的意义：</a:t>
            </a:r>
            <a:endPar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r>
              <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rPr>
              <a:t>我们必须堆这些自动化技术的原理进行了解，</a:t>
            </a:r>
            <a:r>
              <a:rPr lang="zh-CN" altLang="en-US" sz="2400" dirty="0">
                <a:ln/>
                <a:solidFill>
                  <a:srgbClr val="FF0000"/>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rPr>
              <a:t>学会如何去监控和调节</a:t>
            </a:r>
            <a:endPar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endParaRPr lang="zh-CN" altLang="en-US" sz="2400" dirty="0">
              <a:ln/>
              <a:solidFill>
                <a:schemeClr val="bg1"/>
              </a:solidFill>
              <a:effectLst>
                <a:outerShdw blurRad="38100" dist="19050" dir="2700000" algn="tl" rotWithShape="0">
                  <a:schemeClr val="dk1">
                    <a:alpha val="40000"/>
                  </a:schemeClr>
                </a:outerShdw>
              </a:effectLst>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垃圾回收经典三问</a:t>
            </a:r>
            <a:endParaRPr lang="zh-CN"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p:nvPr/>
        </p:nvSpPr>
        <p:spPr>
          <a:xfrm>
            <a:off x="1172845" y="1888490"/>
            <a:ext cx="9504045" cy="3703955"/>
          </a:xfrm>
          <a:prstGeom prst="rect">
            <a:avLst/>
          </a:prstGeom>
        </p:spPr>
        <p:txBody>
          <a:bodyPr>
            <a:scene3d>
              <a:camera prst="orthographicFront"/>
              <a:lightRig rig="threePt" dir="t"/>
            </a:scene3d>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rPr>
              <a:t>1.</a:t>
            </a:r>
            <a:r>
              <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rPr>
              <a:t>哪些内存需要回收？</a:t>
            </a:r>
            <a:endPar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endParaRPr>
          </a:p>
          <a:p>
            <a:pPr marL="0" indent="0" algn="just">
              <a:buNone/>
            </a:pPr>
            <a:endPar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endParaRPr>
          </a:p>
          <a:p>
            <a:pPr marL="0" indent="0" algn="just">
              <a:buNone/>
            </a:pPr>
            <a:r>
              <a:rPr lang="en-US" altLang="zh-CN"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sym typeface="+mn-ea"/>
              </a:rPr>
              <a:t>2.</a:t>
            </a:r>
            <a:r>
              <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sym typeface="+mn-ea"/>
              </a:rPr>
              <a:t>什么时候回收？</a:t>
            </a:r>
            <a:endPar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sym typeface="+mn-ea"/>
            </a:endParaRPr>
          </a:p>
          <a:p>
            <a:pPr marL="0" indent="0" algn="just">
              <a:buNone/>
            </a:pPr>
            <a:endPar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sym typeface="+mn-ea"/>
            </a:endParaRPr>
          </a:p>
          <a:p>
            <a:pPr marL="0" indent="0" algn="just">
              <a:buNone/>
            </a:pPr>
            <a:r>
              <a:rPr lang="en-US" altLang="zh-CN"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sym typeface="+mn-ea"/>
              </a:rPr>
              <a:t>3.</a:t>
            </a:r>
            <a:r>
              <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sym typeface="+mn-ea"/>
              </a:rPr>
              <a:t>如何回收？</a:t>
            </a:r>
            <a:endPar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sym typeface="+mn-ea"/>
            </a:endParaRPr>
          </a:p>
          <a:p>
            <a:pPr marL="0" indent="0" algn="just">
              <a:buNone/>
            </a:pPr>
            <a:endPar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sym typeface="+mn-ea"/>
            </a:endParaRPr>
          </a:p>
          <a:p>
            <a:pPr marL="0" indent="0" algn="just">
              <a:buNone/>
            </a:pPr>
            <a:endParaRPr lang="zh-CN" altLang="en-US" sz="2400" dirty="0">
              <a:ln w="22225">
                <a:solidFill>
                  <a:schemeClr val="accent2"/>
                </a:solidFill>
                <a:prstDash val="solid"/>
              </a:ln>
              <a:solidFill>
                <a:schemeClr val="accent2">
                  <a:lumMod val="40000"/>
                  <a:lumOff val="60000"/>
                </a:schemeClr>
              </a:solidFill>
              <a:effectLst/>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7"/>
          <p:cNvSpPr txBox="1">
            <a:spLocks noChangeArrowheads="1"/>
          </p:cNvSpPr>
          <p:nvPr/>
        </p:nvSpPr>
        <p:spPr bwMode="auto">
          <a:xfrm>
            <a:off x="1318366" y="3040126"/>
            <a:ext cx="10291264"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ctr" eaLnBrk="0" hangingPunct="0"/>
            <a:r>
              <a:rPr lang="zh-CN" sz="2800" b="1" dirty="0" smtClean="0">
                <a:ln w="22225">
                  <a:solidFill>
                    <a:schemeClr val="accent2"/>
                  </a:solidFill>
                  <a:prstDash val="solid"/>
                </a:ln>
                <a:solidFill>
                  <a:schemeClr val="accent2">
                    <a:lumMod val="40000"/>
                    <a:lumOff val="60000"/>
                  </a:schemeClr>
                </a:solidFill>
                <a:effectLst/>
                <a:latin typeface="宋体" panose="02010600030101010101" pitchFamily="2" charset="-122"/>
                <a:sym typeface="+mn-ea"/>
              </a:rPr>
              <a:t>什么是垃圾？</a:t>
            </a:r>
            <a:endParaRPr lang="zh-CN" altLang="en-US" sz="2800" b="1" dirty="0" smtClean="0">
              <a:ln w="22225">
                <a:solidFill>
                  <a:schemeClr val="accent2"/>
                </a:solidFill>
                <a:prstDash val="solid"/>
              </a:ln>
              <a:solidFill>
                <a:schemeClr val="accent2">
                  <a:lumMod val="40000"/>
                  <a:lumOff val="60000"/>
                </a:schemeClr>
              </a:solidFill>
              <a:effectLst/>
              <a:latin typeface="宋体" panose="02010600030101010101" pitchFamily="2" charset="-122"/>
              <a:ea typeface="思源黑体 CN Bold"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scene3d>
              <a:camera prst="orthographicFront"/>
              <a:lightRig rig="threePt" dir="t"/>
            </a:scene3d>
          </a:bodyPr>
          <a:lstStyle/>
          <a:p>
            <a:r>
              <a:rPr lang="zh-CN" sz="3200" b="1" dirty="0" smtClean="0">
                <a:ln/>
                <a:solidFill>
                  <a:schemeClr val="bg1"/>
                </a:solidFill>
                <a:effectLst>
                  <a:outerShdw blurRad="38100" dist="25400" dir="5400000" algn="ctr" rotWithShape="0">
                    <a:srgbClr val="6E747A">
                      <a:alpha val="43000"/>
                    </a:srgbClr>
                  </a:outerShdw>
                </a:effectLst>
                <a:latin typeface="宋体" panose="02010600030101010101" pitchFamily="2" charset="-122"/>
                <a:sym typeface="+mn-ea"/>
              </a:rPr>
              <a:t>什么是垃圾</a:t>
            </a:r>
            <a:endParaRPr lang="zh-CN" sz="3200" b="1" dirty="0" smtClean="0">
              <a:ln/>
              <a:solidFill>
                <a:schemeClr val="bg1"/>
              </a:solidFill>
              <a:effectLst>
                <a:outerShdw blurRad="38100" dist="25400" dir="5400000" algn="ctr" rotWithShape="0">
                  <a:srgbClr val="6E747A">
                    <a:alpha val="43000"/>
                  </a:srgbClr>
                </a:outerShdw>
              </a:effectLst>
              <a:latin typeface="宋体" panose="02010600030101010101" pitchFamily="2" charset="-122"/>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p:nvPr/>
        </p:nvSpPr>
        <p:spPr>
          <a:xfrm>
            <a:off x="1172845" y="1888490"/>
            <a:ext cx="9504045" cy="3703955"/>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lang="zh-CN" sz="2400" dirty="0">
                <a:solidFill>
                  <a:schemeClr val="bg1"/>
                </a:solidFill>
                <a:latin typeface="思源黑体 CN Normal" panose="020B0400000000000000" pitchFamily="34" charset="-122"/>
                <a:ea typeface="思源黑体 CN Normal" panose="020B0400000000000000" pitchFamily="34" charset="-122"/>
              </a:rPr>
              <a:t>垃圾：指在程序中</a:t>
            </a:r>
            <a:r>
              <a:rPr lang="zh-CN" sz="2400" dirty="0">
                <a:solidFill>
                  <a:srgbClr val="FF0000"/>
                </a:solidFill>
                <a:latin typeface="思源黑体 CN Normal" panose="020B0400000000000000" pitchFamily="34" charset="-122"/>
                <a:ea typeface="思源黑体 CN Normal" panose="020B0400000000000000" pitchFamily="34" charset="-122"/>
              </a:rPr>
              <a:t>没有任何指针指向的对象</a:t>
            </a:r>
            <a:r>
              <a:rPr lang="zh-CN" sz="2400" dirty="0">
                <a:solidFill>
                  <a:schemeClr val="bg1"/>
                </a:solidFill>
                <a:latin typeface="思源黑体 CN Normal" panose="020B0400000000000000" pitchFamily="34" charset="-122"/>
                <a:ea typeface="思源黑体 CN Normal" panose="020B0400000000000000" pitchFamily="34" charset="-122"/>
              </a:rPr>
              <a:t>，这个对象就是需要被回收的垃圾</a:t>
            </a:r>
            <a:endParaRPr lang="zh-CN" sz="2400" dirty="0">
              <a:solidFill>
                <a:schemeClr val="bg1"/>
              </a:solidFill>
              <a:latin typeface="思源黑体 CN Normal" panose="020B0400000000000000" pitchFamily="34" charset="-122"/>
              <a:ea typeface="思源黑体 CN Normal" panose="020B0400000000000000" pitchFamily="34" charset="-122"/>
            </a:endParaRPr>
          </a:p>
          <a:p>
            <a:pPr marL="0" indent="0" algn="just">
              <a:buNone/>
            </a:pPr>
            <a:endParaRPr lang="zh-CN" sz="2400" dirty="0">
              <a:solidFill>
                <a:srgbClr val="FF0000"/>
              </a:solidFill>
              <a:latin typeface="思源黑体 CN Normal" panose="020B0400000000000000" pitchFamily="34" charset="-122"/>
              <a:ea typeface="思源黑体 CN Normal" panose="020B0400000000000000" pitchFamily="34" charset="-122"/>
              <a:sym typeface="+mn-ea"/>
            </a:endParaRPr>
          </a:p>
          <a:p>
            <a:pPr marL="0" indent="0" algn="just">
              <a:buNone/>
            </a:pPr>
            <a:r>
              <a:rPr lang="zh-CN" sz="2400" dirty="0">
                <a:solidFill>
                  <a:srgbClr val="FF0000"/>
                </a:solidFill>
                <a:latin typeface="思源黑体 CN Normal" panose="020B0400000000000000" pitchFamily="34" charset="-122"/>
                <a:ea typeface="思源黑体 CN Normal" panose="020B0400000000000000" pitchFamily="34" charset="-122"/>
                <a:sym typeface="+mn-ea"/>
              </a:rPr>
              <a:t>国外定义原文：</a:t>
            </a:r>
            <a:endParaRPr lang="zh-CN" sz="2400" dirty="0">
              <a:solidFill>
                <a:srgbClr val="FF0000"/>
              </a:solidFill>
              <a:latin typeface="思源黑体 CN Normal" panose="020B0400000000000000" pitchFamily="34" charset="-122"/>
              <a:ea typeface="思源黑体 CN Normal" panose="020B0400000000000000" pitchFamily="34" charset="-122"/>
              <a:sym typeface="+mn-ea"/>
            </a:endParaRPr>
          </a:p>
          <a:p>
            <a:pPr marL="0" indent="0" algn="just">
              <a:buNone/>
            </a:pPr>
            <a:r>
              <a:rPr lang="en-US" altLang="zh-CN" sz="2400" dirty="0">
                <a:solidFill>
                  <a:srgbClr val="FF0000"/>
                </a:solidFill>
                <a:latin typeface="思源黑体 CN Normal" panose="020B0400000000000000" pitchFamily="34" charset="-122"/>
                <a:ea typeface="思源黑体 CN Normal" panose="020B0400000000000000" pitchFamily="34" charset="-122"/>
                <a:sym typeface="+mn-ea"/>
              </a:rPr>
              <a:t>   An object is considered garbage when it can no longer be reached from any pointer in the running program.</a:t>
            </a:r>
            <a:endParaRPr lang="zh-CN" altLang="en-US" sz="2400" dirty="0">
              <a:solidFill>
                <a:srgbClr val="FF0000"/>
              </a:solidFill>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KSO_WM_UNIT_TABLE_BEAUTIFY" val="smartTable{8f1e6d38-27f6-4798-9cca-fe57942c4824}"/>
  <p:tag name="TABLE_ENDDRAG_ORIGIN_RECT" val="888*140"/>
  <p:tag name="TABLE_ENDDRAG_RECT" val="52*120*888*140"/>
</p:tagLst>
</file>

<file path=ppt/tags/tag4.xml><?xml version="1.0" encoding="utf-8"?>
<p:tagLst xmlns:p="http://schemas.openxmlformats.org/presentationml/2006/main">
  <p:tag name="KSO_WM_UNIT_TABLE_BEAUTIFY" val="smartTable{78e51333-e47d-41a9-aba3-5551e756b08b}"/>
  <p:tag name="TABLE_ENDDRAG_ORIGIN_RECT" val="910*470"/>
  <p:tag name="TABLE_ENDDRAG_RECT" val="79*91*910*470"/>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ISPRING_PRESENTATION_TITLE" val="bt018.pptx"/>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6513</Words>
  <Application>WPS 演示</Application>
  <PresentationFormat>自定义</PresentationFormat>
  <Paragraphs>607</Paragraphs>
  <Slides>47</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47</vt:i4>
      </vt:variant>
    </vt:vector>
  </HeadingPairs>
  <TitlesOfParts>
    <vt:vector size="65" baseType="lpstr">
      <vt:lpstr>Arial</vt:lpstr>
      <vt:lpstr>宋体</vt:lpstr>
      <vt:lpstr>Wingdings</vt:lpstr>
      <vt:lpstr>Calibri</vt:lpstr>
      <vt:lpstr>Segoe UI</vt:lpstr>
      <vt:lpstr>Calibri</vt:lpstr>
      <vt:lpstr>黑体</vt:lpstr>
      <vt:lpstr>思源黑体 CN Normal</vt:lpstr>
      <vt:lpstr>微软雅黑</vt:lpstr>
      <vt:lpstr>思源黑体 CN Medium</vt:lpstr>
      <vt:lpstr>思源黑体 CN Bold</vt:lpstr>
      <vt:lpstr>Arial Unicode MS</vt:lpstr>
      <vt:lpstr>Calibri Light</vt:lpstr>
      <vt:lpstr>Segoe Print</vt:lpstr>
      <vt:lpstr>Times New Roman</vt:lpstr>
      <vt:lpstr>Helvetica</vt:lpstr>
      <vt:lpstr>Calibri</vt:lpstr>
      <vt:lpstr>第一PPT，www.1ppt.com</vt:lpstr>
      <vt:lpstr>PowerPoint 演示文稿</vt:lpstr>
      <vt:lpstr>PowerPoint 演示文稿</vt:lpstr>
      <vt:lpstr>PowerPoint 演示文稿</vt:lpstr>
      <vt:lpstr>PowerPoint 演示文稿</vt:lpstr>
      <vt:lpstr>PowerPoint 演示文稿</vt:lpstr>
      <vt:lpstr>垃圾回收经典三问</vt:lpstr>
      <vt:lpstr>堆概述</vt:lpstr>
      <vt:lpstr>PowerPoint 演示文稿</vt:lpstr>
      <vt:lpstr>堆的对象管理</vt:lpstr>
      <vt:lpstr>堆的内存细分</vt:lpstr>
      <vt:lpstr>体会堆空间的分代思想</vt:lpstr>
      <vt:lpstr>PowerPoint 演示文稿</vt:lpstr>
      <vt:lpstr>堆的默认大小</vt:lpstr>
      <vt:lpstr>工具：jstat</vt:lpstr>
      <vt:lpstr>对象分配过程图示</vt:lpstr>
      <vt:lpstr>Kerwin的对象生产过程自述</vt:lpstr>
      <vt:lpstr>对象分配的特殊情况</vt:lpstr>
      <vt:lpstr>可达性分析算法</vt:lpstr>
      <vt:lpstr>GCRoots</vt:lpstr>
      <vt:lpstr>标记-清除（Mark-Sweep）算法</vt:lpstr>
      <vt:lpstr>标记-清除（Mark-Sweep）算法</vt:lpstr>
      <vt:lpstr>标记-复制（Copying）算法</vt:lpstr>
      <vt:lpstr>标记-复制（Copying）算法</vt:lpstr>
      <vt:lpstr>标记-压缩/整理（Mark-Compact）算法</vt:lpstr>
      <vt:lpstr>标记-压缩/整理（Mark-Compact）算法</vt:lpstr>
      <vt:lpstr>标记-压缩/整理（Mark-Compact）算法</vt:lpstr>
      <vt:lpstr>PowerPoint 演示文稿</vt:lpstr>
      <vt:lpstr>三种算法的性能指标对比</vt:lpstr>
      <vt:lpstr>分代收集算法</vt:lpstr>
      <vt:lpstr>分代收集算法</vt:lpstr>
      <vt:lpstr>增量收集算法</vt:lpstr>
      <vt:lpstr>增量收集算法</vt:lpstr>
      <vt:lpstr>分区算法</vt:lpstr>
      <vt:lpstr>PowerPoint 演示文稿</vt:lpstr>
      <vt:lpstr>常用7种垃圾回收器</vt:lpstr>
      <vt:lpstr>GCRoots</vt:lpstr>
      <vt:lpstr>垃圾回收的并行与串行</vt:lpstr>
      <vt:lpstr>常用GC垃圾回收器对比</vt:lpstr>
      <vt:lpstr>常用GC垃圾回收器对比</vt:lpstr>
      <vt:lpstr>CMS回收器</vt:lpstr>
      <vt:lpstr>CMS回收器</vt:lpstr>
      <vt:lpstr>CMS回收器</vt:lpstr>
      <vt:lpstr>PowerPoint 演示文稿</vt:lpstr>
      <vt:lpstr>GCRoots</vt:lpstr>
      <vt:lpstr>标记-压缩/整理（Mark-Compact）算法</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四月你好</dc:title>
  <dc:creator/>
  <cp:keywords>www.1ppt.com</cp:keywords>
  <dc:description>www.1ppt.com</dc:description>
  <cp:lastModifiedBy>KERWIN</cp:lastModifiedBy>
  <cp:revision>79</cp:revision>
  <dcterms:created xsi:type="dcterms:W3CDTF">2016-09-17T14:09:00Z</dcterms:created>
  <dcterms:modified xsi:type="dcterms:W3CDTF">2021-09-22T14:48:15Z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5AD4FAFECA3948759EA49F43D99AD10E</vt:lpwstr>
  </property>
  <property fmtid="{D5CDD505-2E9C-101B-9397-08002B2CF9AE}" pid="3" name="KSOProductBuildVer">
    <vt:lpwstr>2052-11.1.0.10700</vt:lpwstr>
  </property>
</Properties>
</file>