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716" r:id="rId3"/>
    <p:sldId id="2717" r:id="rId5"/>
    <p:sldId id="2718" r:id="rId6"/>
    <p:sldId id="2719" r:id="rId7"/>
    <p:sldId id="2779" r:id="rId8"/>
    <p:sldId id="3194" r:id="rId9"/>
    <p:sldId id="3195" r:id="rId10"/>
    <p:sldId id="3094" r:id="rId11"/>
    <p:sldId id="3193" r:id="rId12"/>
    <p:sldId id="3196" r:id="rId13"/>
    <p:sldId id="3197" r:id="rId14"/>
    <p:sldId id="3198" r:id="rId15"/>
    <p:sldId id="3153" r:id="rId16"/>
    <p:sldId id="3199" r:id="rId17"/>
    <p:sldId id="3201" r:id="rId18"/>
    <p:sldId id="3203" r:id="rId19"/>
    <p:sldId id="3202" r:id="rId20"/>
    <p:sldId id="3205" r:id="rId21"/>
    <p:sldId id="3207" r:id="rId22"/>
    <p:sldId id="3209" r:id="rId23"/>
    <p:sldId id="3210" r:id="rId24"/>
    <p:sldId id="3208" r:id="rId25"/>
    <p:sldId id="3211" r:id="rId26"/>
    <p:sldId id="3212" r:id="rId27"/>
    <p:sldId id="3213" r:id="rId28"/>
    <p:sldId id="2763" r:id="rId29"/>
    <p:sldId id="2764" r:id="rId30"/>
  </p:sldIdLst>
  <p:sldSz cx="12858750" cy="7232650"/>
  <p:notesSz cx="6858000" cy="9144000"/>
  <p:custDataLst>
    <p:tags r:id="rId35"/>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DE41"/>
    <a:srgbClr val="669121"/>
    <a:srgbClr val="7CB125"/>
    <a:srgbClr val="591E87"/>
    <a:srgbClr val="749A03"/>
    <a:srgbClr val="9EC304"/>
    <a:srgbClr val="A432E1"/>
    <a:srgbClr val="A7BC1B"/>
    <a:srgbClr val="C65568"/>
    <a:srgbClr val="591F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1" autoAdjust="0"/>
    <p:restoredTop sz="92986" autoAdjust="0"/>
  </p:normalViewPr>
  <p:slideViewPr>
    <p:cSldViewPr>
      <p:cViewPr varScale="1">
        <p:scale>
          <a:sx n="84" d="100"/>
          <a:sy n="84" d="100"/>
        </p:scale>
        <p:origin x="504" y="77"/>
      </p:cViewPr>
      <p:guideLst>
        <p:guide orient="horz" pos="735"/>
        <p:guide pos="4110"/>
        <p:guide pos="420"/>
        <p:guide orient="horz" pos="4238"/>
        <p:guide pos="7589"/>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gs" Target="tags/tag6.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dirty="0"/>
              <a:t>https://blog.csdn.net/huachao1001/article/details/51810328</a:t>
            </a:r>
            <a:br>
              <a:rPr dirty="0"/>
            </a:br>
            <a:endParaRPr dirty="0"/>
          </a:p>
          <a:p>
            <a:endParaRPr dirty="0"/>
          </a:p>
          <a:p>
            <a:r>
              <a:rPr dirty="0"/>
              <a:t>https://www.cnblogs.com/chiangchou/p/javassist.html</a:t>
            </a:r>
            <a:endParaRPr dirty="0"/>
          </a:p>
          <a:p>
            <a:r>
              <a:rPr dirty="0"/>
              <a:t>https://blog.csdn.net/huachao1001/article/details/51810328</a:t>
            </a:r>
            <a:endParaRPr dirty="0"/>
          </a:p>
          <a:p>
            <a:r>
              <a:rPr dirty="0"/>
              <a:t>https://www.jianshu.com/p/37a5e058830a</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4</a:t>
            </a:r>
            <a:r>
              <a:rPr lang="zh-CN" altLang="en-US"/>
              <a:t>、 课程目标</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空白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正文版式">
    <p:spTree>
      <p:nvGrpSpPr>
        <p:cNvPr id="1" name=""/>
        <p:cNvGrpSpPr/>
        <p:nvPr/>
      </p:nvGrpSpPr>
      <p:grpSpPr>
        <a:xfrm>
          <a:off x="0" y="0"/>
          <a:ext cx="0" cy="0"/>
          <a:chOff x="0" y="0"/>
          <a:chExt cx="0" cy="0"/>
        </a:xfrm>
      </p:grpSpPr>
      <p:sp>
        <p:nvSpPr>
          <p:cNvPr id="2" name="矩形 1"/>
          <p:cNvSpPr/>
          <p:nvPr userDrawn="1"/>
        </p:nvSpPr>
        <p:spPr>
          <a:xfrm>
            <a:off x="2" y="301329"/>
            <a:ext cx="92669" cy="6027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p>
        </p:txBody>
      </p:sp>
      <p:sp>
        <p:nvSpPr>
          <p:cNvPr id="11" name="标题占位符 1"/>
          <p:cNvSpPr>
            <a:spLocks noGrp="1"/>
          </p:cNvSpPr>
          <p:nvPr>
            <p:ph type="title"/>
          </p:nvPr>
        </p:nvSpPr>
        <p:spPr>
          <a:xfrm>
            <a:off x="223039" y="282618"/>
            <a:ext cx="12055205" cy="614405"/>
          </a:xfrm>
          <a:prstGeom prst="rect">
            <a:avLst/>
          </a:prstGeom>
        </p:spPr>
        <p:txBody>
          <a:bodyPr vert="horz" lIns="91440" tIns="45720" rIns="91440" bIns="45720" rtlCol="0" anchor="ctr">
            <a:noAutofit/>
          </a:bodyPr>
          <a:lstStyle>
            <a:lvl1pPr>
              <a:defRPr sz="3350">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5" name="矩形 4"/>
          <p:cNvSpPr/>
          <p:nvPr userDrawn="1"/>
        </p:nvSpPr>
        <p:spPr>
          <a:xfrm>
            <a:off x="118960" y="303957"/>
            <a:ext cx="45719" cy="6000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正文版式">
    <p:spTree>
      <p:nvGrpSpPr>
        <p:cNvPr id="1" name=""/>
        <p:cNvGrpSpPr/>
        <p:nvPr/>
      </p:nvGrpSpPr>
      <p:grpSpPr>
        <a:xfrm>
          <a:off x="0" y="0"/>
          <a:ext cx="0" cy="0"/>
          <a:chOff x="0" y="0"/>
          <a:chExt cx="0" cy="0"/>
        </a:xfrm>
      </p:grpSpPr>
      <p:sp>
        <p:nvSpPr>
          <p:cNvPr id="10" name="矩形 9"/>
          <p:cNvSpPr/>
          <p:nvPr userDrawn="1"/>
        </p:nvSpPr>
        <p:spPr>
          <a:xfrm>
            <a:off x="150482" y="301329"/>
            <a:ext cx="86205" cy="6027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p>
        </p:txBody>
      </p:sp>
      <p:sp>
        <p:nvSpPr>
          <p:cNvPr id="2" name="矩形 1"/>
          <p:cNvSpPr/>
          <p:nvPr userDrawn="1"/>
        </p:nvSpPr>
        <p:spPr>
          <a:xfrm>
            <a:off x="2" y="301329"/>
            <a:ext cx="137620" cy="60270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p>
        </p:txBody>
      </p:sp>
      <p:sp>
        <p:nvSpPr>
          <p:cNvPr id="11" name="标题占位符 1"/>
          <p:cNvSpPr>
            <a:spLocks noGrp="1"/>
          </p:cNvSpPr>
          <p:nvPr>
            <p:ph type="title" hasCustomPrompt="1"/>
          </p:nvPr>
        </p:nvSpPr>
        <p:spPr>
          <a:xfrm>
            <a:off x="401795" y="289634"/>
            <a:ext cx="12055205" cy="614405"/>
          </a:xfrm>
          <a:prstGeom prst="rect">
            <a:avLst/>
          </a:prstGeom>
        </p:spPr>
        <p:txBody>
          <a:bodyPr vert="horz" lIns="91440" tIns="45720" rIns="91440" bIns="45720" rtlCol="0" anchor="ctr">
            <a:noAutofit/>
          </a:bodyPr>
          <a:lstStyle>
            <a:lvl1pPr>
              <a:defRPr>
                <a:solidFill>
                  <a:schemeClr val="bg1"/>
                </a:solidFill>
              </a:defRPr>
            </a:lvl1pPr>
          </a:lstStyle>
          <a:p>
            <a:r>
              <a:rPr lang="zh-CN" altLang="en-US" dirty="0"/>
              <a:t>单击此处编辑标题样式</a:t>
            </a:r>
            <a:endParaRPr lang="zh-CN" altLang="en-US" dirty="0"/>
          </a:p>
        </p:txBody>
      </p:sp>
      <p:sp>
        <p:nvSpPr>
          <p:cNvPr id="6" name="文本占位符 10"/>
          <p:cNvSpPr>
            <a:spLocks noGrp="1"/>
          </p:cNvSpPr>
          <p:nvPr>
            <p:ph type="body" sz="quarter" idx="12" hasCustomPrompt="1"/>
          </p:nvPr>
        </p:nvSpPr>
        <p:spPr>
          <a:xfrm>
            <a:off x="946384" y="1245592"/>
            <a:ext cx="10965983" cy="5484707"/>
          </a:xfrm>
          <a:prstGeom prst="rect">
            <a:avLst/>
          </a:prstGeom>
        </p:spPr>
        <p:txBody>
          <a:bodyPr/>
          <a:lstStyle>
            <a:lvl1pPr marL="481965" indent="-481965">
              <a:buClr>
                <a:srgbClr val="1577BA"/>
              </a:buClr>
              <a:buFont typeface="Arial" panose="020B0604020202020204" pitchFamily="34" charset="0"/>
              <a:buChar char="•"/>
              <a:defRPr lang="zh-CN" altLang="en-US" sz="3570" b="0" kern="1200" dirty="0" smtClean="0">
                <a:solidFill>
                  <a:srgbClr val="1577BA"/>
                </a:solidFill>
                <a:latin typeface="思源黑体 CN Normal" panose="020B0400000000000000" pitchFamily="34" charset="-122"/>
                <a:ea typeface="思源黑体 CN Normal" panose="020B0400000000000000" pitchFamily="34" charset="-122"/>
                <a:cs typeface="+mn-cs"/>
              </a:defRPr>
            </a:lvl1pPr>
            <a:lvl2pPr>
              <a:defRPr sz="268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481965" lvl="0" indent="-481965" algn="l" defTabSz="1285240" rtl="0" eaLnBrk="1" latinLnBrk="0" hangingPunct="1">
              <a:lnSpc>
                <a:spcPct val="150000"/>
              </a:lnSpc>
              <a:spcBef>
                <a:spcPts val="135"/>
              </a:spcBef>
              <a:buFont typeface="Arial" panose="020B0604020202020204" pitchFamily="34" charset="0"/>
              <a:buChar char="•"/>
            </a:pPr>
            <a:r>
              <a:rPr lang="zh-CN" altLang="en-US" dirty="0"/>
              <a:t>编辑文本样式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
        <p:nvSpPr>
          <p:cNvPr id="7" name="矩形 6"/>
          <p:cNvSpPr/>
          <p:nvPr userDrawn="1"/>
        </p:nvSpPr>
        <p:spPr>
          <a:xfrm>
            <a:off x="9957767" y="6784677"/>
            <a:ext cx="775136" cy="246221"/>
          </a:xfrm>
          <a:prstGeom prst="rect">
            <a:avLst/>
          </a:prstGeom>
        </p:spPr>
        <p:txBody>
          <a:bodyPr wrap="square">
            <a:spAutoFit/>
          </a:bodyPr>
          <a:lstStyle/>
          <a:p>
            <a:pPr fontAlgn="auto">
              <a:spcBef>
                <a:spcPts val="0"/>
              </a:spcBef>
              <a:spcAft>
                <a:spcPts val="0"/>
              </a:spcAft>
            </a:pP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模板下载：</a:t>
            </a:r>
            <a:r>
              <a:rPr lang="en-US" altLang="zh-CN" sz="100" dirty="0">
                <a:solidFill>
                  <a:prstClr val="black"/>
                </a:solidFill>
                <a:latin typeface="Calibri" panose="020F0502020204030204"/>
                <a:ea typeface="宋体" panose="02010600030101010101" pitchFamily="2" charset="-122"/>
              </a:rPr>
              <a:t>www.1ppt.com/moban/     </a:t>
            </a:r>
            <a:r>
              <a:rPr lang="zh-CN" altLang="en-US" sz="100" dirty="0">
                <a:solidFill>
                  <a:prstClr val="black"/>
                </a:solidFill>
                <a:latin typeface="Calibri" panose="020F0502020204030204"/>
                <a:ea typeface="宋体" panose="02010600030101010101" pitchFamily="2" charset="-122"/>
              </a:rPr>
              <a:t>行业</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模板：</a:t>
            </a:r>
            <a:r>
              <a:rPr lang="en-US" altLang="zh-CN" sz="100" dirty="0">
                <a:solidFill>
                  <a:prstClr val="black"/>
                </a:solidFill>
                <a:latin typeface="Calibri" panose="020F0502020204030204"/>
                <a:ea typeface="宋体" panose="02010600030101010101" pitchFamily="2" charset="-122"/>
              </a:rPr>
              <a:t>www.1ppt.com/hangye/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节日</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模板：</a:t>
            </a:r>
            <a:r>
              <a:rPr lang="en-US" altLang="zh-CN" sz="100" dirty="0">
                <a:solidFill>
                  <a:prstClr val="black"/>
                </a:solidFill>
                <a:latin typeface="Calibri" panose="020F0502020204030204"/>
                <a:ea typeface="宋体" panose="02010600030101010101" pitchFamily="2" charset="-122"/>
              </a:rPr>
              <a:t>www.1ppt.com/jieri/           PPT</a:t>
            </a:r>
            <a:r>
              <a:rPr lang="zh-CN" altLang="en-US" sz="100" dirty="0">
                <a:solidFill>
                  <a:prstClr val="black"/>
                </a:solidFill>
                <a:latin typeface="Calibri" panose="020F0502020204030204"/>
                <a:ea typeface="宋体" panose="02010600030101010101" pitchFamily="2" charset="-122"/>
              </a:rPr>
              <a:t>素材下载：</a:t>
            </a:r>
            <a:r>
              <a:rPr lang="en-US" altLang="zh-CN" sz="100" dirty="0">
                <a:solidFill>
                  <a:prstClr val="black"/>
                </a:solidFill>
                <a:latin typeface="Calibri" panose="020F0502020204030204"/>
                <a:ea typeface="宋体" panose="02010600030101010101" pitchFamily="2" charset="-122"/>
              </a:rPr>
              <a:t>www.1ppt.com/sucai/</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背景图片：</a:t>
            </a:r>
            <a:r>
              <a:rPr lang="en-US" altLang="zh-CN" sz="100" dirty="0">
                <a:solidFill>
                  <a:prstClr val="black"/>
                </a:solidFill>
                <a:latin typeface="Calibri" panose="020F0502020204030204"/>
                <a:ea typeface="宋体" panose="02010600030101010101" pitchFamily="2" charset="-122"/>
              </a:rPr>
              <a:t>www.1ppt.com/beijing/      PPT</a:t>
            </a:r>
            <a:r>
              <a:rPr lang="zh-CN" altLang="en-US" sz="100" dirty="0">
                <a:solidFill>
                  <a:prstClr val="black"/>
                </a:solidFill>
                <a:latin typeface="Calibri" panose="020F0502020204030204"/>
                <a:ea typeface="宋体" panose="02010600030101010101" pitchFamily="2" charset="-122"/>
              </a:rPr>
              <a:t>图表下载：</a:t>
            </a:r>
            <a:r>
              <a:rPr lang="en-US" altLang="zh-CN" sz="100" dirty="0">
                <a:solidFill>
                  <a:prstClr val="black"/>
                </a:solidFill>
                <a:latin typeface="Calibri" panose="020F0502020204030204"/>
                <a:ea typeface="宋体" panose="02010600030101010101" pitchFamily="2" charset="-122"/>
              </a:rPr>
              <a:t>www.1ppt.com/tubiao/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优秀</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下载：</a:t>
            </a:r>
            <a:r>
              <a:rPr lang="en-US" altLang="zh-CN" sz="100" dirty="0">
                <a:solidFill>
                  <a:prstClr val="black"/>
                </a:solidFill>
                <a:latin typeface="Calibri" panose="020F0502020204030204"/>
                <a:ea typeface="宋体" panose="02010600030101010101" pitchFamily="2" charset="-122"/>
              </a:rPr>
              <a:t>www.1ppt.com/xiazai/        PPT</a:t>
            </a:r>
            <a:r>
              <a:rPr lang="zh-CN" altLang="en-US" sz="100" dirty="0">
                <a:solidFill>
                  <a:prstClr val="black"/>
                </a:solidFill>
                <a:latin typeface="Calibri" panose="020F0502020204030204"/>
                <a:ea typeface="宋体" panose="02010600030101010101" pitchFamily="2" charset="-122"/>
              </a:rPr>
              <a:t>教程： </a:t>
            </a:r>
            <a:r>
              <a:rPr lang="en-US" altLang="zh-CN" sz="100" dirty="0">
                <a:solidFill>
                  <a:prstClr val="black"/>
                </a:solidFill>
                <a:latin typeface="Calibri" panose="020F0502020204030204"/>
                <a:ea typeface="宋体" panose="02010600030101010101" pitchFamily="2" charset="-122"/>
              </a:rPr>
              <a:t>www.1ppt.com/powerpoint/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black"/>
                </a:solidFill>
                <a:latin typeface="Calibri" panose="020F0502020204030204"/>
                <a:ea typeface="宋体" panose="02010600030101010101" pitchFamily="2" charset="-122"/>
              </a:rPr>
              <a:t>Word</a:t>
            </a:r>
            <a:r>
              <a:rPr lang="zh-CN" altLang="en-US" sz="100" dirty="0">
                <a:solidFill>
                  <a:prstClr val="black"/>
                </a:solidFill>
                <a:latin typeface="Calibri" panose="020F0502020204030204"/>
                <a:ea typeface="宋体" panose="02010600030101010101" pitchFamily="2" charset="-122"/>
              </a:rPr>
              <a:t>教程： </a:t>
            </a:r>
            <a:r>
              <a:rPr lang="en-US" altLang="zh-CN" sz="100" dirty="0">
                <a:solidFill>
                  <a:prstClr val="black"/>
                </a:solidFill>
                <a:latin typeface="Calibri" panose="020F0502020204030204"/>
                <a:ea typeface="宋体" panose="02010600030101010101" pitchFamily="2" charset="-122"/>
              </a:rPr>
              <a:t>www.1ppt.com/word/              Excel</a:t>
            </a:r>
            <a:r>
              <a:rPr lang="zh-CN" altLang="en-US" sz="100" dirty="0">
                <a:solidFill>
                  <a:prstClr val="black"/>
                </a:solidFill>
                <a:latin typeface="Calibri" panose="020F0502020204030204"/>
                <a:ea typeface="宋体" panose="02010600030101010101" pitchFamily="2" charset="-122"/>
              </a:rPr>
              <a:t>教程：</a:t>
            </a:r>
            <a:r>
              <a:rPr lang="en-US" altLang="zh-CN" sz="100" dirty="0">
                <a:solidFill>
                  <a:prstClr val="black"/>
                </a:solidFill>
                <a:latin typeface="Calibri" panose="020F0502020204030204"/>
                <a:ea typeface="宋体" panose="02010600030101010101" pitchFamily="2" charset="-122"/>
              </a:rPr>
              <a:t>www.1ppt.com/excel/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资料下载：</a:t>
            </a:r>
            <a:r>
              <a:rPr lang="en-US" altLang="zh-CN" sz="100" dirty="0">
                <a:solidFill>
                  <a:prstClr val="black"/>
                </a:solidFill>
                <a:latin typeface="Calibri" panose="020F0502020204030204"/>
                <a:ea typeface="宋体" panose="02010600030101010101" pitchFamily="2" charset="-122"/>
              </a:rPr>
              <a:t>www.1ppt.com/ziliao/                PPT</a:t>
            </a:r>
            <a:r>
              <a:rPr lang="zh-CN" altLang="en-US" sz="100" dirty="0">
                <a:solidFill>
                  <a:prstClr val="black"/>
                </a:solidFill>
                <a:latin typeface="Calibri" panose="020F0502020204030204"/>
                <a:ea typeface="宋体" panose="02010600030101010101" pitchFamily="2" charset="-122"/>
              </a:rPr>
              <a:t>课件下载：</a:t>
            </a:r>
            <a:r>
              <a:rPr lang="en-US" altLang="zh-CN" sz="100" dirty="0">
                <a:solidFill>
                  <a:prstClr val="black"/>
                </a:solidFill>
                <a:latin typeface="Calibri" panose="020F0502020204030204"/>
                <a:ea typeface="宋体" panose="02010600030101010101" pitchFamily="2" charset="-122"/>
              </a:rPr>
              <a:t>www.1ppt.com/kejian/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范文下载：</a:t>
            </a:r>
            <a:r>
              <a:rPr lang="en-US" altLang="zh-CN" sz="100" dirty="0">
                <a:solidFill>
                  <a:prstClr val="black"/>
                </a:solidFill>
                <a:latin typeface="Calibri" panose="020F0502020204030204"/>
                <a:ea typeface="宋体" panose="02010600030101010101" pitchFamily="2" charset="-122"/>
              </a:rPr>
              <a:t>www.1ppt.com/fanwen/             </a:t>
            </a:r>
            <a:r>
              <a:rPr lang="zh-CN" altLang="en-US" sz="100" dirty="0">
                <a:solidFill>
                  <a:prstClr val="black"/>
                </a:solidFill>
                <a:latin typeface="Calibri" panose="020F0502020204030204"/>
                <a:ea typeface="宋体" panose="02010600030101010101" pitchFamily="2" charset="-122"/>
              </a:rPr>
              <a:t>试卷下载：</a:t>
            </a:r>
            <a:r>
              <a:rPr lang="en-US" altLang="zh-CN" sz="100" dirty="0">
                <a:solidFill>
                  <a:prstClr val="black"/>
                </a:solidFill>
                <a:latin typeface="Calibri" panose="020F0502020204030204"/>
                <a:ea typeface="宋体" panose="02010600030101010101" pitchFamily="2" charset="-122"/>
              </a:rPr>
              <a:t>www.1ppt.com/shiti/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教案下载：</a:t>
            </a:r>
            <a:r>
              <a:rPr lang="en-US" altLang="zh-CN" sz="100" dirty="0">
                <a:solidFill>
                  <a:prstClr val="black"/>
                </a:solidFill>
                <a:latin typeface="Calibri" panose="020F0502020204030204"/>
                <a:ea typeface="宋体" panose="02010600030101010101" pitchFamily="2" charset="-122"/>
              </a:rPr>
              <a:t>www.1ppt.com/jiaoan/  </a:t>
            </a:r>
            <a:r>
              <a:rPr lang="en-US" altLang="zh-CN" sz="100" dirty="0" smtClean="0">
                <a:solidFill>
                  <a:prstClr val="black"/>
                </a:solidFill>
                <a:latin typeface="Calibri" panose="020F0502020204030204"/>
                <a:ea typeface="宋体" panose="02010600030101010101" pitchFamily="2" charset="-122"/>
              </a:rPr>
              <a:t>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字体下</a:t>
            </a:r>
            <a:r>
              <a:rPr lang="zh-CN" altLang="en-US" sz="100" dirty="0" smtClean="0">
                <a:solidFill>
                  <a:prstClr val="black"/>
                </a:solidFill>
                <a:latin typeface="Calibri" panose="020F0502020204030204"/>
                <a:ea typeface="宋体" panose="02010600030101010101" pitchFamily="2" charset="-122"/>
              </a:rPr>
              <a:t>载：</a:t>
            </a:r>
            <a:r>
              <a:rPr lang="en-US" altLang="zh-CN" sz="100" dirty="0" smtClean="0">
                <a:solidFill>
                  <a:prstClr val="black"/>
                </a:solidFill>
                <a:latin typeface="Calibri" panose="020F0502020204030204"/>
                <a:ea typeface="宋体" panose="02010600030101010101" pitchFamily="2" charset="-122"/>
              </a:rPr>
              <a:t>www.1ppt.com/ziti/</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black"/>
                </a:solidFill>
                <a:latin typeface="Calibri" panose="020F0502020204030204"/>
                <a:ea typeface="宋体" panose="02010600030101010101" pitchFamily="2" charset="-122"/>
              </a:rPr>
              <a:t> </a:t>
            </a:r>
            <a:endParaRPr lang="zh-CN" altLang="en-US" sz="100" dirty="0">
              <a:solidFill>
                <a:prstClr val="black"/>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9.xml"/><Relationship Id="rId3"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4.xml"/><Relationship Id="rId3" Type="http://schemas.openxmlformats.org/officeDocument/2006/relationships/image" Target="../media/image2.png"/><Relationship Id="rId2" Type="http://schemas.openxmlformats.org/officeDocument/2006/relationships/tags" Target="../tags/tag5.xml"/><Relationship Id="rId1" Type="http://schemas.openxmlformats.org/officeDocument/2006/relationships/tags" Target="../tags/tag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YING IMPRESSION FID FEIZHAO    qq:1964271550"/>
          <p:cNvSpPr/>
          <p:nvPr/>
        </p:nvSpPr>
        <p:spPr bwMode="auto">
          <a:xfrm>
            <a:off x="10443865" y="194"/>
            <a:ext cx="2414188" cy="247963"/>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p>
        </p:txBody>
      </p:sp>
      <p:sp>
        <p:nvSpPr>
          <p:cNvPr id="62" name="FLYING IMPRESSION FID FEIZHAO    qq:1964271550"/>
          <p:cNvSpPr txBox="1"/>
          <p:nvPr>
            <p:custDataLst>
              <p:tags r:id="rId1"/>
            </p:custDataLst>
          </p:nvPr>
        </p:nvSpPr>
        <p:spPr>
          <a:xfrm>
            <a:off x="3385798" y="2406931"/>
            <a:ext cx="7832272" cy="871457"/>
          </a:xfrm>
          <a:prstGeom prst="rect">
            <a:avLst/>
          </a:prstGeom>
          <a:noFill/>
        </p:spPr>
        <p:txBody>
          <a:bodyPr wrap="square" rtlCol="0">
            <a:spAutoFit/>
          </a:bodyPr>
          <a:lstStyle/>
          <a:p>
            <a:r>
              <a:rPr lang="en-US" altLang="zh-CN" sz="5065" b="1" dirty="0">
                <a:solidFill>
                  <a:schemeClr val="bg1"/>
                </a:solidFill>
                <a:latin typeface="微软雅黑" panose="020B0503020204020204" pitchFamily="34" charset="-122"/>
                <a:ea typeface="微软雅黑" panose="020B0503020204020204" pitchFamily="34" charset="-122"/>
              </a:rPr>
              <a:t>Android</a:t>
            </a:r>
            <a:r>
              <a:rPr lang="zh-CN" altLang="zh-CN" sz="5065" b="1" dirty="0">
                <a:solidFill>
                  <a:schemeClr val="bg1"/>
                </a:solidFill>
                <a:latin typeface="微软雅黑" panose="020B0503020204020204" pitchFamily="34" charset="-122"/>
                <a:ea typeface="微软雅黑" panose="020B0503020204020204" pitchFamily="34" charset="-122"/>
              </a:rPr>
              <a:t>高级</a:t>
            </a:r>
            <a:r>
              <a:rPr lang="zh-CN" altLang="zh-CN" sz="5065" b="1" dirty="0" smtClean="0">
                <a:solidFill>
                  <a:schemeClr val="bg1"/>
                </a:solidFill>
                <a:latin typeface="微软雅黑" panose="020B0503020204020204" pitchFamily="34" charset="-122"/>
                <a:ea typeface="微软雅黑" panose="020B0503020204020204" pitchFamily="34" charset="-122"/>
              </a:rPr>
              <a:t>开发</a:t>
            </a:r>
            <a:r>
              <a:rPr lang="zh-CN" altLang="en-US" sz="5065" b="1" dirty="0" smtClean="0">
                <a:solidFill>
                  <a:schemeClr val="bg1"/>
                </a:solidFill>
                <a:latin typeface="微软雅黑" panose="020B0503020204020204" pitchFamily="34" charset="-122"/>
                <a:ea typeface="微软雅黑" panose="020B0503020204020204" pitchFamily="34" charset="-122"/>
              </a:rPr>
              <a:t>正式课</a:t>
            </a:r>
            <a:endParaRPr lang="zh-CN" altLang="zh-CN" sz="5065" b="1" dirty="0">
              <a:solidFill>
                <a:schemeClr val="bg1"/>
              </a:solidFill>
              <a:latin typeface="微软雅黑" panose="020B0503020204020204" pitchFamily="34" charset="-122"/>
              <a:ea typeface="微软雅黑" panose="020B0503020204020204" pitchFamily="34" charset="-122"/>
            </a:endParaRPr>
          </a:p>
        </p:txBody>
      </p:sp>
      <p:sp>
        <p:nvSpPr>
          <p:cNvPr id="64" name="FLYING IMPRESSION FID FEIZHAO    qq:1964271550"/>
          <p:cNvSpPr txBox="1"/>
          <p:nvPr>
            <p:custDataLst>
              <p:tags r:id="rId2"/>
            </p:custDataLst>
          </p:nvPr>
        </p:nvSpPr>
        <p:spPr>
          <a:xfrm>
            <a:off x="8534098" y="3282169"/>
            <a:ext cx="2211197" cy="288412"/>
          </a:xfrm>
          <a:prstGeom prst="rect">
            <a:avLst/>
          </a:prstGeom>
          <a:noFill/>
        </p:spPr>
        <p:txBody>
          <a:bodyPr wrap="square" rtlCol="0">
            <a:spAutoFit/>
          </a:bodyPr>
          <a:lstStyle/>
          <a:p>
            <a:pPr>
              <a:lnSpc>
                <a:spcPct val="120000"/>
              </a:lnSpc>
            </a:pPr>
            <a:r>
              <a:rPr lang="zh-CN" altLang="en-US" sz="1160" b="1" dirty="0">
                <a:solidFill>
                  <a:schemeClr val="bg1"/>
                </a:solidFill>
                <a:latin typeface="微软雅黑" panose="020B0503020204020204" pitchFamily="34" charset="-122"/>
                <a:ea typeface="微软雅黑" panose="020B0503020204020204" pitchFamily="34" charset="-122"/>
              </a:rPr>
              <a:t>码牛学院</a:t>
            </a:r>
            <a:r>
              <a:rPr lang="en-US" altLang="zh-CN" sz="1160" b="1" dirty="0">
                <a:solidFill>
                  <a:schemeClr val="bg1"/>
                </a:solidFill>
                <a:latin typeface="微软雅黑" panose="020B0503020204020204" pitchFamily="34" charset="-122"/>
                <a:ea typeface="微软雅黑" panose="020B0503020204020204" pitchFamily="34" charset="-122"/>
              </a:rPr>
              <a:t>-</a:t>
            </a:r>
            <a:r>
              <a:rPr lang="zh-CN" altLang="en-US" sz="1160" b="1" dirty="0">
                <a:solidFill>
                  <a:schemeClr val="bg1"/>
                </a:solidFill>
                <a:latin typeface="微软雅黑" panose="020B0503020204020204" pitchFamily="34" charset="-122"/>
                <a:ea typeface="微软雅黑" panose="020B0503020204020204" pitchFamily="34" charset="-122"/>
              </a:rPr>
              <a:t>用代码码出牛逼人生</a:t>
            </a:r>
            <a:endParaRPr lang="en-US" altLang="zh-CN" sz="1160" b="1" dirty="0">
              <a:solidFill>
                <a:schemeClr val="bg1"/>
              </a:solidFill>
              <a:latin typeface="微软雅黑" panose="020B0503020204020204" pitchFamily="34" charset="-122"/>
              <a:ea typeface="微软雅黑" panose="020B0503020204020204" pitchFamily="34" charset="-122"/>
            </a:endParaRPr>
          </a:p>
        </p:txBody>
      </p:sp>
      <p:pic>
        <p:nvPicPr>
          <p:cNvPr id="5" name="图片 4" descr="logo"/>
          <p:cNvPicPr>
            <a:picLocks noChangeAspect="1"/>
          </p:cNvPicPr>
          <p:nvPr/>
        </p:nvPicPr>
        <p:blipFill>
          <a:blip r:embed="rId3"/>
          <a:stretch>
            <a:fillRect/>
          </a:stretch>
        </p:blipFill>
        <p:spPr>
          <a:xfrm>
            <a:off x="1676847" y="1816125"/>
            <a:ext cx="1967443" cy="196744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1" presetClass="entr" presetSubtype="0" fill="hold" grpId="0" nodeType="clickEffect">
                                  <p:stCondLst>
                                    <p:cond delay="0"/>
                                  </p:stCondLst>
                                  <p:iterate type="lt">
                                    <p:tmPct val="10000"/>
                                  </p:iterate>
                                  <p:childTnLst>
                                    <p:set>
                                      <p:cBhvr>
                                        <p:cTn id="12" dur="1" fill="hold">
                                          <p:stCondLst>
                                            <p:cond delay="0"/>
                                          </p:stCondLst>
                                        </p:cTn>
                                        <p:tgtEl>
                                          <p:spTgt spid="62"/>
                                        </p:tgtEl>
                                        <p:attrNameLst>
                                          <p:attrName>style.visibility</p:attrName>
                                        </p:attrNameLst>
                                      </p:cBhvr>
                                      <p:to>
                                        <p:strVal val="visible"/>
                                      </p:to>
                                    </p:set>
                                    <p:anim calcmode="lin" valueType="num">
                                      <p:cBhvr>
                                        <p:cTn id="13"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62"/>
                                        </p:tgtEl>
                                        <p:attrNameLst>
                                          <p:attrName>ppt_y</p:attrName>
                                        </p:attrNameLst>
                                      </p:cBhvr>
                                      <p:tavLst>
                                        <p:tav tm="0">
                                          <p:val>
                                            <p:strVal val="#ppt_y"/>
                                          </p:val>
                                        </p:tav>
                                        <p:tav tm="100000">
                                          <p:val>
                                            <p:strVal val="#ppt_y"/>
                                          </p:val>
                                        </p:tav>
                                      </p:tavLst>
                                    </p:anim>
                                    <p:anim calcmode="lin" valueType="num">
                                      <p:cBhvr>
                                        <p:cTn id="15"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1000"/>
                                        <p:tgtEl>
                                          <p:spTgt spid="64"/>
                                        </p:tgtEl>
                                      </p:cBhvr>
                                    </p:animEffect>
                                    <p:anim calcmode="lin" valueType="num">
                                      <p:cBhvr>
                                        <p:cTn id="23" dur="1000" fill="hold"/>
                                        <p:tgtEl>
                                          <p:spTgt spid="64"/>
                                        </p:tgtEl>
                                        <p:attrNameLst>
                                          <p:attrName>ppt_x</p:attrName>
                                        </p:attrNameLst>
                                      </p:cBhvr>
                                      <p:tavLst>
                                        <p:tav tm="0">
                                          <p:val>
                                            <p:strVal val="#ppt_x"/>
                                          </p:val>
                                        </p:tav>
                                        <p:tav tm="100000">
                                          <p:val>
                                            <p:strVal val="#ppt_x"/>
                                          </p:val>
                                        </p:tav>
                                      </p:tavLst>
                                    </p:anim>
                                    <p:anim calcmode="lin" valueType="num">
                                      <p:cBhvr>
                                        <p:cTn id="24"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2" grpId="0"/>
      <p:bldP spid="6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0703" y="224615"/>
            <a:ext cx="12055205" cy="614405"/>
          </a:xfrm>
        </p:spPr>
        <p:txBody>
          <a:bodyPr/>
          <a:lstStyle/>
          <a:p>
            <a:r>
              <a:rPr lang="zh-CN" sz="4000" dirty="0"/>
              <a:t>多核</a:t>
            </a:r>
            <a:r>
              <a:rPr lang="en-US" altLang="zh-CN" sz="4000" dirty="0"/>
              <a:t>CPU</a:t>
            </a:r>
            <a:r>
              <a:rPr lang="zh-CN" altLang="en-US" sz="4000" dirty="0"/>
              <a:t>缓存架构</a:t>
            </a:r>
            <a:endParaRPr lang="zh-CN" altLang="en-US" sz="4000" dirty="0"/>
          </a:p>
        </p:txBody>
      </p:sp>
      <p:pic>
        <p:nvPicPr>
          <p:cNvPr id="11" name="图片 10"/>
          <p:cNvPicPr>
            <a:picLocks noChangeAspect="1"/>
          </p:cNvPicPr>
          <p:nvPr/>
        </p:nvPicPr>
        <p:blipFill>
          <a:blip r:embed="rId1"/>
          <a:stretch>
            <a:fillRect/>
          </a:stretch>
        </p:blipFill>
        <p:spPr>
          <a:xfrm>
            <a:off x="3335655" y="1821815"/>
            <a:ext cx="6187440" cy="35890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0703" y="224615"/>
            <a:ext cx="12055205" cy="614405"/>
          </a:xfrm>
        </p:spPr>
        <p:txBody>
          <a:bodyPr/>
          <a:lstStyle/>
          <a:p>
            <a:r>
              <a:rPr lang="en-US" sz="4000" dirty="0"/>
              <a:t>JMM</a:t>
            </a:r>
            <a:r>
              <a:rPr lang="zh-CN" altLang="en-US" sz="4000" dirty="0"/>
              <a:t>内存模型</a:t>
            </a:r>
            <a:endParaRPr lang="zh-CN" altLang="en-US" sz="4000" dirty="0"/>
          </a:p>
        </p:txBody>
      </p:sp>
      <p:pic>
        <p:nvPicPr>
          <p:cNvPr id="3" name="图片 2"/>
          <p:cNvPicPr>
            <a:picLocks noChangeAspect="1"/>
          </p:cNvPicPr>
          <p:nvPr/>
        </p:nvPicPr>
        <p:blipFill>
          <a:blip r:embed="rId1"/>
          <a:stretch>
            <a:fillRect/>
          </a:stretch>
        </p:blipFill>
        <p:spPr>
          <a:xfrm>
            <a:off x="5565140" y="951865"/>
            <a:ext cx="6812280" cy="5212080"/>
          </a:xfrm>
          <a:prstGeom prst="rect">
            <a:avLst/>
          </a:prstGeom>
        </p:spPr>
      </p:pic>
      <p:sp>
        <p:nvSpPr>
          <p:cNvPr id="5" name="文本框 4"/>
          <p:cNvSpPr txBox="1"/>
          <p:nvPr/>
        </p:nvSpPr>
        <p:spPr>
          <a:xfrm>
            <a:off x="1316355" y="1600200"/>
            <a:ext cx="3522345" cy="1476375"/>
          </a:xfrm>
          <a:prstGeom prst="rect">
            <a:avLst/>
          </a:prstGeom>
          <a:noFill/>
        </p:spPr>
        <p:txBody>
          <a:bodyPr wrap="square" rtlCol="0">
            <a:spAutoFit/>
          </a:bodyPr>
          <a:p>
            <a:pPr marL="0" indent="0">
              <a:buFont typeface="+mj-lt"/>
              <a:buNone/>
            </a:pPr>
            <a:r>
              <a:rPr lang="en-US">
                <a:solidFill>
                  <a:schemeClr val="bg1"/>
                </a:solidFill>
                <a:sym typeface="+mn-ea"/>
              </a:rPr>
              <a:t>JAVA</a:t>
            </a:r>
            <a:r>
              <a:rPr lang="zh-CN" altLang="en-US">
                <a:solidFill>
                  <a:schemeClr val="bg1"/>
                </a:solidFill>
                <a:sym typeface="+mn-ea"/>
              </a:rPr>
              <a:t>多线程内存模型跟</a:t>
            </a:r>
            <a:r>
              <a:rPr lang="en-US" altLang="zh-CN">
                <a:solidFill>
                  <a:schemeClr val="bg1"/>
                </a:solidFill>
                <a:sym typeface="+mn-ea"/>
              </a:rPr>
              <a:t>CPU</a:t>
            </a:r>
            <a:r>
              <a:rPr lang="zh-CN" altLang="en-US">
                <a:solidFill>
                  <a:schemeClr val="bg1"/>
                </a:solidFill>
                <a:sym typeface="+mn-ea"/>
              </a:rPr>
              <a:t>内存模型类似，是基于</a:t>
            </a:r>
            <a:r>
              <a:rPr lang="en-US" altLang="zh-CN">
                <a:solidFill>
                  <a:schemeClr val="bg1"/>
                </a:solidFill>
                <a:sym typeface="+mn-ea"/>
              </a:rPr>
              <a:t>CPU</a:t>
            </a:r>
            <a:r>
              <a:rPr lang="zh-CN" altLang="en-US">
                <a:solidFill>
                  <a:schemeClr val="bg1"/>
                </a:solidFill>
                <a:sym typeface="+mn-ea"/>
              </a:rPr>
              <a:t>缓存模型来建立的，</a:t>
            </a:r>
            <a:r>
              <a:rPr lang="en-US" altLang="zh-CN">
                <a:solidFill>
                  <a:schemeClr val="bg1"/>
                </a:solidFill>
                <a:sym typeface="+mn-ea"/>
              </a:rPr>
              <a:t>java</a:t>
            </a:r>
            <a:r>
              <a:rPr lang="zh-CN" altLang="en-US">
                <a:solidFill>
                  <a:schemeClr val="bg1"/>
                </a:solidFill>
                <a:sym typeface="+mn-ea"/>
              </a:rPr>
              <a:t>线程内存模型是标准化的，屏蔽了底层计算机的不同</a:t>
            </a:r>
            <a:endParaRPr lang="zh-CN" altLang="en-US" dirty="0" smtClean="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0703" y="224615"/>
            <a:ext cx="12055205" cy="614405"/>
          </a:xfrm>
        </p:spPr>
        <p:txBody>
          <a:bodyPr/>
          <a:lstStyle/>
          <a:p>
            <a:r>
              <a:rPr lang="en-US" sz="4000" dirty="0"/>
              <a:t>JMM</a:t>
            </a:r>
            <a:r>
              <a:rPr lang="zh-CN" altLang="en-US" sz="4000" dirty="0"/>
              <a:t>内存模型</a:t>
            </a:r>
            <a:r>
              <a:rPr lang="en-US" altLang="zh-CN" sz="4000" dirty="0"/>
              <a:t>8</a:t>
            </a:r>
            <a:r>
              <a:rPr lang="zh-CN" altLang="en-US" sz="4000" dirty="0"/>
              <a:t>大原子操作</a:t>
            </a:r>
            <a:endParaRPr lang="zh-CN" altLang="en-US" sz="4000" dirty="0"/>
          </a:p>
        </p:txBody>
      </p:sp>
      <p:sp>
        <p:nvSpPr>
          <p:cNvPr id="5" name="文本框 4"/>
          <p:cNvSpPr txBox="1"/>
          <p:nvPr/>
        </p:nvSpPr>
        <p:spPr>
          <a:xfrm>
            <a:off x="1316355" y="1600200"/>
            <a:ext cx="9989820" cy="3415030"/>
          </a:xfrm>
          <a:prstGeom prst="rect">
            <a:avLst/>
          </a:prstGeom>
          <a:noFill/>
        </p:spPr>
        <p:txBody>
          <a:bodyPr wrap="square" rtlCol="0">
            <a:spAutoFit/>
          </a:bodyPr>
          <a:p>
            <a:pPr marL="285750" indent="-285750">
              <a:lnSpc>
                <a:spcPct val="150000"/>
              </a:lnSpc>
              <a:buFont typeface="Arial" panose="020B0604020202020204" pitchFamily="34" charset="0"/>
              <a:buChar char="•"/>
            </a:pPr>
            <a:r>
              <a:rPr lang="en-US">
                <a:solidFill>
                  <a:schemeClr val="accent1"/>
                </a:solidFill>
                <a:sym typeface="+mn-ea"/>
              </a:rPr>
              <a:t>read(</a:t>
            </a:r>
            <a:r>
              <a:rPr lang="zh-CN" altLang="en-US">
                <a:solidFill>
                  <a:schemeClr val="accent1"/>
                </a:solidFill>
                <a:sym typeface="+mn-ea"/>
              </a:rPr>
              <a:t>读取</a:t>
            </a:r>
            <a:r>
              <a:rPr lang="en-US">
                <a:solidFill>
                  <a:schemeClr val="accent1"/>
                </a:solidFill>
                <a:sym typeface="+mn-ea"/>
              </a:rPr>
              <a:t>)</a:t>
            </a:r>
            <a:r>
              <a:rPr lang="zh-CN" altLang="en-US">
                <a:solidFill>
                  <a:schemeClr val="bg1"/>
                </a:solidFill>
                <a:sym typeface="+mn-ea"/>
              </a:rPr>
              <a:t>：从主内存中读取数据</a:t>
            </a:r>
            <a:endParaRPr lang="en-US">
              <a:solidFill>
                <a:schemeClr val="bg1"/>
              </a:solidFill>
              <a:sym typeface="+mn-ea"/>
            </a:endParaRPr>
          </a:p>
          <a:p>
            <a:pPr marL="285750" indent="-285750">
              <a:lnSpc>
                <a:spcPct val="150000"/>
              </a:lnSpc>
              <a:buFont typeface="Arial" panose="020B0604020202020204" pitchFamily="34" charset="0"/>
              <a:buChar char="•"/>
            </a:pPr>
            <a:r>
              <a:rPr lang="en-US" dirty="0" smtClean="0">
                <a:solidFill>
                  <a:schemeClr val="accent1"/>
                </a:solidFill>
                <a:sym typeface="+mn-ea"/>
              </a:rPr>
              <a:t>load(</a:t>
            </a:r>
            <a:r>
              <a:rPr lang="zh-CN" altLang="en-US" dirty="0" smtClean="0">
                <a:solidFill>
                  <a:schemeClr val="accent1"/>
                </a:solidFill>
                <a:sym typeface="+mn-ea"/>
              </a:rPr>
              <a:t>载入</a:t>
            </a:r>
            <a:r>
              <a:rPr lang="en-US" dirty="0" smtClean="0">
                <a:solidFill>
                  <a:schemeClr val="accent1"/>
                </a:solidFill>
                <a:sym typeface="+mn-ea"/>
              </a:rPr>
              <a:t>)</a:t>
            </a:r>
            <a:r>
              <a:rPr lang="zh-CN" altLang="en-US" dirty="0" smtClean="0">
                <a:solidFill>
                  <a:schemeClr val="bg1"/>
                </a:solidFill>
                <a:sym typeface="+mn-ea"/>
              </a:rPr>
              <a:t>：将主内存读取到的数据写入工作内存</a:t>
            </a:r>
            <a:endParaRPr lang="en-US" dirty="0" smtClean="0">
              <a:solidFill>
                <a:schemeClr val="bg1"/>
              </a:solidFill>
              <a:sym typeface="+mn-ea"/>
            </a:endParaRPr>
          </a:p>
          <a:p>
            <a:pPr marL="285750" indent="-285750">
              <a:lnSpc>
                <a:spcPct val="150000"/>
              </a:lnSpc>
              <a:buFont typeface="Arial" panose="020B0604020202020204" pitchFamily="34" charset="0"/>
              <a:buChar char="•"/>
            </a:pPr>
            <a:r>
              <a:rPr lang="en-US" altLang="zh-CN" dirty="0" smtClean="0">
                <a:solidFill>
                  <a:schemeClr val="accent1"/>
                </a:solidFill>
                <a:sym typeface="+mn-ea"/>
              </a:rPr>
              <a:t>use(</a:t>
            </a:r>
            <a:r>
              <a:rPr lang="zh-CN" altLang="en-US" dirty="0" smtClean="0">
                <a:solidFill>
                  <a:schemeClr val="accent1"/>
                </a:solidFill>
                <a:sym typeface="+mn-ea"/>
              </a:rPr>
              <a:t>使用</a:t>
            </a:r>
            <a:r>
              <a:rPr lang="en-US" altLang="zh-CN" dirty="0" smtClean="0">
                <a:solidFill>
                  <a:schemeClr val="accent1"/>
                </a:solidFill>
                <a:sym typeface="+mn-ea"/>
              </a:rPr>
              <a:t>)</a:t>
            </a:r>
            <a:r>
              <a:rPr lang="zh-CN" altLang="en-US" dirty="0" smtClean="0">
                <a:solidFill>
                  <a:schemeClr val="bg1"/>
                </a:solidFill>
                <a:sym typeface="+mn-ea"/>
              </a:rPr>
              <a:t>：从工作内存读取数据来计算</a:t>
            </a:r>
            <a:endParaRPr lang="en-US" altLang="zh-CN" dirty="0" smtClean="0">
              <a:solidFill>
                <a:schemeClr val="bg1"/>
              </a:solidFill>
              <a:sym typeface="+mn-ea"/>
            </a:endParaRPr>
          </a:p>
          <a:p>
            <a:pPr marL="285750" indent="-285750">
              <a:lnSpc>
                <a:spcPct val="150000"/>
              </a:lnSpc>
              <a:buFont typeface="Arial" panose="020B0604020202020204" pitchFamily="34" charset="0"/>
              <a:buChar char="•"/>
            </a:pPr>
            <a:r>
              <a:rPr lang="en-US" altLang="zh-CN" dirty="0" smtClean="0">
                <a:solidFill>
                  <a:schemeClr val="accent1"/>
                </a:solidFill>
                <a:sym typeface="+mn-ea"/>
              </a:rPr>
              <a:t>assign(</a:t>
            </a:r>
            <a:r>
              <a:rPr lang="zh-CN" altLang="en-US" dirty="0" smtClean="0">
                <a:solidFill>
                  <a:schemeClr val="accent1"/>
                </a:solidFill>
                <a:sym typeface="+mn-ea"/>
              </a:rPr>
              <a:t>赋值</a:t>
            </a:r>
            <a:r>
              <a:rPr lang="en-US" altLang="zh-CN" dirty="0" smtClean="0">
                <a:solidFill>
                  <a:schemeClr val="accent1"/>
                </a:solidFill>
                <a:sym typeface="+mn-ea"/>
              </a:rPr>
              <a:t>)</a:t>
            </a:r>
            <a:r>
              <a:rPr lang="zh-CN" altLang="en-US" dirty="0" smtClean="0">
                <a:solidFill>
                  <a:schemeClr val="bg1"/>
                </a:solidFill>
                <a:sym typeface="+mn-ea"/>
              </a:rPr>
              <a:t>：将计算好的值重新赋值到工作内存当中</a:t>
            </a:r>
            <a:endParaRPr lang="en-US" altLang="zh-CN" dirty="0" smtClean="0">
              <a:solidFill>
                <a:schemeClr val="bg1"/>
              </a:solidFill>
              <a:sym typeface="+mn-ea"/>
            </a:endParaRPr>
          </a:p>
          <a:p>
            <a:pPr marL="285750" indent="-285750">
              <a:lnSpc>
                <a:spcPct val="150000"/>
              </a:lnSpc>
              <a:buFont typeface="Arial" panose="020B0604020202020204" pitchFamily="34" charset="0"/>
              <a:buChar char="•"/>
            </a:pPr>
            <a:r>
              <a:rPr lang="en-US" altLang="zh-CN" dirty="0" smtClean="0">
                <a:solidFill>
                  <a:schemeClr val="accent1"/>
                </a:solidFill>
                <a:sym typeface="+mn-ea"/>
              </a:rPr>
              <a:t>store(</a:t>
            </a:r>
            <a:r>
              <a:rPr lang="zh-CN" altLang="en-US" dirty="0" smtClean="0">
                <a:solidFill>
                  <a:schemeClr val="accent1"/>
                </a:solidFill>
                <a:sym typeface="+mn-ea"/>
              </a:rPr>
              <a:t>存储</a:t>
            </a:r>
            <a:r>
              <a:rPr lang="en-US" altLang="zh-CN" dirty="0" smtClean="0">
                <a:solidFill>
                  <a:schemeClr val="accent1"/>
                </a:solidFill>
                <a:sym typeface="+mn-ea"/>
              </a:rPr>
              <a:t>)</a:t>
            </a:r>
            <a:r>
              <a:rPr lang="zh-CN" altLang="en-US" dirty="0" smtClean="0">
                <a:solidFill>
                  <a:schemeClr val="bg1"/>
                </a:solidFill>
                <a:sym typeface="+mn-ea"/>
              </a:rPr>
              <a:t>：将工作内存数据写入主内存</a:t>
            </a:r>
            <a:endParaRPr lang="en-US" altLang="zh-CN" dirty="0" smtClean="0">
              <a:solidFill>
                <a:schemeClr val="bg1"/>
              </a:solidFill>
              <a:sym typeface="+mn-ea"/>
            </a:endParaRPr>
          </a:p>
          <a:p>
            <a:pPr marL="285750" indent="-285750">
              <a:lnSpc>
                <a:spcPct val="150000"/>
              </a:lnSpc>
              <a:buFont typeface="Arial" panose="020B0604020202020204" pitchFamily="34" charset="0"/>
              <a:buChar char="•"/>
            </a:pPr>
            <a:r>
              <a:rPr lang="en-US" altLang="zh-CN" dirty="0" smtClean="0">
                <a:solidFill>
                  <a:schemeClr val="accent1"/>
                </a:solidFill>
                <a:sym typeface="+mn-ea"/>
              </a:rPr>
              <a:t>write(</a:t>
            </a:r>
            <a:r>
              <a:rPr lang="zh-CN" altLang="en-US" dirty="0" smtClean="0">
                <a:solidFill>
                  <a:schemeClr val="accent1"/>
                </a:solidFill>
                <a:sym typeface="+mn-ea"/>
              </a:rPr>
              <a:t>写入</a:t>
            </a:r>
            <a:r>
              <a:rPr lang="en-US" altLang="zh-CN" dirty="0" smtClean="0">
                <a:solidFill>
                  <a:schemeClr val="accent1"/>
                </a:solidFill>
                <a:sym typeface="+mn-ea"/>
              </a:rPr>
              <a:t>)</a:t>
            </a:r>
            <a:r>
              <a:rPr lang="zh-CN" altLang="en-US" dirty="0" smtClean="0">
                <a:solidFill>
                  <a:schemeClr val="bg1"/>
                </a:solidFill>
                <a:sym typeface="+mn-ea"/>
              </a:rPr>
              <a:t>：将存入的数据变量值赋值给主内存中的共享变量</a:t>
            </a:r>
            <a:endParaRPr lang="en-US" altLang="zh-CN" dirty="0" smtClean="0">
              <a:solidFill>
                <a:schemeClr val="bg1"/>
              </a:solidFill>
              <a:sym typeface="+mn-ea"/>
            </a:endParaRPr>
          </a:p>
          <a:p>
            <a:pPr marL="285750" indent="-285750">
              <a:lnSpc>
                <a:spcPct val="150000"/>
              </a:lnSpc>
              <a:buFont typeface="Arial" panose="020B0604020202020204" pitchFamily="34" charset="0"/>
              <a:buChar char="•"/>
            </a:pPr>
            <a:r>
              <a:rPr lang="en-US" altLang="zh-CN" dirty="0" smtClean="0">
                <a:solidFill>
                  <a:schemeClr val="accent1"/>
                </a:solidFill>
                <a:sym typeface="+mn-ea"/>
              </a:rPr>
              <a:t>lock(</a:t>
            </a:r>
            <a:r>
              <a:rPr lang="zh-CN" altLang="en-US" dirty="0" smtClean="0">
                <a:solidFill>
                  <a:schemeClr val="accent1"/>
                </a:solidFill>
                <a:sym typeface="+mn-ea"/>
              </a:rPr>
              <a:t>锁定</a:t>
            </a:r>
            <a:r>
              <a:rPr lang="en-US" altLang="zh-CN" dirty="0" smtClean="0">
                <a:solidFill>
                  <a:schemeClr val="accent1"/>
                </a:solidFill>
                <a:sym typeface="+mn-ea"/>
              </a:rPr>
              <a:t>)</a:t>
            </a:r>
            <a:r>
              <a:rPr lang="zh-CN" altLang="en-US" dirty="0" smtClean="0">
                <a:solidFill>
                  <a:schemeClr val="bg1"/>
                </a:solidFill>
                <a:sym typeface="+mn-ea"/>
              </a:rPr>
              <a:t>：将主内存变量加锁</a:t>
            </a:r>
            <a:endParaRPr lang="en-US" altLang="zh-CN" dirty="0" smtClean="0">
              <a:solidFill>
                <a:schemeClr val="bg1"/>
              </a:solidFill>
              <a:sym typeface="+mn-ea"/>
            </a:endParaRPr>
          </a:p>
          <a:p>
            <a:pPr marL="285750" indent="-285750">
              <a:lnSpc>
                <a:spcPct val="150000"/>
              </a:lnSpc>
              <a:buFont typeface="Arial" panose="020B0604020202020204" pitchFamily="34" charset="0"/>
              <a:buChar char="•"/>
            </a:pPr>
            <a:r>
              <a:rPr lang="en-US" altLang="zh-CN" dirty="0" smtClean="0">
                <a:solidFill>
                  <a:schemeClr val="accent1"/>
                </a:solidFill>
                <a:sym typeface="+mn-ea"/>
              </a:rPr>
              <a:t>unlock(</a:t>
            </a:r>
            <a:r>
              <a:rPr lang="zh-CN" altLang="en-US" dirty="0" smtClean="0">
                <a:solidFill>
                  <a:schemeClr val="accent1"/>
                </a:solidFill>
                <a:sym typeface="+mn-ea"/>
              </a:rPr>
              <a:t>解锁</a:t>
            </a:r>
            <a:r>
              <a:rPr lang="en-US" altLang="zh-CN" dirty="0" smtClean="0">
                <a:solidFill>
                  <a:schemeClr val="accent1"/>
                </a:solidFill>
                <a:sym typeface="+mn-ea"/>
              </a:rPr>
              <a:t>)</a:t>
            </a:r>
            <a:r>
              <a:rPr lang="zh-CN" altLang="en-US" dirty="0" smtClean="0">
                <a:solidFill>
                  <a:schemeClr val="bg1"/>
                </a:solidFill>
                <a:sym typeface="+mn-ea"/>
              </a:rPr>
              <a:t>：将主内存变量解锁</a:t>
            </a:r>
            <a:endParaRPr lang="zh-CN" altLang="en-US" dirty="0" smtClean="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126" y="278919"/>
            <a:ext cx="12054544" cy="614405"/>
          </a:xfrm>
        </p:spPr>
        <p:txBody>
          <a:bodyPr/>
          <a:lstStyle/>
          <a:p>
            <a:r>
              <a:rPr lang="en-US" sz="3680" dirty="0">
                <a:sym typeface="+mn-ea"/>
              </a:rPr>
              <a:t>JMM</a:t>
            </a:r>
            <a:r>
              <a:rPr lang="zh-CN" altLang="en-US" sz="3680" dirty="0">
                <a:sym typeface="+mn-ea"/>
              </a:rPr>
              <a:t>内存模型</a:t>
            </a:r>
            <a:r>
              <a:rPr lang="en-US" altLang="zh-CN" sz="3680" dirty="0">
                <a:sym typeface="+mn-ea"/>
              </a:rPr>
              <a:t>8</a:t>
            </a:r>
            <a:r>
              <a:rPr lang="zh-CN" altLang="en-US" sz="3680" dirty="0">
                <a:sym typeface="+mn-ea"/>
              </a:rPr>
              <a:t>大原子操作图示</a:t>
            </a:r>
            <a:endParaRPr lang="zh-CN" altLang="en-US" sz="3685" dirty="0"/>
          </a:p>
        </p:txBody>
      </p:sp>
      <p:pic>
        <p:nvPicPr>
          <p:cNvPr id="3" name="图片 2"/>
          <p:cNvPicPr>
            <a:picLocks noChangeAspect="1"/>
          </p:cNvPicPr>
          <p:nvPr/>
        </p:nvPicPr>
        <p:blipFill>
          <a:blip r:embed="rId1"/>
          <a:stretch>
            <a:fillRect/>
          </a:stretch>
        </p:blipFill>
        <p:spPr>
          <a:xfrm>
            <a:off x="1198245" y="1318895"/>
            <a:ext cx="10462260" cy="45948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0703" y="224615"/>
            <a:ext cx="12055205" cy="614405"/>
          </a:xfrm>
        </p:spPr>
        <p:txBody>
          <a:bodyPr/>
          <a:lstStyle/>
          <a:p>
            <a:r>
              <a:rPr lang="en-US" sz="4000" dirty="0"/>
              <a:t>JMM</a:t>
            </a:r>
            <a:r>
              <a:rPr lang="zh-CN" altLang="en-US" sz="4000" dirty="0"/>
              <a:t>内存模型</a:t>
            </a:r>
            <a:r>
              <a:rPr lang="en-US" altLang="zh-CN" sz="4000" dirty="0"/>
              <a:t>8</a:t>
            </a:r>
            <a:r>
              <a:rPr lang="zh-CN" altLang="en-US" sz="4000" dirty="0"/>
              <a:t>大原子操作</a:t>
            </a:r>
            <a:endParaRPr lang="zh-CN" altLang="en-US" sz="4000" dirty="0"/>
          </a:p>
        </p:txBody>
      </p:sp>
      <p:sp>
        <p:nvSpPr>
          <p:cNvPr id="5" name="文本框 4"/>
          <p:cNvSpPr txBox="1"/>
          <p:nvPr/>
        </p:nvSpPr>
        <p:spPr>
          <a:xfrm>
            <a:off x="1244600" y="1671955"/>
            <a:ext cx="9989820" cy="4661535"/>
          </a:xfrm>
          <a:prstGeom prst="rect">
            <a:avLst/>
          </a:prstGeom>
          <a:noFill/>
        </p:spPr>
        <p:txBody>
          <a:bodyPr wrap="square" rtlCol="0">
            <a:spAutoFit/>
          </a:bodyPr>
          <a:p>
            <a:pPr marL="285750" indent="-285750">
              <a:lnSpc>
                <a:spcPct val="150000"/>
              </a:lnSpc>
              <a:buFont typeface="Arial" panose="020B0604020202020204" pitchFamily="34" charset="0"/>
              <a:buChar char="•"/>
            </a:pPr>
            <a:r>
              <a:rPr lang="zh-CN">
                <a:solidFill>
                  <a:schemeClr val="accent1"/>
                </a:solidFill>
                <a:sym typeface="+mn-ea"/>
              </a:rPr>
              <a:t>缓存一致协议（</a:t>
            </a:r>
            <a:r>
              <a:rPr lang="en-US" altLang="zh-CN">
                <a:solidFill>
                  <a:schemeClr val="accent1"/>
                </a:solidFill>
                <a:sym typeface="+mn-ea"/>
              </a:rPr>
              <a:t>MESI</a:t>
            </a:r>
            <a:r>
              <a:rPr lang="zh-CN">
                <a:solidFill>
                  <a:schemeClr val="accent1"/>
                </a:solidFill>
                <a:sym typeface="+mn-ea"/>
              </a:rPr>
              <a:t>）：</a:t>
            </a:r>
            <a:endParaRPr lang="zh-CN">
              <a:solidFill>
                <a:schemeClr val="accent1"/>
              </a:solidFill>
              <a:sym typeface="+mn-ea"/>
            </a:endParaRPr>
          </a:p>
          <a:p>
            <a:pPr marL="742950" lvl="1" indent="-285750">
              <a:lnSpc>
                <a:spcPct val="150000"/>
              </a:lnSpc>
              <a:buFont typeface="Arial" panose="020B0604020202020204" pitchFamily="34" charset="0"/>
              <a:buChar char="•"/>
            </a:pPr>
            <a:r>
              <a:rPr lang="zh-CN" dirty="0" smtClean="0">
                <a:solidFill>
                  <a:schemeClr val="bg1"/>
                </a:solidFill>
                <a:sym typeface="+mn-ea"/>
              </a:rPr>
              <a:t>多个</a:t>
            </a:r>
            <a:r>
              <a:rPr lang="en-US" altLang="zh-CN" dirty="0" smtClean="0">
                <a:solidFill>
                  <a:schemeClr val="bg1"/>
                </a:solidFill>
                <a:sym typeface="+mn-ea"/>
              </a:rPr>
              <a:t>CPU</a:t>
            </a:r>
            <a:r>
              <a:rPr lang="zh-CN" altLang="en-US" dirty="0" smtClean="0">
                <a:solidFill>
                  <a:schemeClr val="bg1"/>
                </a:solidFill>
                <a:sym typeface="+mn-ea"/>
              </a:rPr>
              <a:t>从主内存读取同一个数据到各自的高速缓存，当其中某个</a:t>
            </a:r>
            <a:r>
              <a:rPr lang="en-US" altLang="zh-CN" dirty="0" smtClean="0">
                <a:solidFill>
                  <a:schemeClr val="bg1"/>
                </a:solidFill>
                <a:sym typeface="+mn-ea"/>
              </a:rPr>
              <a:t>CPU</a:t>
            </a:r>
            <a:r>
              <a:rPr lang="zh-CN" altLang="en-US" dirty="0" smtClean="0">
                <a:solidFill>
                  <a:schemeClr val="bg1"/>
                </a:solidFill>
                <a:sym typeface="+mn-ea"/>
              </a:rPr>
              <a:t>修改了缓存里的数据，该数据马上同步会主内存，其他的</a:t>
            </a:r>
            <a:r>
              <a:rPr lang="en-US" altLang="zh-CN" dirty="0" smtClean="0">
                <a:solidFill>
                  <a:schemeClr val="bg1"/>
                </a:solidFill>
                <a:sym typeface="+mn-ea"/>
              </a:rPr>
              <a:t>CPU</a:t>
            </a:r>
            <a:r>
              <a:rPr lang="zh-CN" altLang="en-US" dirty="0" smtClean="0">
                <a:solidFill>
                  <a:schemeClr val="bg1"/>
                </a:solidFill>
                <a:sym typeface="+mn-ea"/>
              </a:rPr>
              <a:t>通过</a:t>
            </a:r>
            <a:r>
              <a:rPr lang="zh-CN" altLang="en-US" dirty="0" smtClean="0">
                <a:ln w="6600">
                  <a:solidFill>
                    <a:schemeClr val="accent2"/>
                  </a:solidFill>
                  <a:prstDash val="solid"/>
                </a:ln>
                <a:solidFill>
                  <a:srgbClr val="FFFFFF"/>
                </a:solidFill>
                <a:effectLst>
                  <a:outerShdw dist="38100" dir="2700000" algn="tl" rotWithShape="0">
                    <a:schemeClr val="accent2"/>
                  </a:outerShdw>
                </a:effectLst>
                <a:sym typeface="+mn-ea"/>
              </a:rPr>
              <a:t>总线嗅探机制</a:t>
            </a:r>
            <a:r>
              <a:rPr lang="zh-CN" altLang="en-US" dirty="0" smtClean="0">
                <a:solidFill>
                  <a:schemeClr val="bg1"/>
                </a:solidFill>
                <a:sym typeface="+mn-ea"/>
              </a:rPr>
              <a:t>可以感知到数据的变化从而将自己缓存的数据失效</a:t>
            </a:r>
            <a:endParaRPr lang="zh-CN" dirty="0" smtClean="0">
              <a:solidFill>
                <a:schemeClr val="bg1"/>
              </a:solidFill>
              <a:sym typeface="+mn-ea"/>
            </a:endParaRPr>
          </a:p>
          <a:p>
            <a:pPr marL="285750" indent="-285750">
              <a:lnSpc>
                <a:spcPct val="150000"/>
              </a:lnSpc>
              <a:buFont typeface="Arial" panose="020B0604020202020204" pitchFamily="34" charset="0"/>
              <a:buChar char="•"/>
            </a:pPr>
            <a:endParaRPr lang="zh-CN" dirty="0" smtClean="0">
              <a:solidFill>
                <a:schemeClr val="bg1"/>
              </a:solidFill>
              <a:sym typeface="+mn-ea"/>
            </a:endParaRPr>
          </a:p>
          <a:p>
            <a:pPr marL="285750" indent="-285750">
              <a:lnSpc>
                <a:spcPct val="150000"/>
              </a:lnSpc>
              <a:buFont typeface="Arial" panose="020B0604020202020204" pitchFamily="34" charset="0"/>
              <a:buChar char="•"/>
            </a:pPr>
            <a:endParaRPr lang="zh-CN" dirty="0" smtClean="0">
              <a:solidFill>
                <a:schemeClr val="bg1"/>
              </a:solidFill>
              <a:sym typeface="+mn-ea"/>
            </a:endParaRPr>
          </a:p>
          <a:p>
            <a:pPr marL="285750" indent="-285750">
              <a:lnSpc>
                <a:spcPct val="150000"/>
              </a:lnSpc>
              <a:buFont typeface="Arial" panose="020B0604020202020204" pitchFamily="34" charset="0"/>
              <a:buChar char="•"/>
            </a:pPr>
            <a:endParaRPr lang="zh-CN" dirty="0" smtClean="0">
              <a:solidFill>
                <a:schemeClr val="bg1"/>
              </a:solidFill>
              <a:sym typeface="+mn-ea"/>
            </a:endParaRPr>
          </a:p>
          <a:p>
            <a:pPr marL="285750" indent="-285750">
              <a:lnSpc>
                <a:spcPct val="150000"/>
              </a:lnSpc>
              <a:buFont typeface="Arial" panose="020B0604020202020204" pitchFamily="34" charset="0"/>
              <a:buChar char="•"/>
            </a:pPr>
            <a:r>
              <a:rPr lang="zh-CN" dirty="0" smtClean="0">
                <a:solidFill>
                  <a:schemeClr val="bg1"/>
                </a:solidFill>
                <a:sym typeface="+mn-ea"/>
              </a:rPr>
              <a:t>缓存加锁：</a:t>
            </a:r>
            <a:endParaRPr lang="zh-CN" dirty="0" smtClean="0">
              <a:solidFill>
                <a:schemeClr val="bg1"/>
              </a:solidFill>
              <a:sym typeface="+mn-ea"/>
            </a:endParaRPr>
          </a:p>
          <a:p>
            <a:pPr marL="742950" lvl="1" indent="-285750">
              <a:lnSpc>
                <a:spcPct val="150000"/>
              </a:lnSpc>
              <a:buFont typeface="Arial" panose="020B0604020202020204" pitchFamily="34" charset="0"/>
              <a:buChar char="•"/>
            </a:pPr>
            <a:r>
              <a:rPr lang="zh-CN" dirty="0" smtClean="0">
                <a:solidFill>
                  <a:schemeClr val="bg1"/>
                </a:solidFill>
                <a:sym typeface="+mn-ea"/>
              </a:rPr>
              <a:t>缓存锁的核心机制是遵循与缓存一致性协议，一个处理器的缓存回写到内存会导致其他处理器的缓存失效，</a:t>
            </a:r>
            <a:r>
              <a:rPr lang="en-US" altLang="zh-CN" dirty="0" smtClean="0">
                <a:solidFill>
                  <a:schemeClr val="bg1"/>
                </a:solidFill>
                <a:sym typeface="+mn-ea"/>
              </a:rPr>
              <a:t>IA-32</a:t>
            </a:r>
            <a:r>
              <a:rPr lang="zh-CN" altLang="en-US" dirty="0" smtClean="0">
                <a:solidFill>
                  <a:schemeClr val="bg1"/>
                </a:solidFill>
                <a:sym typeface="+mn-ea"/>
              </a:rPr>
              <a:t>和</a:t>
            </a:r>
            <a:r>
              <a:rPr lang="en-US" altLang="zh-CN" dirty="0" smtClean="0">
                <a:solidFill>
                  <a:schemeClr val="bg1"/>
                </a:solidFill>
                <a:sym typeface="+mn-ea"/>
              </a:rPr>
              <a:t>Inter 64</a:t>
            </a:r>
            <a:r>
              <a:rPr lang="zh-CN" altLang="en-US" dirty="0" smtClean="0">
                <a:solidFill>
                  <a:schemeClr val="bg1"/>
                </a:solidFill>
                <a:sym typeface="+mn-ea"/>
              </a:rPr>
              <a:t>处理器使用</a:t>
            </a:r>
            <a:r>
              <a:rPr lang="en-US" altLang="zh-CN" dirty="0" smtClean="0">
                <a:solidFill>
                  <a:schemeClr val="bg1"/>
                </a:solidFill>
                <a:sym typeface="+mn-ea"/>
              </a:rPr>
              <a:t>MESI</a:t>
            </a:r>
            <a:r>
              <a:rPr lang="zh-CN" altLang="en-US" dirty="0" smtClean="0">
                <a:solidFill>
                  <a:schemeClr val="bg1"/>
                </a:solidFill>
                <a:sym typeface="+mn-ea"/>
              </a:rPr>
              <a:t>实现缓存一致性协议，</a:t>
            </a:r>
            <a:r>
              <a:rPr lang="en-US" altLang="zh-CN" dirty="0" smtClean="0">
                <a:solidFill>
                  <a:schemeClr val="bg1"/>
                </a:solidFill>
                <a:sym typeface="+mn-ea"/>
              </a:rPr>
              <a:t>Arm</a:t>
            </a:r>
            <a:r>
              <a:rPr lang="zh-CN" altLang="en-US" dirty="0" smtClean="0">
                <a:solidFill>
                  <a:schemeClr val="bg1"/>
                </a:solidFill>
                <a:sym typeface="+mn-ea"/>
              </a:rPr>
              <a:t>架构下是</a:t>
            </a:r>
            <a:r>
              <a:rPr lang="en-US" altLang="zh-CN" dirty="0" smtClean="0">
                <a:solidFill>
                  <a:schemeClr val="bg1"/>
                </a:solidFill>
                <a:sym typeface="+mn-ea"/>
              </a:rPr>
              <a:t>AMBA</a:t>
            </a:r>
            <a:r>
              <a:rPr lang="zh-CN" altLang="en-US" dirty="0" smtClean="0">
                <a:solidFill>
                  <a:schemeClr val="bg1"/>
                </a:solidFill>
                <a:sym typeface="+mn-ea"/>
              </a:rPr>
              <a:t>协议</a:t>
            </a:r>
            <a:endParaRPr lang="zh-CN" altLang="en-US" dirty="0" smtClean="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0703" y="224615"/>
            <a:ext cx="12055205" cy="614405"/>
          </a:xfrm>
        </p:spPr>
        <p:txBody>
          <a:bodyPr/>
          <a:lstStyle/>
          <a:p>
            <a:r>
              <a:rPr lang="en-US" sz="4000" dirty="0"/>
              <a:t>Volatile</a:t>
            </a:r>
            <a:r>
              <a:rPr lang="zh-CN" altLang="en-US" sz="4000" dirty="0"/>
              <a:t>可见性底层实现原理</a:t>
            </a:r>
            <a:endParaRPr lang="zh-CN" altLang="en-US" sz="4000" dirty="0"/>
          </a:p>
        </p:txBody>
      </p:sp>
      <p:sp>
        <p:nvSpPr>
          <p:cNvPr id="5" name="文本框 4"/>
          <p:cNvSpPr txBox="1"/>
          <p:nvPr/>
        </p:nvSpPr>
        <p:spPr>
          <a:xfrm>
            <a:off x="1244600" y="1671955"/>
            <a:ext cx="9989820" cy="2999740"/>
          </a:xfrm>
          <a:prstGeom prst="rect">
            <a:avLst/>
          </a:prstGeom>
          <a:noFill/>
        </p:spPr>
        <p:txBody>
          <a:bodyPr wrap="square" rtlCol="0">
            <a:spAutoFit/>
          </a:bodyPr>
          <a:p>
            <a:pPr marL="285750" indent="-285750">
              <a:lnSpc>
                <a:spcPct val="150000"/>
              </a:lnSpc>
              <a:buFont typeface="Arial" panose="020B0604020202020204" pitchFamily="34" charset="0"/>
              <a:buChar char="•"/>
            </a:pPr>
            <a:r>
              <a:rPr lang="en-US">
                <a:solidFill>
                  <a:schemeClr val="accent1"/>
                </a:solidFill>
                <a:sym typeface="+mn-ea"/>
              </a:rPr>
              <a:t>Volatile</a:t>
            </a:r>
            <a:r>
              <a:rPr lang="zh-CN" altLang="en-US">
                <a:solidFill>
                  <a:schemeClr val="accent1"/>
                </a:solidFill>
                <a:sym typeface="+mn-ea"/>
              </a:rPr>
              <a:t>缓存可见性实现原理：</a:t>
            </a:r>
            <a:endParaRPr lang="zh-CN" altLang="en-US">
              <a:solidFill>
                <a:schemeClr val="accent1"/>
              </a:solidFill>
              <a:sym typeface="+mn-ea"/>
            </a:endParaRPr>
          </a:p>
          <a:p>
            <a:pPr marL="742950" lvl="1" indent="-285750">
              <a:lnSpc>
                <a:spcPct val="150000"/>
              </a:lnSpc>
              <a:buFont typeface="Arial" panose="020B0604020202020204" pitchFamily="34" charset="0"/>
              <a:buChar char="•"/>
            </a:pPr>
            <a:r>
              <a:rPr lang="zh-CN" altLang="en-US" dirty="0" smtClean="0">
                <a:solidFill>
                  <a:schemeClr val="accent1"/>
                </a:solidFill>
                <a:sym typeface="+mn-ea"/>
              </a:rPr>
              <a:t>底层实现主要通过一条汇编指令</a:t>
            </a:r>
            <a:r>
              <a:rPr lang="en-US" altLang="zh-CN" dirty="0" smtClean="0">
                <a:solidFill>
                  <a:schemeClr val="accent1"/>
                </a:solidFill>
                <a:sym typeface="+mn-ea"/>
              </a:rPr>
              <a:t>lock</a:t>
            </a:r>
            <a:r>
              <a:rPr lang="zh-CN" altLang="en-US" dirty="0" smtClean="0">
                <a:solidFill>
                  <a:schemeClr val="accent1"/>
                </a:solidFill>
                <a:sym typeface="+mn-ea"/>
              </a:rPr>
              <a:t>前缀指令，他会锁定这块内存区域的缓存（缓存行锁定）并写回到主内存中</a:t>
            </a:r>
            <a:endParaRPr lang="zh-CN" altLang="en-US" dirty="0" smtClean="0">
              <a:solidFill>
                <a:schemeClr val="accent1"/>
              </a:solidFill>
              <a:sym typeface="+mn-ea"/>
            </a:endParaRPr>
          </a:p>
          <a:p>
            <a:pPr marL="742950" lvl="1" indent="-285750">
              <a:lnSpc>
                <a:spcPct val="150000"/>
              </a:lnSpc>
              <a:buFont typeface="Arial" panose="020B0604020202020204" pitchFamily="34" charset="0"/>
              <a:buChar char="•"/>
            </a:pPr>
            <a:r>
              <a:rPr lang="en-US" altLang="zh-CN" dirty="0" smtClean="0">
                <a:solidFill>
                  <a:schemeClr val="accent1"/>
                </a:solidFill>
                <a:sym typeface="+mn-ea"/>
              </a:rPr>
              <a:t>Inter</a:t>
            </a:r>
            <a:r>
              <a:rPr lang="zh-CN" altLang="en-US" dirty="0" smtClean="0">
                <a:solidFill>
                  <a:schemeClr val="accent1"/>
                </a:solidFill>
                <a:sym typeface="+mn-ea"/>
              </a:rPr>
              <a:t>架构软件开发者手册中对</a:t>
            </a:r>
            <a:r>
              <a:rPr lang="en-US" altLang="zh-CN" dirty="0" smtClean="0">
                <a:solidFill>
                  <a:schemeClr val="accent1"/>
                </a:solidFill>
                <a:sym typeface="+mn-ea"/>
              </a:rPr>
              <a:t>lock</a:t>
            </a:r>
            <a:r>
              <a:rPr lang="zh-CN" altLang="en-US" dirty="0" smtClean="0">
                <a:solidFill>
                  <a:schemeClr val="accent1"/>
                </a:solidFill>
                <a:sym typeface="+mn-ea"/>
              </a:rPr>
              <a:t>指令的解释：</a:t>
            </a:r>
            <a:endParaRPr lang="zh-CN" altLang="en-US" dirty="0" smtClean="0">
              <a:solidFill>
                <a:schemeClr val="accent1"/>
              </a:solidFill>
              <a:sym typeface="+mn-ea"/>
            </a:endParaRPr>
          </a:p>
          <a:p>
            <a:pPr marL="1200150" lvl="2" indent="-285750">
              <a:lnSpc>
                <a:spcPct val="150000"/>
              </a:lnSpc>
              <a:buFont typeface="Arial" panose="020B0604020202020204" pitchFamily="34" charset="0"/>
              <a:buChar char="•"/>
            </a:pPr>
            <a:r>
              <a:rPr lang="zh-CN" altLang="en-US" dirty="0" smtClean="0">
                <a:solidFill>
                  <a:schemeClr val="accent1"/>
                </a:solidFill>
                <a:sym typeface="+mn-ea"/>
              </a:rPr>
              <a:t>会将当前处理器缓存行的数据立即写回到系统内存</a:t>
            </a:r>
            <a:endParaRPr lang="zh-CN" altLang="en-US" dirty="0" smtClean="0">
              <a:solidFill>
                <a:schemeClr val="accent1"/>
              </a:solidFill>
              <a:sym typeface="+mn-ea"/>
            </a:endParaRPr>
          </a:p>
          <a:p>
            <a:pPr marL="1200150" lvl="2" indent="-285750">
              <a:lnSpc>
                <a:spcPct val="150000"/>
              </a:lnSpc>
              <a:buFont typeface="Arial" panose="020B0604020202020204" pitchFamily="34" charset="0"/>
              <a:buChar char="•"/>
            </a:pPr>
            <a:r>
              <a:rPr lang="zh-CN" altLang="en-US" dirty="0" smtClean="0">
                <a:solidFill>
                  <a:schemeClr val="accent1"/>
                </a:solidFill>
                <a:sym typeface="+mn-ea"/>
              </a:rPr>
              <a:t>这个写回内存操作会引起其他</a:t>
            </a:r>
            <a:r>
              <a:rPr lang="en-US" altLang="zh-CN" dirty="0" smtClean="0">
                <a:solidFill>
                  <a:schemeClr val="accent1"/>
                </a:solidFill>
                <a:sym typeface="+mn-ea"/>
              </a:rPr>
              <a:t>CPU</a:t>
            </a:r>
            <a:r>
              <a:rPr lang="zh-CN" altLang="en-US" dirty="0" smtClean="0">
                <a:solidFill>
                  <a:schemeClr val="accent1"/>
                </a:solidFill>
                <a:sym typeface="+mn-ea"/>
              </a:rPr>
              <a:t>缓存了该地址的数据无效</a:t>
            </a:r>
            <a:r>
              <a:rPr lang="en-US" altLang="zh-CN" dirty="0" smtClean="0">
                <a:solidFill>
                  <a:schemeClr val="accent1"/>
                </a:solidFill>
                <a:sym typeface="+mn-ea"/>
              </a:rPr>
              <a:t>(MESI)</a:t>
            </a:r>
            <a:endParaRPr lang="en-US" altLang="zh-CN" dirty="0" smtClean="0">
              <a:solidFill>
                <a:schemeClr val="accent1"/>
              </a:solidFill>
              <a:sym typeface="+mn-ea"/>
            </a:endParaRPr>
          </a:p>
          <a:p>
            <a:pPr marL="1200150" lvl="2" indent="-285750">
              <a:lnSpc>
                <a:spcPct val="150000"/>
              </a:lnSpc>
              <a:buFont typeface="Arial" panose="020B0604020202020204" pitchFamily="34" charset="0"/>
              <a:buChar char="•"/>
            </a:pPr>
            <a:r>
              <a:rPr lang="zh-CN" altLang="en-US" dirty="0" smtClean="0">
                <a:solidFill>
                  <a:schemeClr val="accent1"/>
                </a:solidFill>
                <a:sym typeface="+mn-ea"/>
              </a:rPr>
              <a:t>提供内存屏障功能，是</a:t>
            </a:r>
            <a:r>
              <a:rPr lang="en-US" altLang="zh-CN" dirty="0" smtClean="0">
                <a:solidFill>
                  <a:schemeClr val="accent1"/>
                </a:solidFill>
                <a:sym typeface="+mn-ea"/>
              </a:rPr>
              <a:t>lock</a:t>
            </a:r>
            <a:r>
              <a:rPr lang="zh-CN" altLang="en-US" dirty="0" smtClean="0">
                <a:solidFill>
                  <a:schemeClr val="accent1"/>
                </a:solidFill>
                <a:sym typeface="+mn-ea"/>
              </a:rPr>
              <a:t>指令不会进行重排</a:t>
            </a:r>
            <a:endParaRPr lang="zh-CN" altLang="en-US" dirty="0" smtClean="0">
              <a:solidFill>
                <a:schemeClr val="accent1"/>
              </a:solidFill>
              <a:sym typeface="+mn-ea"/>
            </a:endParaRPr>
          </a:p>
        </p:txBody>
      </p:sp>
      <p:pic>
        <p:nvPicPr>
          <p:cNvPr id="3" name="图片 2"/>
          <p:cNvPicPr>
            <a:picLocks noChangeAspect="1"/>
          </p:cNvPicPr>
          <p:nvPr/>
        </p:nvPicPr>
        <p:blipFill>
          <a:blip r:embed="rId1"/>
          <a:stretch>
            <a:fillRect/>
          </a:stretch>
        </p:blipFill>
        <p:spPr>
          <a:xfrm>
            <a:off x="2973070" y="4192270"/>
            <a:ext cx="6126480" cy="29337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sz="3200" b="1" dirty="0" smtClean="0">
                <a:latin typeface="宋体" panose="02010600030101010101" pitchFamily="2" charset="-122"/>
              </a:rPr>
              <a:t>JAVA</a:t>
            </a:r>
            <a:r>
              <a:rPr lang="zh-CN" altLang="en-US" sz="3200" b="1" dirty="0" smtClean="0">
                <a:latin typeface="宋体" panose="02010600030101010101" pitchFamily="2" charset="-122"/>
              </a:rPr>
              <a:t>底层对应转换汇编语言查看</a:t>
            </a:r>
            <a:endParaRPr lang="zh-CN" altLang="en-US" sz="3200" b="1" dirty="0" smtClean="0">
              <a:latin typeface="宋体" panose="02010600030101010101" pitchFamily="2" charset="-122"/>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316172" y="1600101"/>
            <a:ext cx="9865096" cy="922020"/>
          </a:xfrm>
          <a:prstGeom prst="rect">
            <a:avLst/>
          </a:prstGeom>
          <a:noFill/>
        </p:spPr>
        <p:txBody>
          <a:bodyPr wrap="square" rtlCol="0">
            <a:spAutoFit/>
          </a:bodyPr>
          <a:lstStyle/>
          <a:p>
            <a:pPr marL="457200" lvl="1" indent="0">
              <a:lnSpc>
                <a:spcPct val="150000"/>
              </a:lnSpc>
              <a:buFont typeface="Arial" panose="020B0604020202020204" pitchFamily="34" charset="0"/>
              <a:buNone/>
            </a:pPr>
            <a:r>
              <a:rPr lang="en-US" altLang="zh-CN" dirty="0" smtClean="0">
                <a:solidFill>
                  <a:schemeClr val="accent1"/>
                </a:solidFill>
                <a:sym typeface="+mn-ea"/>
              </a:rPr>
              <a:t>-server -Xcomp -XX:+UnlockDiagnosticVMOptions -XX:+PrintAssembly -XX:CompileCommand=compileonly,*JMMTest.prepare</a:t>
            </a:r>
            <a:endParaRPr lang="zh-CN" altLang="en-US" dirty="0" smtClean="0">
              <a:solidFill>
                <a:schemeClr val="bg1"/>
              </a:solidFill>
              <a:sym typeface="+mn-ea"/>
            </a:endParaRPr>
          </a:p>
        </p:txBody>
      </p:sp>
      <p:pic>
        <p:nvPicPr>
          <p:cNvPr id="4" name="图片 3"/>
          <p:cNvPicPr>
            <a:picLocks noChangeAspect="1"/>
          </p:cNvPicPr>
          <p:nvPr/>
        </p:nvPicPr>
        <p:blipFill>
          <a:blip r:embed="rId1"/>
          <a:stretch>
            <a:fillRect/>
          </a:stretch>
        </p:blipFill>
        <p:spPr>
          <a:xfrm>
            <a:off x="452755" y="2896235"/>
            <a:ext cx="11704320" cy="35966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0703" y="224615"/>
            <a:ext cx="12055205" cy="614405"/>
          </a:xfrm>
        </p:spPr>
        <p:txBody>
          <a:bodyPr/>
          <a:lstStyle/>
          <a:p>
            <a:r>
              <a:rPr lang="en-US" sz="4000" dirty="0"/>
              <a:t>dex</a:t>
            </a:r>
            <a:r>
              <a:rPr lang="zh-CN" altLang="en-US" sz="4000" dirty="0"/>
              <a:t>工具使用</a:t>
            </a:r>
            <a:endParaRPr lang="zh-CN" altLang="en-US" sz="4000" dirty="0"/>
          </a:p>
        </p:txBody>
      </p:sp>
      <p:sp>
        <p:nvSpPr>
          <p:cNvPr id="5" name="文本框 4"/>
          <p:cNvSpPr txBox="1"/>
          <p:nvPr/>
        </p:nvSpPr>
        <p:spPr>
          <a:xfrm>
            <a:off x="1244600" y="1671955"/>
            <a:ext cx="9989820" cy="5077460"/>
          </a:xfrm>
          <a:prstGeom prst="rect">
            <a:avLst/>
          </a:prstGeom>
          <a:noFill/>
        </p:spPr>
        <p:txBody>
          <a:bodyPr wrap="square" rtlCol="0">
            <a:spAutoFit/>
          </a:bodyPr>
          <a:p>
            <a:pPr marL="285750" indent="-285750">
              <a:lnSpc>
                <a:spcPct val="150000"/>
              </a:lnSpc>
              <a:buFont typeface="Arial" panose="020B0604020202020204" pitchFamily="34" charset="0"/>
              <a:buChar char="•"/>
            </a:pPr>
            <a:r>
              <a:rPr lang="zh-CN">
                <a:solidFill>
                  <a:schemeClr val="accent1"/>
                </a:solidFill>
                <a:sym typeface="+mn-ea"/>
              </a:rPr>
              <a:t>工具位置：</a:t>
            </a:r>
            <a:endParaRPr lang="zh-CN">
              <a:solidFill>
                <a:schemeClr val="accent1"/>
              </a:solidFill>
              <a:sym typeface="+mn-ea"/>
            </a:endParaRPr>
          </a:p>
          <a:p>
            <a:pPr marL="742950" lvl="1" indent="-285750">
              <a:lnSpc>
                <a:spcPct val="150000"/>
              </a:lnSpc>
              <a:buFont typeface="Arial" panose="020B0604020202020204" pitchFamily="34" charset="0"/>
              <a:buChar char="•"/>
            </a:pPr>
            <a:r>
              <a:rPr lang="en-US" altLang="zh-CN" dirty="0" smtClean="0">
                <a:solidFill>
                  <a:schemeClr val="accent1"/>
                </a:solidFill>
                <a:sym typeface="+mn-ea"/>
              </a:rPr>
              <a:t>SDK</a:t>
            </a:r>
            <a:r>
              <a:rPr lang="zh-CN" altLang="en-US" dirty="0" smtClean="0">
                <a:solidFill>
                  <a:schemeClr val="accent1"/>
                </a:solidFill>
                <a:sym typeface="+mn-ea"/>
              </a:rPr>
              <a:t>目录下</a:t>
            </a:r>
            <a:r>
              <a:rPr lang="en-US" altLang="zh-CN" dirty="0" smtClean="0">
                <a:solidFill>
                  <a:schemeClr val="accent1"/>
                </a:solidFill>
                <a:sym typeface="+mn-ea"/>
              </a:rPr>
              <a:t>\build-tools\</a:t>
            </a:r>
            <a:r>
              <a:rPr lang="zh-CN" altLang="en-US" dirty="0" smtClean="0">
                <a:solidFill>
                  <a:schemeClr val="accent1"/>
                </a:solidFill>
                <a:sym typeface="+mn-ea"/>
              </a:rPr>
              <a:t>版本</a:t>
            </a:r>
            <a:r>
              <a:rPr lang="en-US" altLang="zh-CN" dirty="0" smtClean="0">
                <a:solidFill>
                  <a:schemeClr val="accent1"/>
                </a:solidFill>
                <a:sym typeface="+mn-ea"/>
              </a:rPr>
              <a:t>\dx.bat</a:t>
            </a:r>
            <a:endParaRPr lang="en-US" altLang="zh-CN" dirty="0" smtClean="0">
              <a:solidFill>
                <a:schemeClr val="accent1"/>
              </a:solidFill>
              <a:sym typeface="+mn-ea"/>
            </a:endParaRPr>
          </a:p>
          <a:p>
            <a:pPr marL="285750" lvl="0" indent="-285750">
              <a:lnSpc>
                <a:spcPct val="150000"/>
              </a:lnSpc>
              <a:buFont typeface="Arial" panose="020B0604020202020204" pitchFamily="34" charset="0"/>
              <a:buChar char="•"/>
            </a:pPr>
            <a:r>
              <a:rPr lang="zh-CN" altLang="en-US" sz="1800" dirty="0" smtClean="0">
                <a:solidFill>
                  <a:schemeClr val="accent1"/>
                </a:solidFill>
                <a:sym typeface="+mn-ea"/>
              </a:rPr>
              <a:t>使用方式：</a:t>
            </a:r>
            <a:endParaRPr lang="zh-CN" altLang="en-US" sz="1800" dirty="0" smtClean="0">
              <a:solidFill>
                <a:schemeClr val="accent1"/>
              </a:solidFill>
              <a:sym typeface="+mn-ea"/>
            </a:endParaRPr>
          </a:p>
          <a:p>
            <a:pPr marL="742950" lvl="1" indent="-285750">
              <a:lnSpc>
                <a:spcPct val="150000"/>
              </a:lnSpc>
              <a:buFont typeface="Arial" panose="020B0604020202020204" pitchFamily="34" charset="0"/>
              <a:buChar char="•"/>
            </a:pPr>
            <a:r>
              <a:rPr lang="zh-CN" altLang="en-US" sz="1800" dirty="0" smtClean="0">
                <a:solidFill>
                  <a:schemeClr val="accent1"/>
                </a:solidFill>
                <a:sym typeface="+mn-ea"/>
              </a:rPr>
              <a:t>配置该路径为环境变量</a:t>
            </a:r>
            <a:endParaRPr lang="zh-CN" altLang="en-US" sz="1800" dirty="0" smtClean="0">
              <a:solidFill>
                <a:schemeClr val="accent1"/>
              </a:solidFill>
              <a:sym typeface="+mn-ea"/>
            </a:endParaRPr>
          </a:p>
          <a:p>
            <a:pPr marL="285750" lvl="0" indent="-285750">
              <a:lnSpc>
                <a:spcPct val="150000"/>
              </a:lnSpc>
              <a:buFont typeface="Arial" panose="020B0604020202020204" pitchFamily="34" charset="0"/>
              <a:buChar char="•"/>
            </a:pPr>
            <a:r>
              <a:rPr lang="zh-CN" altLang="en-US" sz="1800" dirty="0" smtClean="0">
                <a:solidFill>
                  <a:schemeClr val="accent1"/>
                </a:solidFill>
                <a:sym typeface="+mn-ea"/>
              </a:rPr>
              <a:t>作用：</a:t>
            </a:r>
            <a:endParaRPr lang="zh-CN" altLang="en-US" sz="1800" dirty="0" smtClean="0">
              <a:solidFill>
                <a:schemeClr val="accent1"/>
              </a:solidFill>
              <a:sym typeface="+mn-ea"/>
            </a:endParaRPr>
          </a:p>
          <a:p>
            <a:pPr marL="742950" lvl="1" indent="-285750">
              <a:lnSpc>
                <a:spcPct val="150000"/>
              </a:lnSpc>
              <a:buFont typeface="Arial" panose="020B0604020202020204" pitchFamily="34" charset="0"/>
              <a:buChar char="•"/>
            </a:pPr>
            <a:r>
              <a:rPr lang="zh-CN" altLang="en-US" sz="1800" dirty="0" smtClean="0">
                <a:solidFill>
                  <a:schemeClr val="accent1"/>
                </a:solidFill>
                <a:sym typeface="+mn-ea"/>
              </a:rPr>
              <a:t>将</a:t>
            </a:r>
            <a:r>
              <a:rPr lang="en-US" altLang="zh-CN" sz="1800" dirty="0" smtClean="0">
                <a:solidFill>
                  <a:schemeClr val="accent1"/>
                </a:solidFill>
                <a:sym typeface="+mn-ea"/>
              </a:rPr>
              <a:t>.class</a:t>
            </a:r>
            <a:r>
              <a:rPr lang="zh-CN" altLang="en-US" sz="1800" dirty="0" smtClean="0">
                <a:solidFill>
                  <a:schemeClr val="accent1"/>
                </a:solidFill>
                <a:sym typeface="+mn-ea"/>
              </a:rPr>
              <a:t>编译为</a:t>
            </a:r>
            <a:r>
              <a:rPr lang="en-US" altLang="zh-CN" sz="1800" dirty="0" smtClean="0">
                <a:solidFill>
                  <a:schemeClr val="accent1"/>
                </a:solidFill>
                <a:sym typeface="+mn-ea"/>
              </a:rPr>
              <a:t>dex</a:t>
            </a:r>
            <a:r>
              <a:rPr lang="zh-CN" altLang="en-US" sz="1800" dirty="0" smtClean="0">
                <a:solidFill>
                  <a:schemeClr val="accent1"/>
                </a:solidFill>
                <a:sym typeface="+mn-ea"/>
              </a:rPr>
              <a:t>字节码</a:t>
            </a:r>
            <a:endParaRPr lang="zh-CN" altLang="en-US" sz="1800" dirty="0" smtClean="0">
              <a:solidFill>
                <a:schemeClr val="accent1"/>
              </a:solidFill>
              <a:sym typeface="+mn-ea"/>
            </a:endParaRPr>
          </a:p>
          <a:p>
            <a:pPr marL="285750" lvl="0" indent="-285750">
              <a:lnSpc>
                <a:spcPct val="150000"/>
              </a:lnSpc>
              <a:buFont typeface="Arial" panose="020B0604020202020204" pitchFamily="34" charset="0"/>
              <a:buChar char="•"/>
            </a:pPr>
            <a:r>
              <a:rPr lang="zh-CN" altLang="en-US" sz="1800" dirty="0" smtClean="0">
                <a:solidFill>
                  <a:schemeClr val="accent1"/>
                </a:solidFill>
                <a:sym typeface="+mn-ea"/>
              </a:rPr>
              <a:t>转换指令：</a:t>
            </a:r>
            <a:endParaRPr lang="zh-CN" altLang="en-US" sz="1800" dirty="0" smtClean="0">
              <a:solidFill>
                <a:schemeClr val="accent1"/>
              </a:solidFill>
              <a:sym typeface="+mn-ea"/>
            </a:endParaRPr>
          </a:p>
          <a:p>
            <a:pPr marL="742950" lvl="1" indent="-285750">
              <a:lnSpc>
                <a:spcPct val="150000"/>
              </a:lnSpc>
              <a:buFont typeface="Arial" panose="020B0604020202020204" pitchFamily="34" charset="0"/>
              <a:buChar char="•"/>
            </a:pPr>
            <a:r>
              <a:rPr lang="en-US" altLang="zh-CN" sz="1800" dirty="0" smtClean="0">
                <a:solidFill>
                  <a:schemeClr val="accent1"/>
                </a:solidFill>
                <a:sym typeface="+mn-ea"/>
              </a:rPr>
              <a:t>dx --dex --min-sdk-version=28 --verbose --dump-to=JmmTest.dex.txt --dump-method=JMMTest.prepare  --verbose-dump JMMTest.class</a:t>
            </a:r>
            <a:endParaRPr lang="en-US" altLang="zh-CN" sz="1800" dirty="0" smtClean="0">
              <a:solidFill>
                <a:schemeClr val="accent1"/>
              </a:solidFill>
              <a:sym typeface="+mn-ea"/>
            </a:endParaRPr>
          </a:p>
          <a:p>
            <a:pPr marL="742950" lvl="1" indent="-285750">
              <a:lnSpc>
                <a:spcPct val="150000"/>
              </a:lnSpc>
              <a:buFont typeface="Arial" panose="020B0604020202020204" pitchFamily="34" charset="0"/>
              <a:buChar char="•"/>
            </a:pPr>
            <a:endParaRPr lang="en-US" altLang="zh-CN" sz="1800" dirty="0" smtClean="0">
              <a:solidFill>
                <a:schemeClr val="accent1"/>
              </a:solidFill>
              <a:sym typeface="+mn-ea"/>
            </a:endParaRPr>
          </a:p>
          <a:p>
            <a:pPr marL="457200" lvl="1" indent="0">
              <a:lnSpc>
                <a:spcPct val="150000"/>
              </a:lnSpc>
              <a:buFont typeface="Arial" panose="020B0604020202020204" pitchFamily="34" charset="0"/>
              <a:buNone/>
            </a:pPr>
            <a:r>
              <a:rPr lang="en-US" altLang="zh-CN" sz="1800" dirty="0" smtClean="0">
                <a:solidFill>
                  <a:schemeClr val="accent1"/>
                </a:solidFill>
                <a:sym typeface="+mn-ea"/>
              </a:rPr>
              <a:t>-server -Xcomp -XX:+UnlockDiagnosticVMOptions -XX:+PrintAssembly -XX:CompileCommand=compileonly,*VolatileVisibilltyTest.prepareData</a:t>
            </a:r>
            <a:endParaRPr lang="en-US" altLang="zh-CN" sz="1800" dirty="0" smtClean="0">
              <a:solidFill>
                <a:schemeClr val="accent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b="1" dirty="0" smtClean="0">
                <a:latin typeface="宋体" panose="02010600030101010101" pitchFamily="2" charset="-122"/>
              </a:rPr>
              <a:t>指令重排序示例</a:t>
            </a:r>
            <a:endParaRPr lang="zh-CN" altLang="en-US" sz="3200" b="1" dirty="0" smtClean="0">
              <a:latin typeface="宋体" panose="02010600030101010101" pitchFamily="2" charset="-122"/>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316172" y="1600101"/>
            <a:ext cx="9865096" cy="506730"/>
          </a:xfrm>
          <a:prstGeom prst="rect">
            <a:avLst/>
          </a:prstGeom>
          <a:noFill/>
        </p:spPr>
        <p:txBody>
          <a:bodyPr wrap="square" rtlCol="0">
            <a:spAutoFit/>
          </a:bodyPr>
          <a:lstStyle/>
          <a:p>
            <a:pPr marL="457200" lvl="1" indent="0">
              <a:lnSpc>
                <a:spcPct val="150000"/>
              </a:lnSpc>
              <a:buFont typeface="Arial" panose="020B0604020202020204" pitchFamily="34" charset="0"/>
              <a:buNone/>
            </a:pPr>
            <a:r>
              <a:rPr lang="zh-CN" altLang="en-US" dirty="0" smtClean="0">
                <a:solidFill>
                  <a:schemeClr val="accent1"/>
                </a:solidFill>
                <a:sym typeface="+mn-ea"/>
              </a:rPr>
              <a:t>具体代码见案例</a:t>
            </a:r>
            <a:endParaRPr lang="zh-CN" altLang="en-US" dirty="0" smtClean="0">
              <a:solidFill>
                <a:schemeClr val="accent1"/>
              </a:solidFill>
              <a:sym typeface="+mn-ea"/>
            </a:endParaRPr>
          </a:p>
        </p:txBody>
      </p:sp>
      <p:pic>
        <p:nvPicPr>
          <p:cNvPr id="6" name="图片 5"/>
          <p:cNvPicPr>
            <a:picLocks noChangeAspect="1"/>
          </p:cNvPicPr>
          <p:nvPr/>
        </p:nvPicPr>
        <p:blipFill>
          <a:blip r:embed="rId1"/>
          <a:stretch>
            <a:fillRect/>
          </a:stretch>
        </p:blipFill>
        <p:spPr>
          <a:xfrm>
            <a:off x="1748790" y="2752725"/>
            <a:ext cx="8267700" cy="45281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85" dirty="0"/>
              <a:t>指令重排序</a:t>
            </a:r>
            <a:endParaRPr lang="zh-CN" altLang="en-US" sz="3685" dirty="0"/>
          </a:p>
        </p:txBody>
      </p:sp>
      <p:sp>
        <p:nvSpPr>
          <p:cNvPr id="3" name="内容占位符 2"/>
          <p:cNvSpPr txBox="1"/>
          <p:nvPr/>
        </p:nvSpPr>
        <p:spPr>
          <a:xfrm>
            <a:off x="1074787" y="1405423"/>
            <a:ext cx="10240171" cy="2984133"/>
          </a:xfrm>
          <a:prstGeom prst="rect">
            <a:avLst/>
          </a:prstGeom>
        </p:spPr>
        <p:txBody>
          <a:bodyPr/>
          <a:lstStyle>
            <a:lvl1pPr marL="431800" indent="-431800" algn="l" defTabSz="1727835" rtl="0" eaLnBrk="1" latinLnBrk="0" hangingPunct="1">
              <a:lnSpc>
                <a:spcPct val="90000"/>
              </a:lnSpc>
              <a:spcBef>
                <a:spcPts val="1890"/>
              </a:spcBef>
              <a:buFont typeface="Arial" panose="020B0604020202020204" pitchFamily="34" charset="0"/>
              <a:buChar char="•"/>
              <a:defRPr sz="5290" kern="1200">
                <a:solidFill>
                  <a:schemeClr val="tx1"/>
                </a:solidFill>
                <a:latin typeface="+mn-lt"/>
                <a:ea typeface="+mn-ea"/>
                <a:cs typeface="+mn-cs"/>
              </a:defRPr>
            </a:lvl1pPr>
            <a:lvl2pPr marL="1296035" indent="-431800" algn="l" defTabSz="1727835" rtl="0" eaLnBrk="1" latinLnBrk="0" hangingPunct="1">
              <a:lnSpc>
                <a:spcPct val="90000"/>
              </a:lnSpc>
              <a:spcBef>
                <a:spcPts val="945"/>
              </a:spcBef>
              <a:buFont typeface="Arial" panose="020B0604020202020204" pitchFamily="34" charset="0"/>
              <a:buChar char="•"/>
              <a:defRPr sz="4535" kern="1200">
                <a:solidFill>
                  <a:schemeClr val="tx1"/>
                </a:solidFill>
                <a:latin typeface="+mn-lt"/>
                <a:ea typeface="+mn-ea"/>
                <a:cs typeface="+mn-cs"/>
              </a:defRPr>
            </a:lvl2pPr>
            <a:lvl3pPr marL="2159635" indent="-431800" algn="l" defTabSz="1727835"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387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4pPr>
            <a:lvl5pPr marL="38881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5pPr>
            <a:lvl6pPr marL="47517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6pPr>
            <a:lvl7pPr marL="56159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7pPr>
            <a:lvl8pPr marL="64795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8pPr>
            <a:lvl9pPr marL="734377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9pPr>
          </a:lstStyle>
          <a:p>
            <a:pPr marL="0" indent="0" algn="just">
              <a:buNone/>
            </a:pPr>
            <a:endParaRPr sz="2010" dirty="0">
              <a:latin typeface="思源黑体 CN Normal" panose="020B0400000000000000" pitchFamily="34" charset="-122"/>
              <a:ea typeface="思源黑体 CN Normal" panose="020B0400000000000000" pitchFamily="34" charset="-122"/>
            </a:endParaRPr>
          </a:p>
        </p:txBody>
      </p:sp>
      <p:sp>
        <p:nvSpPr>
          <p:cNvPr id="4" name="矩形 3"/>
          <p:cNvSpPr/>
          <p:nvPr/>
        </p:nvSpPr>
        <p:spPr>
          <a:xfrm>
            <a:off x="920636" y="1618399"/>
            <a:ext cx="10679233" cy="3372874"/>
          </a:xfrm>
          <a:prstGeom prst="rect">
            <a:avLst/>
          </a:prstGeom>
          <a:no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10"/>
          <p:cNvSpPr txBox="1"/>
          <p:nvPr/>
        </p:nvSpPr>
        <p:spPr>
          <a:xfrm>
            <a:off x="1433128" y="1889242"/>
            <a:ext cx="9881844" cy="2565702"/>
          </a:xfrm>
          <a:prstGeom prst="rect">
            <a:avLst/>
          </a:prstGeom>
          <a:ln w="12700">
            <a:miter lim="400000"/>
          </a:ln>
        </p:spPr>
        <p:txBody>
          <a:bodyPr wrap="square" lIns="25514" rIns="25514">
            <a:spAutoFit/>
          </a:bodyPr>
          <a:lstStyle/>
          <a:p>
            <a:pPr algn="just"/>
            <a:r>
              <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rPr>
              <a:t>在计算机执行指令的顺序在经过程序编译器编译之后形成的指令序列</a:t>
            </a:r>
            <a:endPar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endParaRPr>
          </a:p>
          <a:p>
            <a:pPr algn="just"/>
            <a:endPar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endParaRPr>
          </a:p>
          <a:p>
            <a:pPr algn="just"/>
            <a:r>
              <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rPr>
              <a:t>一般而言，这个指令序列是会输出确定的结果；以确保每一次的执行都有确定的结果</a:t>
            </a:r>
            <a:endPar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endParaRPr>
          </a:p>
          <a:p>
            <a:pPr algn="just"/>
            <a:endPar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endParaRPr>
          </a:p>
          <a:p>
            <a:pPr algn="just"/>
            <a:r>
              <a:rPr sz="1785" dirty="0" err="1">
                <a:solidFill>
                  <a:schemeClr val="bg1">
                    <a:lumMod val="85000"/>
                  </a:schemeClr>
                </a:solidFill>
                <a:latin typeface="思源黑体 CN Normal" panose="020B0400000000000000" pitchFamily="34" charset="-122"/>
                <a:ea typeface="思源黑体 CN Normal" panose="020B0400000000000000" pitchFamily="34" charset="-122"/>
                <a:sym typeface="+mn-ea"/>
              </a:rPr>
              <a:t>但是，一般情况下，CPU和编译器为了提升程序执行的效率，</a:t>
            </a:r>
            <a:r>
              <a:rPr sz="1785" dirty="0" err="1" smtClean="0">
                <a:solidFill>
                  <a:schemeClr val="bg1">
                    <a:lumMod val="85000"/>
                  </a:schemeClr>
                </a:solidFill>
                <a:latin typeface="思源黑体 CN Normal" panose="020B0400000000000000" pitchFamily="34" charset="-122"/>
                <a:ea typeface="思源黑体 CN Normal" panose="020B0400000000000000" pitchFamily="34" charset="-122"/>
                <a:sym typeface="+mn-ea"/>
              </a:rPr>
              <a:t>会按照一定的规则允许进行</a:t>
            </a:r>
            <a:r>
              <a:rPr sz="1785" dirty="0" err="1" smtClean="0">
                <a:solidFill>
                  <a:schemeClr val="accent1"/>
                </a:solidFill>
                <a:latin typeface="思源黑体 CN Normal" panose="020B0400000000000000" pitchFamily="34" charset="-122"/>
                <a:ea typeface="思源黑体 CN Normal" panose="020B0400000000000000" pitchFamily="34" charset="-122"/>
                <a:sym typeface="+mn-ea"/>
              </a:rPr>
              <a:t>指令</a:t>
            </a:r>
            <a:r>
              <a:rPr lang="zh-CN" altLang="en-US" sz="1785" dirty="0">
                <a:solidFill>
                  <a:schemeClr val="accent1"/>
                </a:solidFill>
                <a:latin typeface="思源黑体 CN Normal" panose="020B0400000000000000" pitchFamily="34" charset="-122"/>
                <a:ea typeface="思源黑体 CN Normal" panose="020B0400000000000000" pitchFamily="34" charset="-122"/>
                <a:sym typeface="+mn-ea"/>
              </a:rPr>
              <a:t>优化</a:t>
            </a:r>
            <a:endParaRPr sz="1785" dirty="0">
              <a:solidFill>
                <a:schemeClr val="accent1"/>
              </a:solidFill>
              <a:latin typeface="思源黑体 CN Normal" panose="020B0400000000000000" pitchFamily="34" charset="-122"/>
              <a:ea typeface="思源黑体 CN Normal" panose="020B0400000000000000" pitchFamily="34" charset="-122"/>
              <a:sym typeface="+mn-ea"/>
            </a:endParaRPr>
          </a:p>
          <a:p>
            <a:pPr algn="just"/>
            <a:r>
              <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rPr>
              <a:t>在某些情况下，这种优化会带来一些执行的</a:t>
            </a:r>
            <a:r>
              <a:rPr sz="1785" dirty="0">
                <a:solidFill>
                  <a:schemeClr val="accent1"/>
                </a:solidFill>
                <a:latin typeface="思源黑体 CN Normal" panose="020B0400000000000000" pitchFamily="34" charset="-122"/>
                <a:ea typeface="思源黑体 CN Normal" panose="020B0400000000000000" pitchFamily="34" charset="-122"/>
                <a:sym typeface="+mn-ea"/>
              </a:rPr>
              <a:t>逻辑问题</a:t>
            </a:r>
            <a:r>
              <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rPr>
              <a:t>，主要的原因是代码逻辑之间是存在一定的先后顺序</a:t>
            </a:r>
            <a:endPar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endParaRPr>
          </a:p>
          <a:p>
            <a:pPr algn="just"/>
            <a:endPar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endParaRPr>
          </a:p>
          <a:p>
            <a:pPr algn="just"/>
            <a:r>
              <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rPr>
              <a:t>在并发执行情况下，会发生二义性，即按照不同的执行逻辑，会得到不同的结果信息。</a:t>
            </a:r>
            <a:endParaRPr lang="zh-CN" altLang="en-US" sz="1785" dirty="0">
              <a:solidFill>
                <a:schemeClr val="bg1">
                  <a:lumMod val="8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流程图: 过程 15"/>
          <p:cNvSpPr/>
          <p:nvPr/>
        </p:nvSpPr>
        <p:spPr>
          <a:xfrm>
            <a:off x="697" y="5725938"/>
            <a:ext cx="12857401" cy="1506712"/>
          </a:xfrm>
          <a:prstGeom prst="flowChartProcess">
            <a:avLst/>
          </a:prstGeom>
          <a:solidFill>
            <a:srgbClr val="87A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latin typeface="黑体" panose="02010609060101010101" pitchFamily="49" charset="-122"/>
              <a:ea typeface="黑体" panose="02010609060101010101" pitchFamily="49" charset="-122"/>
            </a:endParaRPr>
          </a:p>
        </p:txBody>
      </p:sp>
      <p:sp>
        <p:nvSpPr>
          <p:cNvPr id="30" name="TextBox 29"/>
          <p:cNvSpPr txBox="1"/>
          <p:nvPr/>
        </p:nvSpPr>
        <p:spPr>
          <a:xfrm>
            <a:off x="-195361" y="149442"/>
            <a:ext cx="12631683" cy="1108022"/>
          </a:xfrm>
          <a:prstGeom prst="rect">
            <a:avLst/>
          </a:prstGeom>
          <a:noFill/>
        </p:spPr>
        <p:txBody>
          <a:bodyPr wrap="square" rtlCol="0" anchor="t" anchorCtr="0">
            <a:noAutofit/>
          </a:bodyPr>
          <a:lstStyle/>
          <a:p>
            <a:pPr algn="ctr">
              <a:lnSpc>
                <a:spcPct val="105000"/>
              </a:lnSpc>
            </a:pPr>
            <a:r>
              <a:rPr sz="4000" dirty="0">
                <a:solidFill>
                  <a:srgbClr val="00B0F0"/>
                </a:solidFill>
              </a:rPr>
              <a:t>android人员的专属J</a:t>
            </a:r>
            <a:r>
              <a:rPr lang="en-US" sz="4000" dirty="0">
                <a:solidFill>
                  <a:srgbClr val="00B0F0"/>
                </a:solidFill>
              </a:rPr>
              <a:t>UC</a:t>
            </a:r>
            <a:r>
              <a:rPr sz="4000" dirty="0">
                <a:solidFill>
                  <a:srgbClr val="00B0F0"/>
                </a:solidFill>
              </a:rPr>
              <a:t>讲解 </a:t>
            </a:r>
            <a:endParaRPr sz="4000" dirty="0">
              <a:solidFill>
                <a:srgbClr val="00B0F0"/>
              </a:solidFill>
            </a:endParaRPr>
          </a:p>
          <a:p>
            <a:pPr algn="ctr">
              <a:lnSpc>
                <a:spcPct val="105000"/>
              </a:lnSpc>
            </a:pPr>
            <a:r>
              <a:rPr lang="en-US" sz="4000" dirty="0">
                <a:solidFill>
                  <a:srgbClr val="00B0F0"/>
                </a:solidFill>
              </a:rPr>
              <a:t>							</a:t>
            </a:r>
            <a:r>
              <a:rPr sz="2400" dirty="0">
                <a:solidFill>
                  <a:srgbClr val="00B0F0"/>
                </a:solidFill>
              </a:rPr>
              <a:t>0</a:t>
            </a:r>
            <a:r>
              <a:rPr lang="en-US" sz="2400" dirty="0">
                <a:solidFill>
                  <a:srgbClr val="00B0F0"/>
                </a:solidFill>
              </a:rPr>
              <a:t>1</a:t>
            </a:r>
            <a:r>
              <a:rPr sz="2400" dirty="0">
                <a:solidFill>
                  <a:srgbClr val="00B0F0"/>
                </a:solidFill>
              </a:rPr>
              <a:t>-</a:t>
            </a:r>
            <a:r>
              <a:rPr lang="en-US" sz="2400" dirty="0">
                <a:solidFill>
                  <a:srgbClr val="00B0F0"/>
                </a:solidFill>
              </a:rPr>
              <a:t>JMM</a:t>
            </a:r>
            <a:r>
              <a:rPr lang="zh-CN" altLang="en-US" sz="2400" dirty="0">
                <a:solidFill>
                  <a:srgbClr val="00B0F0"/>
                </a:solidFill>
              </a:rPr>
              <a:t>内存模型与线程并发</a:t>
            </a:r>
            <a:endParaRPr lang="zh-CN" altLang="en-US" sz="2400" dirty="0">
              <a:solidFill>
                <a:srgbClr val="00B0F0"/>
              </a:solidFill>
            </a:endParaRPr>
          </a:p>
        </p:txBody>
      </p:sp>
      <p:sp>
        <p:nvSpPr>
          <p:cNvPr id="3" name="文本框 2"/>
          <p:cNvSpPr txBox="1"/>
          <p:nvPr/>
        </p:nvSpPr>
        <p:spPr>
          <a:xfrm>
            <a:off x="3420110" y="1744345"/>
            <a:ext cx="9589770" cy="3216910"/>
          </a:xfrm>
          <a:prstGeom prst="rect">
            <a:avLst/>
          </a:prstGeom>
        </p:spPr>
        <p:txBody>
          <a:bodyPr vert="horz" wrap="square" lIns="51029" tIns="25514" rIns="51029" bIns="25514" rtlCol="0">
            <a:noAutofit/>
          </a:bodyPr>
          <a:lstStyle/>
          <a:p>
            <a:pPr>
              <a:lnSpc>
                <a:spcPct val="135000"/>
              </a:lnSpc>
            </a:pPr>
            <a:r>
              <a:rPr lang="en-US" altLang="zh-CN" dirty="0" smtClean="0">
                <a:solidFill>
                  <a:schemeClr val="bg1"/>
                </a:solidFill>
              </a:rPr>
              <a:t>	</a:t>
            </a:r>
            <a:r>
              <a:rPr>
                <a:solidFill>
                  <a:schemeClr val="bg1"/>
                </a:solidFill>
              </a:rPr>
              <a:t>   </a:t>
            </a:r>
            <a:endParaRPr>
              <a:solidFill>
                <a:schemeClr val="bg1"/>
              </a:solidFill>
            </a:endParaRPr>
          </a:p>
          <a:p>
            <a:pPr>
              <a:lnSpc>
                <a:spcPct val="135000"/>
              </a:lnSpc>
            </a:pPr>
            <a:r>
              <a:rPr>
                <a:solidFill>
                  <a:schemeClr val="bg1"/>
                </a:solidFill>
              </a:rPr>
              <a:t>    1.</a:t>
            </a:r>
            <a:r>
              <a:rPr lang="zh-CN">
                <a:solidFill>
                  <a:schemeClr val="bg1"/>
                </a:solidFill>
              </a:rPr>
              <a:t>多核并发缓存架构解析</a:t>
            </a:r>
            <a:endParaRPr>
              <a:solidFill>
                <a:schemeClr val="bg1"/>
              </a:solidFill>
            </a:endParaRPr>
          </a:p>
          <a:p>
            <a:pPr>
              <a:lnSpc>
                <a:spcPct val="135000"/>
              </a:lnSpc>
            </a:pPr>
            <a:r>
              <a:rPr>
                <a:solidFill>
                  <a:schemeClr val="bg1"/>
                </a:solidFill>
              </a:rPr>
              <a:t>    2.</a:t>
            </a:r>
            <a:r>
              <a:rPr lang="en-US">
                <a:solidFill>
                  <a:schemeClr val="bg1"/>
                </a:solidFill>
              </a:rPr>
              <a:t>JMM</a:t>
            </a:r>
            <a:r>
              <a:rPr lang="zh-CN" altLang="en-US">
                <a:solidFill>
                  <a:schemeClr val="bg1"/>
                </a:solidFill>
              </a:rPr>
              <a:t>内存模型解析</a:t>
            </a:r>
            <a:endParaRPr>
              <a:solidFill>
                <a:schemeClr val="bg1"/>
              </a:solidFill>
            </a:endParaRPr>
          </a:p>
          <a:p>
            <a:pPr>
              <a:lnSpc>
                <a:spcPct val="135000"/>
              </a:lnSpc>
            </a:pPr>
            <a:r>
              <a:rPr>
                <a:solidFill>
                  <a:schemeClr val="bg1"/>
                </a:solidFill>
              </a:rPr>
              <a:t>    3.</a:t>
            </a:r>
            <a:r>
              <a:rPr lang="zh-CN">
                <a:solidFill>
                  <a:schemeClr val="bg1"/>
                </a:solidFill>
              </a:rPr>
              <a:t>内存模型的</a:t>
            </a:r>
            <a:r>
              <a:rPr lang="en-US" altLang="zh-CN">
                <a:solidFill>
                  <a:schemeClr val="bg1"/>
                </a:solidFill>
              </a:rPr>
              <a:t>8</a:t>
            </a:r>
            <a:r>
              <a:rPr lang="zh-CN" altLang="en-US">
                <a:solidFill>
                  <a:schemeClr val="bg1"/>
                </a:solidFill>
              </a:rPr>
              <a:t>大原子操作</a:t>
            </a:r>
            <a:endParaRPr>
              <a:solidFill>
                <a:schemeClr val="bg1"/>
              </a:solidFill>
            </a:endParaRPr>
          </a:p>
          <a:p>
            <a:pPr>
              <a:lnSpc>
                <a:spcPct val="135000"/>
              </a:lnSpc>
            </a:pPr>
            <a:r>
              <a:rPr>
                <a:solidFill>
                  <a:schemeClr val="bg1"/>
                </a:solidFill>
              </a:rPr>
              <a:t>    4.</a:t>
            </a:r>
            <a:r>
              <a:rPr lang="en-US" altLang="zh-CN">
                <a:solidFill>
                  <a:schemeClr val="bg1"/>
                </a:solidFill>
              </a:rPr>
              <a:t>CPU</a:t>
            </a:r>
            <a:r>
              <a:rPr lang="zh-CN" altLang="en-US">
                <a:solidFill>
                  <a:schemeClr val="bg1"/>
                </a:solidFill>
              </a:rPr>
              <a:t>缓存一致性协议解析</a:t>
            </a:r>
            <a:endParaRPr>
              <a:solidFill>
                <a:schemeClr val="bg1"/>
              </a:solidFill>
            </a:endParaRPr>
          </a:p>
          <a:p>
            <a:pPr>
              <a:lnSpc>
                <a:spcPct val="135000"/>
              </a:lnSpc>
            </a:pPr>
            <a:r>
              <a:rPr>
                <a:solidFill>
                  <a:schemeClr val="bg1"/>
                </a:solidFill>
              </a:rPr>
              <a:t>    5.</a:t>
            </a:r>
            <a:r>
              <a:rPr lang="zh-CN">
                <a:solidFill>
                  <a:schemeClr val="bg1"/>
                </a:solidFill>
              </a:rPr>
              <a:t>指令重排序</a:t>
            </a:r>
            <a:endParaRPr lang="zh-CN">
              <a:solidFill>
                <a:schemeClr val="bg1"/>
              </a:solidFill>
            </a:endParaRPr>
          </a:p>
          <a:p>
            <a:pPr>
              <a:lnSpc>
                <a:spcPct val="135000"/>
              </a:lnSpc>
            </a:pPr>
            <a:r>
              <a:rPr lang="en-US" altLang="zh-CN">
                <a:solidFill>
                  <a:schemeClr val="bg1"/>
                </a:solidFill>
              </a:rPr>
              <a:t>    6.</a:t>
            </a:r>
            <a:r>
              <a:rPr lang="zh-CN" altLang="en-US">
                <a:solidFill>
                  <a:schemeClr val="bg1"/>
                </a:solidFill>
              </a:rPr>
              <a:t>高并发下双重检测锁</a:t>
            </a:r>
            <a:r>
              <a:rPr lang="en-US" altLang="zh-CN">
                <a:solidFill>
                  <a:schemeClr val="bg1"/>
                </a:solidFill>
              </a:rPr>
              <a:t>DCL</a:t>
            </a:r>
            <a:r>
              <a:rPr lang="zh-CN" altLang="en-US">
                <a:solidFill>
                  <a:schemeClr val="bg1"/>
                </a:solidFill>
              </a:rPr>
              <a:t>指令引发的问题</a:t>
            </a:r>
            <a:endParaRPr lang="zh-CN" altLang="en-US">
              <a:solidFill>
                <a:schemeClr val="bg1"/>
              </a:solidFill>
            </a:endParaRPr>
          </a:p>
          <a:p>
            <a:pPr>
              <a:lnSpc>
                <a:spcPct val="135000"/>
              </a:lnSpc>
            </a:pPr>
            <a:r>
              <a:rPr lang="en-US" altLang="zh-CN">
                <a:solidFill>
                  <a:schemeClr val="bg1"/>
                </a:solidFill>
              </a:rPr>
              <a:t>    7.</a:t>
            </a:r>
            <a:r>
              <a:rPr lang="zh-CN" altLang="en-US">
                <a:solidFill>
                  <a:schemeClr val="bg1"/>
                </a:solidFill>
              </a:rPr>
              <a:t>内存屏障</a:t>
            </a:r>
            <a:endParaRPr lang="zh-CN" altLang="en-US">
              <a:solidFill>
                <a:schemeClr val="bg1"/>
              </a:solidFill>
            </a:endParaRPr>
          </a:p>
        </p:txBody>
      </p:sp>
      <p:sp>
        <p:nvSpPr>
          <p:cNvPr id="2" name="文本框 1"/>
          <p:cNvSpPr txBox="1"/>
          <p:nvPr/>
        </p:nvSpPr>
        <p:spPr>
          <a:xfrm>
            <a:off x="2108895" y="1744117"/>
            <a:ext cx="1008112" cy="369332"/>
          </a:xfrm>
          <a:prstGeom prst="rect">
            <a:avLst/>
          </a:prstGeom>
          <a:noFill/>
        </p:spPr>
        <p:txBody>
          <a:bodyPr wrap="square" rtlCol="0">
            <a:spAutoFit/>
          </a:bodyPr>
          <a:lstStyle/>
          <a:p>
            <a:r>
              <a:rPr lang="zh-CN" altLang="en-US" dirty="0">
                <a:solidFill>
                  <a:schemeClr val="bg1"/>
                </a:solidFill>
              </a:rPr>
              <a:t>技术点：</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sz="3685" dirty="0">
                <a:latin typeface="思源黑体 CN Normal" panose="020B0400000000000000" pitchFamily="34" charset="-122"/>
                <a:ea typeface="思源黑体 CN Normal" panose="020B0400000000000000" pitchFamily="34" charset="-122"/>
                <a:sym typeface="+mn-ea"/>
              </a:rPr>
              <a:t>一定的规则</a:t>
            </a:r>
            <a:endParaRPr lang="zh-CN" altLang="en-US" sz="3685" dirty="0"/>
          </a:p>
        </p:txBody>
      </p:sp>
      <p:sp>
        <p:nvSpPr>
          <p:cNvPr id="3" name="内容占位符 2"/>
          <p:cNvSpPr txBox="1"/>
          <p:nvPr/>
        </p:nvSpPr>
        <p:spPr>
          <a:xfrm>
            <a:off x="1074787" y="1405423"/>
            <a:ext cx="10240171" cy="2984133"/>
          </a:xfrm>
          <a:prstGeom prst="rect">
            <a:avLst/>
          </a:prstGeom>
        </p:spPr>
        <p:txBody>
          <a:bodyPr/>
          <a:lstStyle>
            <a:lvl1pPr marL="431800" indent="-431800" algn="l" defTabSz="1727835" rtl="0" eaLnBrk="1" latinLnBrk="0" hangingPunct="1">
              <a:lnSpc>
                <a:spcPct val="90000"/>
              </a:lnSpc>
              <a:spcBef>
                <a:spcPts val="1890"/>
              </a:spcBef>
              <a:buFont typeface="Arial" panose="020B0604020202020204" pitchFamily="34" charset="0"/>
              <a:buChar char="•"/>
              <a:defRPr sz="5290" kern="1200">
                <a:solidFill>
                  <a:schemeClr val="tx1"/>
                </a:solidFill>
                <a:latin typeface="+mn-lt"/>
                <a:ea typeface="+mn-ea"/>
                <a:cs typeface="+mn-cs"/>
              </a:defRPr>
            </a:lvl1pPr>
            <a:lvl2pPr marL="1296035" indent="-431800" algn="l" defTabSz="1727835" rtl="0" eaLnBrk="1" latinLnBrk="0" hangingPunct="1">
              <a:lnSpc>
                <a:spcPct val="90000"/>
              </a:lnSpc>
              <a:spcBef>
                <a:spcPts val="945"/>
              </a:spcBef>
              <a:buFont typeface="Arial" panose="020B0604020202020204" pitchFamily="34" charset="0"/>
              <a:buChar char="•"/>
              <a:defRPr sz="4535" kern="1200">
                <a:solidFill>
                  <a:schemeClr val="tx1"/>
                </a:solidFill>
                <a:latin typeface="+mn-lt"/>
                <a:ea typeface="+mn-ea"/>
                <a:cs typeface="+mn-cs"/>
              </a:defRPr>
            </a:lvl2pPr>
            <a:lvl3pPr marL="2159635" indent="-431800" algn="l" defTabSz="1727835"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387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4pPr>
            <a:lvl5pPr marL="38881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5pPr>
            <a:lvl6pPr marL="47517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6pPr>
            <a:lvl7pPr marL="56159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7pPr>
            <a:lvl8pPr marL="64795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8pPr>
            <a:lvl9pPr marL="734377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9pPr>
          </a:lstStyle>
          <a:p>
            <a:pPr marL="0" indent="0" algn="just">
              <a:buNone/>
            </a:pPr>
            <a:endParaRPr sz="2010" dirty="0">
              <a:latin typeface="思源黑体 CN Normal" panose="020B0400000000000000" pitchFamily="34" charset="-122"/>
              <a:ea typeface="思源黑体 CN Normal" panose="020B0400000000000000" pitchFamily="34" charset="-122"/>
            </a:endParaRPr>
          </a:p>
        </p:txBody>
      </p:sp>
      <p:sp>
        <p:nvSpPr>
          <p:cNvPr id="4" name="矩形 3"/>
          <p:cNvSpPr/>
          <p:nvPr/>
        </p:nvSpPr>
        <p:spPr>
          <a:xfrm>
            <a:off x="920636" y="1618399"/>
            <a:ext cx="10679233" cy="3372874"/>
          </a:xfrm>
          <a:prstGeom prst="rect">
            <a:avLst/>
          </a:prstGeom>
          <a:no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10"/>
          <p:cNvSpPr txBox="1"/>
          <p:nvPr/>
        </p:nvSpPr>
        <p:spPr>
          <a:xfrm>
            <a:off x="1433128" y="1889242"/>
            <a:ext cx="9881844" cy="1741246"/>
          </a:xfrm>
          <a:prstGeom prst="rect">
            <a:avLst/>
          </a:prstGeom>
          <a:ln w="12700">
            <a:miter lim="400000"/>
          </a:ln>
        </p:spPr>
        <p:txBody>
          <a:bodyPr wrap="square" lIns="25514" rIns="25514">
            <a:spAutoFit/>
          </a:bodyPr>
          <a:lstStyle/>
          <a:p>
            <a:pPr algn="just"/>
            <a:r>
              <a:rPr lang="zh-CN" altLang="en-US" sz="1785" dirty="0">
                <a:solidFill>
                  <a:schemeClr val="bg1">
                    <a:lumMod val="95000"/>
                  </a:schemeClr>
                </a:solidFill>
              </a:rPr>
              <a:t>规则</a:t>
            </a:r>
            <a:r>
              <a:rPr lang="en-US" altLang="zh-CN" sz="1785" dirty="0">
                <a:solidFill>
                  <a:schemeClr val="bg1">
                    <a:lumMod val="95000"/>
                  </a:schemeClr>
                </a:solidFill>
              </a:rPr>
              <a:t>:  </a:t>
            </a:r>
            <a:r>
              <a:rPr lang="zh-CN" altLang="en-US" sz="1785" dirty="0">
                <a:solidFill>
                  <a:schemeClr val="accent1"/>
                </a:solidFill>
              </a:rPr>
              <a:t>改变指令的先后顺序会导致最终的结果不一致</a:t>
            </a:r>
            <a:r>
              <a:rPr lang="zh-CN" altLang="en-US" sz="1785" dirty="0">
                <a:solidFill>
                  <a:schemeClr val="bg1">
                    <a:lumMod val="95000"/>
                  </a:schemeClr>
                </a:solidFill>
              </a:rPr>
              <a:t>，则不会发生指令重排</a:t>
            </a:r>
            <a:endParaRPr lang="zh-CN" altLang="en-US" sz="1785" dirty="0">
              <a:solidFill>
                <a:schemeClr val="bg1">
                  <a:lumMod val="95000"/>
                </a:schemeClr>
              </a:solidFill>
            </a:endParaRPr>
          </a:p>
          <a:p>
            <a:pPr algn="just"/>
            <a:endParaRPr lang="zh-CN" altLang="en-US" sz="1785" dirty="0">
              <a:solidFill>
                <a:schemeClr val="bg1">
                  <a:lumMod val="95000"/>
                </a:schemeClr>
              </a:solidFill>
            </a:endParaRPr>
          </a:p>
          <a:p>
            <a:pPr algn="just"/>
            <a:r>
              <a:rPr lang="zh-CN" altLang="en-US" sz="1785" dirty="0">
                <a:solidFill>
                  <a:schemeClr val="bg1">
                    <a:lumMod val="95000"/>
                  </a:schemeClr>
                </a:solidFill>
              </a:rPr>
              <a:t>           </a:t>
            </a:r>
            <a:endParaRPr lang="zh-CN" altLang="en-US" sz="1785" dirty="0">
              <a:solidFill>
                <a:schemeClr val="bg1">
                  <a:lumMod val="95000"/>
                </a:schemeClr>
              </a:solidFill>
            </a:endParaRPr>
          </a:p>
          <a:p>
            <a:pPr algn="just"/>
            <a:r>
              <a:rPr lang="zh-CN" altLang="en-US" sz="1785" dirty="0">
                <a:solidFill>
                  <a:schemeClr val="bg1">
                    <a:lumMod val="95000"/>
                  </a:schemeClr>
                </a:solidFill>
              </a:rPr>
              <a:t>            </a:t>
            </a:r>
            <a:r>
              <a:rPr lang="zh-CN" altLang="en-US" sz="1785" dirty="0" smtClean="0">
                <a:solidFill>
                  <a:schemeClr val="bg1">
                    <a:lumMod val="95000"/>
                  </a:schemeClr>
                </a:solidFill>
              </a:rPr>
              <a:t>反之 </a:t>
            </a:r>
            <a:r>
              <a:rPr lang="zh-CN" altLang="en-US" sz="1785" dirty="0">
                <a:solidFill>
                  <a:schemeClr val="bg1">
                    <a:lumMod val="95000"/>
                  </a:schemeClr>
                </a:solidFill>
              </a:rPr>
              <a:t>如果不会发生结果不一致则会发生重排</a:t>
            </a:r>
            <a:endParaRPr lang="zh-CN" altLang="en-US" sz="1785" dirty="0">
              <a:solidFill>
                <a:schemeClr val="bg1">
                  <a:lumMod val="95000"/>
                </a:schemeClr>
              </a:solidFill>
            </a:endParaRPr>
          </a:p>
          <a:p>
            <a:pPr algn="just"/>
            <a:endParaRPr lang="zh-CN" altLang="en-US" sz="1785" dirty="0">
              <a:solidFill>
                <a:schemeClr val="bg1">
                  <a:lumMod val="95000"/>
                </a:schemeClr>
              </a:solidFill>
            </a:endParaRPr>
          </a:p>
          <a:p>
            <a:pPr algn="just"/>
            <a:r>
              <a:rPr lang="zh-CN" altLang="en-US" sz="1785" dirty="0">
                <a:solidFill>
                  <a:schemeClr val="bg1">
                    <a:lumMod val="95000"/>
                  </a:schemeClr>
                </a:solidFill>
              </a:rPr>
              <a:t>            指令重排主要反映在读和写的过程中</a:t>
            </a:r>
            <a:endParaRPr lang="zh-CN" altLang="en-US" sz="1785" dirty="0">
              <a:solidFill>
                <a:schemeClr val="bg1">
                  <a:lumMod val="9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85" dirty="0">
                <a:latin typeface="思源黑体 CN Normal" panose="020B0400000000000000" pitchFamily="34" charset="-122"/>
                <a:ea typeface="思源黑体 CN Normal" panose="020B0400000000000000" pitchFamily="34" charset="-122"/>
                <a:sym typeface="+mn-ea"/>
              </a:rPr>
              <a:t>不会发生重排</a:t>
            </a:r>
            <a:endParaRPr lang="zh-CN" altLang="en-US" sz="3685" dirty="0"/>
          </a:p>
        </p:txBody>
      </p:sp>
      <p:sp>
        <p:nvSpPr>
          <p:cNvPr id="3" name="内容占位符 2"/>
          <p:cNvSpPr txBox="1"/>
          <p:nvPr/>
        </p:nvSpPr>
        <p:spPr>
          <a:xfrm>
            <a:off x="1074787" y="1405423"/>
            <a:ext cx="10240171" cy="2984133"/>
          </a:xfrm>
          <a:prstGeom prst="rect">
            <a:avLst/>
          </a:prstGeom>
        </p:spPr>
        <p:txBody>
          <a:bodyPr/>
          <a:lstStyle>
            <a:lvl1pPr marL="431800" indent="-431800" algn="l" defTabSz="1727835" rtl="0" eaLnBrk="1" latinLnBrk="0" hangingPunct="1">
              <a:lnSpc>
                <a:spcPct val="90000"/>
              </a:lnSpc>
              <a:spcBef>
                <a:spcPts val="1890"/>
              </a:spcBef>
              <a:buFont typeface="Arial" panose="020B0604020202020204" pitchFamily="34" charset="0"/>
              <a:buChar char="•"/>
              <a:defRPr sz="5290" kern="1200">
                <a:solidFill>
                  <a:schemeClr val="tx1"/>
                </a:solidFill>
                <a:latin typeface="+mn-lt"/>
                <a:ea typeface="+mn-ea"/>
                <a:cs typeface="+mn-cs"/>
              </a:defRPr>
            </a:lvl1pPr>
            <a:lvl2pPr marL="1296035" indent="-431800" algn="l" defTabSz="1727835" rtl="0" eaLnBrk="1" latinLnBrk="0" hangingPunct="1">
              <a:lnSpc>
                <a:spcPct val="90000"/>
              </a:lnSpc>
              <a:spcBef>
                <a:spcPts val="945"/>
              </a:spcBef>
              <a:buFont typeface="Arial" panose="020B0604020202020204" pitchFamily="34" charset="0"/>
              <a:buChar char="•"/>
              <a:defRPr sz="4535" kern="1200">
                <a:solidFill>
                  <a:schemeClr val="tx1"/>
                </a:solidFill>
                <a:latin typeface="+mn-lt"/>
                <a:ea typeface="+mn-ea"/>
                <a:cs typeface="+mn-cs"/>
              </a:defRPr>
            </a:lvl2pPr>
            <a:lvl3pPr marL="2159635" indent="-431800" algn="l" defTabSz="1727835"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387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4pPr>
            <a:lvl5pPr marL="38881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5pPr>
            <a:lvl6pPr marL="47517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6pPr>
            <a:lvl7pPr marL="56159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7pPr>
            <a:lvl8pPr marL="64795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8pPr>
            <a:lvl9pPr marL="734377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9pPr>
          </a:lstStyle>
          <a:p>
            <a:pPr marL="0" indent="0" algn="just">
              <a:buNone/>
            </a:pPr>
            <a:endParaRPr sz="2010" dirty="0">
              <a:latin typeface="思源黑体 CN Normal" panose="020B0400000000000000" pitchFamily="34" charset="-122"/>
              <a:ea typeface="思源黑体 CN Normal" panose="020B0400000000000000" pitchFamily="34" charset="-122"/>
            </a:endParaRPr>
          </a:p>
        </p:txBody>
      </p:sp>
      <p:sp>
        <p:nvSpPr>
          <p:cNvPr id="4" name="矩形 3"/>
          <p:cNvSpPr/>
          <p:nvPr/>
        </p:nvSpPr>
        <p:spPr>
          <a:xfrm>
            <a:off x="920636" y="1618399"/>
            <a:ext cx="10679233" cy="3372874"/>
          </a:xfrm>
          <a:prstGeom prst="rect">
            <a:avLst/>
          </a:prstGeom>
          <a:no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10"/>
          <p:cNvSpPr txBox="1"/>
          <p:nvPr/>
        </p:nvSpPr>
        <p:spPr>
          <a:xfrm>
            <a:off x="1421737" y="1960141"/>
            <a:ext cx="9881844" cy="2565702"/>
          </a:xfrm>
          <a:prstGeom prst="rect">
            <a:avLst/>
          </a:prstGeom>
          <a:ln w="12700">
            <a:miter lim="400000"/>
          </a:ln>
        </p:spPr>
        <p:txBody>
          <a:bodyPr wrap="square" lIns="25514" rIns="25514">
            <a:spAutoFit/>
          </a:bodyPr>
          <a:lstStyle/>
          <a:p>
            <a:pPr algn="just"/>
            <a:endParaRPr lang="zh-CN" altLang="en-US" sz="1785" dirty="0">
              <a:solidFill>
                <a:schemeClr val="bg1">
                  <a:lumMod val="95000"/>
                </a:schemeClr>
              </a:solidFill>
            </a:endParaRPr>
          </a:p>
          <a:p>
            <a:pPr algn="just"/>
            <a:r>
              <a:rPr lang="zh-CN" altLang="en-US" sz="1785" dirty="0">
                <a:solidFill>
                  <a:schemeClr val="bg1">
                    <a:lumMod val="95000"/>
                  </a:schemeClr>
                </a:solidFill>
              </a:rPr>
              <a:t>名称 	代码示例 	说明</a:t>
            </a:r>
            <a:endParaRPr lang="zh-CN" altLang="en-US" sz="1785" dirty="0">
              <a:solidFill>
                <a:schemeClr val="bg1">
                  <a:lumMod val="95000"/>
                </a:schemeClr>
              </a:solidFill>
            </a:endParaRPr>
          </a:p>
          <a:p>
            <a:pPr algn="just"/>
            <a:endParaRPr lang="zh-CN" altLang="en-US" sz="1785" dirty="0">
              <a:solidFill>
                <a:schemeClr val="bg1">
                  <a:lumMod val="95000"/>
                </a:schemeClr>
              </a:solidFill>
            </a:endParaRPr>
          </a:p>
          <a:p>
            <a:pPr algn="just"/>
            <a:endParaRPr lang="zh-CN" altLang="en-US" sz="1785" dirty="0">
              <a:solidFill>
                <a:schemeClr val="bg1">
                  <a:lumMod val="95000"/>
                </a:schemeClr>
              </a:solidFill>
            </a:endParaRPr>
          </a:p>
          <a:p>
            <a:pPr algn="just"/>
            <a:r>
              <a:rPr lang="zh-CN" altLang="en-US" sz="1785" dirty="0">
                <a:solidFill>
                  <a:schemeClr val="bg1">
                    <a:lumMod val="95000"/>
                  </a:schemeClr>
                </a:solidFill>
              </a:rPr>
              <a:t>写后读 	a = 1;b = a; 	写一个变量之后，再读这个位置。</a:t>
            </a:r>
            <a:endParaRPr lang="zh-CN" altLang="en-US" sz="1785" dirty="0">
              <a:solidFill>
                <a:schemeClr val="bg1">
                  <a:lumMod val="95000"/>
                </a:schemeClr>
              </a:solidFill>
            </a:endParaRPr>
          </a:p>
          <a:p>
            <a:pPr algn="just"/>
            <a:endParaRPr lang="zh-CN" altLang="en-US" sz="1785" dirty="0">
              <a:solidFill>
                <a:schemeClr val="bg1">
                  <a:lumMod val="95000"/>
                </a:schemeClr>
              </a:solidFill>
            </a:endParaRPr>
          </a:p>
          <a:p>
            <a:pPr algn="just"/>
            <a:r>
              <a:rPr lang="zh-CN" altLang="en-US" sz="1785" dirty="0">
                <a:solidFill>
                  <a:schemeClr val="bg1">
                    <a:lumMod val="95000"/>
                  </a:schemeClr>
                </a:solidFill>
              </a:rPr>
              <a:t>写后写 	a = 1;a = 2; 	写一个变量之后，再写这个变量。</a:t>
            </a:r>
            <a:endParaRPr lang="zh-CN" altLang="en-US" sz="1785" dirty="0">
              <a:solidFill>
                <a:schemeClr val="bg1">
                  <a:lumMod val="95000"/>
                </a:schemeClr>
              </a:solidFill>
            </a:endParaRPr>
          </a:p>
          <a:p>
            <a:pPr algn="just"/>
            <a:endParaRPr lang="zh-CN" altLang="en-US" sz="1785" dirty="0">
              <a:solidFill>
                <a:schemeClr val="bg1">
                  <a:lumMod val="95000"/>
                </a:schemeClr>
              </a:solidFill>
            </a:endParaRPr>
          </a:p>
          <a:p>
            <a:pPr algn="just"/>
            <a:r>
              <a:rPr lang="zh-CN" altLang="en-US" sz="1785" dirty="0">
                <a:solidFill>
                  <a:schemeClr val="bg1">
                    <a:lumMod val="95000"/>
                  </a:schemeClr>
                </a:solidFill>
              </a:rPr>
              <a:t>读后写 	a = b;b = 1; 	读一个变量之后，再写这个变量</a:t>
            </a:r>
            <a:endParaRPr lang="zh-CN" altLang="en-US" sz="1785" dirty="0">
              <a:solidFill>
                <a:schemeClr val="bg1">
                  <a:lumMod val="9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85" dirty="0"/>
              <a:t>指令重排序规则</a:t>
            </a:r>
            <a:endParaRPr lang="zh-CN" altLang="en-US" sz="3685" dirty="0"/>
          </a:p>
        </p:txBody>
      </p:sp>
      <p:sp>
        <p:nvSpPr>
          <p:cNvPr id="3" name="内容占位符 2"/>
          <p:cNvSpPr txBox="1"/>
          <p:nvPr/>
        </p:nvSpPr>
        <p:spPr>
          <a:xfrm>
            <a:off x="1074787" y="1405423"/>
            <a:ext cx="10240171" cy="2984133"/>
          </a:xfrm>
          <a:prstGeom prst="rect">
            <a:avLst/>
          </a:prstGeom>
        </p:spPr>
        <p:txBody>
          <a:bodyPr/>
          <a:lstStyle>
            <a:lvl1pPr marL="431800" indent="-431800" algn="l" defTabSz="1727835" rtl="0" eaLnBrk="1" latinLnBrk="0" hangingPunct="1">
              <a:lnSpc>
                <a:spcPct val="90000"/>
              </a:lnSpc>
              <a:spcBef>
                <a:spcPts val="1890"/>
              </a:spcBef>
              <a:buFont typeface="Arial" panose="020B0604020202020204" pitchFamily="34" charset="0"/>
              <a:buChar char="•"/>
              <a:defRPr sz="5290" kern="1200">
                <a:solidFill>
                  <a:schemeClr val="tx1"/>
                </a:solidFill>
                <a:latin typeface="+mn-lt"/>
                <a:ea typeface="+mn-ea"/>
                <a:cs typeface="+mn-cs"/>
              </a:defRPr>
            </a:lvl1pPr>
            <a:lvl2pPr marL="1296035" indent="-431800" algn="l" defTabSz="1727835" rtl="0" eaLnBrk="1" latinLnBrk="0" hangingPunct="1">
              <a:lnSpc>
                <a:spcPct val="90000"/>
              </a:lnSpc>
              <a:spcBef>
                <a:spcPts val="945"/>
              </a:spcBef>
              <a:buFont typeface="Arial" panose="020B0604020202020204" pitchFamily="34" charset="0"/>
              <a:buChar char="•"/>
              <a:defRPr sz="4535" kern="1200">
                <a:solidFill>
                  <a:schemeClr val="tx1"/>
                </a:solidFill>
                <a:latin typeface="+mn-lt"/>
                <a:ea typeface="+mn-ea"/>
                <a:cs typeface="+mn-cs"/>
              </a:defRPr>
            </a:lvl2pPr>
            <a:lvl3pPr marL="2159635" indent="-431800" algn="l" defTabSz="1727835"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387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4pPr>
            <a:lvl5pPr marL="38881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5pPr>
            <a:lvl6pPr marL="47517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6pPr>
            <a:lvl7pPr marL="56159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7pPr>
            <a:lvl8pPr marL="64795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8pPr>
            <a:lvl9pPr marL="734377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9pPr>
          </a:lstStyle>
          <a:p>
            <a:pPr marL="0" indent="0" algn="just">
              <a:buNone/>
            </a:pPr>
            <a:endParaRPr sz="2010" dirty="0">
              <a:latin typeface="思源黑体 CN Normal" panose="020B0400000000000000" pitchFamily="34" charset="-122"/>
              <a:ea typeface="思源黑体 CN Normal" panose="020B0400000000000000" pitchFamily="34" charset="-122"/>
            </a:endParaRPr>
          </a:p>
        </p:txBody>
      </p:sp>
      <p:sp>
        <p:nvSpPr>
          <p:cNvPr id="4" name="矩形 3"/>
          <p:cNvSpPr/>
          <p:nvPr/>
        </p:nvSpPr>
        <p:spPr>
          <a:xfrm>
            <a:off x="920636" y="1618399"/>
            <a:ext cx="10679233" cy="3372874"/>
          </a:xfrm>
          <a:prstGeom prst="rect">
            <a:avLst/>
          </a:prstGeom>
          <a:no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10"/>
          <p:cNvSpPr txBox="1"/>
          <p:nvPr/>
        </p:nvSpPr>
        <p:spPr>
          <a:xfrm>
            <a:off x="1433128" y="1889242"/>
            <a:ext cx="9881844" cy="2565702"/>
          </a:xfrm>
          <a:prstGeom prst="rect">
            <a:avLst/>
          </a:prstGeom>
          <a:ln w="12700">
            <a:miter lim="400000"/>
          </a:ln>
        </p:spPr>
        <p:txBody>
          <a:bodyPr wrap="square" lIns="25514" rIns="25514">
            <a:spAutoFit/>
          </a:bodyPr>
          <a:lstStyle/>
          <a:p>
            <a:pPr algn="just"/>
            <a:r>
              <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rPr>
              <a:t>在计算机执行指令的顺序在经过程序编译器编译之后形成的指令序列</a:t>
            </a:r>
            <a:endPar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endParaRPr>
          </a:p>
          <a:p>
            <a:pPr algn="just"/>
            <a:endPar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endParaRPr>
          </a:p>
          <a:p>
            <a:pPr algn="just"/>
            <a:r>
              <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rPr>
              <a:t>一般而言，这个指令序列是会输出确定的结果；以确保每一次的执行都有确定的结果</a:t>
            </a:r>
            <a:endPar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endParaRPr>
          </a:p>
          <a:p>
            <a:pPr algn="just"/>
            <a:endPar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endParaRPr>
          </a:p>
          <a:p>
            <a:pPr algn="just"/>
            <a:r>
              <a:rPr sz="1785" dirty="0" err="1">
                <a:solidFill>
                  <a:schemeClr val="bg1">
                    <a:lumMod val="85000"/>
                  </a:schemeClr>
                </a:solidFill>
                <a:latin typeface="思源黑体 CN Normal" panose="020B0400000000000000" pitchFamily="34" charset="-122"/>
                <a:ea typeface="思源黑体 CN Normal" panose="020B0400000000000000" pitchFamily="34" charset="-122"/>
                <a:sym typeface="+mn-ea"/>
              </a:rPr>
              <a:t>但是，一般情况下，CPU和编译器为了提升程序执行的效率，</a:t>
            </a:r>
            <a:r>
              <a:rPr sz="1785" dirty="0" err="1" smtClean="0">
                <a:solidFill>
                  <a:schemeClr val="bg1">
                    <a:lumMod val="85000"/>
                  </a:schemeClr>
                </a:solidFill>
                <a:latin typeface="思源黑体 CN Normal" panose="020B0400000000000000" pitchFamily="34" charset="-122"/>
                <a:ea typeface="思源黑体 CN Normal" panose="020B0400000000000000" pitchFamily="34" charset="-122"/>
                <a:sym typeface="+mn-ea"/>
              </a:rPr>
              <a:t>会按照一定的规则允许进行</a:t>
            </a:r>
            <a:r>
              <a:rPr sz="1785" dirty="0" err="1" smtClean="0">
                <a:solidFill>
                  <a:schemeClr val="accent1"/>
                </a:solidFill>
                <a:latin typeface="思源黑体 CN Normal" panose="020B0400000000000000" pitchFamily="34" charset="-122"/>
                <a:ea typeface="思源黑体 CN Normal" panose="020B0400000000000000" pitchFamily="34" charset="-122"/>
                <a:sym typeface="+mn-ea"/>
              </a:rPr>
              <a:t>指令</a:t>
            </a:r>
            <a:r>
              <a:rPr lang="zh-CN" altLang="en-US" sz="1785" dirty="0">
                <a:solidFill>
                  <a:schemeClr val="accent1"/>
                </a:solidFill>
                <a:latin typeface="思源黑体 CN Normal" panose="020B0400000000000000" pitchFamily="34" charset="-122"/>
                <a:ea typeface="思源黑体 CN Normal" panose="020B0400000000000000" pitchFamily="34" charset="-122"/>
                <a:sym typeface="+mn-ea"/>
              </a:rPr>
              <a:t>优化</a:t>
            </a:r>
            <a:endParaRPr sz="1785" dirty="0">
              <a:solidFill>
                <a:schemeClr val="accent1"/>
              </a:solidFill>
              <a:latin typeface="思源黑体 CN Normal" panose="020B0400000000000000" pitchFamily="34" charset="-122"/>
              <a:ea typeface="思源黑体 CN Normal" panose="020B0400000000000000" pitchFamily="34" charset="-122"/>
              <a:sym typeface="+mn-ea"/>
            </a:endParaRPr>
          </a:p>
          <a:p>
            <a:pPr algn="just"/>
            <a:r>
              <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rPr>
              <a:t>在某些情况下，这种优化会带来一些执行的</a:t>
            </a:r>
            <a:r>
              <a:rPr sz="1785" dirty="0">
                <a:solidFill>
                  <a:schemeClr val="accent1"/>
                </a:solidFill>
                <a:latin typeface="思源黑体 CN Normal" panose="020B0400000000000000" pitchFamily="34" charset="-122"/>
                <a:ea typeface="思源黑体 CN Normal" panose="020B0400000000000000" pitchFamily="34" charset="-122"/>
                <a:sym typeface="+mn-ea"/>
              </a:rPr>
              <a:t>逻辑问题</a:t>
            </a:r>
            <a:r>
              <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rPr>
              <a:t>，主要的原因是代码逻辑之间是存在一定的先后顺序</a:t>
            </a:r>
            <a:endPar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endParaRPr>
          </a:p>
          <a:p>
            <a:pPr algn="just"/>
            <a:endPar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endParaRPr>
          </a:p>
          <a:p>
            <a:pPr algn="just"/>
            <a:r>
              <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rPr>
              <a:t>在并发执行情况下，会发生二义性，即按照不同的执行逻辑，会得到不同的结果信息。</a:t>
            </a:r>
            <a:endParaRPr lang="zh-CN" altLang="en-US" sz="1785" dirty="0">
              <a:solidFill>
                <a:schemeClr val="bg1">
                  <a:lumMod val="8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85" dirty="0"/>
              <a:t>Happens-Before</a:t>
            </a:r>
            <a:endParaRPr lang="zh-CN" altLang="en-US" sz="3685" dirty="0"/>
          </a:p>
        </p:txBody>
      </p:sp>
      <p:sp>
        <p:nvSpPr>
          <p:cNvPr id="3" name="内容占位符 2"/>
          <p:cNvSpPr txBox="1"/>
          <p:nvPr/>
        </p:nvSpPr>
        <p:spPr>
          <a:xfrm>
            <a:off x="752475" y="1405255"/>
            <a:ext cx="10562590" cy="5636260"/>
          </a:xfrm>
          <a:prstGeom prst="rect">
            <a:avLst/>
          </a:prstGeom>
        </p:spPr>
        <p:txBody>
          <a:bodyPr/>
          <a:lstStyle>
            <a:lvl1pPr marL="431800" indent="-431800" algn="l" defTabSz="1727835" rtl="0" eaLnBrk="1" latinLnBrk="0" hangingPunct="1">
              <a:lnSpc>
                <a:spcPct val="90000"/>
              </a:lnSpc>
              <a:spcBef>
                <a:spcPts val="1890"/>
              </a:spcBef>
              <a:buFont typeface="Arial" panose="020B0604020202020204" pitchFamily="34" charset="0"/>
              <a:buChar char="•"/>
              <a:defRPr sz="5290" kern="1200">
                <a:solidFill>
                  <a:schemeClr val="tx1"/>
                </a:solidFill>
                <a:latin typeface="+mn-lt"/>
                <a:ea typeface="+mn-ea"/>
                <a:cs typeface="+mn-cs"/>
              </a:defRPr>
            </a:lvl1pPr>
            <a:lvl2pPr marL="1296035" indent="-431800" algn="l" defTabSz="1727835" rtl="0" eaLnBrk="1" latinLnBrk="0" hangingPunct="1">
              <a:lnSpc>
                <a:spcPct val="90000"/>
              </a:lnSpc>
              <a:spcBef>
                <a:spcPts val="945"/>
              </a:spcBef>
              <a:buFont typeface="Arial" panose="020B0604020202020204" pitchFamily="34" charset="0"/>
              <a:buChar char="•"/>
              <a:defRPr sz="4535" kern="1200">
                <a:solidFill>
                  <a:schemeClr val="tx1"/>
                </a:solidFill>
                <a:latin typeface="+mn-lt"/>
                <a:ea typeface="+mn-ea"/>
                <a:cs typeface="+mn-cs"/>
              </a:defRPr>
            </a:lvl2pPr>
            <a:lvl3pPr marL="2159635" indent="-431800" algn="l" defTabSz="1727835"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387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4pPr>
            <a:lvl5pPr marL="38881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5pPr>
            <a:lvl6pPr marL="47517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6pPr>
            <a:lvl7pPr marL="56159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7pPr>
            <a:lvl8pPr marL="64795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8pPr>
            <a:lvl9pPr marL="734377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9pPr>
          </a:lstStyle>
          <a:p>
            <a:pPr marL="0" indent="0" algn="just">
              <a:buNone/>
            </a:pPr>
            <a:endParaRPr sz="2010" dirty="0">
              <a:latin typeface="思源黑体 CN Normal" panose="020B0400000000000000" pitchFamily="34" charset="-122"/>
              <a:ea typeface="思源黑体 CN Normal" panose="020B0400000000000000" pitchFamily="34" charset="-122"/>
            </a:endParaRPr>
          </a:p>
        </p:txBody>
      </p:sp>
      <p:sp>
        <p:nvSpPr>
          <p:cNvPr id="4" name="矩形 3"/>
          <p:cNvSpPr/>
          <p:nvPr/>
        </p:nvSpPr>
        <p:spPr>
          <a:xfrm>
            <a:off x="633095" y="1109345"/>
            <a:ext cx="11397615" cy="6039485"/>
          </a:xfrm>
          <a:prstGeom prst="rect">
            <a:avLst/>
          </a:prstGeom>
          <a:no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10"/>
          <p:cNvSpPr txBox="1"/>
          <p:nvPr/>
        </p:nvSpPr>
        <p:spPr>
          <a:xfrm>
            <a:off x="1101023" y="1024372"/>
            <a:ext cx="9881844" cy="7111365"/>
          </a:xfrm>
          <a:prstGeom prst="rect">
            <a:avLst/>
          </a:prstGeom>
          <a:ln w="12700">
            <a:miter lim="400000"/>
          </a:ln>
        </p:spPr>
        <p:txBody>
          <a:bodyPr wrap="square" lIns="25514" rIns="25514">
            <a:spAutoFit/>
          </a:bodyPr>
          <a:lstStyle/>
          <a:p>
            <a:pPr algn="just">
              <a:lnSpc>
                <a:spcPct val="150000"/>
              </a:lnSpc>
            </a:pPr>
            <a:r>
              <a:rPr sz="1785" dirty="0">
                <a:ln/>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rPr>
              <a:t>程序次序规则：</a:t>
            </a:r>
            <a:r>
              <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rPr>
              <a:t>在一个线程内一段代码的执行结果是有序的。就是还会指令重排，但是随便它怎么排，结果是按照我们代码的顺序生成的不会变。</a:t>
            </a:r>
            <a:endPar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endParaRPr>
          </a:p>
          <a:p>
            <a:pPr algn="just">
              <a:lnSpc>
                <a:spcPct val="150000"/>
              </a:lnSpc>
            </a:pPr>
            <a:r>
              <a:rPr sz="1785" dirty="0">
                <a:ln/>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rPr>
              <a:t>管程锁定规则：</a:t>
            </a:r>
            <a:r>
              <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rPr>
              <a:t>就是无论是在单线程环境还是多线程环境，对于同一个锁来说，一个线程对这个锁解锁之后，另一个线程获取了这个锁都能看到前一个线程的操作结果！(管程是一种通用的同步原语，synchronized就是管程的实现）</a:t>
            </a:r>
            <a:endPar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endParaRPr>
          </a:p>
          <a:p>
            <a:pPr algn="just">
              <a:lnSpc>
                <a:spcPct val="150000"/>
              </a:lnSpc>
            </a:pPr>
            <a:r>
              <a:rPr sz="1785" dirty="0">
                <a:ln/>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rPr>
              <a:t>volatile变量规则：</a:t>
            </a:r>
            <a:r>
              <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rPr>
              <a:t>就是如果一个线程先去写一个volatile变量，然后一个线程去读这个变量，那么这个写操作的结果一定对读的这个线程可见。</a:t>
            </a:r>
            <a:endPar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endParaRPr>
          </a:p>
          <a:p>
            <a:pPr algn="just">
              <a:lnSpc>
                <a:spcPct val="150000"/>
              </a:lnSpc>
            </a:pPr>
            <a:r>
              <a:rPr sz="1785" dirty="0">
                <a:ln/>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rPr>
              <a:t>线程启动规则：</a:t>
            </a:r>
            <a:r>
              <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rPr>
              <a:t>在主线程A执行过程中，启动子线程B，那么线程A在启动子线程B之前对共享变量的修改结果对线程B可见。</a:t>
            </a:r>
            <a:endPar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endParaRPr>
          </a:p>
          <a:p>
            <a:pPr algn="just">
              <a:lnSpc>
                <a:spcPct val="150000"/>
              </a:lnSpc>
            </a:pPr>
            <a:r>
              <a:rPr sz="1785" dirty="0">
                <a:ln/>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rPr>
              <a:t>线程终止规则：</a:t>
            </a:r>
            <a:r>
              <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rPr>
              <a:t>在主线程A执行过程中，子线程B终止，那么线程B在终止之前对共享变量的修改结果在线程A中可见。也称线程join()规则。</a:t>
            </a:r>
            <a:endPar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endParaRPr>
          </a:p>
          <a:p>
            <a:pPr algn="just">
              <a:lnSpc>
                <a:spcPct val="150000"/>
              </a:lnSpc>
            </a:pPr>
            <a:r>
              <a:rPr sz="1785" dirty="0">
                <a:ln/>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rPr>
              <a:t>线程中断规则：</a:t>
            </a:r>
            <a:r>
              <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rPr>
              <a:t>对线程interrupt()方法的调用先行发生于被中断线程代码检测到中断事件的发生，可以通过Thread.interrupted()检测到是否发生中断。</a:t>
            </a:r>
            <a:endPar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endParaRPr>
          </a:p>
          <a:p>
            <a:pPr algn="just">
              <a:lnSpc>
                <a:spcPct val="150000"/>
              </a:lnSpc>
            </a:pPr>
            <a:r>
              <a:rPr sz="1785" dirty="0">
                <a:ln/>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rPr>
              <a:t>传递性规则：</a:t>
            </a:r>
            <a:r>
              <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rPr>
              <a:t>这个简单的，就是happens-before原则具有传递性，即hb(A, B) ， hb(B, C)，那么hb(A, C)。</a:t>
            </a:r>
            <a:endPar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endParaRPr>
          </a:p>
          <a:p>
            <a:pPr algn="just">
              <a:lnSpc>
                <a:spcPct val="150000"/>
              </a:lnSpc>
            </a:pPr>
            <a:r>
              <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rPr>
              <a:t>对象终结规则：这个也简单的，就是一个对象的初始化的完成，也就是构造函数执行的结束一定 happens-before它的finalize()方法。</a:t>
            </a:r>
            <a:endParaRPr sz="1785" dirty="0">
              <a:solidFill>
                <a:schemeClr val="bg1">
                  <a:lumMod val="85000"/>
                </a:schemeClr>
              </a:solidFill>
              <a:latin typeface="思源黑体 CN Normal" panose="020B0400000000000000" pitchFamily="34" charset="-122"/>
              <a:ea typeface="思源黑体 CN Normal" panose="020B0400000000000000"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85" dirty="0"/>
              <a:t>内存屏障</a:t>
            </a:r>
            <a:endParaRPr lang="zh-CN" altLang="en-US" sz="3685" dirty="0"/>
          </a:p>
        </p:txBody>
      </p:sp>
      <p:sp>
        <p:nvSpPr>
          <p:cNvPr id="3" name="内容占位符 2"/>
          <p:cNvSpPr txBox="1"/>
          <p:nvPr/>
        </p:nvSpPr>
        <p:spPr>
          <a:xfrm>
            <a:off x="741045" y="1240155"/>
            <a:ext cx="10562590" cy="5636260"/>
          </a:xfrm>
          <a:prstGeom prst="rect">
            <a:avLst/>
          </a:prstGeom>
        </p:spPr>
        <p:txBody>
          <a:bodyPr/>
          <a:lstStyle>
            <a:lvl1pPr marL="431800" indent="-431800" algn="l" defTabSz="1727835" rtl="0" eaLnBrk="1" latinLnBrk="0" hangingPunct="1">
              <a:lnSpc>
                <a:spcPct val="90000"/>
              </a:lnSpc>
              <a:spcBef>
                <a:spcPts val="1890"/>
              </a:spcBef>
              <a:buFont typeface="Arial" panose="020B0604020202020204" pitchFamily="34" charset="0"/>
              <a:buChar char="•"/>
              <a:defRPr sz="5290" kern="1200">
                <a:solidFill>
                  <a:schemeClr val="tx1"/>
                </a:solidFill>
                <a:latin typeface="+mn-lt"/>
                <a:ea typeface="+mn-ea"/>
                <a:cs typeface="+mn-cs"/>
              </a:defRPr>
            </a:lvl1pPr>
            <a:lvl2pPr marL="1296035" indent="-431800" algn="l" defTabSz="1727835" rtl="0" eaLnBrk="1" latinLnBrk="0" hangingPunct="1">
              <a:lnSpc>
                <a:spcPct val="90000"/>
              </a:lnSpc>
              <a:spcBef>
                <a:spcPts val="945"/>
              </a:spcBef>
              <a:buFont typeface="Arial" panose="020B0604020202020204" pitchFamily="34" charset="0"/>
              <a:buChar char="•"/>
              <a:defRPr sz="4535" kern="1200">
                <a:solidFill>
                  <a:schemeClr val="tx1"/>
                </a:solidFill>
                <a:latin typeface="+mn-lt"/>
                <a:ea typeface="+mn-ea"/>
                <a:cs typeface="+mn-cs"/>
              </a:defRPr>
            </a:lvl2pPr>
            <a:lvl3pPr marL="2159635" indent="-431800" algn="l" defTabSz="1727835"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387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4pPr>
            <a:lvl5pPr marL="38881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5pPr>
            <a:lvl6pPr marL="47517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6pPr>
            <a:lvl7pPr marL="56159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7pPr>
            <a:lvl8pPr marL="64795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8pPr>
            <a:lvl9pPr marL="734377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9pPr>
          </a:lstStyle>
          <a:p>
            <a:pPr marL="0" indent="0" algn="just">
              <a:buNone/>
            </a:pPr>
            <a:r>
              <a:rPr sz="2010" dirty="0">
                <a:solidFill>
                  <a:schemeClr val="bg1"/>
                </a:solidFill>
                <a:latin typeface="思源黑体 CN Normal" panose="020B0400000000000000" pitchFamily="34" charset="-122"/>
                <a:ea typeface="思源黑体 CN Normal" panose="020B0400000000000000" pitchFamily="34" charset="-122"/>
              </a:rPr>
              <a:t>Store：将处理器缓存的数据刷新到内存中。</a:t>
            </a:r>
            <a:endParaRPr sz="2010" dirty="0">
              <a:solidFill>
                <a:schemeClr val="bg1"/>
              </a:solidFill>
              <a:latin typeface="思源黑体 CN Normal" panose="020B0400000000000000" pitchFamily="34" charset="-122"/>
              <a:ea typeface="思源黑体 CN Normal" panose="020B0400000000000000" pitchFamily="34" charset="-122"/>
            </a:endParaRPr>
          </a:p>
          <a:p>
            <a:pPr marL="0" indent="0" algn="just">
              <a:buNone/>
            </a:pPr>
            <a:r>
              <a:rPr sz="2010" dirty="0">
                <a:solidFill>
                  <a:schemeClr val="bg1"/>
                </a:solidFill>
                <a:latin typeface="思源黑体 CN Normal" panose="020B0400000000000000" pitchFamily="34" charset="-122"/>
                <a:ea typeface="思源黑体 CN Normal" panose="020B0400000000000000" pitchFamily="34" charset="-122"/>
              </a:rPr>
              <a:t>Load：将内存存储的数据拷贝到处理器的缓存中。</a:t>
            </a:r>
            <a:endParaRPr sz="2010" dirty="0">
              <a:solidFill>
                <a:schemeClr val="bg1"/>
              </a:solidFill>
              <a:latin typeface="思源黑体 CN Normal" panose="020B0400000000000000" pitchFamily="34" charset="-122"/>
              <a:ea typeface="思源黑体 CN Normal" panose="020B0400000000000000" pitchFamily="34" charset="-122"/>
            </a:endParaRPr>
          </a:p>
        </p:txBody>
      </p:sp>
      <p:pic>
        <p:nvPicPr>
          <p:cNvPr id="6" name="图片 5"/>
          <p:cNvPicPr>
            <a:picLocks noChangeAspect="1"/>
          </p:cNvPicPr>
          <p:nvPr/>
        </p:nvPicPr>
        <p:blipFill>
          <a:blip r:embed="rId1"/>
          <a:stretch>
            <a:fillRect/>
          </a:stretch>
        </p:blipFill>
        <p:spPr>
          <a:xfrm>
            <a:off x="596900" y="2320290"/>
            <a:ext cx="10941685" cy="32461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85" dirty="0"/>
              <a:t>内存屏障</a:t>
            </a:r>
            <a:endParaRPr lang="zh-CN" altLang="en-US" sz="3685" dirty="0"/>
          </a:p>
        </p:txBody>
      </p:sp>
      <p:sp>
        <p:nvSpPr>
          <p:cNvPr id="3" name="内容占位符 2"/>
          <p:cNvSpPr txBox="1"/>
          <p:nvPr/>
        </p:nvSpPr>
        <p:spPr>
          <a:xfrm>
            <a:off x="741045" y="1960245"/>
            <a:ext cx="10562590" cy="3961130"/>
          </a:xfrm>
          <a:prstGeom prst="rect">
            <a:avLst/>
          </a:prstGeom>
        </p:spPr>
        <p:txBody>
          <a:bodyPr/>
          <a:lstStyle>
            <a:lvl1pPr marL="431800" indent="-431800" algn="l" defTabSz="1727835" rtl="0" eaLnBrk="1" latinLnBrk="0" hangingPunct="1">
              <a:lnSpc>
                <a:spcPct val="90000"/>
              </a:lnSpc>
              <a:spcBef>
                <a:spcPts val="1890"/>
              </a:spcBef>
              <a:buFont typeface="Arial" panose="020B0604020202020204" pitchFamily="34" charset="0"/>
              <a:buChar char="•"/>
              <a:defRPr sz="5290" kern="1200">
                <a:solidFill>
                  <a:schemeClr val="tx1"/>
                </a:solidFill>
                <a:latin typeface="+mn-lt"/>
                <a:ea typeface="+mn-ea"/>
                <a:cs typeface="+mn-cs"/>
              </a:defRPr>
            </a:lvl1pPr>
            <a:lvl2pPr marL="1296035" indent="-431800" algn="l" defTabSz="1727835" rtl="0" eaLnBrk="1" latinLnBrk="0" hangingPunct="1">
              <a:lnSpc>
                <a:spcPct val="90000"/>
              </a:lnSpc>
              <a:spcBef>
                <a:spcPts val="945"/>
              </a:spcBef>
              <a:buFont typeface="Arial" panose="020B0604020202020204" pitchFamily="34" charset="0"/>
              <a:buChar char="•"/>
              <a:defRPr sz="4535" kern="1200">
                <a:solidFill>
                  <a:schemeClr val="tx1"/>
                </a:solidFill>
                <a:latin typeface="+mn-lt"/>
                <a:ea typeface="+mn-ea"/>
                <a:cs typeface="+mn-cs"/>
              </a:defRPr>
            </a:lvl2pPr>
            <a:lvl3pPr marL="2159635" indent="-431800" algn="l" defTabSz="1727835"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387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4pPr>
            <a:lvl5pPr marL="38881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5pPr>
            <a:lvl6pPr marL="47517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6pPr>
            <a:lvl7pPr marL="56159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7pPr>
            <a:lvl8pPr marL="64795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8pPr>
            <a:lvl9pPr marL="734377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9pPr>
          </a:lstStyle>
          <a:p>
            <a:pPr marL="0" indent="0" algn="just">
              <a:buNone/>
            </a:pPr>
            <a:r>
              <a:rPr lang="zh-CN" sz="2010" dirty="0">
                <a:solidFill>
                  <a:schemeClr val="bg1"/>
                </a:solidFill>
                <a:latin typeface="思源黑体 CN Normal" panose="020B0400000000000000" pitchFamily="34" charset="-122"/>
                <a:ea typeface="思源黑体 CN Normal" panose="020B0400000000000000" pitchFamily="34" charset="-122"/>
              </a:rPr>
              <a:t>实际上就是如果</a:t>
            </a:r>
            <a:r>
              <a:rPr lang="en-US" altLang="zh-CN" sz="2010" dirty="0">
                <a:solidFill>
                  <a:schemeClr val="bg1"/>
                </a:solidFill>
                <a:latin typeface="思源黑体 CN Normal" panose="020B0400000000000000" pitchFamily="34" charset="-122"/>
                <a:ea typeface="思源黑体 CN Normal" panose="020B0400000000000000" pitchFamily="34" charset="-122"/>
              </a:rPr>
              <a:t>CPU</a:t>
            </a:r>
            <a:r>
              <a:rPr lang="zh-CN" altLang="en-US" sz="2010" dirty="0">
                <a:solidFill>
                  <a:schemeClr val="bg1"/>
                </a:solidFill>
                <a:latin typeface="思源黑体 CN Normal" panose="020B0400000000000000" pitchFamily="34" charset="-122"/>
                <a:ea typeface="思源黑体 CN Normal" panose="020B0400000000000000" pitchFamily="34" charset="-122"/>
              </a:rPr>
              <a:t>在指令优化是给与一个标记位置，碰到此位置不进行优化</a:t>
            </a:r>
            <a:endParaRPr lang="zh-CN" altLang="en-US" sz="2010" dirty="0">
              <a:solidFill>
                <a:schemeClr val="bg1"/>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YING IMPRESSION FID FEIZHAO    qq:1964271550"/>
          <p:cNvSpPr/>
          <p:nvPr/>
        </p:nvSpPr>
        <p:spPr bwMode="auto">
          <a:xfrm>
            <a:off x="697" y="194"/>
            <a:ext cx="2414188" cy="247963"/>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9" name="FLYING IMPRESSION FID FEIZHAO    qq:1964271550"/>
          <p:cNvSpPr/>
          <p:nvPr/>
        </p:nvSpPr>
        <p:spPr bwMode="auto">
          <a:xfrm>
            <a:off x="2605705" y="194"/>
            <a:ext cx="2414188" cy="247963"/>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0" name="FLYING IMPRESSION FID FEIZHAO    qq:1964271550"/>
          <p:cNvSpPr/>
          <p:nvPr/>
        </p:nvSpPr>
        <p:spPr bwMode="auto">
          <a:xfrm>
            <a:off x="5236736" y="194"/>
            <a:ext cx="2385276" cy="247963"/>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1" name="FLYING IMPRESSION FID FEIZHAO    qq:1964271550"/>
          <p:cNvSpPr/>
          <p:nvPr/>
        </p:nvSpPr>
        <p:spPr bwMode="auto">
          <a:xfrm>
            <a:off x="7838854" y="194"/>
            <a:ext cx="2414188" cy="247963"/>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2" name="FLYING IMPRESSION FID FEIZHAO    qq:1964271550"/>
          <p:cNvSpPr/>
          <p:nvPr/>
        </p:nvSpPr>
        <p:spPr bwMode="auto">
          <a:xfrm>
            <a:off x="10443865" y="194"/>
            <a:ext cx="2414188" cy="247963"/>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3" name="FLYING IMPRESSION FID FEIZHAO    qq:1964271550"/>
          <p:cNvSpPr/>
          <p:nvPr/>
        </p:nvSpPr>
        <p:spPr bwMode="auto">
          <a:xfrm>
            <a:off x="10443864" y="6566631"/>
            <a:ext cx="2414188" cy="665826"/>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4" name="FLYING IMPRESSION FID FEIZHAO    qq:1964271550"/>
          <p:cNvSpPr/>
          <p:nvPr/>
        </p:nvSpPr>
        <p:spPr bwMode="auto">
          <a:xfrm>
            <a:off x="7838853" y="6566631"/>
            <a:ext cx="2414188" cy="665826"/>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5" name="FLYING IMPRESSION FID FEIZHAO    qq:1964271550"/>
          <p:cNvSpPr/>
          <p:nvPr/>
        </p:nvSpPr>
        <p:spPr bwMode="auto">
          <a:xfrm>
            <a:off x="5236735" y="6566631"/>
            <a:ext cx="2385276" cy="665826"/>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6" name="FLYING IMPRESSION FID FEIZHAO    qq:1964271550"/>
          <p:cNvSpPr/>
          <p:nvPr/>
        </p:nvSpPr>
        <p:spPr bwMode="auto">
          <a:xfrm>
            <a:off x="2605704" y="6566631"/>
            <a:ext cx="2414188" cy="665826"/>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7" name="FLYING IMPRESSION FID FEIZHAO    qq:1964271550"/>
          <p:cNvSpPr/>
          <p:nvPr/>
        </p:nvSpPr>
        <p:spPr bwMode="auto">
          <a:xfrm>
            <a:off x="696" y="6566631"/>
            <a:ext cx="2414188" cy="665826"/>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8" name="FLYING IMPRESSION FID FEIZHAO    qq:1964271550"/>
          <p:cNvSpPr txBox="1"/>
          <p:nvPr>
            <p:custDataLst>
              <p:tags r:id="rId1"/>
            </p:custDataLst>
          </p:nvPr>
        </p:nvSpPr>
        <p:spPr>
          <a:xfrm>
            <a:off x="4665398" y="2855270"/>
            <a:ext cx="5730177" cy="1066126"/>
          </a:xfrm>
          <a:prstGeom prst="rect">
            <a:avLst/>
          </a:prstGeom>
          <a:noFill/>
        </p:spPr>
        <p:txBody>
          <a:bodyPr wrap="square" rtlCol="0">
            <a:spAutoFit/>
          </a:bodyPr>
          <a:lstStyle/>
          <a:p>
            <a:r>
              <a:rPr lang="en-US" altLang="zh-CN" sz="6330" dirty="0">
                <a:solidFill>
                  <a:srgbClr val="EB5F56"/>
                </a:solidFill>
                <a:latin typeface="微软雅黑" panose="020B0503020204020204" pitchFamily="34" charset="-122"/>
                <a:ea typeface="微软雅黑" panose="020B0503020204020204" pitchFamily="34" charset="-122"/>
              </a:rPr>
              <a:t>THANK</a:t>
            </a:r>
            <a:r>
              <a:rPr lang="en-US" altLang="zh-CN" sz="6330" dirty="0">
                <a:solidFill>
                  <a:srgbClr val="309060"/>
                </a:solidFill>
                <a:latin typeface="微软雅黑" panose="020B0503020204020204" pitchFamily="34" charset="-122"/>
                <a:ea typeface="微软雅黑" panose="020B0503020204020204" pitchFamily="34" charset="-122"/>
              </a:rPr>
              <a:t> </a:t>
            </a:r>
            <a:r>
              <a:rPr lang="en-US" altLang="zh-CN" sz="6330" dirty="0">
                <a:solidFill>
                  <a:srgbClr val="364555"/>
                </a:solidFill>
                <a:latin typeface="微软雅黑" panose="020B0503020204020204" pitchFamily="34" charset="-122"/>
                <a:ea typeface="微软雅黑" panose="020B0503020204020204" pitchFamily="34" charset="-122"/>
              </a:rPr>
              <a:t>YOU</a:t>
            </a:r>
            <a:endParaRPr lang="zh-CN" altLang="en-US" sz="6330" dirty="0">
              <a:solidFill>
                <a:srgbClr val="364555"/>
              </a:solidFill>
              <a:latin typeface="微软雅黑" panose="020B0503020204020204" pitchFamily="34" charset="-122"/>
              <a:ea typeface="微软雅黑" panose="020B0503020204020204" pitchFamily="34" charset="-122"/>
            </a:endParaRPr>
          </a:p>
        </p:txBody>
      </p:sp>
      <p:sp>
        <p:nvSpPr>
          <p:cNvPr id="19" name="FLYING IMPRESSION FID FEIZHAO    qq:1964271550"/>
          <p:cNvSpPr txBox="1"/>
          <p:nvPr>
            <p:custDataLst>
              <p:tags r:id="rId2"/>
            </p:custDataLst>
          </p:nvPr>
        </p:nvSpPr>
        <p:spPr>
          <a:xfrm>
            <a:off x="4645978" y="3926137"/>
            <a:ext cx="4897602" cy="296748"/>
          </a:xfrm>
          <a:prstGeom prst="rect">
            <a:avLst/>
          </a:prstGeom>
          <a:noFill/>
        </p:spPr>
        <p:txBody>
          <a:bodyPr wrap="square" rtlCol="0">
            <a:spAutoFit/>
          </a:bodyPr>
          <a:lstStyle/>
          <a:p>
            <a:pPr>
              <a:lnSpc>
                <a:spcPct val="120000"/>
              </a:lnSpc>
            </a:pPr>
            <a:r>
              <a:rPr lang="zh-CN" altLang="en-US" sz="1105" b="1" dirty="0">
                <a:solidFill>
                  <a:schemeClr val="tx1">
                    <a:lumMod val="65000"/>
                    <a:lumOff val="35000"/>
                  </a:schemeClr>
                </a:solidFill>
                <a:latin typeface="微软雅黑" panose="020B0503020204020204" pitchFamily="34" charset="-122"/>
                <a:ea typeface="微软雅黑" panose="020B0503020204020204" pitchFamily="34" charset="-122"/>
                <a:sym typeface="+mn-ea"/>
              </a:rPr>
              <a:t>码牛学院</a:t>
            </a:r>
            <a:r>
              <a:rPr lang="en-US" altLang="zh-CN" sz="1105" b="1"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sz="1105" b="1" dirty="0">
                <a:solidFill>
                  <a:schemeClr val="tx1">
                    <a:lumMod val="65000"/>
                    <a:lumOff val="35000"/>
                  </a:schemeClr>
                </a:solidFill>
                <a:latin typeface="微软雅黑" panose="020B0503020204020204" pitchFamily="34" charset="-122"/>
                <a:ea typeface="微软雅黑" panose="020B0503020204020204" pitchFamily="34" charset="-122"/>
                <a:sym typeface="+mn-ea"/>
              </a:rPr>
              <a:t>用代码码出牛逼人生</a:t>
            </a:r>
            <a:endParaRPr lang="zh-CN" altLang="en-US" sz="1105" dirty="0">
              <a:solidFill>
                <a:srgbClr val="E7E6E6">
                  <a:lumMod val="25000"/>
                </a:srgbClr>
              </a:solidFill>
              <a:latin typeface="微软雅黑" panose="020B0503020204020204" pitchFamily="34" charset="-122"/>
              <a:ea typeface="微软雅黑" panose="020B0503020204020204" pitchFamily="34" charset="-122"/>
            </a:endParaRPr>
          </a:p>
        </p:txBody>
      </p:sp>
      <p:pic>
        <p:nvPicPr>
          <p:cNvPr id="5" name="图片 4" descr="logo"/>
          <p:cNvPicPr>
            <a:picLocks noChangeAspect="1"/>
          </p:cNvPicPr>
          <p:nvPr/>
        </p:nvPicPr>
        <p:blipFill>
          <a:blip r:embed="rId3"/>
          <a:stretch>
            <a:fillRect/>
          </a:stretch>
        </p:blipFill>
        <p:spPr>
          <a:xfrm>
            <a:off x="1953408" y="2270990"/>
            <a:ext cx="2464327" cy="24643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8"/>
                                        </p:tgtEl>
                                        <p:attrNameLst>
                                          <p:attrName>ppt_y</p:attrName>
                                        </p:attrNameLst>
                                      </p:cBhvr>
                                      <p:tavLst>
                                        <p:tav tm="0">
                                          <p:val>
                                            <p:strVal val="#ppt_y"/>
                                          </p:val>
                                        </p:tav>
                                        <p:tav tm="100000">
                                          <p:val>
                                            <p:strVal val="#ppt_y"/>
                                          </p:val>
                                        </p:tav>
                                      </p:tavLst>
                                    </p:anim>
                                    <p:anim calcmode="lin" valueType="num">
                                      <p:cBhvr>
                                        <p:cTn id="9"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ppt_x"/>
                                          </p:val>
                                        </p:tav>
                                        <p:tav tm="100000">
                                          <p:val>
                                            <p:strVal val="#ppt_x"/>
                                          </p:val>
                                        </p:tav>
                                      </p:tavLst>
                                    </p:anim>
                                    <p:anim calcmode="lin" valueType="num">
                                      <p:cBhvr additive="base">
                                        <p:cTn id="1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过程 8"/>
          <p:cNvSpPr/>
          <p:nvPr/>
        </p:nvSpPr>
        <p:spPr>
          <a:xfrm>
            <a:off x="225" y="2949775"/>
            <a:ext cx="12857401" cy="429417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latin typeface="黑体" panose="02010609060101010101" pitchFamily="49" charset="-122"/>
              <a:ea typeface="黑体" panose="02010609060101010101" pitchFamily="49" charset="-122"/>
            </a:endParaRPr>
          </a:p>
        </p:txBody>
      </p:sp>
      <p:sp>
        <p:nvSpPr>
          <p:cNvPr id="5" name="流程图: 过程 4"/>
          <p:cNvSpPr/>
          <p:nvPr/>
        </p:nvSpPr>
        <p:spPr>
          <a:xfrm>
            <a:off x="698" y="45384"/>
            <a:ext cx="12857401" cy="4294177"/>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solidFill>
                <a:srgbClr val="4D4D4D"/>
              </a:solidFill>
              <a:latin typeface="黑体" panose="02010609060101010101" pitchFamily="49" charset="-122"/>
              <a:ea typeface="黑体" panose="02010609060101010101" pitchFamily="49" charset="-122"/>
            </a:endParaRPr>
          </a:p>
        </p:txBody>
      </p:sp>
      <p:sp>
        <p:nvSpPr>
          <p:cNvPr id="11" name="矩形 10"/>
          <p:cNvSpPr/>
          <p:nvPr/>
        </p:nvSpPr>
        <p:spPr>
          <a:xfrm>
            <a:off x="697" y="4386429"/>
            <a:ext cx="12856929" cy="10044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785">
              <a:latin typeface="黑体" panose="02010609060101010101" pitchFamily="49" charset="-122"/>
              <a:ea typeface="黑体" panose="02010609060101010101" pitchFamily="49" charset="-122"/>
            </a:endParaRPr>
          </a:p>
        </p:txBody>
      </p:sp>
      <p:cxnSp>
        <p:nvCxnSpPr>
          <p:cNvPr id="15" name="直线连接符 14"/>
          <p:cNvCxnSpPr/>
          <p:nvPr/>
        </p:nvCxnSpPr>
        <p:spPr>
          <a:xfrm>
            <a:off x="697" y="4553844"/>
            <a:ext cx="12857356"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idx="4294967295"/>
          </p:nvPr>
        </p:nvSpPr>
        <p:spPr>
          <a:xfrm>
            <a:off x="3289668" y="2208990"/>
            <a:ext cx="6278515" cy="1537071"/>
          </a:xfrm>
        </p:spPr>
        <p:txBody>
          <a:bodyPr>
            <a:noAutofit/>
          </a:bodyPr>
          <a:lstStyle/>
          <a:p>
            <a:pPr algn="ctr"/>
            <a:r>
              <a:rPr lang="zh-CN" altLang="en-US" sz="7815"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谢谢观看</a:t>
            </a:r>
            <a:endParaRPr lang="zh-CN" altLang="en-US" sz="7815" b="1"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FLYING IMPRESSION FID FEIZHAO    qq:1964271550"/>
          <p:cNvSpPr txBox="1"/>
          <p:nvPr/>
        </p:nvSpPr>
        <p:spPr>
          <a:xfrm>
            <a:off x="167454" y="159941"/>
            <a:ext cx="5663602"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码牛学院</a:t>
            </a:r>
            <a:r>
              <a:rPr lang="en-US" altLang="zh-CN" sz="3600" dirty="0">
                <a:solidFill>
                  <a:schemeClr val="bg1"/>
                </a:solidFill>
                <a:latin typeface="微软雅黑" panose="020B0503020204020204" pitchFamily="34" charset="-122"/>
                <a:ea typeface="微软雅黑" panose="020B0503020204020204" pitchFamily="34" charset="-122"/>
              </a:rPr>
              <a:t>Android</a:t>
            </a:r>
            <a:r>
              <a:rPr lang="zh-CN" altLang="en-US" sz="3600" dirty="0">
                <a:solidFill>
                  <a:schemeClr val="bg1"/>
                </a:solidFill>
                <a:latin typeface="微软雅黑" panose="020B0503020204020204" pitchFamily="34" charset="-122"/>
                <a:ea typeface="微软雅黑" panose="020B0503020204020204" pitchFamily="34" charset="-122"/>
              </a:rPr>
              <a:t>讲师介绍</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 name="TextBox 16"/>
          <p:cNvSpPr txBox="1"/>
          <p:nvPr/>
        </p:nvSpPr>
        <p:spPr>
          <a:xfrm>
            <a:off x="2026920" y="2524760"/>
            <a:ext cx="4037330" cy="4293235"/>
          </a:xfrm>
          <a:prstGeom prst="rect">
            <a:avLst/>
          </a:prstGeom>
          <a:noFill/>
        </p:spPr>
        <p:txBody>
          <a:bodyPr wrap="square" lIns="0" tIns="0" rIns="0" bIns="0" rtlCol="0">
            <a:spAutoFit/>
          </a:bodyPr>
          <a:p>
            <a:r>
              <a:rPr lang="zh-CN" altLang="en-US" dirty="0">
                <a:solidFill>
                  <a:schemeClr val="bg1"/>
                </a:solidFill>
                <a:latin typeface="微软雅黑" panose="020B0503020204020204" pitchFamily="34" charset="-122"/>
                <a:ea typeface="微软雅黑" panose="020B0503020204020204" pitchFamily="34" charset="-122"/>
                <a:sym typeface="+mn-ea"/>
              </a:rPr>
              <a:t>◆</a:t>
            </a:r>
            <a:r>
              <a:rPr>
                <a:solidFill>
                  <a:schemeClr val="bg1"/>
                </a:solidFill>
              </a:rPr>
              <a:t>10年互联网行业从业经验，架构师</a:t>
            </a:r>
            <a:endParaRPr>
              <a:solidFill>
                <a:schemeClr val="bg1"/>
              </a:solidFill>
            </a:endParaRPr>
          </a:p>
          <a:p>
            <a:r>
              <a:rPr>
                <a:solidFill>
                  <a:schemeClr val="bg1"/>
                </a:solidFill>
              </a:rPr>
              <a:t>精通JAVA,C,C++,Android,IOS</a:t>
            </a:r>
            <a:endParaRPr>
              <a:solidFill>
                <a:schemeClr val="bg1"/>
              </a:solidFill>
            </a:endParaRPr>
          </a:p>
          <a:p>
            <a:endParaRPr>
              <a:solidFill>
                <a:schemeClr val="bg1"/>
              </a:solidFill>
            </a:endParaRPr>
          </a:p>
          <a:p>
            <a:r>
              <a:rPr>
                <a:solidFill>
                  <a:schemeClr val="bg1"/>
                </a:solidFill>
              </a:rPr>
              <a:t>前华为工程师，后出任</a:t>
            </a:r>
            <a:r>
              <a:rPr lang="zh-CN">
                <a:solidFill>
                  <a:schemeClr val="bg1"/>
                </a:solidFill>
              </a:rPr>
              <a:t>两</a:t>
            </a:r>
            <a:r>
              <a:rPr>
                <a:solidFill>
                  <a:schemeClr val="bg1"/>
                </a:solidFill>
              </a:rPr>
              <a:t>家公司技术总监，高校外聘讲师</a:t>
            </a:r>
            <a:r>
              <a:rPr lang="zh-CN">
                <a:solidFill>
                  <a:schemeClr val="bg1"/>
                </a:solidFill>
              </a:rPr>
              <a:t>，省公安厅电子物证鉴定专家</a:t>
            </a:r>
            <a:endParaRPr lang="zh-CN">
              <a:solidFill>
                <a:schemeClr val="bg1"/>
              </a:solidFill>
            </a:endParaRPr>
          </a:p>
          <a:p>
            <a:endParaRPr>
              <a:solidFill>
                <a:schemeClr val="bg1"/>
              </a:solidFill>
            </a:endParaRPr>
          </a:p>
          <a:p>
            <a:r>
              <a:rPr>
                <a:solidFill>
                  <a:schemeClr val="bg1"/>
                </a:solidFill>
              </a:rPr>
              <a:t>拥有多个大型分布式系统架构设计与实施和移动终端系统架构设计经验</a:t>
            </a:r>
            <a:endParaRPr>
              <a:solidFill>
                <a:schemeClr val="bg1"/>
              </a:solidFill>
            </a:endParaRPr>
          </a:p>
          <a:p>
            <a:endParaRPr>
              <a:solidFill>
                <a:schemeClr val="bg1"/>
              </a:solidFill>
            </a:endParaRPr>
          </a:p>
          <a:p>
            <a:r>
              <a:rPr>
                <a:solidFill>
                  <a:schemeClr val="bg1"/>
                </a:solidFill>
              </a:rPr>
              <a:t>有丰富的分布式，高并发实战经验，</a:t>
            </a:r>
            <a:endParaRPr>
              <a:solidFill>
                <a:schemeClr val="bg1"/>
              </a:solidFill>
            </a:endParaRPr>
          </a:p>
          <a:p>
            <a:r>
              <a:rPr>
                <a:solidFill>
                  <a:schemeClr val="bg1"/>
                </a:solidFill>
              </a:rPr>
              <a:t>开发过多套企业级自定义框架</a:t>
            </a:r>
            <a:endParaRPr>
              <a:solidFill>
                <a:schemeClr val="bg1"/>
              </a:solidFill>
            </a:endParaRPr>
          </a:p>
          <a:p>
            <a:r>
              <a:rPr>
                <a:solidFill>
                  <a:schemeClr val="bg1"/>
                </a:solidFill>
              </a:rPr>
              <a:t>擅长系统底层架构，移动终端系统架构</a:t>
            </a:r>
            <a:endParaRPr>
              <a:solidFill>
                <a:schemeClr val="bg1"/>
              </a:solidFill>
            </a:endParaRPr>
          </a:p>
          <a:p>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32"/>
          <p:cNvSpPr txBox="1"/>
          <p:nvPr/>
        </p:nvSpPr>
        <p:spPr>
          <a:xfrm>
            <a:off x="2026920" y="1268095"/>
            <a:ext cx="4924425" cy="1050290"/>
          </a:xfrm>
          <a:prstGeom prst="rect">
            <a:avLst/>
          </a:prstGeom>
          <a:noFill/>
        </p:spPr>
        <p:txBody>
          <a:bodyPr wrap="square" rtlCol="0" anchor="t">
            <a:spAutoFit/>
          </a:bodyPr>
          <a:p>
            <a:pPr>
              <a:lnSpc>
                <a:spcPct val="130000"/>
              </a:lnSpc>
            </a:pPr>
            <a:r>
              <a:rPr lang="zh-CN" altLang="en-US" sz="2400" b="1" dirty="0" smtClean="0">
                <a:solidFill>
                  <a:schemeClr val="bg1"/>
                </a:solidFill>
                <a:latin typeface="微软雅黑" panose="020B0503020204020204" pitchFamily="34" charset="-122"/>
                <a:ea typeface="微软雅黑" panose="020B0503020204020204" pitchFamily="34" charset="-122"/>
                <a:sym typeface="+mn-ea"/>
              </a:rPr>
              <a:t>码牛学院</a:t>
            </a:r>
            <a:r>
              <a:rPr lang="en-US" altLang="zh-CN" sz="2400" b="1" dirty="0" smtClean="0">
                <a:solidFill>
                  <a:schemeClr val="bg1"/>
                </a:solidFill>
                <a:latin typeface="微软雅黑" panose="020B0503020204020204" pitchFamily="34" charset="-122"/>
                <a:ea typeface="微软雅黑" panose="020B0503020204020204" pitchFamily="34" charset="-122"/>
                <a:sym typeface="+mn-ea"/>
              </a:rPr>
              <a:t>-Kerwin</a:t>
            </a:r>
            <a:r>
              <a:rPr lang="zh-CN" altLang="en-US" sz="2400" b="1" dirty="0" smtClean="0">
                <a:solidFill>
                  <a:schemeClr val="bg1"/>
                </a:solidFill>
                <a:latin typeface="微软雅黑" panose="020B0503020204020204" pitchFamily="34" charset="-122"/>
                <a:ea typeface="微软雅黑" panose="020B0503020204020204" pitchFamily="34" charset="-122"/>
                <a:sym typeface="+mn-ea"/>
              </a:rPr>
              <a:t>老</a:t>
            </a:r>
            <a:r>
              <a:rPr lang="zh-CN" altLang="en-US" sz="2400" b="1" dirty="0">
                <a:solidFill>
                  <a:schemeClr val="bg1"/>
                </a:solidFill>
                <a:latin typeface="微软雅黑" panose="020B0503020204020204" pitchFamily="34" charset="-122"/>
                <a:ea typeface="微软雅黑" panose="020B0503020204020204" pitchFamily="34" charset="-122"/>
                <a:sym typeface="+mn-ea"/>
              </a:rPr>
              <a:t>师</a:t>
            </a:r>
            <a:endParaRPr lang="en-US" altLang="zh-CN" sz="2400" b="1" dirty="0">
              <a:solidFill>
                <a:schemeClr val="bg1"/>
              </a:solidFill>
              <a:latin typeface="微软雅黑" panose="020B0503020204020204" pitchFamily="34" charset="-122"/>
              <a:ea typeface="微软雅黑" panose="020B0503020204020204" pitchFamily="34" charset="-122"/>
              <a:sym typeface="+mn-ea"/>
            </a:endParaRPr>
          </a:p>
          <a:p>
            <a:pPr>
              <a:lnSpc>
                <a:spcPct val="130000"/>
              </a:lnSpc>
            </a:pPr>
            <a:r>
              <a:rPr lang="zh-CN" altLang="en-US" sz="2400" b="1" dirty="0">
                <a:solidFill>
                  <a:schemeClr val="bg1"/>
                </a:solidFill>
                <a:latin typeface="微软雅黑" panose="020B0503020204020204" pitchFamily="34" charset="-122"/>
                <a:ea typeface="微软雅黑" panose="020B0503020204020204" pitchFamily="34" charset="-122"/>
                <a:sym typeface="+mn-ea"/>
              </a:rPr>
              <a:t>系统架构师、技术总监</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pic>
        <p:nvPicPr>
          <p:cNvPr id="5125" name="图片 7"/>
          <p:cNvPicPr/>
          <p:nvPr/>
        </p:nvPicPr>
        <p:blipFill>
          <a:blip r:embed="rId1"/>
          <a:stretch>
            <a:fillRect/>
          </a:stretch>
        </p:blipFill>
        <p:spPr>
          <a:xfrm>
            <a:off x="6994525" y="2066925"/>
            <a:ext cx="3677285" cy="357251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anim calcmode="lin" valueType="num">
                                      <p:cBhvr>
                                        <p:cTn id="8" dur="1000" fill="hold"/>
                                        <p:tgtEl>
                                          <p:spTgt spid="51"/>
                                        </p:tgtEl>
                                        <p:attrNameLst>
                                          <p:attrName>ppt_x</p:attrName>
                                        </p:attrNameLst>
                                      </p:cBhvr>
                                      <p:tavLst>
                                        <p:tav tm="0">
                                          <p:val>
                                            <p:strVal val="#ppt_x"/>
                                          </p:val>
                                        </p:tav>
                                        <p:tav tm="100000">
                                          <p:val>
                                            <p:strVal val="#ppt_x"/>
                                          </p:val>
                                        </p:tav>
                                      </p:tavLst>
                                    </p:anim>
                                    <p:anim calcmode="lin" valueType="num">
                                      <p:cBhvr>
                                        <p:cTn id="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íŝlîḑé"/>
          <p:cNvGrpSpPr/>
          <p:nvPr/>
        </p:nvGrpSpPr>
        <p:grpSpPr>
          <a:xfrm>
            <a:off x="710531" y="959250"/>
            <a:ext cx="11437688" cy="681603"/>
            <a:chOff x="673100" y="1228912"/>
            <a:chExt cx="10845800" cy="646331"/>
          </a:xfrm>
        </p:grpSpPr>
        <p:cxnSp>
          <p:nvCxnSpPr>
            <p:cNvPr id="9" name="直接连接符 8"/>
            <p:cNvCxnSpPr/>
            <p:nvPr/>
          </p:nvCxnSpPr>
          <p:spPr>
            <a:xfrm>
              <a:off x="673100" y="1552077"/>
              <a:ext cx="1084580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0" name="îSľïḓè"/>
            <p:cNvSpPr txBox="1"/>
            <p:nvPr/>
          </p:nvSpPr>
          <p:spPr>
            <a:xfrm>
              <a:off x="4563035" y="1228912"/>
              <a:ext cx="3065930" cy="646331"/>
            </a:xfrm>
            <a:prstGeom prst="rect">
              <a:avLst/>
            </a:prstGeom>
            <a:solidFill>
              <a:schemeClr val="bg2">
                <a:lumMod val="90000"/>
              </a:schemeClr>
            </a:solidFill>
          </p:spPr>
          <p:txBody>
            <a:bodyPr wrap="square" lIns="51029" tIns="25514" rIns="51029" bIns="25514" anchor="ctr">
              <a:normAutofit/>
            </a:bodyPr>
            <a:lstStyle/>
            <a:p>
              <a:pPr algn="ctr"/>
              <a:r>
                <a:rPr lang="zh-CN" altLang="en-US" sz="1785" b="1" dirty="0">
                  <a:solidFill>
                    <a:schemeClr val="tx1">
                      <a:lumMod val="65000"/>
                      <a:lumOff val="35000"/>
                    </a:schemeClr>
                  </a:solidFill>
                  <a:latin typeface="黑体" panose="02010609060101010101" pitchFamily="49" charset="-122"/>
                  <a:ea typeface="黑体" panose="02010609060101010101" pitchFamily="49" charset="-122"/>
                </a:rPr>
                <a:t>课程安排</a:t>
              </a:r>
              <a:endParaRPr lang="en-US" altLang="zh-CN" sz="1785" b="1" dirty="0">
                <a:solidFill>
                  <a:schemeClr val="tx1">
                    <a:lumMod val="65000"/>
                    <a:lumOff val="35000"/>
                  </a:schemeClr>
                </a:solidFill>
                <a:latin typeface="黑体" panose="02010609060101010101" pitchFamily="49" charset="-122"/>
                <a:ea typeface="黑体" panose="02010609060101010101" pitchFamily="49" charset="-122"/>
              </a:endParaRPr>
            </a:p>
          </p:txBody>
        </p:sp>
      </p:grpSp>
      <p:grpSp>
        <p:nvGrpSpPr>
          <p:cNvPr id="73" name="组合 72"/>
          <p:cNvGrpSpPr/>
          <p:nvPr/>
        </p:nvGrpSpPr>
        <p:grpSpPr>
          <a:xfrm>
            <a:off x="334978" y="2095718"/>
            <a:ext cx="12250760" cy="3041214"/>
            <a:chOff x="764694" y="5093240"/>
            <a:chExt cx="21952417" cy="5449620"/>
          </a:xfrm>
        </p:grpSpPr>
        <p:grpSp>
          <p:nvGrpSpPr>
            <p:cNvPr id="55" name="组合 54"/>
            <p:cNvGrpSpPr/>
            <p:nvPr/>
          </p:nvGrpSpPr>
          <p:grpSpPr>
            <a:xfrm>
              <a:off x="764694" y="5093240"/>
              <a:ext cx="4890578" cy="5449620"/>
              <a:chOff x="1271967" y="5093240"/>
              <a:chExt cx="4890578" cy="5449620"/>
            </a:xfrm>
          </p:grpSpPr>
          <p:sp>
            <p:nvSpPr>
              <p:cNvPr id="36" name="ïṡļíḑê"/>
              <p:cNvSpPr/>
              <p:nvPr/>
            </p:nvSpPr>
            <p:spPr>
              <a:xfrm>
                <a:off x="1271967" y="5093240"/>
                <a:ext cx="4890578" cy="5449620"/>
              </a:xfrm>
              <a:prstGeom prst="rect">
                <a:avLst/>
              </a:prstGeom>
              <a:solidFill>
                <a:schemeClr val="tx1">
                  <a:lumMod val="85000"/>
                  <a:lumOff val="15000"/>
                </a:schemeClr>
              </a:solidFill>
              <a:ln w="3175">
                <a:noFill/>
                <a:prstDash val="solid"/>
                <a:round/>
              </a:ln>
              <a:effectLst>
                <a:outerShdw blurRad="635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029" tIns="25514" rIns="51029" bIns="25514" numCol="1" spcCol="0" rtlCol="0" fromWordArt="0" anchor="ctr" anchorCtr="0" forceAA="0" compatLnSpc="1">
                <a:normAutofit/>
              </a:bodyPr>
              <a:lstStyle/>
              <a:p>
                <a:pPr algn="ctr" defTabSz="509905"/>
                <a:endParaRPr lang="zh-CN" altLang="en-US" sz="1785" b="1" i="1">
                  <a:solidFill>
                    <a:schemeClr val="tx1">
                      <a:lumMod val="65000"/>
                      <a:lumOff val="35000"/>
                    </a:schemeClr>
                  </a:solidFill>
                  <a:latin typeface="黑体" panose="02010609060101010101" pitchFamily="49" charset="-122"/>
                  <a:ea typeface="黑体" panose="02010609060101010101" pitchFamily="49" charset="-122"/>
                </a:endParaRPr>
              </a:p>
            </p:txBody>
          </p:sp>
          <p:sp>
            <p:nvSpPr>
              <p:cNvPr id="37" name="îṩľíḋe"/>
              <p:cNvSpPr/>
              <p:nvPr/>
            </p:nvSpPr>
            <p:spPr>
              <a:xfrm>
                <a:off x="3302206" y="5365404"/>
                <a:ext cx="830098" cy="634963"/>
              </a:xfrm>
              <a:custGeom>
                <a:avLst/>
                <a:gdLst>
                  <a:gd name="connsiteX0" fmla="*/ 361794 w 551492"/>
                  <a:gd name="connsiteY0" fmla="*/ 308363 h 421851"/>
                  <a:gd name="connsiteX1" fmla="*/ 530845 w 551492"/>
                  <a:gd name="connsiteY1" fmla="*/ 308363 h 421851"/>
                  <a:gd name="connsiteX2" fmla="*/ 551492 w 551492"/>
                  <a:gd name="connsiteY2" fmla="*/ 329044 h 421851"/>
                  <a:gd name="connsiteX3" fmla="*/ 551492 w 551492"/>
                  <a:gd name="connsiteY3" fmla="*/ 362650 h 421851"/>
                  <a:gd name="connsiteX4" fmla="*/ 530845 w 551492"/>
                  <a:gd name="connsiteY4" fmla="*/ 383331 h 421851"/>
                  <a:gd name="connsiteX5" fmla="*/ 378570 w 551492"/>
                  <a:gd name="connsiteY5" fmla="*/ 383331 h 421851"/>
                  <a:gd name="connsiteX6" fmla="*/ 378570 w 551492"/>
                  <a:gd name="connsiteY6" fmla="*/ 369113 h 421851"/>
                  <a:gd name="connsiteX7" fmla="*/ 361794 w 551492"/>
                  <a:gd name="connsiteY7" fmla="*/ 308363 h 421851"/>
                  <a:gd name="connsiteX8" fmla="*/ 313904 w 551492"/>
                  <a:gd name="connsiteY8" fmla="*/ 172924 h 421851"/>
                  <a:gd name="connsiteX9" fmla="*/ 530832 w 551492"/>
                  <a:gd name="connsiteY9" fmla="*/ 172924 h 421851"/>
                  <a:gd name="connsiteX10" fmla="*/ 551492 w 551492"/>
                  <a:gd name="connsiteY10" fmla="*/ 193548 h 421851"/>
                  <a:gd name="connsiteX11" fmla="*/ 551492 w 551492"/>
                  <a:gd name="connsiteY11" fmla="*/ 225772 h 421851"/>
                  <a:gd name="connsiteX12" fmla="*/ 530832 w 551492"/>
                  <a:gd name="connsiteY12" fmla="*/ 247685 h 421851"/>
                  <a:gd name="connsiteX13" fmla="*/ 271293 w 551492"/>
                  <a:gd name="connsiteY13" fmla="*/ 247685 h 421851"/>
                  <a:gd name="connsiteX14" fmla="*/ 271293 w 551492"/>
                  <a:gd name="connsiteY14" fmla="*/ 227061 h 421851"/>
                  <a:gd name="connsiteX15" fmla="*/ 272584 w 551492"/>
                  <a:gd name="connsiteY15" fmla="*/ 224483 h 421851"/>
                  <a:gd name="connsiteX16" fmla="*/ 313904 w 551492"/>
                  <a:gd name="connsiteY16" fmla="*/ 172924 h 421851"/>
                  <a:gd name="connsiteX17" fmla="*/ 281648 w 551492"/>
                  <a:gd name="connsiteY17" fmla="*/ 36241 h 421851"/>
                  <a:gd name="connsiteX18" fmla="*/ 530834 w 551492"/>
                  <a:gd name="connsiteY18" fmla="*/ 36241 h 421851"/>
                  <a:gd name="connsiteX19" fmla="*/ 551492 w 551492"/>
                  <a:gd name="connsiteY19" fmla="*/ 58154 h 421851"/>
                  <a:gd name="connsiteX20" fmla="*/ 551492 w 551492"/>
                  <a:gd name="connsiteY20" fmla="*/ 90378 h 421851"/>
                  <a:gd name="connsiteX21" fmla="*/ 530834 w 551492"/>
                  <a:gd name="connsiteY21" fmla="*/ 111002 h 421851"/>
                  <a:gd name="connsiteX22" fmla="*/ 308761 w 551492"/>
                  <a:gd name="connsiteY22" fmla="*/ 111002 h 421851"/>
                  <a:gd name="connsiteX23" fmla="*/ 295850 w 551492"/>
                  <a:gd name="connsiteY23" fmla="*/ 96823 h 421851"/>
                  <a:gd name="connsiteX24" fmla="*/ 281648 w 551492"/>
                  <a:gd name="connsiteY24" fmla="*/ 36241 h 421851"/>
                  <a:gd name="connsiteX25" fmla="*/ 176987 w 551492"/>
                  <a:gd name="connsiteY25" fmla="*/ 0 h 421851"/>
                  <a:gd name="connsiteX26" fmla="*/ 271294 w 551492"/>
                  <a:gd name="connsiteY26" fmla="*/ 117396 h 421851"/>
                  <a:gd name="connsiteX27" fmla="*/ 276461 w 551492"/>
                  <a:gd name="connsiteY27" fmla="*/ 117396 h 421851"/>
                  <a:gd name="connsiteX28" fmla="*/ 290672 w 551492"/>
                  <a:gd name="connsiteY28" fmla="*/ 152228 h 421851"/>
                  <a:gd name="connsiteX29" fmla="*/ 262251 w 551492"/>
                  <a:gd name="connsiteY29" fmla="*/ 199960 h 421851"/>
                  <a:gd name="connsiteX30" fmla="*/ 257083 w 551492"/>
                  <a:gd name="connsiteY30" fmla="*/ 197380 h 421851"/>
                  <a:gd name="connsiteX31" fmla="*/ 224786 w 551492"/>
                  <a:gd name="connsiteY31" fmla="*/ 247692 h 421851"/>
                  <a:gd name="connsiteX32" fmla="*/ 219619 w 551492"/>
                  <a:gd name="connsiteY32" fmla="*/ 259303 h 421851"/>
                  <a:gd name="connsiteX33" fmla="*/ 241581 w 551492"/>
                  <a:gd name="connsiteY33" fmla="*/ 279944 h 421851"/>
                  <a:gd name="connsiteX34" fmla="*/ 263543 w 551492"/>
                  <a:gd name="connsiteY34" fmla="*/ 279944 h 421851"/>
                  <a:gd name="connsiteX35" fmla="*/ 352682 w 551492"/>
                  <a:gd name="connsiteY35" fmla="*/ 368958 h 421851"/>
                  <a:gd name="connsiteX36" fmla="*/ 352682 w 551492"/>
                  <a:gd name="connsiteY36" fmla="*/ 393470 h 421851"/>
                  <a:gd name="connsiteX37" fmla="*/ 325553 w 551492"/>
                  <a:gd name="connsiteY37" fmla="*/ 421851 h 421851"/>
                  <a:gd name="connsiteX38" fmla="*/ 28421 w 551492"/>
                  <a:gd name="connsiteY38" fmla="*/ 421851 h 421851"/>
                  <a:gd name="connsiteX39" fmla="*/ 0 w 551492"/>
                  <a:gd name="connsiteY39" fmla="*/ 393470 h 421851"/>
                  <a:gd name="connsiteX40" fmla="*/ 0 w 551492"/>
                  <a:gd name="connsiteY40" fmla="*/ 368958 h 421851"/>
                  <a:gd name="connsiteX41" fmla="*/ 89139 w 551492"/>
                  <a:gd name="connsiteY41" fmla="*/ 279944 h 421851"/>
                  <a:gd name="connsiteX42" fmla="*/ 112393 w 551492"/>
                  <a:gd name="connsiteY42" fmla="*/ 279944 h 421851"/>
                  <a:gd name="connsiteX43" fmla="*/ 133063 w 551492"/>
                  <a:gd name="connsiteY43" fmla="*/ 259303 h 421851"/>
                  <a:gd name="connsiteX44" fmla="*/ 127896 w 551492"/>
                  <a:gd name="connsiteY44" fmla="*/ 247692 h 421851"/>
                  <a:gd name="connsiteX45" fmla="*/ 95599 w 551492"/>
                  <a:gd name="connsiteY45" fmla="*/ 198670 h 421851"/>
                  <a:gd name="connsiteX46" fmla="*/ 91723 w 551492"/>
                  <a:gd name="connsiteY46" fmla="*/ 199960 h 421851"/>
                  <a:gd name="connsiteX47" fmla="*/ 63302 w 551492"/>
                  <a:gd name="connsiteY47" fmla="*/ 152228 h 421851"/>
                  <a:gd name="connsiteX48" fmla="*/ 78804 w 551492"/>
                  <a:gd name="connsiteY48" fmla="*/ 117396 h 421851"/>
                  <a:gd name="connsiteX49" fmla="*/ 81388 w 551492"/>
                  <a:gd name="connsiteY49" fmla="*/ 117396 h 421851"/>
                  <a:gd name="connsiteX50" fmla="*/ 176987 w 551492"/>
                  <a:gd name="connsiteY50" fmla="*/ 0 h 42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51492" h="421851">
                    <a:moveTo>
                      <a:pt x="361794" y="308363"/>
                    </a:moveTo>
                    <a:lnTo>
                      <a:pt x="530845" y="308363"/>
                    </a:lnTo>
                    <a:cubicBezTo>
                      <a:pt x="541168" y="308363"/>
                      <a:pt x="551492" y="317411"/>
                      <a:pt x="551492" y="329044"/>
                    </a:cubicBezTo>
                    <a:lnTo>
                      <a:pt x="551492" y="362650"/>
                    </a:lnTo>
                    <a:cubicBezTo>
                      <a:pt x="551492" y="374283"/>
                      <a:pt x="541168" y="383331"/>
                      <a:pt x="530845" y="383331"/>
                    </a:cubicBezTo>
                    <a:lnTo>
                      <a:pt x="378570" y="383331"/>
                    </a:lnTo>
                    <a:lnTo>
                      <a:pt x="378570" y="369113"/>
                    </a:lnTo>
                    <a:cubicBezTo>
                      <a:pt x="378570" y="347140"/>
                      <a:pt x="372118" y="326459"/>
                      <a:pt x="361794" y="308363"/>
                    </a:cubicBezTo>
                    <a:close/>
                    <a:moveTo>
                      <a:pt x="313904" y="172924"/>
                    </a:moveTo>
                    <a:lnTo>
                      <a:pt x="530832" y="172924"/>
                    </a:lnTo>
                    <a:cubicBezTo>
                      <a:pt x="541162" y="172924"/>
                      <a:pt x="551492" y="181947"/>
                      <a:pt x="551492" y="193548"/>
                    </a:cubicBezTo>
                    <a:lnTo>
                      <a:pt x="551492" y="225772"/>
                    </a:lnTo>
                    <a:cubicBezTo>
                      <a:pt x="551492" y="237373"/>
                      <a:pt x="541162" y="247685"/>
                      <a:pt x="530832" y="247685"/>
                    </a:cubicBezTo>
                    <a:lnTo>
                      <a:pt x="271293" y="247685"/>
                    </a:lnTo>
                    <a:lnTo>
                      <a:pt x="271293" y="227061"/>
                    </a:lnTo>
                    <a:cubicBezTo>
                      <a:pt x="271293" y="225772"/>
                      <a:pt x="272584" y="225772"/>
                      <a:pt x="272584" y="224483"/>
                    </a:cubicBezTo>
                    <a:cubicBezTo>
                      <a:pt x="293244" y="218038"/>
                      <a:pt x="307448" y="194837"/>
                      <a:pt x="313904" y="172924"/>
                    </a:cubicBezTo>
                    <a:close/>
                    <a:moveTo>
                      <a:pt x="281648" y="36241"/>
                    </a:moveTo>
                    <a:lnTo>
                      <a:pt x="530834" y="36241"/>
                    </a:lnTo>
                    <a:cubicBezTo>
                      <a:pt x="541163" y="36241"/>
                      <a:pt x="551492" y="46553"/>
                      <a:pt x="551492" y="58154"/>
                    </a:cubicBezTo>
                    <a:lnTo>
                      <a:pt x="551492" y="90378"/>
                    </a:lnTo>
                    <a:cubicBezTo>
                      <a:pt x="551492" y="101979"/>
                      <a:pt x="541163" y="111002"/>
                      <a:pt x="530834" y="111002"/>
                    </a:cubicBezTo>
                    <a:lnTo>
                      <a:pt x="308761" y="111002"/>
                    </a:lnTo>
                    <a:cubicBezTo>
                      <a:pt x="304888" y="104557"/>
                      <a:pt x="301015" y="99401"/>
                      <a:pt x="295850" y="96823"/>
                    </a:cubicBezTo>
                    <a:cubicBezTo>
                      <a:pt x="293268" y="72333"/>
                      <a:pt x="288104" y="52998"/>
                      <a:pt x="281648" y="36241"/>
                    </a:cubicBezTo>
                    <a:close/>
                    <a:moveTo>
                      <a:pt x="176987" y="0"/>
                    </a:moveTo>
                    <a:cubicBezTo>
                      <a:pt x="257083" y="0"/>
                      <a:pt x="270002" y="64503"/>
                      <a:pt x="271294" y="117396"/>
                    </a:cubicBezTo>
                    <a:cubicBezTo>
                      <a:pt x="272586" y="117396"/>
                      <a:pt x="273878" y="117396"/>
                      <a:pt x="276461" y="117396"/>
                    </a:cubicBezTo>
                    <a:cubicBezTo>
                      <a:pt x="289380" y="117396"/>
                      <a:pt x="290672" y="132877"/>
                      <a:pt x="290672" y="152228"/>
                    </a:cubicBezTo>
                    <a:cubicBezTo>
                      <a:pt x="290672" y="171579"/>
                      <a:pt x="275169" y="199960"/>
                      <a:pt x="262251" y="199960"/>
                    </a:cubicBezTo>
                    <a:cubicBezTo>
                      <a:pt x="260959" y="199960"/>
                      <a:pt x="258375" y="198670"/>
                      <a:pt x="257083" y="197380"/>
                    </a:cubicBezTo>
                    <a:cubicBezTo>
                      <a:pt x="249332" y="216731"/>
                      <a:pt x="237705" y="233502"/>
                      <a:pt x="224786" y="247692"/>
                    </a:cubicBezTo>
                    <a:cubicBezTo>
                      <a:pt x="220911" y="250272"/>
                      <a:pt x="219619" y="254143"/>
                      <a:pt x="219619" y="259303"/>
                    </a:cubicBezTo>
                    <a:cubicBezTo>
                      <a:pt x="219619" y="270913"/>
                      <a:pt x="228662" y="279944"/>
                      <a:pt x="241581" y="279944"/>
                    </a:cubicBezTo>
                    <a:lnTo>
                      <a:pt x="263543" y="279944"/>
                    </a:lnTo>
                    <a:cubicBezTo>
                      <a:pt x="312634" y="279944"/>
                      <a:pt x="352682" y="319936"/>
                      <a:pt x="352682" y="368958"/>
                    </a:cubicBezTo>
                    <a:lnTo>
                      <a:pt x="352682" y="393470"/>
                    </a:lnTo>
                    <a:cubicBezTo>
                      <a:pt x="352682" y="408950"/>
                      <a:pt x="341055" y="421851"/>
                      <a:pt x="325553" y="421851"/>
                    </a:cubicBezTo>
                    <a:lnTo>
                      <a:pt x="28421" y="421851"/>
                    </a:lnTo>
                    <a:cubicBezTo>
                      <a:pt x="12919" y="421851"/>
                      <a:pt x="0" y="408950"/>
                      <a:pt x="0" y="393470"/>
                    </a:cubicBezTo>
                    <a:lnTo>
                      <a:pt x="0" y="368958"/>
                    </a:lnTo>
                    <a:cubicBezTo>
                      <a:pt x="0" y="319936"/>
                      <a:pt x="40048" y="279944"/>
                      <a:pt x="89139" y="279944"/>
                    </a:cubicBezTo>
                    <a:lnTo>
                      <a:pt x="112393" y="279944"/>
                    </a:lnTo>
                    <a:cubicBezTo>
                      <a:pt x="124020" y="279944"/>
                      <a:pt x="133063" y="270913"/>
                      <a:pt x="133063" y="259303"/>
                    </a:cubicBezTo>
                    <a:cubicBezTo>
                      <a:pt x="133063" y="254143"/>
                      <a:pt x="131771" y="250272"/>
                      <a:pt x="127896" y="247692"/>
                    </a:cubicBezTo>
                    <a:cubicBezTo>
                      <a:pt x="114977" y="234792"/>
                      <a:pt x="104642" y="216731"/>
                      <a:pt x="95599" y="198670"/>
                    </a:cubicBezTo>
                    <a:cubicBezTo>
                      <a:pt x="94307" y="199960"/>
                      <a:pt x="93015" y="199960"/>
                      <a:pt x="91723" y="199960"/>
                    </a:cubicBezTo>
                    <a:cubicBezTo>
                      <a:pt x="78804" y="199960"/>
                      <a:pt x="63302" y="171579"/>
                      <a:pt x="63302" y="152228"/>
                    </a:cubicBezTo>
                    <a:cubicBezTo>
                      <a:pt x="63302" y="132877"/>
                      <a:pt x="65886" y="117396"/>
                      <a:pt x="78804" y="117396"/>
                    </a:cubicBezTo>
                    <a:cubicBezTo>
                      <a:pt x="80096" y="117396"/>
                      <a:pt x="80096" y="117396"/>
                      <a:pt x="81388" y="117396"/>
                    </a:cubicBezTo>
                    <a:cubicBezTo>
                      <a:pt x="82680" y="64503"/>
                      <a:pt x="93015" y="0"/>
                      <a:pt x="176987" y="0"/>
                    </a:cubicBezTo>
                    <a:close/>
                  </a:path>
                </a:pathLst>
              </a:custGeom>
              <a:solidFill>
                <a:srgbClr val="00B050"/>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029" tIns="25514" rIns="51029" bIns="25514"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509905"/>
                <a:endParaRPr lang="zh-CN" altLang="en-US" sz="1785" b="1" i="1">
                  <a:solidFill>
                    <a:schemeClr val="tx1">
                      <a:lumMod val="65000"/>
                      <a:lumOff val="35000"/>
                    </a:schemeClr>
                  </a:solidFill>
                  <a:latin typeface="黑体" panose="02010609060101010101" pitchFamily="49" charset="-122"/>
                  <a:ea typeface="黑体" panose="02010609060101010101" pitchFamily="49" charset="-122"/>
                </a:endParaRPr>
              </a:p>
            </p:txBody>
          </p:sp>
          <p:sp>
            <p:nvSpPr>
              <p:cNvPr id="38" name="í$ḷíďê"/>
              <p:cNvSpPr txBox="1"/>
              <p:nvPr/>
            </p:nvSpPr>
            <p:spPr>
              <a:xfrm>
                <a:off x="1547533" y="8403050"/>
                <a:ext cx="4569132" cy="2024999"/>
              </a:xfrm>
              <a:prstGeom prst="rect">
                <a:avLst/>
              </a:prstGeom>
              <a:noFill/>
              <a:ln>
                <a:noFill/>
              </a:ln>
            </p:spPr>
            <p:txBody>
              <a:bodyPr wrap="square" lIns="51029" tIns="25514" rIns="51029" bIns="25514"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endParaRPr lang="en-US" altLang="zh-CN" sz="1785" dirty="0">
                  <a:solidFill>
                    <a:schemeClr val="tx1">
                      <a:lumMod val="65000"/>
                      <a:lumOff val="35000"/>
                    </a:schemeClr>
                  </a:solidFill>
                  <a:latin typeface="黑体" panose="02010609060101010101" pitchFamily="49" charset="-122"/>
                  <a:ea typeface="黑体" panose="02010609060101010101" pitchFamily="49" charset="-122"/>
                </a:endParaRPr>
              </a:p>
            </p:txBody>
          </p:sp>
          <p:cxnSp>
            <p:nvCxnSpPr>
              <p:cNvPr id="39" name="直接连接符 38"/>
              <p:cNvCxnSpPr/>
              <p:nvPr/>
            </p:nvCxnSpPr>
            <p:spPr>
              <a:xfrm>
                <a:off x="1685192" y="8254622"/>
                <a:ext cx="435100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0" name="iṡḻîdè"/>
              <p:cNvSpPr/>
              <p:nvPr/>
            </p:nvSpPr>
            <p:spPr>
              <a:xfrm>
                <a:off x="1961958" y="6307294"/>
                <a:ext cx="3371203" cy="836477"/>
              </a:xfrm>
              <a:prstGeom prst="rect">
                <a:avLst/>
              </a:prstGeom>
            </p:spPr>
            <p:txBody>
              <a:bodyPr wrap="square" lIns="51029" tIns="25514" rIns="51029" bIns="25514" anchor="ctr" anchorCtr="0">
                <a:normAutofit/>
              </a:bodyPr>
              <a:lstStyle/>
              <a:p>
                <a:pPr algn="ctr"/>
                <a:r>
                  <a:rPr lang="en-US" altLang="zh-CN" sz="1785" b="1" i="1" dirty="0">
                    <a:solidFill>
                      <a:schemeClr val="bg1"/>
                    </a:solidFill>
                    <a:latin typeface="黑体" panose="02010609060101010101" pitchFamily="49" charset="-122"/>
                    <a:ea typeface="黑体" panose="02010609060101010101" pitchFamily="49" charset="-122"/>
                  </a:rPr>
                  <a:t>01</a:t>
                </a:r>
                <a:endParaRPr lang="en-US" altLang="zh-CN" sz="1785" b="1" i="1" dirty="0">
                  <a:solidFill>
                    <a:schemeClr val="bg1"/>
                  </a:solidFill>
                  <a:latin typeface="黑体" panose="02010609060101010101" pitchFamily="49" charset="-122"/>
                  <a:ea typeface="黑体" panose="02010609060101010101" pitchFamily="49" charset="-122"/>
                </a:endParaRPr>
              </a:p>
            </p:txBody>
          </p:sp>
          <p:sp>
            <p:nvSpPr>
              <p:cNvPr id="41" name="ï$1îḓè"/>
              <p:cNvSpPr txBox="1"/>
              <p:nvPr/>
            </p:nvSpPr>
            <p:spPr>
              <a:xfrm>
                <a:off x="1593411" y="7426139"/>
                <a:ext cx="4569132" cy="721442"/>
              </a:xfrm>
              <a:prstGeom prst="rect">
                <a:avLst/>
              </a:prstGeom>
              <a:noFill/>
              <a:ln>
                <a:noFill/>
              </a:ln>
            </p:spPr>
            <p:txBody>
              <a:bodyPr wrap="square" lIns="51029" tIns="25514" rIns="51029" bIns="25514"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eaLnBrk="0" hangingPunct="0"/>
                <a:r>
                  <a:rPr lang="en-US" sz="1600">
                    <a:solidFill>
                      <a:schemeClr val="bg1"/>
                    </a:solidFill>
                    <a:sym typeface="+mn-ea"/>
                  </a:rPr>
                  <a:t>Dalvik</a:t>
                </a:r>
                <a:r>
                  <a:rPr lang="zh-CN" altLang="en-US" sz="1600">
                    <a:solidFill>
                      <a:schemeClr val="bg1"/>
                    </a:solidFill>
                    <a:sym typeface="+mn-ea"/>
                  </a:rPr>
                  <a:t>虚拟机与</a:t>
                </a:r>
                <a:r>
                  <a:rPr lang="en-US" altLang="zh-CN" sz="1600">
                    <a:solidFill>
                      <a:schemeClr val="bg1"/>
                    </a:solidFill>
                    <a:sym typeface="+mn-ea"/>
                  </a:rPr>
                  <a:t>ART</a:t>
                </a:r>
                <a:r>
                  <a:rPr lang="zh-CN" altLang="en-US" sz="1600">
                    <a:solidFill>
                      <a:schemeClr val="bg1"/>
                    </a:solidFill>
                    <a:sym typeface="+mn-ea"/>
                  </a:rPr>
                  <a:t>虚拟机</a:t>
                </a:r>
                <a:endParaRPr lang="en-US" altLang="zh-CN" sz="1600" b="1" dirty="0" smtClean="0">
                  <a:solidFill>
                    <a:schemeClr val="bg1"/>
                  </a:solidFill>
                  <a:latin typeface="宋体" panose="02010600030101010101" pitchFamily="2" charset="-122"/>
                </a:endParaRPr>
              </a:p>
            </p:txBody>
          </p:sp>
        </p:grpSp>
        <p:grpSp>
          <p:nvGrpSpPr>
            <p:cNvPr id="65" name="组合 64"/>
            <p:cNvGrpSpPr/>
            <p:nvPr/>
          </p:nvGrpSpPr>
          <p:grpSpPr>
            <a:xfrm>
              <a:off x="6414959" y="5093240"/>
              <a:ext cx="4890578" cy="5449620"/>
              <a:chOff x="6414959" y="5093240"/>
              <a:chExt cx="4890578" cy="5449620"/>
            </a:xfrm>
          </p:grpSpPr>
          <p:sp>
            <p:nvSpPr>
              <p:cNvPr id="29" name="ïSḷîḓé"/>
              <p:cNvSpPr/>
              <p:nvPr/>
            </p:nvSpPr>
            <p:spPr>
              <a:xfrm>
                <a:off x="6414959" y="5093240"/>
                <a:ext cx="4890578" cy="5449620"/>
              </a:xfrm>
              <a:prstGeom prst="rect">
                <a:avLst/>
              </a:prstGeom>
              <a:solidFill>
                <a:schemeClr val="tx1">
                  <a:lumMod val="85000"/>
                  <a:lumOff val="15000"/>
                </a:schemeClr>
              </a:solidFill>
              <a:ln w="3175">
                <a:noFill/>
                <a:prstDash val="solid"/>
                <a:round/>
              </a:ln>
              <a:effectLst>
                <a:outerShdw blurRad="635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029" tIns="25514" rIns="51029" bIns="25514" numCol="1" spcCol="0" rtlCol="0" fromWordArt="0" anchor="ctr" anchorCtr="0" forceAA="0" compatLnSpc="1">
                <a:normAutofit/>
              </a:bodyPr>
              <a:lstStyle/>
              <a:p>
                <a:pPr algn="ctr" defTabSz="509905"/>
                <a:endParaRPr lang="zh-CN" altLang="en-US" sz="1785" b="1" i="1">
                  <a:solidFill>
                    <a:schemeClr val="tx1">
                      <a:lumMod val="65000"/>
                      <a:lumOff val="35000"/>
                    </a:schemeClr>
                  </a:solidFill>
                  <a:latin typeface="黑体" panose="02010609060101010101" pitchFamily="49" charset="-122"/>
                  <a:ea typeface="黑体" panose="02010609060101010101" pitchFamily="49" charset="-122"/>
                </a:endParaRPr>
              </a:p>
            </p:txBody>
          </p:sp>
          <p:sp>
            <p:nvSpPr>
              <p:cNvPr id="31" name="î$ļiḍè"/>
              <p:cNvSpPr/>
              <p:nvPr/>
            </p:nvSpPr>
            <p:spPr>
              <a:xfrm>
                <a:off x="8487553" y="5343050"/>
                <a:ext cx="745390" cy="656127"/>
              </a:xfrm>
              <a:custGeom>
                <a:avLst/>
                <a:gdLst>
                  <a:gd name="connsiteX0" fmla="*/ 18335 w 604256"/>
                  <a:gd name="connsiteY0" fmla="*/ 334272 h 531895"/>
                  <a:gd name="connsiteX1" fmla="*/ 37988 w 604256"/>
                  <a:gd name="connsiteY1" fmla="*/ 336249 h 531895"/>
                  <a:gd name="connsiteX2" fmla="*/ 302130 w 604256"/>
                  <a:gd name="connsiteY2" fmla="*/ 476833 h 531895"/>
                  <a:gd name="connsiteX3" fmla="*/ 566126 w 604256"/>
                  <a:gd name="connsiteY3" fmla="*/ 336249 h 531895"/>
                  <a:gd name="connsiteX4" fmla="*/ 601178 w 604256"/>
                  <a:gd name="connsiteY4" fmla="*/ 346793 h 531895"/>
                  <a:gd name="connsiteX5" fmla="*/ 590619 w 604256"/>
                  <a:gd name="connsiteY5" fmla="*/ 381793 h 531895"/>
                  <a:gd name="connsiteX6" fmla="*/ 314303 w 604256"/>
                  <a:gd name="connsiteY6" fmla="*/ 528820 h 531895"/>
                  <a:gd name="connsiteX7" fmla="*/ 302130 w 604256"/>
                  <a:gd name="connsiteY7" fmla="*/ 531895 h 531895"/>
                  <a:gd name="connsiteX8" fmla="*/ 289957 w 604256"/>
                  <a:gd name="connsiteY8" fmla="*/ 528820 h 531895"/>
                  <a:gd name="connsiteX9" fmla="*/ 13641 w 604256"/>
                  <a:gd name="connsiteY9" fmla="*/ 381793 h 531895"/>
                  <a:gd name="connsiteX10" fmla="*/ 3082 w 604256"/>
                  <a:gd name="connsiteY10" fmla="*/ 346793 h 531895"/>
                  <a:gd name="connsiteX11" fmla="*/ 18335 w 604256"/>
                  <a:gd name="connsiteY11" fmla="*/ 334272 h 531895"/>
                  <a:gd name="connsiteX12" fmla="*/ 18335 w 604256"/>
                  <a:gd name="connsiteY12" fmla="*/ 233364 h 531895"/>
                  <a:gd name="connsiteX13" fmla="*/ 37988 w 604256"/>
                  <a:gd name="connsiteY13" fmla="*/ 235341 h 531895"/>
                  <a:gd name="connsiteX14" fmla="*/ 302130 w 604256"/>
                  <a:gd name="connsiteY14" fmla="*/ 375925 h 531895"/>
                  <a:gd name="connsiteX15" fmla="*/ 566126 w 604256"/>
                  <a:gd name="connsiteY15" fmla="*/ 235341 h 531895"/>
                  <a:gd name="connsiteX16" fmla="*/ 601178 w 604256"/>
                  <a:gd name="connsiteY16" fmla="*/ 245885 h 531895"/>
                  <a:gd name="connsiteX17" fmla="*/ 590619 w 604256"/>
                  <a:gd name="connsiteY17" fmla="*/ 280885 h 531895"/>
                  <a:gd name="connsiteX18" fmla="*/ 314303 w 604256"/>
                  <a:gd name="connsiteY18" fmla="*/ 428058 h 531895"/>
                  <a:gd name="connsiteX19" fmla="*/ 302130 w 604256"/>
                  <a:gd name="connsiteY19" fmla="*/ 430987 h 531895"/>
                  <a:gd name="connsiteX20" fmla="*/ 289957 w 604256"/>
                  <a:gd name="connsiteY20" fmla="*/ 428058 h 531895"/>
                  <a:gd name="connsiteX21" fmla="*/ 13641 w 604256"/>
                  <a:gd name="connsiteY21" fmla="*/ 280885 h 531895"/>
                  <a:gd name="connsiteX22" fmla="*/ 3082 w 604256"/>
                  <a:gd name="connsiteY22" fmla="*/ 245885 h 531895"/>
                  <a:gd name="connsiteX23" fmla="*/ 18335 w 604256"/>
                  <a:gd name="connsiteY23" fmla="*/ 233364 h 531895"/>
                  <a:gd name="connsiteX24" fmla="*/ 291571 w 604256"/>
                  <a:gd name="connsiteY24" fmla="*/ 2196 h 531895"/>
                  <a:gd name="connsiteX25" fmla="*/ 312689 w 604256"/>
                  <a:gd name="connsiteY25" fmla="*/ 2196 h 531895"/>
                  <a:gd name="connsiteX26" fmla="*/ 588846 w 604256"/>
                  <a:gd name="connsiteY26" fmla="*/ 125214 h 531895"/>
                  <a:gd name="connsiteX27" fmla="*/ 604245 w 604256"/>
                  <a:gd name="connsiteY27" fmla="*/ 147914 h 531895"/>
                  <a:gd name="connsiteX28" fmla="*/ 590605 w 604256"/>
                  <a:gd name="connsiteY28" fmla="*/ 171639 h 531895"/>
                  <a:gd name="connsiteX29" fmla="*/ 314303 w 604256"/>
                  <a:gd name="connsiteY29" fmla="*/ 318676 h 531895"/>
                  <a:gd name="connsiteX30" fmla="*/ 302130 w 604256"/>
                  <a:gd name="connsiteY30" fmla="*/ 321751 h 531895"/>
                  <a:gd name="connsiteX31" fmla="*/ 289957 w 604256"/>
                  <a:gd name="connsiteY31" fmla="*/ 318676 h 531895"/>
                  <a:gd name="connsiteX32" fmla="*/ 13654 w 604256"/>
                  <a:gd name="connsiteY32" fmla="*/ 171639 h 531895"/>
                  <a:gd name="connsiteX33" fmla="*/ 15 w 604256"/>
                  <a:gd name="connsiteY33" fmla="*/ 147914 h 531895"/>
                  <a:gd name="connsiteX34" fmla="*/ 15414 w 604256"/>
                  <a:gd name="connsiteY34" fmla="*/ 125214 h 5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4256" h="531895">
                    <a:moveTo>
                      <a:pt x="18335" y="334272"/>
                    </a:moveTo>
                    <a:cubicBezTo>
                      <a:pt x="24642" y="332369"/>
                      <a:pt x="31682" y="332881"/>
                      <a:pt x="37988" y="336249"/>
                    </a:cubicBezTo>
                    <a:lnTo>
                      <a:pt x="302130" y="476833"/>
                    </a:lnTo>
                    <a:lnTo>
                      <a:pt x="566126" y="336249"/>
                    </a:lnTo>
                    <a:cubicBezTo>
                      <a:pt x="578739" y="329513"/>
                      <a:pt x="594432" y="334199"/>
                      <a:pt x="601178" y="346793"/>
                    </a:cubicBezTo>
                    <a:cubicBezTo>
                      <a:pt x="607925" y="359387"/>
                      <a:pt x="603085" y="375056"/>
                      <a:pt x="590619" y="381793"/>
                    </a:cubicBezTo>
                    <a:lnTo>
                      <a:pt x="314303" y="528820"/>
                    </a:lnTo>
                    <a:cubicBezTo>
                      <a:pt x="310490" y="530870"/>
                      <a:pt x="306383" y="531895"/>
                      <a:pt x="302130" y="531895"/>
                    </a:cubicBezTo>
                    <a:cubicBezTo>
                      <a:pt x="297877" y="531895"/>
                      <a:pt x="293770" y="530870"/>
                      <a:pt x="289957" y="528820"/>
                    </a:cubicBezTo>
                    <a:lnTo>
                      <a:pt x="13641" y="381793"/>
                    </a:lnTo>
                    <a:cubicBezTo>
                      <a:pt x="1028" y="375056"/>
                      <a:pt x="-3665" y="359387"/>
                      <a:pt x="3082" y="346793"/>
                    </a:cubicBezTo>
                    <a:cubicBezTo>
                      <a:pt x="6455" y="340496"/>
                      <a:pt x="12028" y="336176"/>
                      <a:pt x="18335" y="334272"/>
                    </a:cubicBezTo>
                    <a:close/>
                    <a:moveTo>
                      <a:pt x="18335" y="233364"/>
                    </a:moveTo>
                    <a:cubicBezTo>
                      <a:pt x="24642" y="231461"/>
                      <a:pt x="31682" y="231973"/>
                      <a:pt x="37988" y="235341"/>
                    </a:cubicBezTo>
                    <a:lnTo>
                      <a:pt x="302130" y="375925"/>
                    </a:lnTo>
                    <a:lnTo>
                      <a:pt x="566126" y="235341"/>
                    </a:lnTo>
                    <a:cubicBezTo>
                      <a:pt x="578739" y="228605"/>
                      <a:pt x="594432" y="233291"/>
                      <a:pt x="601178" y="245885"/>
                    </a:cubicBezTo>
                    <a:cubicBezTo>
                      <a:pt x="607925" y="258479"/>
                      <a:pt x="603085" y="274148"/>
                      <a:pt x="590619" y="280885"/>
                    </a:cubicBezTo>
                    <a:lnTo>
                      <a:pt x="314303" y="428058"/>
                    </a:lnTo>
                    <a:cubicBezTo>
                      <a:pt x="310490" y="430108"/>
                      <a:pt x="306383" y="430987"/>
                      <a:pt x="302130" y="430987"/>
                    </a:cubicBezTo>
                    <a:cubicBezTo>
                      <a:pt x="297877" y="430987"/>
                      <a:pt x="293770" y="430108"/>
                      <a:pt x="289957" y="428058"/>
                    </a:cubicBezTo>
                    <a:lnTo>
                      <a:pt x="13641" y="280885"/>
                    </a:lnTo>
                    <a:cubicBezTo>
                      <a:pt x="1028" y="274148"/>
                      <a:pt x="-3665" y="258479"/>
                      <a:pt x="3082" y="245885"/>
                    </a:cubicBezTo>
                    <a:cubicBezTo>
                      <a:pt x="6455" y="239588"/>
                      <a:pt x="12028" y="235268"/>
                      <a:pt x="18335" y="233364"/>
                    </a:cubicBezTo>
                    <a:close/>
                    <a:moveTo>
                      <a:pt x="291571" y="2196"/>
                    </a:moveTo>
                    <a:cubicBezTo>
                      <a:pt x="298317" y="-733"/>
                      <a:pt x="305943" y="-733"/>
                      <a:pt x="312689" y="2196"/>
                    </a:cubicBezTo>
                    <a:lnTo>
                      <a:pt x="588846" y="125214"/>
                    </a:lnTo>
                    <a:cubicBezTo>
                      <a:pt x="597938" y="129315"/>
                      <a:pt x="603805" y="138102"/>
                      <a:pt x="604245" y="147914"/>
                    </a:cubicBezTo>
                    <a:cubicBezTo>
                      <a:pt x="604538" y="157726"/>
                      <a:pt x="599258" y="166953"/>
                      <a:pt x="590605" y="171639"/>
                    </a:cubicBezTo>
                    <a:lnTo>
                      <a:pt x="314303" y="318676"/>
                    </a:lnTo>
                    <a:cubicBezTo>
                      <a:pt x="310489" y="320726"/>
                      <a:pt x="306383" y="321751"/>
                      <a:pt x="302130" y="321751"/>
                    </a:cubicBezTo>
                    <a:cubicBezTo>
                      <a:pt x="297877" y="321751"/>
                      <a:pt x="293771" y="320726"/>
                      <a:pt x="289957" y="318676"/>
                    </a:cubicBezTo>
                    <a:lnTo>
                      <a:pt x="13654" y="171639"/>
                    </a:lnTo>
                    <a:cubicBezTo>
                      <a:pt x="5002" y="166953"/>
                      <a:pt x="-278" y="157726"/>
                      <a:pt x="15" y="147914"/>
                    </a:cubicBezTo>
                    <a:cubicBezTo>
                      <a:pt x="309" y="138102"/>
                      <a:pt x="6322" y="129315"/>
                      <a:pt x="15414" y="125214"/>
                    </a:cubicBezTo>
                    <a:close/>
                  </a:path>
                </a:pathLst>
              </a:custGeom>
              <a:solidFill>
                <a:schemeClr val="tx1">
                  <a:lumMod val="50000"/>
                  <a:lumOff val="50000"/>
                </a:schemeClr>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029" tIns="25514" rIns="51029" bIns="25514"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509905"/>
                <a:endParaRPr lang="zh-CN" altLang="en-US" sz="1785" b="1" i="1">
                  <a:solidFill>
                    <a:schemeClr val="tx1">
                      <a:lumMod val="65000"/>
                      <a:lumOff val="35000"/>
                    </a:schemeClr>
                  </a:solidFill>
                  <a:latin typeface="黑体" panose="02010609060101010101" pitchFamily="49" charset="-122"/>
                  <a:ea typeface="黑体" panose="02010609060101010101" pitchFamily="49" charset="-122"/>
                </a:endParaRPr>
              </a:p>
            </p:txBody>
          </p:sp>
          <p:sp>
            <p:nvSpPr>
              <p:cNvPr id="32" name="iṩļïḓê"/>
              <p:cNvSpPr txBox="1"/>
              <p:nvPr/>
            </p:nvSpPr>
            <p:spPr>
              <a:xfrm>
                <a:off x="6533544" y="8403050"/>
                <a:ext cx="4569132" cy="2024996"/>
              </a:xfrm>
              <a:prstGeom prst="rect">
                <a:avLst/>
              </a:prstGeom>
              <a:noFill/>
              <a:ln>
                <a:noFill/>
              </a:ln>
            </p:spPr>
            <p:txBody>
              <a:bodyPr wrap="square" lIns="51029" tIns="25514" rIns="51029" bIns="25514"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endParaRPr lang="en-US" altLang="zh-CN" sz="1785" dirty="0">
                  <a:solidFill>
                    <a:schemeClr val="tx1">
                      <a:lumMod val="65000"/>
                      <a:lumOff val="35000"/>
                    </a:schemeClr>
                  </a:solidFill>
                  <a:latin typeface="黑体" panose="02010609060101010101" pitchFamily="49" charset="-122"/>
                  <a:ea typeface="黑体" panose="02010609060101010101" pitchFamily="49" charset="-122"/>
                </a:endParaRPr>
              </a:p>
            </p:txBody>
          </p:sp>
          <p:cxnSp>
            <p:nvCxnSpPr>
              <p:cNvPr id="33" name="直接连接符 32"/>
              <p:cNvCxnSpPr/>
              <p:nvPr/>
            </p:nvCxnSpPr>
            <p:spPr>
              <a:xfrm>
                <a:off x="6614014" y="8254622"/>
                <a:ext cx="4351003"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34" name="išliḋè"/>
              <p:cNvSpPr/>
              <p:nvPr/>
            </p:nvSpPr>
            <p:spPr>
              <a:xfrm>
                <a:off x="7174646" y="6187364"/>
                <a:ext cx="3371204" cy="836476"/>
              </a:xfrm>
              <a:prstGeom prst="rect">
                <a:avLst/>
              </a:prstGeom>
            </p:spPr>
            <p:txBody>
              <a:bodyPr wrap="square" lIns="51029" tIns="25514" rIns="51029" bIns="25514" anchor="ctr" anchorCtr="0">
                <a:normAutofit/>
              </a:bodyPr>
              <a:lstStyle/>
              <a:p>
                <a:pPr algn="ctr"/>
                <a:r>
                  <a:rPr lang="en-US" altLang="zh-CN" sz="1785" b="1" i="1" dirty="0">
                    <a:solidFill>
                      <a:schemeClr val="tx1">
                        <a:lumMod val="65000"/>
                        <a:lumOff val="35000"/>
                      </a:schemeClr>
                    </a:solidFill>
                    <a:latin typeface="黑体" panose="02010609060101010101" pitchFamily="49" charset="-122"/>
                    <a:ea typeface="黑体" panose="02010609060101010101" pitchFamily="49" charset="-122"/>
                  </a:rPr>
                  <a:t>02</a:t>
                </a:r>
                <a:endParaRPr lang="en-US" altLang="zh-CN" sz="1785" b="1" i="1" dirty="0">
                  <a:solidFill>
                    <a:schemeClr val="tx1">
                      <a:lumMod val="65000"/>
                      <a:lumOff val="35000"/>
                    </a:schemeClr>
                  </a:solidFill>
                  <a:latin typeface="黑体" panose="02010609060101010101" pitchFamily="49" charset="-122"/>
                  <a:ea typeface="黑体" panose="02010609060101010101" pitchFamily="49" charset="-122"/>
                </a:endParaRPr>
              </a:p>
            </p:txBody>
          </p:sp>
        </p:grpSp>
        <p:grpSp>
          <p:nvGrpSpPr>
            <p:cNvPr id="56" name="组合 55"/>
            <p:cNvGrpSpPr/>
            <p:nvPr/>
          </p:nvGrpSpPr>
          <p:grpSpPr>
            <a:xfrm>
              <a:off x="11738080" y="5093240"/>
              <a:ext cx="5217722" cy="5449620"/>
              <a:chOff x="944823" y="5093240"/>
              <a:chExt cx="5217722" cy="5449620"/>
            </a:xfrm>
          </p:grpSpPr>
          <p:sp>
            <p:nvSpPr>
              <p:cNvPr id="57" name="ïṡļíḑê"/>
              <p:cNvSpPr/>
              <p:nvPr/>
            </p:nvSpPr>
            <p:spPr>
              <a:xfrm>
                <a:off x="1271967" y="5093240"/>
                <a:ext cx="4890578" cy="5449620"/>
              </a:xfrm>
              <a:prstGeom prst="rect">
                <a:avLst/>
              </a:prstGeom>
              <a:solidFill>
                <a:schemeClr val="tx1">
                  <a:lumMod val="85000"/>
                  <a:lumOff val="15000"/>
                </a:schemeClr>
              </a:solidFill>
              <a:ln w="3175">
                <a:noFill/>
                <a:prstDash val="solid"/>
                <a:round/>
              </a:ln>
              <a:effectLst>
                <a:outerShdw blurRad="635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029" tIns="25514" rIns="51029" bIns="25514" numCol="1" spcCol="0" rtlCol="0" fromWordArt="0" anchor="ctr" anchorCtr="0" forceAA="0" compatLnSpc="1">
                <a:normAutofit/>
              </a:bodyPr>
              <a:lstStyle/>
              <a:p>
                <a:pPr algn="ctr" defTabSz="509905"/>
                <a:endParaRPr lang="zh-CN" altLang="en-US" sz="1785" b="1" i="1">
                  <a:solidFill>
                    <a:schemeClr val="tx1">
                      <a:lumMod val="65000"/>
                      <a:lumOff val="35000"/>
                    </a:schemeClr>
                  </a:solidFill>
                  <a:latin typeface="黑体" panose="02010609060101010101" pitchFamily="49" charset="-122"/>
                  <a:ea typeface="黑体" panose="02010609060101010101" pitchFamily="49" charset="-122"/>
                </a:endParaRPr>
              </a:p>
            </p:txBody>
          </p:sp>
          <p:sp>
            <p:nvSpPr>
              <p:cNvPr id="58" name="îṩľíḋe"/>
              <p:cNvSpPr/>
              <p:nvPr/>
            </p:nvSpPr>
            <p:spPr>
              <a:xfrm>
                <a:off x="3302206" y="5365404"/>
                <a:ext cx="830098" cy="634963"/>
              </a:xfrm>
              <a:custGeom>
                <a:avLst/>
                <a:gdLst>
                  <a:gd name="connsiteX0" fmla="*/ 361794 w 551492"/>
                  <a:gd name="connsiteY0" fmla="*/ 308363 h 421851"/>
                  <a:gd name="connsiteX1" fmla="*/ 530845 w 551492"/>
                  <a:gd name="connsiteY1" fmla="*/ 308363 h 421851"/>
                  <a:gd name="connsiteX2" fmla="*/ 551492 w 551492"/>
                  <a:gd name="connsiteY2" fmla="*/ 329044 h 421851"/>
                  <a:gd name="connsiteX3" fmla="*/ 551492 w 551492"/>
                  <a:gd name="connsiteY3" fmla="*/ 362650 h 421851"/>
                  <a:gd name="connsiteX4" fmla="*/ 530845 w 551492"/>
                  <a:gd name="connsiteY4" fmla="*/ 383331 h 421851"/>
                  <a:gd name="connsiteX5" fmla="*/ 378570 w 551492"/>
                  <a:gd name="connsiteY5" fmla="*/ 383331 h 421851"/>
                  <a:gd name="connsiteX6" fmla="*/ 378570 w 551492"/>
                  <a:gd name="connsiteY6" fmla="*/ 369113 h 421851"/>
                  <a:gd name="connsiteX7" fmla="*/ 361794 w 551492"/>
                  <a:gd name="connsiteY7" fmla="*/ 308363 h 421851"/>
                  <a:gd name="connsiteX8" fmla="*/ 313904 w 551492"/>
                  <a:gd name="connsiteY8" fmla="*/ 172924 h 421851"/>
                  <a:gd name="connsiteX9" fmla="*/ 530832 w 551492"/>
                  <a:gd name="connsiteY9" fmla="*/ 172924 h 421851"/>
                  <a:gd name="connsiteX10" fmla="*/ 551492 w 551492"/>
                  <a:gd name="connsiteY10" fmla="*/ 193548 h 421851"/>
                  <a:gd name="connsiteX11" fmla="*/ 551492 w 551492"/>
                  <a:gd name="connsiteY11" fmla="*/ 225772 h 421851"/>
                  <a:gd name="connsiteX12" fmla="*/ 530832 w 551492"/>
                  <a:gd name="connsiteY12" fmla="*/ 247685 h 421851"/>
                  <a:gd name="connsiteX13" fmla="*/ 271293 w 551492"/>
                  <a:gd name="connsiteY13" fmla="*/ 247685 h 421851"/>
                  <a:gd name="connsiteX14" fmla="*/ 271293 w 551492"/>
                  <a:gd name="connsiteY14" fmla="*/ 227061 h 421851"/>
                  <a:gd name="connsiteX15" fmla="*/ 272584 w 551492"/>
                  <a:gd name="connsiteY15" fmla="*/ 224483 h 421851"/>
                  <a:gd name="connsiteX16" fmla="*/ 313904 w 551492"/>
                  <a:gd name="connsiteY16" fmla="*/ 172924 h 421851"/>
                  <a:gd name="connsiteX17" fmla="*/ 281648 w 551492"/>
                  <a:gd name="connsiteY17" fmla="*/ 36241 h 421851"/>
                  <a:gd name="connsiteX18" fmla="*/ 530834 w 551492"/>
                  <a:gd name="connsiteY18" fmla="*/ 36241 h 421851"/>
                  <a:gd name="connsiteX19" fmla="*/ 551492 w 551492"/>
                  <a:gd name="connsiteY19" fmla="*/ 58154 h 421851"/>
                  <a:gd name="connsiteX20" fmla="*/ 551492 w 551492"/>
                  <a:gd name="connsiteY20" fmla="*/ 90378 h 421851"/>
                  <a:gd name="connsiteX21" fmla="*/ 530834 w 551492"/>
                  <a:gd name="connsiteY21" fmla="*/ 111002 h 421851"/>
                  <a:gd name="connsiteX22" fmla="*/ 308761 w 551492"/>
                  <a:gd name="connsiteY22" fmla="*/ 111002 h 421851"/>
                  <a:gd name="connsiteX23" fmla="*/ 295850 w 551492"/>
                  <a:gd name="connsiteY23" fmla="*/ 96823 h 421851"/>
                  <a:gd name="connsiteX24" fmla="*/ 281648 w 551492"/>
                  <a:gd name="connsiteY24" fmla="*/ 36241 h 421851"/>
                  <a:gd name="connsiteX25" fmla="*/ 176987 w 551492"/>
                  <a:gd name="connsiteY25" fmla="*/ 0 h 421851"/>
                  <a:gd name="connsiteX26" fmla="*/ 271294 w 551492"/>
                  <a:gd name="connsiteY26" fmla="*/ 117396 h 421851"/>
                  <a:gd name="connsiteX27" fmla="*/ 276461 w 551492"/>
                  <a:gd name="connsiteY27" fmla="*/ 117396 h 421851"/>
                  <a:gd name="connsiteX28" fmla="*/ 290672 w 551492"/>
                  <a:gd name="connsiteY28" fmla="*/ 152228 h 421851"/>
                  <a:gd name="connsiteX29" fmla="*/ 262251 w 551492"/>
                  <a:gd name="connsiteY29" fmla="*/ 199960 h 421851"/>
                  <a:gd name="connsiteX30" fmla="*/ 257083 w 551492"/>
                  <a:gd name="connsiteY30" fmla="*/ 197380 h 421851"/>
                  <a:gd name="connsiteX31" fmla="*/ 224786 w 551492"/>
                  <a:gd name="connsiteY31" fmla="*/ 247692 h 421851"/>
                  <a:gd name="connsiteX32" fmla="*/ 219619 w 551492"/>
                  <a:gd name="connsiteY32" fmla="*/ 259303 h 421851"/>
                  <a:gd name="connsiteX33" fmla="*/ 241581 w 551492"/>
                  <a:gd name="connsiteY33" fmla="*/ 279944 h 421851"/>
                  <a:gd name="connsiteX34" fmla="*/ 263543 w 551492"/>
                  <a:gd name="connsiteY34" fmla="*/ 279944 h 421851"/>
                  <a:gd name="connsiteX35" fmla="*/ 352682 w 551492"/>
                  <a:gd name="connsiteY35" fmla="*/ 368958 h 421851"/>
                  <a:gd name="connsiteX36" fmla="*/ 352682 w 551492"/>
                  <a:gd name="connsiteY36" fmla="*/ 393470 h 421851"/>
                  <a:gd name="connsiteX37" fmla="*/ 325553 w 551492"/>
                  <a:gd name="connsiteY37" fmla="*/ 421851 h 421851"/>
                  <a:gd name="connsiteX38" fmla="*/ 28421 w 551492"/>
                  <a:gd name="connsiteY38" fmla="*/ 421851 h 421851"/>
                  <a:gd name="connsiteX39" fmla="*/ 0 w 551492"/>
                  <a:gd name="connsiteY39" fmla="*/ 393470 h 421851"/>
                  <a:gd name="connsiteX40" fmla="*/ 0 w 551492"/>
                  <a:gd name="connsiteY40" fmla="*/ 368958 h 421851"/>
                  <a:gd name="connsiteX41" fmla="*/ 89139 w 551492"/>
                  <a:gd name="connsiteY41" fmla="*/ 279944 h 421851"/>
                  <a:gd name="connsiteX42" fmla="*/ 112393 w 551492"/>
                  <a:gd name="connsiteY42" fmla="*/ 279944 h 421851"/>
                  <a:gd name="connsiteX43" fmla="*/ 133063 w 551492"/>
                  <a:gd name="connsiteY43" fmla="*/ 259303 h 421851"/>
                  <a:gd name="connsiteX44" fmla="*/ 127896 w 551492"/>
                  <a:gd name="connsiteY44" fmla="*/ 247692 h 421851"/>
                  <a:gd name="connsiteX45" fmla="*/ 95599 w 551492"/>
                  <a:gd name="connsiteY45" fmla="*/ 198670 h 421851"/>
                  <a:gd name="connsiteX46" fmla="*/ 91723 w 551492"/>
                  <a:gd name="connsiteY46" fmla="*/ 199960 h 421851"/>
                  <a:gd name="connsiteX47" fmla="*/ 63302 w 551492"/>
                  <a:gd name="connsiteY47" fmla="*/ 152228 h 421851"/>
                  <a:gd name="connsiteX48" fmla="*/ 78804 w 551492"/>
                  <a:gd name="connsiteY48" fmla="*/ 117396 h 421851"/>
                  <a:gd name="connsiteX49" fmla="*/ 81388 w 551492"/>
                  <a:gd name="connsiteY49" fmla="*/ 117396 h 421851"/>
                  <a:gd name="connsiteX50" fmla="*/ 176987 w 551492"/>
                  <a:gd name="connsiteY50" fmla="*/ 0 h 42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51492" h="421851">
                    <a:moveTo>
                      <a:pt x="361794" y="308363"/>
                    </a:moveTo>
                    <a:lnTo>
                      <a:pt x="530845" y="308363"/>
                    </a:lnTo>
                    <a:cubicBezTo>
                      <a:pt x="541168" y="308363"/>
                      <a:pt x="551492" y="317411"/>
                      <a:pt x="551492" y="329044"/>
                    </a:cubicBezTo>
                    <a:lnTo>
                      <a:pt x="551492" y="362650"/>
                    </a:lnTo>
                    <a:cubicBezTo>
                      <a:pt x="551492" y="374283"/>
                      <a:pt x="541168" y="383331"/>
                      <a:pt x="530845" y="383331"/>
                    </a:cubicBezTo>
                    <a:lnTo>
                      <a:pt x="378570" y="383331"/>
                    </a:lnTo>
                    <a:lnTo>
                      <a:pt x="378570" y="369113"/>
                    </a:lnTo>
                    <a:cubicBezTo>
                      <a:pt x="378570" y="347140"/>
                      <a:pt x="372118" y="326459"/>
                      <a:pt x="361794" y="308363"/>
                    </a:cubicBezTo>
                    <a:close/>
                    <a:moveTo>
                      <a:pt x="313904" y="172924"/>
                    </a:moveTo>
                    <a:lnTo>
                      <a:pt x="530832" y="172924"/>
                    </a:lnTo>
                    <a:cubicBezTo>
                      <a:pt x="541162" y="172924"/>
                      <a:pt x="551492" y="181947"/>
                      <a:pt x="551492" y="193548"/>
                    </a:cubicBezTo>
                    <a:lnTo>
                      <a:pt x="551492" y="225772"/>
                    </a:lnTo>
                    <a:cubicBezTo>
                      <a:pt x="551492" y="237373"/>
                      <a:pt x="541162" y="247685"/>
                      <a:pt x="530832" y="247685"/>
                    </a:cubicBezTo>
                    <a:lnTo>
                      <a:pt x="271293" y="247685"/>
                    </a:lnTo>
                    <a:lnTo>
                      <a:pt x="271293" y="227061"/>
                    </a:lnTo>
                    <a:cubicBezTo>
                      <a:pt x="271293" y="225772"/>
                      <a:pt x="272584" y="225772"/>
                      <a:pt x="272584" y="224483"/>
                    </a:cubicBezTo>
                    <a:cubicBezTo>
                      <a:pt x="293244" y="218038"/>
                      <a:pt x="307448" y="194837"/>
                      <a:pt x="313904" y="172924"/>
                    </a:cubicBezTo>
                    <a:close/>
                    <a:moveTo>
                      <a:pt x="281648" y="36241"/>
                    </a:moveTo>
                    <a:lnTo>
                      <a:pt x="530834" y="36241"/>
                    </a:lnTo>
                    <a:cubicBezTo>
                      <a:pt x="541163" y="36241"/>
                      <a:pt x="551492" y="46553"/>
                      <a:pt x="551492" y="58154"/>
                    </a:cubicBezTo>
                    <a:lnTo>
                      <a:pt x="551492" y="90378"/>
                    </a:lnTo>
                    <a:cubicBezTo>
                      <a:pt x="551492" y="101979"/>
                      <a:pt x="541163" y="111002"/>
                      <a:pt x="530834" y="111002"/>
                    </a:cubicBezTo>
                    <a:lnTo>
                      <a:pt x="308761" y="111002"/>
                    </a:lnTo>
                    <a:cubicBezTo>
                      <a:pt x="304888" y="104557"/>
                      <a:pt x="301015" y="99401"/>
                      <a:pt x="295850" y="96823"/>
                    </a:cubicBezTo>
                    <a:cubicBezTo>
                      <a:pt x="293268" y="72333"/>
                      <a:pt x="288104" y="52998"/>
                      <a:pt x="281648" y="36241"/>
                    </a:cubicBezTo>
                    <a:close/>
                    <a:moveTo>
                      <a:pt x="176987" y="0"/>
                    </a:moveTo>
                    <a:cubicBezTo>
                      <a:pt x="257083" y="0"/>
                      <a:pt x="270002" y="64503"/>
                      <a:pt x="271294" y="117396"/>
                    </a:cubicBezTo>
                    <a:cubicBezTo>
                      <a:pt x="272586" y="117396"/>
                      <a:pt x="273878" y="117396"/>
                      <a:pt x="276461" y="117396"/>
                    </a:cubicBezTo>
                    <a:cubicBezTo>
                      <a:pt x="289380" y="117396"/>
                      <a:pt x="290672" y="132877"/>
                      <a:pt x="290672" y="152228"/>
                    </a:cubicBezTo>
                    <a:cubicBezTo>
                      <a:pt x="290672" y="171579"/>
                      <a:pt x="275169" y="199960"/>
                      <a:pt x="262251" y="199960"/>
                    </a:cubicBezTo>
                    <a:cubicBezTo>
                      <a:pt x="260959" y="199960"/>
                      <a:pt x="258375" y="198670"/>
                      <a:pt x="257083" y="197380"/>
                    </a:cubicBezTo>
                    <a:cubicBezTo>
                      <a:pt x="249332" y="216731"/>
                      <a:pt x="237705" y="233502"/>
                      <a:pt x="224786" y="247692"/>
                    </a:cubicBezTo>
                    <a:cubicBezTo>
                      <a:pt x="220911" y="250272"/>
                      <a:pt x="219619" y="254143"/>
                      <a:pt x="219619" y="259303"/>
                    </a:cubicBezTo>
                    <a:cubicBezTo>
                      <a:pt x="219619" y="270913"/>
                      <a:pt x="228662" y="279944"/>
                      <a:pt x="241581" y="279944"/>
                    </a:cubicBezTo>
                    <a:lnTo>
                      <a:pt x="263543" y="279944"/>
                    </a:lnTo>
                    <a:cubicBezTo>
                      <a:pt x="312634" y="279944"/>
                      <a:pt x="352682" y="319936"/>
                      <a:pt x="352682" y="368958"/>
                    </a:cubicBezTo>
                    <a:lnTo>
                      <a:pt x="352682" y="393470"/>
                    </a:lnTo>
                    <a:cubicBezTo>
                      <a:pt x="352682" y="408950"/>
                      <a:pt x="341055" y="421851"/>
                      <a:pt x="325553" y="421851"/>
                    </a:cubicBezTo>
                    <a:lnTo>
                      <a:pt x="28421" y="421851"/>
                    </a:lnTo>
                    <a:cubicBezTo>
                      <a:pt x="12919" y="421851"/>
                      <a:pt x="0" y="408950"/>
                      <a:pt x="0" y="393470"/>
                    </a:cubicBezTo>
                    <a:lnTo>
                      <a:pt x="0" y="368958"/>
                    </a:lnTo>
                    <a:cubicBezTo>
                      <a:pt x="0" y="319936"/>
                      <a:pt x="40048" y="279944"/>
                      <a:pt x="89139" y="279944"/>
                    </a:cubicBezTo>
                    <a:lnTo>
                      <a:pt x="112393" y="279944"/>
                    </a:lnTo>
                    <a:cubicBezTo>
                      <a:pt x="124020" y="279944"/>
                      <a:pt x="133063" y="270913"/>
                      <a:pt x="133063" y="259303"/>
                    </a:cubicBezTo>
                    <a:cubicBezTo>
                      <a:pt x="133063" y="254143"/>
                      <a:pt x="131771" y="250272"/>
                      <a:pt x="127896" y="247692"/>
                    </a:cubicBezTo>
                    <a:cubicBezTo>
                      <a:pt x="114977" y="234792"/>
                      <a:pt x="104642" y="216731"/>
                      <a:pt x="95599" y="198670"/>
                    </a:cubicBezTo>
                    <a:cubicBezTo>
                      <a:pt x="94307" y="199960"/>
                      <a:pt x="93015" y="199960"/>
                      <a:pt x="91723" y="199960"/>
                    </a:cubicBezTo>
                    <a:cubicBezTo>
                      <a:pt x="78804" y="199960"/>
                      <a:pt x="63302" y="171579"/>
                      <a:pt x="63302" y="152228"/>
                    </a:cubicBezTo>
                    <a:cubicBezTo>
                      <a:pt x="63302" y="132877"/>
                      <a:pt x="65886" y="117396"/>
                      <a:pt x="78804" y="117396"/>
                    </a:cubicBezTo>
                    <a:cubicBezTo>
                      <a:pt x="80096" y="117396"/>
                      <a:pt x="80096" y="117396"/>
                      <a:pt x="81388" y="117396"/>
                    </a:cubicBezTo>
                    <a:cubicBezTo>
                      <a:pt x="82680" y="64503"/>
                      <a:pt x="93015" y="0"/>
                      <a:pt x="176987" y="0"/>
                    </a:cubicBezTo>
                    <a:close/>
                  </a:path>
                </a:pathLst>
              </a:custGeom>
              <a:solidFill>
                <a:srgbClr val="00B050"/>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029" tIns="25514" rIns="51029" bIns="25514"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509905"/>
                <a:endParaRPr lang="zh-CN" altLang="en-US" sz="1785" b="1" i="1">
                  <a:solidFill>
                    <a:schemeClr val="tx1">
                      <a:lumMod val="65000"/>
                      <a:lumOff val="35000"/>
                    </a:schemeClr>
                  </a:solidFill>
                  <a:latin typeface="黑体" panose="02010609060101010101" pitchFamily="49" charset="-122"/>
                  <a:ea typeface="黑体" panose="02010609060101010101" pitchFamily="49" charset="-122"/>
                </a:endParaRPr>
              </a:p>
            </p:txBody>
          </p:sp>
          <p:sp>
            <p:nvSpPr>
              <p:cNvPr id="59" name="í$ḷíďê"/>
              <p:cNvSpPr txBox="1"/>
              <p:nvPr/>
            </p:nvSpPr>
            <p:spPr>
              <a:xfrm>
                <a:off x="1547533" y="8403050"/>
                <a:ext cx="4569132" cy="2024993"/>
              </a:xfrm>
              <a:prstGeom prst="rect">
                <a:avLst/>
              </a:prstGeom>
              <a:noFill/>
              <a:ln>
                <a:noFill/>
              </a:ln>
            </p:spPr>
            <p:txBody>
              <a:bodyPr wrap="square" lIns="51029" tIns="25514" rIns="51029" bIns="25514"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endParaRPr lang="en-US" altLang="zh-CN" sz="1785" dirty="0">
                  <a:solidFill>
                    <a:schemeClr val="tx1">
                      <a:lumMod val="65000"/>
                      <a:lumOff val="35000"/>
                    </a:schemeClr>
                  </a:solidFill>
                  <a:latin typeface="黑体" panose="02010609060101010101" pitchFamily="49" charset="-122"/>
                  <a:ea typeface="黑体" panose="02010609060101010101" pitchFamily="49" charset="-122"/>
                </a:endParaRPr>
              </a:p>
            </p:txBody>
          </p:sp>
          <p:cxnSp>
            <p:nvCxnSpPr>
              <p:cNvPr id="60" name="直接连接符 59"/>
              <p:cNvCxnSpPr/>
              <p:nvPr/>
            </p:nvCxnSpPr>
            <p:spPr>
              <a:xfrm>
                <a:off x="1685192" y="8254622"/>
                <a:ext cx="435100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1" name="iṡḻîdè"/>
              <p:cNvSpPr/>
              <p:nvPr/>
            </p:nvSpPr>
            <p:spPr>
              <a:xfrm>
                <a:off x="2031654" y="6187364"/>
                <a:ext cx="3371203" cy="836476"/>
              </a:xfrm>
              <a:prstGeom prst="rect">
                <a:avLst/>
              </a:prstGeom>
            </p:spPr>
            <p:txBody>
              <a:bodyPr wrap="square" lIns="51029" tIns="25514" rIns="51029" bIns="25514" anchor="ctr" anchorCtr="0">
                <a:normAutofit/>
              </a:bodyPr>
              <a:lstStyle/>
              <a:p>
                <a:pPr algn="ctr"/>
                <a:r>
                  <a:rPr lang="en-US" altLang="zh-CN" sz="1785" b="1" i="1">
                    <a:solidFill>
                      <a:schemeClr val="tx1">
                        <a:lumMod val="65000"/>
                        <a:lumOff val="35000"/>
                      </a:schemeClr>
                    </a:solidFill>
                    <a:latin typeface="黑体" panose="02010609060101010101" pitchFamily="49" charset="-122"/>
                    <a:ea typeface="黑体" panose="02010609060101010101" pitchFamily="49" charset="-122"/>
                  </a:rPr>
                  <a:t>03</a:t>
                </a:r>
                <a:endParaRPr lang="en-US" altLang="zh-CN" sz="1785" b="1" i="1"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62" name="ï$1îḓè"/>
              <p:cNvSpPr txBox="1"/>
              <p:nvPr/>
            </p:nvSpPr>
            <p:spPr>
              <a:xfrm>
                <a:off x="944823" y="7376755"/>
                <a:ext cx="5217722" cy="877867"/>
              </a:xfrm>
              <a:prstGeom prst="rect">
                <a:avLst/>
              </a:prstGeom>
              <a:noFill/>
              <a:ln>
                <a:noFill/>
              </a:ln>
            </p:spPr>
            <p:txBody>
              <a:bodyPr wrap="square" lIns="51029" tIns="25514" rIns="51029" bIns="25514"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endParaRPr lang="en-US" altLang="zh-CN" sz="1785" dirty="0">
                  <a:solidFill>
                    <a:schemeClr val="tx1">
                      <a:lumMod val="65000"/>
                      <a:lumOff val="35000"/>
                    </a:schemeClr>
                  </a:solidFill>
                  <a:latin typeface="黑体" panose="02010609060101010101" pitchFamily="49" charset="-122"/>
                  <a:ea typeface="黑体" panose="02010609060101010101" pitchFamily="49" charset="-122"/>
                </a:endParaRPr>
              </a:p>
            </p:txBody>
          </p:sp>
        </p:grpSp>
        <p:grpSp>
          <p:nvGrpSpPr>
            <p:cNvPr id="66" name="组合 65"/>
            <p:cNvGrpSpPr/>
            <p:nvPr/>
          </p:nvGrpSpPr>
          <p:grpSpPr>
            <a:xfrm>
              <a:off x="17499394" y="5093240"/>
              <a:ext cx="5217717" cy="5449620"/>
              <a:chOff x="6198864" y="5093240"/>
              <a:chExt cx="5217717" cy="5449620"/>
            </a:xfrm>
          </p:grpSpPr>
          <p:sp>
            <p:nvSpPr>
              <p:cNvPr id="67" name="ïSḷîḓé"/>
              <p:cNvSpPr/>
              <p:nvPr/>
            </p:nvSpPr>
            <p:spPr>
              <a:xfrm>
                <a:off x="6414959" y="5093240"/>
                <a:ext cx="4890578" cy="5449620"/>
              </a:xfrm>
              <a:prstGeom prst="rect">
                <a:avLst/>
              </a:prstGeom>
              <a:solidFill>
                <a:schemeClr val="tx1">
                  <a:lumMod val="85000"/>
                  <a:lumOff val="15000"/>
                </a:schemeClr>
              </a:solidFill>
              <a:ln w="3175">
                <a:noFill/>
                <a:prstDash val="solid"/>
                <a:round/>
              </a:ln>
              <a:effectLst>
                <a:outerShdw blurRad="635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029" tIns="25514" rIns="51029" bIns="25514" numCol="1" spcCol="0" rtlCol="0" fromWordArt="0" anchor="ctr" anchorCtr="0" forceAA="0" compatLnSpc="1">
                <a:normAutofit/>
              </a:bodyPr>
              <a:lstStyle/>
              <a:p>
                <a:pPr algn="ctr" defTabSz="509905"/>
                <a:endParaRPr lang="zh-CN" altLang="en-US" sz="1785" b="1" i="1">
                  <a:solidFill>
                    <a:schemeClr val="tx1">
                      <a:lumMod val="65000"/>
                      <a:lumOff val="35000"/>
                    </a:schemeClr>
                  </a:solidFill>
                  <a:latin typeface="黑体" panose="02010609060101010101" pitchFamily="49" charset="-122"/>
                  <a:ea typeface="黑体" panose="02010609060101010101" pitchFamily="49" charset="-122"/>
                </a:endParaRPr>
              </a:p>
            </p:txBody>
          </p:sp>
          <p:sp>
            <p:nvSpPr>
              <p:cNvPr id="68" name="î$ļiḍè"/>
              <p:cNvSpPr/>
              <p:nvPr/>
            </p:nvSpPr>
            <p:spPr>
              <a:xfrm>
                <a:off x="8487553" y="5343050"/>
                <a:ext cx="745390" cy="656127"/>
              </a:xfrm>
              <a:custGeom>
                <a:avLst/>
                <a:gdLst>
                  <a:gd name="connsiteX0" fmla="*/ 18335 w 604256"/>
                  <a:gd name="connsiteY0" fmla="*/ 334272 h 531895"/>
                  <a:gd name="connsiteX1" fmla="*/ 37988 w 604256"/>
                  <a:gd name="connsiteY1" fmla="*/ 336249 h 531895"/>
                  <a:gd name="connsiteX2" fmla="*/ 302130 w 604256"/>
                  <a:gd name="connsiteY2" fmla="*/ 476833 h 531895"/>
                  <a:gd name="connsiteX3" fmla="*/ 566126 w 604256"/>
                  <a:gd name="connsiteY3" fmla="*/ 336249 h 531895"/>
                  <a:gd name="connsiteX4" fmla="*/ 601178 w 604256"/>
                  <a:gd name="connsiteY4" fmla="*/ 346793 h 531895"/>
                  <a:gd name="connsiteX5" fmla="*/ 590619 w 604256"/>
                  <a:gd name="connsiteY5" fmla="*/ 381793 h 531895"/>
                  <a:gd name="connsiteX6" fmla="*/ 314303 w 604256"/>
                  <a:gd name="connsiteY6" fmla="*/ 528820 h 531895"/>
                  <a:gd name="connsiteX7" fmla="*/ 302130 w 604256"/>
                  <a:gd name="connsiteY7" fmla="*/ 531895 h 531895"/>
                  <a:gd name="connsiteX8" fmla="*/ 289957 w 604256"/>
                  <a:gd name="connsiteY8" fmla="*/ 528820 h 531895"/>
                  <a:gd name="connsiteX9" fmla="*/ 13641 w 604256"/>
                  <a:gd name="connsiteY9" fmla="*/ 381793 h 531895"/>
                  <a:gd name="connsiteX10" fmla="*/ 3082 w 604256"/>
                  <a:gd name="connsiteY10" fmla="*/ 346793 h 531895"/>
                  <a:gd name="connsiteX11" fmla="*/ 18335 w 604256"/>
                  <a:gd name="connsiteY11" fmla="*/ 334272 h 531895"/>
                  <a:gd name="connsiteX12" fmla="*/ 18335 w 604256"/>
                  <a:gd name="connsiteY12" fmla="*/ 233364 h 531895"/>
                  <a:gd name="connsiteX13" fmla="*/ 37988 w 604256"/>
                  <a:gd name="connsiteY13" fmla="*/ 235341 h 531895"/>
                  <a:gd name="connsiteX14" fmla="*/ 302130 w 604256"/>
                  <a:gd name="connsiteY14" fmla="*/ 375925 h 531895"/>
                  <a:gd name="connsiteX15" fmla="*/ 566126 w 604256"/>
                  <a:gd name="connsiteY15" fmla="*/ 235341 h 531895"/>
                  <a:gd name="connsiteX16" fmla="*/ 601178 w 604256"/>
                  <a:gd name="connsiteY16" fmla="*/ 245885 h 531895"/>
                  <a:gd name="connsiteX17" fmla="*/ 590619 w 604256"/>
                  <a:gd name="connsiteY17" fmla="*/ 280885 h 531895"/>
                  <a:gd name="connsiteX18" fmla="*/ 314303 w 604256"/>
                  <a:gd name="connsiteY18" fmla="*/ 428058 h 531895"/>
                  <a:gd name="connsiteX19" fmla="*/ 302130 w 604256"/>
                  <a:gd name="connsiteY19" fmla="*/ 430987 h 531895"/>
                  <a:gd name="connsiteX20" fmla="*/ 289957 w 604256"/>
                  <a:gd name="connsiteY20" fmla="*/ 428058 h 531895"/>
                  <a:gd name="connsiteX21" fmla="*/ 13641 w 604256"/>
                  <a:gd name="connsiteY21" fmla="*/ 280885 h 531895"/>
                  <a:gd name="connsiteX22" fmla="*/ 3082 w 604256"/>
                  <a:gd name="connsiteY22" fmla="*/ 245885 h 531895"/>
                  <a:gd name="connsiteX23" fmla="*/ 18335 w 604256"/>
                  <a:gd name="connsiteY23" fmla="*/ 233364 h 531895"/>
                  <a:gd name="connsiteX24" fmla="*/ 291571 w 604256"/>
                  <a:gd name="connsiteY24" fmla="*/ 2196 h 531895"/>
                  <a:gd name="connsiteX25" fmla="*/ 312689 w 604256"/>
                  <a:gd name="connsiteY25" fmla="*/ 2196 h 531895"/>
                  <a:gd name="connsiteX26" fmla="*/ 588846 w 604256"/>
                  <a:gd name="connsiteY26" fmla="*/ 125214 h 531895"/>
                  <a:gd name="connsiteX27" fmla="*/ 604245 w 604256"/>
                  <a:gd name="connsiteY27" fmla="*/ 147914 h 531895"/>
                  <a:gd name="connsiteX28" fmla="*/ 590605 w 604256"/>
                  <a:gd name="connsiteY28" fmla="*/ 171639 h 531895"/>
                  <a:gd name="connsiteX29" fmla="*/ 314303 w 604256"/>
                  <a:gd name="connsiteY29" fmla="*/ 318676 h 531895"/>
                  <a:gd name="connsiteX30" fmla="*/ 302130 w 604256"/>
                  <a:gd name="connsiteY30" fmla="*/ 321751 h 531895"/>
                  <a:gd name="connsiteX31" fmla="*/ 289957 w 604256"/>
                  <a:gd name="connsiteY31" fmla="*/ 318676 h 531895"/>
                  <a:gd name="connsiteX32" fmla="*/ 13654 w 604256"/>
                  <a:gd name="connsiteY32" fmla="*/ 171639 h 531895"/>
                  <a:gd name="connsiteX33" fmla="*/ 15 w 604256"/>
                  <a:gd name="connsiteY33" fmla="*/ 147914 h 531895"/>
                  <a:gd name="connsiteX34" fmla="*/ 15414 w 604256"/>
                  <a:gd name="connsiteY34" fmla="*/ 125214 h 5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4256" h="531895">
                    <a:moveTo>
                      <a:pt x="18335" y="334272"/>
                    </a:moveTo>
                    <a:cubicBezTo>
                      <a:pt x="24642" y="332369"/>
                      <a:pt x="31682" y="332881"/>
                      <a:pt x="37988" y="336249"/>
                    </a:cubicBezTo>
                    <a:lnTo>
                      <a:pt x="302130" y="476833"/>
                    </a:lnTo>
                    <a:lnTo>
                      <a:pt x="566126" y="336249"/>
                    </a:lnTo>
                    <a:cubicBezTo>
                      <a:pt x="578739" y="329513"/>
                      <a:pt x="594432" y="334199"/>
                      <a:pt x="601178" y="346793"/>
                    </a:cubicBezTo>
                    <a:cubicBezTo>
                      <a:pt x="607925" y="359387"/>
                      <a:pt x="603085" y="375056"/>
                      <a:pt x="590619" y="381793"/>
                    </a:cubicBezTo>
                    <a:lnTo>
                      <a:pt x="314303" y="528820"/>
                    </a:lnTo>
                    <a:cubicBezTo>
                      <a:pt x="310490" y="530870"/>
                      <a:pt x="306383" y="531895"/>
                      <a:pt x="302130" y="531895"/>
                    </a:cubicBezTo>
                    <a:cubicBezTo>
                      <a:pt x="297877" y="531895"/>
                      <a:pt x="293770" y="530870"/>
                      <a:pt x="289957" y="528820"/>
                    </a:cubicBezTo>
                    <a:lnTo>
                      <a:pt x="13641" y="381793"/>
                    </a:lnTo>
                    <a:cubicBezTo>
                      <a:pt x="1028" y="375056"/>
                      <a:pt x="-3665" y="359387"/>
                      <a:pt x="3082" y="346793"/>
                    </a:cubicBezTo>
                    <a:cubicBezTo>
                      <a:pt x="6455" y="340496"/>
                      <a:pt x="12028" y="336176"/>
                      <a:pt x="18335" y="334272"/>
                    </a:cubicBezTo>
                    <a:close/>
                    <a:moveTo>
                      <a:pt x="18335" y="233364"/>
                    </a:moveTo>
                    <a:cubicBezTo>
                      <a:pt x="24642" y="231461"/>
                      <a:pt x="31682" y="231973"/>
                      <a:pt x="37988" y="235341"/>
                    </a:cubicBezTo>
                    <a:lnTo>
                      <a:pt x="302130" y="375925"/>
                    </a:lnTo>
                    <a:lnTo>
                      <a:pt x="566126" y="235341"/>
                    </a:lnTo>
                    <a:cubicBezTo>
                      <a:pt x="578739" y="228605"/>
                      <a:pt x="594432" y="233291"/>
                      <a:pt x="601178" y="245885"/>
                    </a:cubicBezTo>
                    <a:cubicBezTo>
                      <a:pt x="607925" y="258479"/>
                      <a:pt x="603085" y="274148"/>
                      <a:pt x="590619" y="280885"/>
                    </a:cubicBezTo>
                    <a:lnTo>
                      <a:pt x="314303" y="428058"/>
                    </a:lnTo>
                    <a:cubicBezTo>
                      <a:pt x="310490" y="430108"/>
                      <a:pt x="306383" y="430987"/>
                      <a:pt x="302130" y="430987"/>
                    </a:cubicBezTo>
                    <a:cubicBezTo>
                      <a:pt x="297877" y="430987"/>
                      <a:pt x="293770" y="430108"/>
                      <a:pt x="289957" y="428058"/>
                    </a:cubicBezTo>
                    <a:lnTo>
                      <a:pt x="13641" y="280885"/>
                    </a:lnTo>
                    <a:cubicBezTo>
                      <a:pt x="1028" y="274148"/>
                      <a:pt x="-3665" y="258479"/>
                      <a:pt x="3082" y="245885"/>
                    </a:cubicBezTo>
                    <a:cubicBezTo>
                      <a:pt x="6455" y="239588"/>
                      <a:pt x="12028" y="235268"/>
                      <a:pt x="18335" y="233364"/>
                    </a:cubicBezTo>
                    <a:close/>
                    <a:moveTo>
                      <a:pt x="291571" y="2196"/>
                    </a:moveTo>
                    <a:cubicBezTo>
                      <a:pt x="298317" y="-733"/>
                      <a:pt x="305943" y="-733"/>
                      <a:pt x="312689" y="2196"/>
                    </a:cubicBezTo>
                    <a:lnTo>
                      <a:pt x="588846" y="125214"/>
                    </a:lnTo>
                    <a:cubicBezTo>
                      <a:pt x="597938" y="129315"/>
                      <a:pt x="603805" y="138102"/>
                      <a:pt x="604245" y="147914"/>
                    </a:cubicBezTo>
                    <a:cubicBezTo>
                      <a:pt x="604538" y="157726"/>
                      <a:pt x="599258" y="166953"/>
                      <a:pt x="590605" y="171639"/>
                    </a:cubicBezTo>
                    <a:lnTo>
                      <a:pt x="314303" y="318676"/>
                    </a:lnTo>
                    <a:cubicBezTo>
                      <a:pt x="310489" y="320726"/>
                      <a:pt x="306383" y="321751"/>
                      <a:pt x="302130" y="321751"/>
                    </a:cubicBezTo>
                    <a:cubicBezTo>
                      <a:pt x="297877" y="321751"/>
                      <a:pt x="293771" y="320726"/>
                      <a:pt x="289957" y="318676"/>
                    </a:cubicBezTo>
                    <a:lnTo>
                      <a:pt x="13654" y="171639"/>
                    </a:lnTo>
                    <a:cubicBezTo>
                      <a:pt x="5002" y="166953"/>
                      <a:pt x="-278" y="157726"/>
                      <a:pt x="15" y="147914"/>
                    </a:cubicBezTo>
                    <a:cubicBezTo>
                      <a:pt x="309" y="138102"/>
                      <a:pt x="6322" y="129315"/>
                      <a:pt x="15414" y="125214"/>
                    </a:cubicBezTo>
                    <a:close/>
                  </a:path>
                </a:pathLst>
              </a:custGeom>
              <a:solidFill>
                <a:schemeClr val="tx1">
                  <a:lumMod val="50000"/>
                  <a:lumOff val="50000"/>
                </a:schemeClr>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029" tIns="25514" rIns="51029" bIns="25514"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509905"/>
                <a:endParaRPr lang="zh-CN" altLang="en-US" sz="1785" b="1" i="1">
                  <a:solidFill>
                    <a:schemeClr val="tx1">
                      <a:lumMod val="65000"/>
                      <a:lumOff val="35000"/>
                    </a:schemeClr>
                  </a:solidFill>
                  <a:latin typeface="黑体" panose="02010609060101010101" pitchFamily="49" charset="-122"/>
                  <a:ea typeface="黑体" panose="02010609060101010101" pitchFamily="49" charset="-122"/>
                </a:endParaRPr>
              </a:p>
            </p:txBody>
          </p:sp>
          <p:sp>
            <p:nvSpPr>
              <p:cNvPr id="69" name="iṩļïḓê"/>
              <p:cNvSpPr txBox="1"/>
              <p:nvPr/>
            </p:nvSpPr>
            <p:spPr>
              <a:xfrm>
                <a:off x="6533544" y="8403050"/>
                <a:ext cx="4569132" cy="2024989"/>
              </a:xfrm>
              <a:prstGeom prst="rect">
                <a:avLst/>
              </a:prstGeom>
              <a:noFill/>
              <a:ln>
                <a:noFill/>
              </a:ln>
            </p:spPr>
            <p:txBody>
              <a:bodyPr wrap="square" lIns="51029" tIns="25514" rIns="51029" bIns="25514"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endParaRPr lang="en-US" altLang="zh-CN" sz="1785" dirty="0">
                  <a:solidFill>
                    <a:schemeClr val="tx1">
                      <a:lumMod val="65000"/>
                      <a:lumOff val="35000"/>
                    </a:schemeClr>
                  </a:solidFill>
                  <a:latin typeface="黑体" panose="02010609060101010101" pitchFamily="49" charset="-122"/>
                  <a:ea typeface="黑体" panose="02010609060101010101" pitchFamily="49" charset="-122"/>
                </a:endParaRPr>
              </a:p>
            </p:txBody>
          </p:sp>
          <p:cxnSp>
            <p:nvCxnSpPr>
              <p:cNvPr id="70" name="直接连接符 69"/>
              <p:cNvCxnSpPr/>
              <p:nvPr/>
            </p:nvCxnSpPr>
            <p:spPr>
              <a:xfrm>
                <a:off x="6614014" y="8254622"/>
                <a:ext cx="4351003"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71" name="išliḋè"/>
              <p:cNvSpPr/>
              <p:nvPr/>
            </p:nvSpPr>
            <p:spPr>
              <a:xfrm>
                <a:off x="7174646" y="6187364"/>
                <a:ext cx="3371204" cy="836476"/>
              </a:xfrm>
              <a:prstGeom prst="rect">
                <a:avLst/>
              </a:prstGeom>
            </p:spPr>
            <p:txBody>
              <a:bodyPr wrap="square" lIns="51029" tIns="25514" rIns="51029" bIns="25514" anchor="ctr" anchorCtr="0">
                <a:normAutofit/>
              </a:bodyPr>
              <a:lstStyle/>
              <a:p>
                <a:pPr algn="ctr"/>
                <a:r>
                  <a:rPr lang="en-US" altLang="zh-CN" sz="1785" b="1" i="1">
                    <a:solidFill>
                      <a:schemeClr val="tx1">
                        <a:lumMod val="65000"/>
                        <a:lumOff val="35000"/>
                      </a:schemeClr>
                    </a:solidFill>
                    <a:latin typeface="黑体" panose="02010609060101010101" pitchFamily="49" charset="-122"/>
                    <a:ea typeface="黑体" panose="02010609060101010101" pitchFamily="49" charset="-122"/>
                  </a:rPr>
                  <a:t>04</a:t>
                </a:r>
                <a:endParaRPr lang="en-US" altLang="zh-CN" sz="1785" b="1" i="1"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72" name="isľíḑè"/>
              <p:cNvSpPr txBox="1"/>
              <p:nvPr/>
            </p:nvSpPr>
            <p:spPr>
              <a:xfrm>
                <a:off x="6198864" y="7043422"/>
                <a:ext cx="5217717" cy="1434128"/>
              </a:xfrm>
              <a:prstGeom prst="rect">
                <a:avLst/>
              </a:prstGeom>
              <a:noFill/>
              <a:ln>
                <a:noFill/>
              </a:ln>
            </p:spPr>
            <p:txBody>
              <a:bodyPr wrap="square" lIns="51029" tIns="25514" rIns="51029" bIns="25514"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sz="1600">
                    <a:solidFill>
                      <a:schemeClr val="bg1"/>
                    </a:solidFill>
                    <a:sym typeface="+mn-ea"/>
                  </a:rPr>
                  <a:t>案例演示</a:t>
                </a:r>
                <a:endParaRPr lang="en-US" altLang="zh-CN" sz="1600" dirty="0">
                  <a:solidFill>
                    <a:schemeClr val="bg1"/>
                  </a:solidFill>
                  <a:latin typeface="黑体" panose="02010609060101010101" pitchFamily="49" charset="-122"/>
                  <a:ea typeface="黑体" panose="02010609060101010101" pitchFamily="49" charset="-122"/>
                  <a:sym typeface="+mn-ea"/>
                </a:endParaRPr>
              </a:p>
            </p:txBody>
          </p:sp>
        </p:grpSp>
      </p:grpSp>
      <p:sp>
        <p:nvSpPr>
          <p:cNvPr id="42" name="isľíḑè"/>
          <p:cNvSpPr txBox="1"/>
          <p:nvPr/>
        </p:nvSpPr>
        <p:spPr>
          <a:xfrm>
            <a:off x="6524207" y="3381088"/>
            <a:ext cx="2911801" cy="402608"/>
          </a:xfrm>
          <a:prstGeom prst="rect">
            <a:avLst/>
          </a:prstGeom>
          <a:noFill/>
          <a:ln>
            <a:noFill/>
          </a:ln>
        </p:spPr>
        <p:txBody>
          <a:bodyPr wrap="square" lIns="51029" tIns="25514" rIns="51029" bIns="25514"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sz="1785">
                <a:solidFill>
                  <a:schemeClr val="bg1"/>
                </a:solidFill>
                <a:sym typeface="+mn-ea"/>
              </a:rPr>
              <a:t>内存抖动与内存泄漏</a:t>
            </a:r>
            <a:endParaRPr lang="zh-CN" sz="1785" dirty="0">
              <a:solidFill>
                <a:schemeClr val="bg1"/>
              </a:solidFill>
              <a:latin typeface="黑体" panose="02010609060101010101" pitchFamily="49" charset="-122"/>
              <a:ea typeface="黑体" panose="02010609060101010101" pitchFamily="49" charset="-122"/>
            </a:endParaRPr>
          </a:p>
        </p:txBody>
      </p:sp>
      <p:sp>
        <p:nvSpPr>
          <p:cNvPr id="43" name="ï$1îḓè"/>
          <p:cNvSpPr txBox="1"/>
          <p:nvPr/>
        </p:nvSpPr>
        <p:spPr>
          <a:xfrm>
            <a:off x="3577857" y="3351303"/>
            <a:ext cx="2549849" cy="402608"/>
          </a:xfrm>
          <a:prstGeom prst="rect">
            <a:avLst/>
          </a:prstGeom>
          <a:noFill/>
          <a:ln>
            <a:noFill/>
          </a:ln>
        </p:spPr>
        <p:txBody>
          <a:bodyPr wrap="square" lIns="51029" tIns="25514" rIns="51029" bIns="25514"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sz="1565" dirty="0">
                <a:solidFill>
                  <a:schemeClr val="bg1"/>
                </a:solidFill>
                <a:latin typeface="黑体" panose="02010609060101010101" pitchFamily="49" charset="-122"/>
                <a:ea typeface="黑体" panose="02010609060101010101" pitchFamily="49" charset="-122"/>
              </a:rPr>
              <a:t>Art</a:t>
            </a:r>
            <a:r>
              <a:rPr lang="zh-CN" altLang="en-US" sz="1565" dirty="0">
                <a:solidFill>
                  <a:schemeClr val="bg1"/>
                </a:solidFill>
                <a:latin typeface="黑体" panose="02010609060101010101" pitchFamily="49" charset="-122"/>
                <a:ea typeface="黑体" panose="02010609060101010101" pitchFamily="49" charset="-122"/>
              </a:rPr>
              <a:t>虚拟机运行时数据区</a:t>
            </a:r>
            <a:endParaRPr lang="zh-CN" altLang="en-US" sz="1565" dirty="0">
              <a:solidFill>
                <a:schemeClr val="bg1"/>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844381" y="1184639"/>
            <a:ext cx="2787497" cy="2517072"/>
            <a:chOff x="4844381" y="1184639"/>
            <a:chExt cx="2787497" cy="2517072"/>
          </a:xfrm>
        </p:grpSpPr>
        <p:sp>
          <p:nvSpPr>
            <p:cNvPr id="4" name="Oval 5"/>
            <p:cNvSpPr>
              <a:spLocks noChangeArrowheads="1"/>
            </p:cNvSpPr>
            <p:nvPr/>
          </p:nvSpPr>
          <p:spPr bwMode="auto">
            <a:xfrm>
              <a:off x="5062858" y="1184639"/>
              <a:ext cx="2378954" cy="2388999"/>
            </a:xfrm>
            <a:prstGeom prst="ellipse">
              <a:avLst/>
            </a:prstGeom>
            <a:solidFill>
              <a:srgbClr val="00B050"/>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530">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4917207" y="2379139"/>
              <a:ext cx="2613333" cy="1322572"/>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2530">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7484554" y="2305476"/>
              <a:ext cx="147324" cy="14732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530">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4844381" y="2305817"/>
              <a:ext cx="145651" cy="14732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530">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5702186" y="1780187"/>
              <a:ext cx="109728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7200" dirty="0" smtClean="0">
                  <a:solidFill>
                    <a:srgbClr val="F8F8F8"/>
                  </a:solidFill>
                  <a:latin typeface="思源黑体 CN Medium" panose="020B0600000000000000" pitchFamily="34" charset="-122"/>
                  <a:ea typeface="思源黑体 CN Medium" panose="020B0600000000000000" pitchFamily="34" charset="-122"/>
                </a:rPr>
                <a:t>01</a:t>
              </a:r>
              <a:endParaRPr lang="zh-CN" altLang="en-US" sz="7200" dirty="0">
                <a:solidFill>
                  <a:srgbClr val="F8F8F8"/>
                </a:solidFill>
                <a:latin typeface="思源黑体 CN Medium" panose="020B0600000000000000" pitchFamily="34" charset="-122"/>
                <a:ea typeface="思源黑体 CN Medium" panose="020B0600000000000000" pitchFamily="34" charset="-122"/>
              </a:endParaRPr>
            </a:p>
          </p:txBody>
        </p:sp>
      </p:grpSp>
      <p:cxnSp>
        <p:nvCxnSpPr>
          <p:cNvPr id="9" name="直接连接符 15"/>
          <p:cNvCxnSpPr>
            <a:cxnSpLocks noChangeShapeType="1"/>
          </p:cNvCxnSpPr>
          <p:nvPr/>
        </p:nvCxnSpPr>
        <p:spPr bwMode="auto">
          <a:xfrm>
            <a:off x="3316333" y="4336108"/>
            <a:ext cx="6226129"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1106911" y="4480306"/>
            <a:ext cx="10291264"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lgn="ctr" eaLnBrk="0" hangingPunct="0"/>
            <a:r>
              <a:rPr lang="zh-CN" sz="2800">
                <a:solidFill>
                  <a:schemeClr val="bg1"/>
                </a:solidFill>
                <a:sym typeface="+mn-ea"/>
              </a:rPr>
              <a:t>多核并发缓存架构解析</a:t>
            </a:r>
            <a:endParaRPr lang="zh-CN" altLang="en-US" sz="2800" b="1" dirty="0" smtClean="0">
              <a:solidFill>
                <a:schemeClr val="bg1"/>
              </a:solidFill>
              <a:latin typeface="宋体" panose="02010600030101010101" pitchFamily="2" charset="-122"/>
              <a:ea typeface="思源黑体 CN Bold" panose="020B0800000000000000"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dirty="0" smtClean="0">
                <a:sym typeface="+mn-ea"/>
              </a:rPr>
              <a:t>CPU 核心数和线程数的关系</a:t>
            </a:r>
            <a:endParaRPr lang="zh-CN"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72845" y="1576705"/>
            <a:ext cx="6257290" cy="3692525"/>
          </a:xfrm>
          <a:prstGeom prst="rect">
            <a:avLst/>
          </a:prstGeom>
          <a:noFill/>
        </p:spPr>
        <p:txBody>
          <a:bodyPr wrap="square" rtlCol="0" anchor="t">
            <a:spAutoFit/>
          </a:bodyPr>
          <a:p>
            <a:r>
              <a:rPr lang="zh-CN" altLang="en-US">
                <a:solidFill>
                  <a:schemeClr val="bg1"/>
                </a:solidFill>
              </a:rPr>
              <a:t>多核心:也指单芯片多处理器( Chip Multiprocessors,简称 CMP),CMP 是由美国斯坦福大学提出的,其思想是将大规模并行处理器中的 SMP(对称多处理器)集成到同一芯片内,各个处理器并行执行不同的进程。这种依靠多个 CPU 同时并行地运行程序是实现超高速计算的一个重要方向,称为并行处理</a:t>
            </a:r>
            <a:endParaRPr lang="zh-CN" altLang="en-US">
              <a:solidFill>
                <a:schemeClr val="bg1"/>
              </a:solidFill>
            </a:endParaRPr>
          </a:p>
          <a:p>
            <a:endParaRPr lang="zh-CN" altLang="en-US">
              <a:solidFill>
                <a:schemeClr val="bg1"/>
              </a:solidFill>
            </a:endParaRPr>
          </a:p>
          <a:p>
            <a:r>
              <a:rPr lang="zh-CN" altLang="en-US">
                <a:solidFill>
                  <a:schemeClr val="bg1"/>
                </a:solidFill>
              </a:rPr>
              <a:t>多线程: Simultaneous Multithreading.简称 SMT.让同一个处理器上的多个线程同步执行并共享处理器的执行资源。</a:t>
            </a:r>
            <a:endParaRPr lang="zh-CN" altLang="en-US">
              <a:solidFill>
                <a:schemeClr val="bg1"/>
              </a:solidFill>
            </a:endParaRPr>
          </a:p>
          <a:p>
            <a:r>
              <a:rPr lang="zh-CN" altLang="en-US">
                <a:solidFill>
                  <a:schemeClr val="bg1"/>
                </a:solidFill>
              </a:rPr>
              <a:t>核心数、线程数:目前主流 CPU 都是多核的。增加核心数目就是为了增加线程数,因为操作系统是通过线程来执行任务的,一般情况下它们是 1:1 对应关系,也就是说四核 CPU 一般拥有四个线程。但 Intel 引入超线程技术后,使核心数与线程数形成 1:2 的关系</a:t>
            </a:r>
            <a:endParaRPr lang="zh-CN" altLang="en-US">
              <a:solidFill>
                <a:schemeClr val="bg1"/>
              </a:solidFill>
            </a:endParaRPr>
          </a:p>
        </p:txBody>
      </p:sp>
      <p:pic>
        <p:nvPicPr>
          <p:cNvPr id="5" name="图片 4"/>
          <p:cNvPicPr>
            <a:picLocks noChangeAspect="1"/>
          </p:cNvPicPr>
          <p:nvPr/>
        </p:nvPicPr>
        <p:blipFill>
          <a:blip r:embed="rId1"/>
          <a:stretch>
            <a:fillRect/>
          </a:stretch>
        </p:blipFill>
        <p:spPr>
          <a:xfrm>
            <a:off x="7941310" y="1456055"/>
            <a:ext cx="3901440" cy="43205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dirty="0" smtClean="0">
                <a:sym typeface="+mn-ea"/>
              </a:rPr>
              <a:t>CPU 时间片轮转机制</a:t>
            </a:r>
            <a:endParaRPr lang="zh-CN" sz="3200" dirty="0" smtClean="0">
              <a:sym typeface="+mn-ea"/>
            </a:endParaRPr>
          </a:p>
        </p:txBody>
      </p:sp>
      <p:sp>
        <p:nvSpPr>
          <p:cNvPr id="3" name="圆角矩形 2"/>
          <p:cNvSpPr/>
          <p:nvPr/>
        </p:nvSpPr>
        <p:spPr>
          <a:xfrm>
            <a:off x="667385" y="1384300"/>
            <a:ext cx="11546205" cy="524192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72845" y="1576705"/>
            <a:ext cx="6257290" cy="4523105"/>
          </a:xfrm>
          <a:prstGeom prst="rect">
            <a:avLst/>
          </a:prstGeom>
          <a:noFill/>
        </p:spPr>
        <p:txBody>
          <a:bodyPr wrap="square" rtlCol="0" anchor="t">
            <a:spAutoFit/>
          </a:bodyPr>
          <a:p>
            <a:r>
              <a:rPr lang="zh-CN" altLang="en-US">
                <a:solidFill>
                  <a:schemeClr val="bg1"/>
                </a:solidFill>
              </a:rPr>
              <a:t>时间片轮转调度中唯一有趣的一点是时间片的长度。从一个进程切换到另一个进程是需要定时间的,包括保存和装入寄存器值及内存映像,更新各种表格和队列等。假如进程切( processwitch),有时称为上下文切换( context switch),需要 5ms, 再假设时间片设为 20ms,则在做完 20ms 有用的工作之后,CPU 将花费 5ms 来进行进程切换。CPU 时间的 20%被浪费在了管理开销上了。</a:t>
            </a:r>
            <a:endParaRPr lang="zh-CN" altLang="en-US">
              <a:solidFill>
                <a:schemeClr val="bg1"/>
              </a:solidFill>
            </a:endParaRPr>
          </a:p>
          <a:p>
            <a:r>
              <a:rPr lang="zh-CN" altLang="en-US">
                <a:solidFill>
                  <a:schemeClr val="bg1"/>
                </a:solidFill>
              </a:rPr>
              <a:t>为了提高 CPU 效率,我们可以将时间片设为 5000ms。这时浪费的时间只有0.1%。但考虑到在一个分时系统中,如果有 10 个交互用户几乎同时按下回车键, 将发生什么情况?假设所有其他进程都用足它们的时间片的话,最后一个不幸的进程不得不等待 5s 才获得运行机会。多数用户无法忍受一条简短命令要 5 才能做出响应。</a:t>
            </a:r>
            <a:endParaRPr lang="zh-CN" altLang="en-US">
              <a:solidFill>
                <a:schemeClr val="bg1"/>
              </a:solidFill>
            </a:endParaRPr>
          </a:p>
          <a:p>
            <a:r>
              <a:rPr lang="zh-CN" altLang="en-US">
                <a:solidFill>
                  <a:schemeClr val="bg1"/>
                </a:solidFill>
              </a:rPr>
              <a:t>结论可以归结如下:时间片设得太短会导致过多的进程切换,降低了CPU 效率: 而设得太长又可能引起对短的交互请求的响应变差。将时间片设为 100ms 通常是一个比较合理的折衷</a:t>
            </a:r>
            <a:endParaRPr lang="zh-CN" altLang="en-US">
              <a:solidFill>
                <a:schemeClr val="bg1"/>
              </a:solidFill>
            </a:endParaRPr>
          </a:p>
        </p:txBody>
      </p:sp>
      <p:pic>
        <p:nvPicPr>
          <p:cNvPr id="5" name="图片 4"/>
          <p:cNvPicPr>
            <a:picLocks noChangeAspect="1"/>
          </p:cNvPicPr>
          <p:nvPr/>
        </p:nvPicPr>
        <p:blipFill>
          <a:blip r:embed="rId1"/>
          <a:stretch>
            <a:fillRect/>
          </a:stretch>
        </p:blipFill>
        <p:spPr>
          <a:xfrm>
            <a:off x="7365365" y="2392045"/>
            <a:ext cx="6554470" cy="28428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dirty="0" smtClean="0">
                <a:sym typeface="+mn-ea"/>
              </a:rPr>
              <a:t>并发与并行</a:t>
            </a:r>
            <a:endParaRPr lang="zh-CN" sz="3200" b="1" dirty="0" smtClean="0">
              <a:latin typeface="宋体" panose="02010600030101010101" pitchFamily="2" charset="-122"/>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custDataLst>
              <p:tags r:id="rId1"/>
            </p:custDataLst>
          </p:nvPr>
        </p:nvPicPr>
        <p:blipFill>
          <a:blip r:embed="rId2"/>
          <a:stretch>
            <a:fillRect/>
          </a:stretch>
        </p:blipFill>
        <p:spPr>
          <a:xfrm>
            <a:off x="7797800" y="2032635"/>
            <a:ext cx="3116580" cy="2781300"/>
          </a:xfrm>
          <a:prstGeom prst="rect">
            <a:avLst/>
          </a:prstGeom>
        </p:spPr>
      </p:pic>
      <p:sp>
        <p:nvSpPr>
          <p:cNvPr id="6" name="文本框 5"/>
          <p:cNvSpPr txBox="1"/>
          <p:nvPr/>
        </p:nvSpPr>
        <p:spPr>
          <a:xfrm>
            <a:off x="1172845" y="1576705"/>
            <a:ext cx="6257290" cy="3692525"/>
          </a:xfrm>
          <a:prstGeom prst="rect">
            <a:avLst/>
          </a:prstGeom>
          <a:noFill/>
        </p:spPr>
        <p:txBody>
          <a:bodyPr wrap="square" rtlCol="0" anchor="t">
            <a:spAutoFit/>
          </a:bodyPr>
          <a:p>
            <a:r>
              <a:rPr lang="zh-CN" altLang="en-US">
                <a:solidFill>
                  <a:schemeClr val="bg1"/>
                </a:solidFill>
              </a:rPr>
              <a:t>我们举个例子,如果有条高速公路 A 上面并排有 8 条车道,那么最大的并行车辆就是 8 辆此条高速公路 A 同时并排行走的车辆小于等于 8 辆的时候,车辆就可以并行运行。CPU 也是这个原理,一个 CPU 相当于一个高速公路 A,核心数或者线程数就相当于并排可以通行的车道;而多个CPU  就相当于并排有多条高速公路,而每个高速公路并排有多个车道。</a:t>
            </a:r>
            <a:endParaRPr lang="zh-CN" altLang="en-US">
              <a:solidFill>
                <a:schemeClr val="bg1"/>
              </a:solidFill>
            </a:endParaRPr>
          </a:p>
          <a:p>
            <a:r>
              <a:rPr lang="zh-CN" altLang="en-US">
                <a:solidFill>
                  <a:schemeClr val="bg1"/>
                </a:solidFill>
              </a:rPr>
              <a:t>当谈论并发的时候一定要加个单位时间,也就是说单位时间内并发量是多少?    离开了单位时间其实是没有意义的。</a:t>
            </a:r>
            <a:endParaRPr lang="zh-CN" altLang="en-US">
              <a:solidFill>
                <a:schemeClr val="bg1"/>
              </a:solidFill>
            </a:endParaRPr>
          </a:p>
          <a:p>
            <a:r>
              <a:rPr lang="zh-CN" altLang="en-US">
                <a:solidFill>
                  <a:schemeClr val="bg1"/>
                </a:solidFill>
              </a:rPr>
              <a:t>俗话说,一心不能二用,这对计算机也一样,原则上一个 CPU 只能分配给一个进程,以便运行这个进程。我们通常使用的计算机中只有一个 CPU,也就是说只有一颗心,要让它一心多用同时运行多个进程,就必须使用并发技术。实现并发技术相当复杂,最容易理解的是“时间片轮转进程调度算法”。</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0703" y="224615"/>
            <a:ext cx="12055205" cy="614405"/>
          </a:xfrm>
        </p:spPr>
        <p:txBody>
          <a:bodyPr/>
          <a:lstStyle/>
          <a:p>
            <a:r>
              <a:rPr lang="en-US" sz="4000" dirty="0"/>
              <a:t>CPU</a:t>
            </a:r>
            <a:r>
              <a:rPr lang="zh-CN" altLang="en-US" sz="4000" dirty="0"/>
              <a:t>物理内核架构</a:t>
            </a:r>
            <a:endParaRPr lang="zh-CN" altLang="en-US" sz="4000"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460823" y="1312069"/>
            <a:ext cx="1606584" cy="1600101"/>
          </a:xfrm>
          <a:prstGeom prst="rect">
            <a:avLst/>
          </a:prstGeom>
        </p:spPr>
      </p:pic>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25119" y="1312068"/>
            <a:ext cx="1606584" cy="1600101"/>
          </a:xfrm>
          <a:prstGeom prst="rect">
            <a:avLst/>
          </a:prstGeom>
        </p:spPr>
      </p:pic>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067118" y="1312067"/>
            <a:ext cx="1606584" cy="1600101"/>
          </a:xfrm>
          <a:prstGeom prst="rect">
            <a:avLst/>
          </a:prstGeom>
        </p:spPr>
      </p:pic>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41743" y="1283384"/>
            <a:ext cx="1606584" cy="1600101"/>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709527" y="3544317"/>
            <a:ext cx="1047075" cy="836787"/>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269135" y="3616325"/>
            <a:ext cx="1047075" cy="836787"/>
          </a:xfrm>
          <a:prstGeom prst="rect">
            <a:avLst/>
          </a:prstGeom>
        </p:spPr>
      </p:pic>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46872" y="3688333"/>
            <a:ext cx="1047075" cy="836787"/>
          </a:xfrm>
          <a:prstGeom prst="rect">
            <a:avLst/>
          </a:prstGeom>
        </p:spPr>
      </p:pic>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001607" y="3688333"/>
            <a:ext cx="1047075" cy="836787"/>
          </a:xfrm>
          <a:prstGeom prst="rect">
            <a:avLst/>
          </a:prstGeom>
        </p:spPr>
      </p:pic>
      <p:pic>
        <p:nvPicPr>
          <p:cNvPr id="13" name="图片 12"/>
          <p:cNvPicPr>
            <a:picLocks noChangeAspect="1"/>
          </p:cNvPicPr>
          <p:nvPr/>
        </p:nvPicPr>
        <p:blipFill>
          <a:blip r:embed="rId3"/>
          <a:stretch>
            <a:fillRect/>
          </a:stretch>
        </p:blipFill>
        <p:spPr>
          <a:xfrm>
            <a:off x="2986050" y="5560541"/>
            <a:ext cx="5014485" cy="1141652"/>
          </a:xfrm>
          <a:prstGeom prst="rect">
            <a:avLst/>
          </a:prstGeom>
        </p:spPr>
      </p:pic>
      <p:cxnSp>
        <p:nvCxnSpPr>
          <p:cNvPr id="19" name="直接箭头连接符 18"/>
          <p:cNvCxnSpPr>
            <a:stCxn id="4" idx="2"/>
          </p:cNvCxnSpPr>
          <p:nvPr/>
        </p:nvCxnSpPr>
        <p:spPr>
          <a:xfrm>
            <a:off x="2264115" y="2912170"/>
            <a:ext cx="0" cy="6321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4792672" y="2912170"/>
            <a:ext cx="0" cy="6321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7853705" y="2982685"/>
            <a:ext cx="0" cy="6321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10524521" y="2982685"/>
            <a:ext cx="0" cy="6321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9" idx="2"/>
            <a:endCxn id="13" idx="0"/>
          </p:cNvCxnSpPr>
          <p:nvPr/>
        </p:nvCxnSpPr>
        <p:spPr>
          <a:xfrm rot="16200000" flipH="1">
            <a:off x="3273460" y="3340707"/>
            <a:ext cx="1179437" cy="3260229"/>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肘形连接符 25"/>
          <p:cNvCxnSpPr>
            <a:endCxn id="13" idx="0"/>
          </p:cNvCxnSpPr>
          <p:nvPr/>
        </p:nvCxnSpPr>
        <p:spPr>
          <a:xfrm rot="16200000" flipH="1">
            <a:off x="4631394" y="4698641"/>
            <a:ext cx="1143433" cy="580365"/>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17" idx="2"/>
            <a:endCxn id="13" idx="0"/>
          </p:cNvCxnSpPr>
          <p:nvPr/>
        </p:nvCxnSpPr>
        <p:spPr>
          <a:xfrm rot="5400000">
            <a:off x="7491509" y="2526905"/>
            <a:ext cx="1035421" cy="5031851"/>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6" idx="2"/>
            <a:endCxn id="13" idx="0"/>
          </p:cNvCxnSpPr>
          <p:nvPr/>
        </p:nvCxnSpPr>
        <p:spPr>
          <a:xfrm rot="5400000">
            <a:off x="6164141" y="3854272"/>
            <a:ext cx="1035421" cy="2377116"/>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2741927" y="3890476"/>
            <a:ext cx="1433641" cy="369332"/>
          </a:xfrm>
          <a:prstGeom prst="rect">
            <a:avLst/>
          </a:prstGeom>
          <a:noFill/>
        </p:spPr>
        <p:txBody>
          <a:bodyPr wrap="square" rtlCol="0">
            <a:spAutoFit/>
          </a:bodyPr>
          <a:lstStyle/>
          <a:p>
            <a:r>
              <a:rPr lang="zh-CN" altLang="en-US" dirty="0" smtClean="0">
                <a:solidFill>
                  <a:schemeClr val="bg1"/>
                </a:solidFill>
              </a:rPr>
              <a:t>高速缓冲区</a:t>
            </a:r>
            <a:endParaRPr lang="zh-CN" altLang="en-US" dirty="0">
              <a:solidFill>
                <a:schemeClr val="bg1"/>
              </a:solidFill>
            </a:endParaRPr>
          </a:p>
        </p:txBody>
      </p:sp>
      <p:sp>
        <p:nvSpPr>
          <p:cNvPr id="36" name="文本框 35"/>
          <p:cNvSpPr txBox="1"/>
          <p:nvPr/>
        </p:nvSpPr>
        <p:spPr>
          <a:xfrm>
            <a:off x="3552314" y="1898768"/>
            <a:ext cx="1433641" cy="369332"/>
          </a:xfrm>
          <a:prstGeom prst="rect">
            <a:avLst/>
          </a:prstGeom>
          <a:noFill/>
        </p:spPr>
        <p:txBody>
          <a:bodyPr wrap="square" rtlCol="0">
            <a:spAutoFit/>
          </a:bodyPr>
          <a:lstStyle/>
          <a:p>
            <a:r>
              <a:rPr lang="en-US" altLang="zh-CN" dirty="0" smtClean="0">
                <a:solidFill>
                  <a:schemeClr val="bg1"/>
                </a:solidFill>
              </a:rPr>
              <a:t>2</a:t>
            </a:r>
            <a:r>
              <a:rPr lang="zh-CN" altLang="en-US" dirty="0" smtClean="0">
                <a:solidFill>
                  <a:schemeClr val="bg1"/>
                </a:solidFill>
              </a:rPr>
              <a:t>核</a:t>
            </a:r>
            <a:endParaRPr lang="zh-CN" altLang="en-US" dirty="0">
              <a:solidFill>
                <a:schemeClr val="bg1"/>
              </a:solidFill>
            </a:endParaRPr>
          </a:p>
        </p:txBody>
      </p:sp>
      <p:sp>
        <p:nvSpPr>
          <p:cNvPr id="37" name="文本框 36"/>
          <p:cNvSpPr txBox="1"/>
          <p:nvPr/>
        </p:nvSpPr>
        <p:spPr>
          <a:xfrm>
            <a:off x="9292296" y="2052297"/>
            <a:ext cx="1433641" cy="369332"/>
          </a:xfrm>
          <a:prstGeom prst="rect">
            <a:avLst/>
          </a:prstGeom>
          <a:noFill/>
        </p:spPr>
        <p:txBody>
          <a:bodyPr wrap="square" rtlCol="0">
            <a:spAutoFit/>
          </a:bodyPr>
          <a:lstStyle/>
          <a:p>
            <a:r>
              <a:rPr lang="en-US" altLang="zh-CN" dirty="0">
                <a:solidFill>
                  <a:schemeClr val="bg1"/>
                </a:solidFill>
              </a:rPr>
              <a:t>4</a:t>
            </a:r>
            <a:r>
              <a:rPr lang="zh-CN" altLang="en-US" dirty="0" smtClean="0">
                <a:solidFill>
                  <a:schemeClr val="bg1"/>
                </a:solidFill>
              </a:rPr>
              <a:t>核</a:t>
            </a:r>
            <a:endParaRPr lang="zh-CN" altLang="en-US" dirty="0">
              <a:solidFill>
                <a:schemeClr val="bg1"/>
              </a:solidFill>
            </a:endParaRPr>
          </a:p>
        </p:txBody>
      </p:sp>
      <p:sp>
        <p:nvSpPr>
          <p:cNvPr id="38" name="文本框 37"/>
          <p:cNvSpPr txBox="1"/>
          <p:nvPr/>
        </p:nvSpPr>
        <p:spPr>
          <a:xfrm>
            <a:off x="6727978" y="2101816"/>
            <a:ext cx="1433641" cy="369332"/>
          </a:xfrm>
          <a:prstGeom prst="rect">
            <a:avLst/>
          </a:prstGeom>
          <a:noFill/>
        </p:spPr>
        <p:txBody>
          <a:bodyPr wrap="square" rtlCol="0">
            <a:spAutoFit/>
          </a:bodyPr>
          <a:lstStyle/>
          <a:p>
            <a:r>
              <a:rPr lang="en-US" altLang="zh-CN" dirty="0" smtClean="0">
                <a:solidFill>
                  <a:schemeClr val="bg1"/>
                </a:solidFill>
              </a:rPr>
              <a:t>3</a:t>
            </a:r>
            <a:r>
              <a:rPr lang="zh-CN" altLang="en-US" dirty="0" smtClean="0">
                <a:solidFill>
                  <a:schemeClr val="bg1"/>
                </a:solidFill>
              </a:rPr>
              <a:t>核</a:t>
            </a:r>
            <a:endParaRPr lang="zh-CN" altLang="en-US" dirty="0">
              <a:solidFill>
                <a:schemeClr val="bg1"/>
              </a:solidFill>
            </a:endParaRPr>
          </a:p>
        </p:txBody>
      </p:sp>
      <p:sp>
        <p:nvSpPr>
          <p:cNvPr id="39" name="文本框 38"/>
          <p:cNvSpPr txBox="1"/>
          <p:nvPr/>
        </p:nvSpPr>
        <p:spPr>
          <a:xfrm>
            <a:off x="1709527" y="5901583"/>
            <a:ext cx="1433641" cy="369332"/>
          </a:xfrm>
          <a:prstGeom prst="rect">
            <a:avLst/>
          </a:prstGeom>
          <a:noFill/>
        </p:spPr>
        <p:txBody>
          <a:bodyPr wrap="square" rtlCol="0">
            <a:spAutoFit/>
          </a:bodyPr>
          <a:lstStyle/>
          <a:p>
            <a:r>
              <a:rPr lang="en-US" altLang="zh-CN" dirty="0" smtClean="0">
                <a:solidFill>
                  <a:schemeClr val="bg1"/>
                </a:solidFill>
              </a:rPr>
              <a:t>8G</a:t>
            </a:r>
            <a:r>
              <a:rPr lang="zh-CN" altLang="en-US" dirty="0" smtClean="0">
                <a:solidFill>
                  <a:schemeClr val="bg1"/>
                </a:solidFill>
              </a:rPr>
              <a:t>内存</a:t>
            </a:r>
            <a:endParaRPr lang="zh-CN" altLang="en-US" dirty="0">
              <a:solidFill>
                <a:schemeClr val="bg1"/>
              </a:solidFill>
            </a:endParaRPr>
          </a:p>
        </p:txBody>
      </p:sp>
      <p:sp>
        <p:nvSpPr>
          <p:cNvPr id="5" name="矩形 4"/>
          <p:cNvSpPr/>
          <p:nvPr/>
        </p:nvSpPr>
        <p:spPr>
          <a:xfrm>
            <a:off x="3143098" y="5900488"/>
            <a:ext cx="1440160" cy="495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主内存</a:t>
            </a:r>
            <a:endParaRPr lang="zh-CN" altLang="en-US" dirty="0" smtClean="0"/>
          </a:p>
        </p:txBody>
      </p:sp>
      <p:sp>
        <p:nvSpPr>
          <p:cNvPr id="10" name="圆角矩形 9"/>
          <p:cNvSpPr/>
          <p:nvPr/>
        </p:nvSpPr>
        <p:spPr>
          <a:xfrm>
            <a:off x="125408" y="1208106"/>
            <a:ext cx="1199677" cy="1750656"/>
          </a:xfrm>
          <a:prstGeom prst="roundRect">
            <a:avLst>
              <a:gd name="adj" fmla="val 870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线程</a:t>
            </a:r>
            <a:r>
              <a:rPr lang="en-US" altLang="zh-CN" dirty="0" smtClean="0"/>
              <a:t>1</a:t>
            </a:r>
            <a:endParaRPr lang="zh-CN" altLang="en-US" dirty="0"/>
          </a:p>
        </p:txBody>
      </p:sp>
      <p:sp>
        <p:nvSpPr>
          <p:cNvPr id="29" name="圆角矩形 28"/>
          <p:cNvSpPr/>
          <p:nvPr/>
        </p:nvSpPr>
        <p:spPr>
          <a:xfrm>
            <a:off x="11458831" y="1132829"/>
            <a:ext cx="1199677" cy="1750656"/>
          </a:xfrm>
          <a:prstGeom prst="roundRect">
            <a:avLst>
              <a:gd name="adj" fmla="val 870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线程</a:t>
            </a:r>
            <a:r>
              <a:rPr lang="en-US" altLang="zh-CN" dirty="0"/>
              <a:t>4</a:t>
            </a:r>
            <a:endParaRPr lang="zh-CN" altLang="en-US" dirty="0"/>
          </a:p>
        </p:txBody>
      </p:sp>
      <p:sp>
        <p:nvSpPr>
          <p:cNvPr id="31" name="圆角矩形 30"/>
          <p:cNvSpPr/>
          <p:nvPr/>
        </p:nvSpPr>
        <p:spPr>
          <a:xfrm>
            <a:off x="112734" y="3688333"/>
            <a:ext cx="1331013" cy="477984"/>
          </a:xfrm>
          <a:prstGeom prst="roundRect">
            <a:avLst>
              <a:gd name="adj" fmla="val 8701"/>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工作内存</a:t>
            </a:r>
            <a:endParaRPr lang="zh-CN" altLang="en-US" dirty="0"/>
          </a:p>
        </p:txBody>
      </p:sp>
      <p:sp>
        <p:nvSpPr>
          <p:cNvPr id="34" name="圆角矩形 33"/>
          <p:cNvSpPr/>
          <p:nvPr/>
        </p:nvSpPr>
        <p:spPr>
          <a:xfrm>
            <a:off x="11412316" y="3723718"/>
            <a:ext cx="1331013" cy="477984"/>
          </a:xfrm>
          <a:prstGeom prst="roundRect">
            <a:avLst>
              <a:gd name="adj" fmla="val 8701"/>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工作内存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KSO_WM_UNIT_PLACING_PICTURE_USER_VIEWPORT" val="{&quot;height&quot;:4380,&quot;width&quot;:4908}"/>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ISPRING_PRESENTATION_TITLE" val="bt018.pptx"/>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4205</Words>
  <Application>WPS 演示</Application>
  <PresentationFormat>自定义</PresentationFormat>
  <Paragraphs>226</Paragraphs>
  <Slides>27</Slides>
  <Notes>7</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27</vt:i4>
      </vt:variant>
    </vt:vector>
  </HeadingPairs>
  <TitlesOfParts>
    <vt:vector size="43" baseType="lpstr">
      <vt:lpstr>Arial</vt:lpstr>
      <vt:lpstr>宋体</vt:lpstr>
      <vt:lpstr>Wingdings</vt:lpstr>
      <vt:lpstr>Calibri</vt:lpstr>
      <vt:lpstr>Segoe UI</vt:lpstr>
      <vt:lpstr>Calibri</vt:lpstr>
      <vt:lpstr>黑体</vt:lpstr>
      <vt:lpstr>思源黑体 CN Normal</vt:lpstr>
      <vt:lpstr>微软雅黑</vt:lpstr>
      <vt:lpstr>思源黑体 CN Medium</vt:lpstr>
      <vt:lpstr>思源黑体 CN Bold</vt:lpstr>
      <vt:lpstr>Arial Unicode MS</vt:lpstr>
      <vt:lpstr>Calibri Light</vt:lpstr>
      <vt:lpstr>Segoe Print</vt:lpstr>
      <vt:lpstr>Times New Roman</vt:lpstr>
      <vt:lpstr>第一PPT，www.1ppt.com</vt:lpstr>
      <vt:lpstr>PowerPoint 演示文稿</vt:lpstr>
      <vt:lpstr>PowerPoint 演示文稿</vt:lpstr>
      <vt:lpstr>PowerPoint 演示文稿</vt:lpstr>
      <vt:lpstr>PowerPoint 演示文稿</vt:lpstr>
      <vt:lpstr>PowerPoint 演示文稿</vt:lpstr>
      <vt:lpstr>并发与并行</vt:lpstr>
      <vt:lpstr>CPU 核心数和线程数的关系</vt:lpstr>
      <vt:lpstr>Dalvik虚拟机&amp;ART虚拟机与Hotspot区别</vt:lpstr>
      <vt:lpstr>Volatile原理</vt:lpstr>
      <vt:lpstr>CPU物理内核架构</vt:lpstr>
      <vt:lpstr>多核CPU缓存架构</vt:lpstr>
      <vt:lpstr>JMM内存模型</vt:lpstr>
      <vt:lpstr>栈区存储结构与运行原理</vt:lpstr>
      <vt:lpstr>JMM内存模型8大原子操作</vt:lpstr>
      <vt:lpstr>JMM内存模型8大原子操作</vt:lpstr>
      <vt:lpstr>JAVA底层对应转换汇编语言查看</vt:lpstr>
      <vt:lpstr>Volatile可见性底层实现原理</vt:lpstr>
      <vt:lpstr>JAVA底层对应转换汇编语言查看</vt:lpstr>
      <vt:lpstr>指令重排序</vt:lpstr>
      <vt:lpstr>一定的规则</vt:lpstr>
      <vt:lpstr>不会发生重排</vt:lpstr>
      <vt:lpstr>指令重排序</vt:lpstr>
      <vt:lpstr>指令重排序规则</vt:lpstr>
      <vt:lpstr>Happens-Before</vt:lpstr>
      <vt:lpstr>内存屏障</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四月你好</dc:title>
  <dc:creator/>
  <cp:keywords>www.1ppt.com</cp:keywords>
  <dc:description>www.1ppt.com</dc:description>
  <cp:lastModifiedBy>KERWIN</cp:lastModifiedBy>
  <cp:revision>117</cp:revision>
  <dcterms:created xsi:type="dcterms:W3CDTF">2016-09-17T14:09:00Z</dcterms:created>
  <dcterms:modified xsi:type="dcterms:W3CDTF">2021-10-11T11:53:18Z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5AD4FAFECA3948759EA49F43D99AD10E</vt:lpwstr>
  </property>
  <property fmtid="{D5CDD505-2E9C-101B-9397-08002B2CF9AE}" pid="3" name="KSOProductBuildVer">
    <vt:lpwstr>2052-11.1.0.10700</vt:lpwstr>
  </property>
</Properties>
</file>