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3217" r:id="rId7"/>
    <p:sldId id="3218" r:id="rId8"/>
    <p:sldId id="3194" r:id="rId9"/>
    <p:sldId id="3195" r:id="rId10"/>
    <p:sldId id="3219" r:id="rId11"/>
    <p:sldId id="3250" r:id="rId12"/>
    <p:sldId id="3242" r:id="rId13"/>
    <p:sldId id="3243" r:id="rId14"/>
    <p:sldId id="3246" r:id="rId15"/>
    <p:sldId id="3251" r:id="rId16"/>
    <p:sldId id="3247" r:id="rId17"/>
    <p:sldId id="3248" r:id="rId18"/>
    <p:sldId id="3249" r:id="rId19"/>
    <p:sldId id="2763" r:id="rId20"/>
    <p:sldId id="2764" r:id="rId21"/>
  </p:sldIdLst>
  <p:sldSz cx="12858750" cy="723265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35"/>
        <p:guide pos="4109"/>
        <p:guide pos="420"/>
        <p:guide orient="horz" pos="4238"/>
        <p:guide pos="7589"/>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6.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素材下载：</a:t>
            </a:r>
            <a:r>
              <a:rPr lang="en-US" altLang="zh-CN" sz="100" dirty="0">
                <a:solidFill>
                  <a:prstClr val="black"/>
                </a:solidFill>
                <a:latin typeface="Calibri" panose="020F0502020204030204"/>
                <a:ea typeface="宋体" panose="02010600030101010101" pitchFamily="2" charset="-122"/>
              </a:rPr>
              <a:t>www.1ppt.com/sucai/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图表下载：</a:t>
            </a:r>
            <a:r>
              <a:rPr lang="en-US" altLang="zh-CN" sz="100" dirty="0">
                <a:solidFill>
                  <a:prstClr val="black"/>
                </a:solidFill>
                <a:latin typeface="Calibri" panose="020F0502020204030204"/>
                <a:ea typeface="宋体" panose="02010600030101010101" pitchFamily="2" charset="-122"/>
              </a:rPr>
              <a:t>www.1ppt.com/tubiao/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优秀</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Word</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www.1ppt.com/word/              Excel</a:t>
            </a:r>
            <a:r>
              <a:rPr lang="zh-CN" altLang="en-US" sz="100" dirty="0">
                <a:solidFill>
                  <a:prstClr val="black"/>
                </a:solidFill>
                <a:latin typeface="Calibri" panose="020F0502020204030204"/>
                <a:ea typeface="宋体" panose="02010600030101010101" pitchFamily="2" charset="-122"/>
              </a:rPr>
              <a:t>教程：</a:t>
            </a:r>
            <a:r>
              <a:rPr lang="en-US" altLang="zh-CN" sz="100" dirty="0">
                <a:solidFill>
                  <a:prstClr val="black"/>
                </a:solidFill>
                <a:latin typeface="Calibri" panose="020F0502020204030204"/>
                <a:ea typeface="宋体" panose="02010600030101010101" pitchFamily="2" charset="-122"/>
              </a:rPr>
              <a:t>www.1ppt.com/excel/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资料下载：</a:t>
            </a:r>
            <a:r>
              <a:rPr lang="en-US" altLang="zh-CN" sz="100" dirty="0">
                <a:solidFill>
                  <a:prstClr val="black"/>
                </a:solidFill>
                <a:latin typeface="Calibri" panose="020F0502020204030204"/>
                <a:ea typeface="宋体" panose="02010600030101010101" pitchFamily="2" charset="-122"/>
              </a:rPr>
              <a:t>www.1ppt.com/ziliao/                PPT</a:t>
            </a:r>
            <a:r>
              <a:rPr lang="zh-CN" altLang="en-US" sz="100" dirty="0">
                <a:solidFill>
                  <a:prstClr val="black"/>
                </a:solidFill>
                <a:latin typeface="Calibri" panose="020F0502020204030204"/>
                <a:ea typeface="宋体" panose="02010600030101010101" pitchFamily="2" charset="-122"/>
              </a:rPr>
              <a:t>课件下载：</a:t>
            </a:r>
            <a:r>
              <a:rPr lang="en-US" altLang="zh-CN" sz="100" dirty="0">
                <a:solidFill>
                  <a:prstClr val="black"/>
                </a:solidFill>
                <a:latin typeface="Calibri" panose="020F0502020204030204"/>
                <a:ea typeface="宋体" panose="02010600030101010101" pitchFamily="2" charset="-122"/>
              </a:rPr>
              <a:t>www.1ppt.com/kejian/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范文下载：</a:t>
            </a:r>
            <a:r>
              <a:rPr lang="en-US" altLang="zh-CN" sz="100" dirty="0">
                <a:solidFill>
                  <a:prstClr val="black"/>
                </a:solidFill>
                <a:latin typeface="Calibri" panose="020F0502020204030204"/>
                <a:ea typeface="宋体" panose="02010600030101010101" pitchFamily="2" charset="-122"/>
              </a:rPr>
              <a:t>www.1ppt.com/fanwen/             </a:t>
            </a:r>
            <a:r>
              <a:rPr lang="zh-CN" altLang="en-US" sz="100" dirty="0">
                <a:solidFill>
                  <a:prstClr val="black"/>
                </a:solidFill>
                <a:latin typeface="Calibri" panose="020F0502020204030204"/>
                <a:ea typeface="宋体" panose="02010600030101010101" pitchFamily="2" charset="-122"/>
              </a:rPr>
              <a:t>试卷下载：</a:t>
            </a:r>
            <a:r>
              <a:rPr lang="en-US" altLang="zh-CN" sz="100" dirty="0">
                <a:solidFill>
                  <a:prstClr val="black"/>
                </a:solidFill>
                <a:latin typeface="Calibri" panose="020F0502020204030204"/>
                <a:ea typeface="宋体" panose="02010600030101010101" pitchFamily="2" charset="-122"/>
              </a:rPr>
              <a:t>www.1ppt.com/shiti/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教案下载：</a:t>
            </a:r>
            <a:r>
              <a:rPr lang="en-US" altLang="zh-CN" sz="100" dirty="0">
                <a:solidFill>
                  <a:prstClr val="black"/>
                </a:solidFill>
                <a:latin typeface="Calibri" panose="020F0502020204030204"/>
                <a:ea typeface="宋体" panose="02010600030101010101" pitchFamily="2" charset="-122"/>
              </a:rPr>
              <a:t>www.1ppt.com/jiaoan/  </a:t>
            </a:r>
            <a:r>
              <a:rPr lang="en-US" altLang="zh-CN" sz="100" dirty="0" smtClean="0">
                <a:solidFill>
                  <a:prstClr val="black"/>
                </a:solidFill>
                <a:latin typeface="Calibri" panose="020F0502020204030204"/>
                <a:ea typeface="宋体" panose="02010600030101010101" pitchFamily="2" charset="-122"/>
              </a:rPr>
              <a: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字体下</a:t>
            </a:r>
            <a:r>
              <a:rPr lang="zh-CN" altLang="en-US" sz="100" dirty="0" smtClean="0">
                <a:solidFill>
                  <a:prstClr val="black"/>
                </a:solidFill>
                <a:latin typeface="Calibri" panose="020F0502020204030204"/>
                <a:ea typeface="宋体" panose="02010600030101010101" pitchFamily="2" charset="-122"/>
              </a:rPr>
              <a:t>载：</a:t>
            </a:r>
            <a:r>
              <a:rPr lang="en-US" altLang="zh-CN" sz="100" dirty="0" smtClean="0">
                <a:solidFill>
                  <a:prstClr val="black"/>
                </a:solidFill>
                <a:latin typeface="Calibri" panose="020F0502020204030204"/>
                <a:ea typeface="宋体" panose="02010600030101010101" pitchFamily="2" charset="-122"/>
              </a:rPr>
              <a:t>www.1ppt.com/ziti/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 </a:t>
            </a:r>
            <a:endParaRPr lang="zh-CN" altLang="en-US" sz="1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a:sym typeface="+mn-ea"/>
              </a:rPr>
              <a:t>Mark</a:t>
            </a:r>
            <a:r>
              <a:rPr lang="zh-CN" altLang="en-US" sz="3200">
                <a:sym typeface="+mn-ea"/>
              </a:rPr>
              <a:t>中的数据对于并发的支持</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645160"/>
          </a:xfrm>
          <a:prstGeom prst="rect">
            <a:avLst/>
          </a:prstGeom>
          <a:noFill/>
        </p:spPr>
        <p:txBody>
          <a:bodyPr wrap="square" rtlCol="0" anchor="t">
            <a:spAutoFit/>
          </a:bodyPr>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pic>
        <p:nvPicPr>
          <p:cNvPr id="5" name="图片 4"/>
          <p:cNvPicPr>
            <a:picLocks noChangeAspect="1"/>
          </p:cNvPicPr>
          <p:nvPr/>
        </p:nvPicPr>
        <p:blipFill>
          <a:blip r:embed="rId1"/>
          <a:stretch>
            <a:fillRect/>
          </a:stretch>
        </p:blipFill>
        <p:spPr>
          <a:xfrm>
            <a:off x="1677035" y="2104390"/>
            <a:ext cx="9296400" cy="3185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Monitor</a:t>
            </a:r>
            <a:r>
              <a:rPr lang="zh-CN" altLang="en-US" sz="3200" dirty="0" smtClean="0">
                <a:sym typeface="+mn-ea"/>
              </a:rPr>
              <a:t>对象与</a:t>
            </a:r>
            <a:r>
              <a:rPr lang="en-US" altLang="zh-CN" sz="3200" dirty="0" smtClean="0">
                <a:sym typeface="+mn-ea"/>
              </a:rPr>
              <a:t>synchronized</a:t>
            </a:r>
            <a:endParaRPr lang="en-US" altLang="zh-CN"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645160"/>
          </a:xfrm>
          <a:prstGeom prst="rect">
            <a:avLst/>
          </a:prstGeom>
          <a:noFill/>
        </p:spPr>
        <p:txBody>
          <a:bodyPr wrap="square" rtlCol="0" anchor="t">
            <a:spAutoFit/>
          </a:bodyPr>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pic>
        <p:nvPicPr>
          <p:cNvPr id="5" name="图片 4"/>
          <p:cNvPicPr>
            <a:picLocks noChangeAspect="1"/>
          </p:cNvPicPr>
          <p:nvPr/>
        </p:nvPicPr>
        <p:blipFill>
          <a:blip r:embed="rId1"/>
          <a:stretch>
            <a:fillRect/>
          </a:stretch>
        </p:blipFill>
        <p:spPr>
          <a:xfrm>
            <a:off x="2181225" y="1744345"/>
            <a:ext cx="8138160" cy="42976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a:sym typeface="+mn-ea"/>
              </a:rPr>
              <a:t>Monitor</a:t>
            </a:r>
            <a:r>
              <a:rPr lang="zh-CN" altLang="en-US" sz="3200">
                <a:sym typeface="+mn-ea"/>
              </a:rPr>
              <a:t>对象过程注意事项</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2306955"/>
          </a:xfrm>
          <a:prstGeom prst="rect">
            <a:avLst/>
          </a:prstGeom>
          <a:noFill/>
        </p:spPr>
        <p:txBody>
          <a:bodyPr wrap="square" rtlCol="0" anchor="t">
            <a:spAutoFit/>
          </a:bodyPr>
          <a:p>
            <a:pPr marL="0" lvl="0" indent="0">
              <a:buFont typeface="Arial" panose="020B0604020202020204" pitchFamily="34" charset="0"/>
              <a:buNone/>
            </a:pPr>
            <a:r>
              <a:rPr lang="zh-CN" sz="1800">
                <a:solidFill>
                  <a:schemeClr val="bg1"/>
                </a:solidFill>
                <a:sym typeface="+mn-ea"/>
              </a:rPr>
              <a:t>执行同步代码块内容，然后唤醒</a:t>
            </a:r>
            <a:r>
              <a:rPr lang="en-US" altLang="zh-CN" sz="1800">
                <a:solidFill>
                  <a:schemeClr val="bg1"/>
                </a:solidFill>
                <a:sym typeface="+mn-ea"/>
              </a:rPr>
              <a:t>entryList</a:t>
            </a:r>
            <a:r>
              <a:rPr lang="zh-CN" altLang="en-US" sz="1800">
                <a:solidFill>
                  <a:schemeClr val="bg1"/>
                </a:solidFill>
                <a:sym typeface="+mn-ea"/>
              </a:rPr>
              <a:t>中其他线程时，此处采取竞争策略，先到不一定先得，所以</a:t>
            </a:r>
            <a:r>
              <a:rPr lang="en-US" altLang="zh-CN" sz="1800">
                <a:solidFill>
                  <a:schemeClr val="bg1"/>
                </a:solidFill>
                <a:sym typeface="+mn-ea"/>
              </a:rPr>
              <a:t>synchronize</a:t>
            </a:r>
            <a:r>
              <a:rPr lang="zh-CN" altLang="en-US" sz="1800">
                <a:solidFill>
                  <a:schemeClr val="bg1"/>
                </a:solidFill>
                <a:sym typeface="+mn-ea"/>
              </a:rPr>
              <a:t>锁是非公平</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非公平锁： 在锁可用的时候，一个新到来的线程要占有锁，可以不需要排队，直接获得。</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公平锁： 在锁可用的时候，一个新到来的线程要占有锁，需要排队，等待执行</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有没有比</a:t>
            </a:r>
            <a:r>
              <a:rPr lang="en-US" altLang="zh-CN" sz="3200" dirty="0" smtClean="0">
                <a:sym typeface="+mn-ea"/>
              </a:rPr>
              <a:t>synchronized</a:t>
            </a:r>
            <a:r>
              <a:rPr lang="zh-CN" altLang="en-US" sz="3200" dirty="0" smtClean="0">
                <a:sym typeface="+mn-ea"/>
              </a:rPr>
              <a:t>速度更快的方案？</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2030095"/>
          </a:xfrm>
          <a:prstGeom prst="rect">
            <a:avLst/>
          </a:prstGeom>
          <a:noFill/>
        </p:spPr>
        <p:txBody>
          <a:bodyPr wrap="square" rtlCol="0" anchor="t">
            <a:spAutoFit/>
          </a:bodyPr>
          <a:p>
            <a:pPr marL="0" lvl="0" indent="0">
              <a:buFont typeface="Arial" panose="020B0604020202020204" pitchFamily="34" charset="0"/>
              <a:buNone/>
            </a:pPr>
            <a:r>
              <a:rPr lang="zh-CN" altLang="en-US" sz="1800">
                <a:solidFill>
                  <a:schemeClr val="bg1"/>
                </a:solidFill>
                <a:sym typeface="+mn-ea"/>
              </a:rPr>
              <a:t>有没有一个比</a:t>
            </a:r>
            <a:r>
              <a:rPr lang="en-US" altLang="zh-CN" sz="1800">
                <a:solidFill>
                  <a:schemeClr val="bg1"/>
                </a:solidFill>
                <a:sym typeface="+mn-ea"/>
              </a:rPr>
              <a:t>synchronized</a:t>
            </a:r>
            <a:r>
              <a:rPr lang="zh-CN" altLang="en-US" sz="1800">
                <a:solidFill>
                  <a:schemeClr val="bg1"/>
                </a:solidFill>
                <a:sym typeface="+mn-ea"/>
              </a:rPr>
              <a:t>更优的方案能解决当下的问题？</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r>
              <a:rPr lang="zh-CN" altLang="en-US" sz="1800">
                <a:solidFill>
                  <a:schemeClr val="bg1"/>
                </a:solidFill>
                <a:sym typeface="+mn-ea"/>
              </a:rPr>
              <a:t>利用CPU的</a:t>
            </a:r>
            <a:r>
              <a:rPr lang="zh-CN" altLang="en-US" sz="1800">
                <a:solidFill>
                  <a:srgbClr val="FF0000"/>
                </a:solidFill>
                <a:sym typeface="+mn-ea"/>
              </a:rPr>
              <a:t>CAS</a:t>
            </a:r>
            <a:r>
              <a:rPr lang="zh-CN" altLang="en-US" sz="1800">
                <a:solidFill>
                  <a:schemeClr val="bg1"/>
                </a:solidFill>
                <a:sym typeface="+mn-ea"/>
              </a:rPr>
              <a:t>指令，同时借助JNI来完成Java的非阻塞算法。其它原子操作都是利用类似的特性完成的。而整个J.U.C都是建立在CAS之上的，因此对于synchronized阻塞算法，J.U.C在性能上有了很大的提升。</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a:t>什么是</a:t>
            </a:r>
            <a:r>
              <a:rPr lang="en-US" altLang="zh-CN" sz="3200" b="1" dirty="0"/>
              <a:t>CAS</a:t>
            </a:r>
            <a:r>
              <a:rPr lang="zh-CN" altLang="en-US" sz="3200" b="1" dirty="0"/>
              <a:t>？</a:t>
            </a:r>
            <a:endParaRPr lang="zh-CN" altLang="en-US" sz="3200" b="1" dirty="0"/>
          </a:p>
        </p:txBody>
      </p:sp>
      <p:grpSp>
        <p:nvGrpSpPr>
          <p:cNvPr id="13" name="组合 12"/>
          <p:cNvGrpSpPr/>
          <p:nvPr/>
        </p:nvGrpSpPr>
        <p:grpSpPr>
          <a:xfrm>
            <a:off x="584881" y="1600101"/>
            <a:ext cx="11893166" cy="4536504"/>
            <a:chOff x="7033739" y="3173251"/>
            <a:chExt cx="4464496" cy="3279743"/>
          </a:xfrm>
        </p:grpSpPr>
        <p:sp>
          <p:nvSpPr>
            <p:cNvPr id="14" name="圆角矩形 13"/>
            <p:cNvSpPr/>
            <p:nvPr/>
          </p:nvSpPr>
          <p:spPr>
            <a:xfrm>
              <a:off x="7033739" y="3173251"/>
              <a:ext cx="4464496" cy="3279743"/>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200369" y="3433548"/>
              <a:ext cx="3805030" cy="2625645"/>
            </a:xfrm>
            <a:prstGeom prst="rect">
              <a:avLst/>
            </a:prstGeom>
            <a:noFill/>
          </p:spPr>
          <p:txBody>
            <a:bodyPr wrap="square" rtlCol="0">
              <a:spAutoFit/>
            </a:bodyPr>
            <a:lstStyle/>
            <a:p>
              <a:r>
                <a:rPr lang="en-US" altLang="zh-CN" sz="2000" dirty="0">
                  <a:solidFill>
                    <a:schemeClr val="bg1">
                      <a:lumMod val="95000"/>
                    </a:schemeClr>
                  </a:solidFill>
                </a:rPr>
                <a:t>CAS</a:t>
              </a:r>
              <a:r>
                <a:rPr lang="zh-CN" altLang="en-US" sz="2000" dirty="0">
                  <a:solidFill>
                    <a:schemeClr val="bg1">
                      <a:lumMod val="95000"/>
                    </a:schemeClr>
                  </a:solidFill>
                </a:rPr>
                <a:t>是英文单词</a:t>
              </a:r>
              <a:r>
                <a:rPr lang="en-US" altLang="zh-CN" sz="2000" b="1" dirty="0">
                  <a:solidFill>
                    <a:schemeClr val="accent1">
                      <a:lumMod val="75000"/>
                    </a:schemeClr>
                  </a:solidFill>
                </a:rPr>
                <a:t>Compare And Swap</a:t>
              </a:r>
              <a:r>
                <a:rPr lang="zh-CN" altLang="en-US" sz="2000" dirty="0">
                  <a:solidFill>
                    <a:schemeClr val="bg1">
                      <a:lumMod val="95000"/>
                    </a:schemeClr>
                  </a:solidFill>
                </a:rPr>
                <a:t>的缩写，翻译过来就是比较并替换</a:t>
              </a:r>
              <a:r>
                <a:rPr lang="zh-CN" altLang="en-US" sz="2000" dirty="0" smtClean="0">
                  <a:solidFill>
                    <a:schemeClr val="bg1">
                      <a:lumMod val="95000"/>
                    </a:schemeClr>
                  </a:solidFill>
                </a:rPr>
                <a:t>。</a:t>
              </a:r>
              <a:endParaRPr lang="en-US" altLang="zh-CN" sz="2000" dirty="0" smtClean="0">
                <a:solidFill>
                  <a:schemeClr val="bg1">
                    <a:lumMod val="95000"/>
                  </a:schemeClr>
                </a:solidFill>
              </a:endParaRPr>
            </a:p>
            <a:p>
              <a:endParaRPr lang="zh-CN" altLang="en-US" sz="2000" dirty="0">
                <a:solidFill>
                  <a:schemeClr val="bg1">
                    <a:lumMod val="95000"/>
                  </a:schemeClr>
                </a:solidFill>
              </a:endParaRPr>
            </a:p>
            <a:p>
              <a:r>
                <a:rPr lang="en-US" altLang="zh-CN" sz="2000" dirty="0">
                  <a:solidFill>
                    <a:schemeClr val="bg1">
                      <a:lumMod val="95000"/>
                    </a:schemeClr>
                  </a:solidFill>
                </a:rPr>
                <a:t>CAS</a:t>
              </a:r>
              <a:r>
                <a:rPr lang="zh-CN" altLang="en-US" sz="2000" dirty="0">
                  <a:solidFill>
                    <a:schemeClr val="bg1">
                      <a:lumMod val="95000"/>
                    </a:schemeClr>
                  </a:solidFill>
                </a:rPr>
                <a:t>机制当中使用了</a:t>
              </a:r>
              <a:r>
                <a:rPr lang="en-US" altLang="zh-CN" sz="2000" dirty="0">
                  <a:solidFill>
                    <a:schemeClr val="bg1">
                      <a:lumMod val="95000"/>
                    </a:schemeClr>
                  </a:solidFill>
                </a:rPr>
                <a:t>3</a:t>
              </a:r>
              <a:r>
                <a:rPr lang="zh-CN" altLang="en-US" sz="2000" dirty="0">
                  <a:solidFill>
                    <a:schemeClr val="bg1">
                      <a:lumMod val="95000"/>
                    </a:schemeClr>
                  </a:solidFill>
                </a:rPr>
                <a:t>个基本操作数</a:t>
              </a:r>
              <a:r>
                <a:rPr lang="zh-CN" altLang="en-US" sz="2000" dirty="0" smtClean="0">
                  <a:solidFill>
                    <a:schemeClr val="bg1">
                      <a:lumMod val="95000"/>
                    </a:schemeClr>
                  </a:solidFill>
                </a:rPr>
                <a:t>：</a:t>
              </a:r>
              <a:endParaRPr lang="en-US" altLang="zh-CN" sz="2000" dirty="0" smtClean="0">
                <a:solidFill>
                  <a:schemeClr val="bg1">
                    <a:lumMod val="95000"/>
                  </a:schemeClr>
                </a:solidFill>
              </a:endParaRPr>
            </a:p>
            <a:p>
              <a:pPr marL="342900" indent="-342900">
                <a:buFont typeface="Arial" panose="020B0604020202020204" pitchFamily="34" charset="0"/>
                <a:buChar char="•"/>
              </a:pPr>
              <a:r>
                <a:rPr lang="zh-CN" altLang="en-US" dirty="0" smtClean="0">
                  <a:solidFill>
                    <a:schemeClr val="bg1">
                      <a:lumMod val="95000"/>
                    </a:schemeClr>
                  </a:solidFill>
                </a:rPr>
                <a:t>内存</a:t>
              </a:r>
              <a:r>
                <a:rPr lang="zh-CN" altLang="en-US" dirty="0">
                  <a:solidFill>
                    <a:schemeClr val="bg1">
                      <a:lumMod val="95000"/>
                    </a:schemeClr>
                  </a:solidFill>
                </a:rPr>
                <a:t>地址</a:t>
              </a:r>
              <a:r>
                <a:rPr lang="en-US" altLang="zh-CN" dirty="0" smtClean="0">
                  <a:solidFill>
                    <a:schemeClr val="bg1">
                      <a:lumMod val="95000"/>
                    </a:schemeClr>
                  </a:solidFill>
                </a:rPr>
                <a:t>V</a:t>
              </a:r>
              <a:endParaRPr lang="en-US" altLang="zh-CN" dirty="0" smtClean="0">
                <a:solidFill>
                  <a:schemeClr val="bg1">
                    <a:lumMod val="95000"/>
                  </a:schemeClr>
                </a:solidFill>
              </a:endParaRPr>
            </a:p>
            <a:p>
              <a:pPr marL="342900" indent="-342900">
                <a:buFont typeface="Arial" panose="020B0604020202020204" pitchFamily="34" charset="0"/>
                <a:buChar char="•"/>
              </a:pPr>
              <a:r>
                <a:rPr lang="zh-CN" altLang="en-US" dirty="0" smtClean="0">
                  <a:solidFill>
                    <a:schemeClr val="bg1">
                      <a:lumMod val="95000"/>
                    </a:schemeClr>
                  </a:solidFill>
                </a:rPr>
                <a:t>旧</a:t>
              </a:r>
              <a:r>
                <a:rPr lang="zh-CN" altLang="en-US" dirty="0">
                  <a:solidFill>
                    <a:schemeClr val="bg1">
                      <a:lumMod val="95000"/>
                    </a:schemeClr>
                  </a:solidFill>
                </a:rPr>
                <a:t>的预期值</a:t>
              </a:r>
              <a:r>
                <a:rPr lang="en-US" altLang="zh-CN" dirty="0" smtClean="0">
                  <a:solidFill>
                    <a:schemeClr val="bg1">
                      <a:lumMod val="95000"/>
                    </a:schemeClr>
                  </a:solidFill>
                </a:rPr>
                <a:t>A</a:t>
              </a:r>
              <a:endParaRPr lang="en-US" altLang="zh-CN" dirty="0" smtClean="0">
                <a:solidFill>
                  <a:schemeClr val="bg1">
                    <a:lumMod val="95000"/>
                  </a:schemeClr>
                </a:solidFill>
              </a:endParaRPr>
            </a:p>
            <a:p>
              <a:pPr marL="342900" indent="-342900">
                <a:buFont typeface="Arial" panose="020B0604020202020204" pitchFamily="34" charset="0"/>
                <a:buChar char="•"/>
              </a:pPr>
              <a:r>
                <a:rPr lang="zh-CN" altLang="en-US" dirty="0" smtClean="0">
                  <a:solidFill>
                    <a:schemeClr val="bg1">
                      <a:lumMod val="95000"/>
                    </a:schemeClr>
                  </a:solidFill>
                </a:rPr>
                <a:t>要</a:t>
              </a:r>
              <a:r>
                <a:rPr lang="zh-CN" altLang="en-US" dirty="0">
                  <a:solidFill>
                    <a:schemeClr val="bg1">
                      <a:lumMod val="95000"/>
                    </a:schemeClr>
                  </a:solidFill>
                </a:rPr>
                <a:t>修改的新值</a:t>
              </a:r>
              <a:r>
                <a:rPr lang="en-US" altLang="zh-CN" dirty="0" smtClean="0">
                  <a:solidFill>
                    <a:schemeClr val="bg1">
                      <a:lumMod val="95000"/>
                    </a:schemeClr>
                  </a:solidFill>
                </a:rPr>
                <a:t>B</a:t>
              </a:r>
              <a:endParaRPr lang="en-US" altLang="zh-CN" dirty="0" smtClean="0">
                <a:solidFill>
                  <a:schemeClr val="bg1">
                    <a:lumMod val="95000"/>
                  </a:schemeClr>
                </a:solidFill>
              </a:endParaRPr>
            </a:p>
            <a:p>
              <a:pPr marL="342900" indent="-342900">
                <a:buFont typeface="Arial" panose="020B0604020202020204" pitchFamily="34" charset="0"/>
                <a:buChar char="•"/>
              </a:pPr>
              <a:endParaRPr lang="en-US" altLang="zh-CN" dirty="0">
                <a:solidFill>
                  <a:schemeClr val="bg1">
                    <a:lumMod val="95000"/>
                  </a:schemeClr>
                </a:solidFill>
              </a:endParaRPr>
            </a:p>
            <a:p>
              <a:pPr marL="342900" indent="-342900">
                <a:buFont typeface="Arial" panose="020B0604020202020204" pitchFamily="34" charset="0"/>
                <a:buChar char="•"/>
              </a:pPr>
              <a:endParaRPr lang="zh-CN" altLang="en-US" dirty="0">
                <a:solidFill>
                  <a:schemeClr val="bg1">
                    <a:lumMod val="95000"/>
                  </a:schemeClr>
                </a:solidFill>
              </a:endParaRPr>
            </a:p>
            <a:p>
              <a:r>
                <a:rPr lang="zh-CN" altLang="en-US" sz="2000" dirty="0">
                  <a:solidFill>
                    <a:schemeClr val="bg1">
                      <a:lumMod val="95000"/>
                    </a:schemeClr>
                  </a:solidFill>
                </a:rPr>
                <a:t>更新一个变量的时候，只有当变量的</a:t>
              </a:r>
              <a:r>
                <a:rPr lang="zh-CN" altLang="en-US" sz="2000" dirty="0">
                  <a:solidFill>
                    <a:schemeClr val="accent1">
                      <a:lumMod val="75000"/>
                    </a:schemeClr>
                  </a:solidFill>
                </a:rPr>
                <a:t>预期值</a:t>
              </a:r>
              <a:r>
                <a:rPr lang="en-US" altLang="zh-CN" sz="2000" dirty="0">
                  <a:solidFill>
                    <a:schemeClr val="accent1">
                      <a:lumMod val="75000"/>
                    </a:schemeClr>
                  </a:solidFill>
                </a:rPr>
                <a:t>A</a:t>
              </a:r>
              <a:r>
                <a:rPr lang="zh-CN" altLang="en-US" sz="2000" dirty="0">
                  <a:solidFill>
                    <a:schemeClr val="bg1">
                      <a:lumMod val="95000"/>
                    </a:schemeClr>
                  </a:solidFill>
                </a:rPr>
                <a:t>和内存地址</a:t>
              </a:r>
              <a:r>
                <a:rPr lang="en-US" altLang="zh-CN" sz="2000" dirty="0">
                  <a:solidFill>
                    <a:schemeClr val="bg1">
                      <a:lumMod val="95000"/>
                    </a:schemeClr>
                  </a:solidFill>
                </a:rPr>
                <a:t>V</a:t>
              </a:r>
              <a:r>
                <a:rPr lang="zh-CN" altLang="en-US" sz="2000" dirty="0">
                  <a:solidFill>
                    <a:schemeClr val="bg1">
                      <a:lumMod val="95000"/>
                    </a:schemeClr>
                  </a:solidFill>
                </a:rPr>
                <a:t>当中的</a:t>
              </a:r>
              <a:r>
                <a:rPr lang="zh-CN" altLang="en-US" sz="2000" dirty="0">
                  <a:solidFill>
                    <a:schemeClr val="accent1">
                      <a:lumMod val="75000"/>
                    </a:schemeClr>
                  </a:solidFill>
                </a:rPr>
                <a:t>实际值</a:t>
              </a:r>
              <a:r>
                <a:rPr lang="zh-CN" altLang="en-US" sz="2000" dirty="0">
                  <a:solidFill>
                    <a:schemeClr val="bg1">
                      <a:lumMod val="95000"/>
                    </a:schemeClr>
                  </a:solidFill>
                </a:rPr>
                <a:t>相同时，才会将内存地址</a:t>
              </a:r>
              <a:r>
                <a:rPr lang="en-US" altLang="zh-CN" sz="2000" dirty="0">
                  <a:solidFill>
                    <a:schemeClr val="bg1">
                      <a:lumMod val="95000"/>
                    </a:schemeClr>
                  </a:solidFill>
                </a:rPr>
                <a:t>V</a:t>
              </a:r>
              <a:r>
                <a:rPr lang="zh-CN" altLang="en-US" sz="2000" dirty="0">
                  <a:solidFill>
                    <a:schemeClr val="bg1">
                      <a:lumMod val="95000"/>
                    </a:schemeClr>
                  </a:solidFill>
                </a:rPr>
                <a:t>对应的值修改为</a:t>
              </a:r>
              <a:r>
                <a:rPr lang="en-US" altLang="zh-CN" sz="2000" dirty="0">
                  <a:solidFill>
                    <a:schemeClr val="bg1">
                      <a:lumMod val="95000"/>
                    </a:schemeClr>
                  </a:solidFill>
                </a:rPr>
                <a:t>B</a:t>
              </a:r>
              <a:r>
                <a:rPr lang="zh-CN" altLang="en-US" sz="2000" dirty="0" smtClean="0">
                  <a:solidFill>
                    <a:schemeClr val="bg1">
                      <a:lumMod val="95000"/>
                    </a:schemeClr>
                  </a:solidFill>
                </a:rPr>
                <a:t>。</a:t>
              </a:r>
              <a:endParaRPr lang="en-US" altLang="zh-CN" sz="2000" dirty="0" smtClean="0">
                <a:solidFill>
                  <a:schemeClr val="bg1">
                    <a:lumMod val="95000"/>
                  </a:schemeClr>
                </a:solidFill>
              </a:endParaRPr>
            </a:p>
            <a:p>
              <a:endParaRPr lang="en-US" altLang="zh-CN" sz="2000" dirty="0">
                <a:solidFill>
                  <a:schemeClr val="bg1">
                    <a:lumMod val="95000"/>
                  </a:schemeClr>
                </a:solidFill>
              </a:endParaRPr>
            </a:p>
            <a:p>
              <a:r>
                <a:rPr lang="en-US" altLang="zh-CN" sz="2000" dirty="0">
                  <a:solidFill>
                    <a:schemeClr val="bg1"/>
                  </a:solidFill>
                </a:rPr>
                <a:t>CAS</a:t>
              </a:r>
              <a:r>
                <a:rPr lang="zh-CN" altLang="en-US" sz="2000" dirty="0">
                  <a:solidFill>
                    <a:schemeClr val="bg1"/>
                  </a:solidFill>
                </a:rPr>
                <a:t>机制当中使用了</a:t>
              </a:r>
              <a:r>
                <a:rPr lang="en-US" altLang="zh-CN" sz="2000" dirty="0">
                  <a:solidFill>
                    <a:schemeClr val="bg1"/>
                  </a:solidFill>
                </a:rPr>
                <a:t>3</a:t>
              </a:r>
              <a:r>
                <a:rPr lang="zh-CN" altLang="en-US" sz="2000" dirty="0">
                  <a:solidFill>
                    <a:schemeClr val="bg1"/>
                  </a:solidFill>
                </a:rPr>
                <a:t>个基本操作数：内存地址</a:t>
              </a:r>
              <a:r>
                <a:rPr lang="en-US" altLang="zh-CN" sz="2000" dirty="0">
                  <a:solidFill>
                    <a:schemeClr val="bg1"/>
                  </a:solidFill>
                </a:rPr>
                <a:t>V</a:t>
              </a:r>
              <a:r>
                <a:rPr lang="zh-CN" altLang="en-US" sz="2000" dirty="0">
                  <a:solidFill>
                    <a:schemeClr val="bg1"/>
                  </a:solidFill>
                </a:rPr>
                <a:t>，旧的预期值</a:t>
              </a:r>
              <a:r>
                <a:rPr lang="en-US" altLang="zh-CN" sz="2000" dirty="0">
                  <a:solidFill>
                    <a:schemeClr val="bg1"/>
                  </a:solidFill>
                </a:rPr>
                <a:t>A</a:t>
              </a:r>
              <a:r>
                <a:rPr lang="zh-CN" altLang="en-US" sz="2000" dirty="0">
                  <a:solidFill>
                    <a:schemeClr val="bg1"/>
                  </a:solidFill>
                </a:rPr>
                <a:t>，要修改的新值</a:t>
              </a:r>
              <a:r>
                <a:rPr lang="en-US" altLang="zh-CN" sz="2000" dirty="0">
                  <a:solidFill>
                    <a:schemeClr val="bg1"/>
                  </a:solidFill>
                </a:rPr>
                <a:t>B</a:t>
              </a:r>
              <a:r>
                <a:rPr lang="zh-CN" altLang="en-US" sz="2000" dirty="0">
                  <a:solidFill>
                    <a:schemeClr val="bg1"/>
                  </a:solidFill>
                </a:rPr>
                <a:t>。</a:t>
              </a:r>
              <a:endParaRPr lang="zh-CN" altLang="en-US" sz="20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t>CAS</a:t>
            </a:r>
            <a:r>
              <a:rPr lang="zh-CN" altLang="en-US" sz="3200" b="1" dirty="0"/>
              <a:t>例子</a:t>
            </a:r>
            <a:endParaRPr lang="zh-CN" altLang="en-US" sz="3200" b="1" dirty="0"/>
          </a:p>
        </p:txBody>
      </p:sp>
      <p:sp>
        <p:nvSpPr>
          <p:cNvPr id="4" name="圆角矩形 3"/>
          <p:cNvSpPr/>
          <p:nvPr/>
        </p:nvSpPr>
        <p:spPr>
          <a:xfrm>
            <a:off x="740743"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en-US" altLang="zh-CN"/>
          </a:p>
        </p:txBody>
      </p:sp>
      <p:sp>
        <p:nvSpPr>
          <p:cNvPr id="8" name="圆角矩形 7"/>
          <p:cNvSpPr/>
          <p:nvPr/>
        </p:nvSpPr>
        <p:spPr>
          <a:xfrm>
            <a:off x="2108895"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a:t>
            </a:r>
            <a:endParaRPr lang="zh-CN" altLang="en-US" dirty="0"/>
          </a:p>
        </p:txBody>
      </p:sp>
      <p:sp>
        <p:nvSpPr>
          <p:cNvPr id="9" name="圆角矩形 8"/>
          <p:cNvSpPr/>
          <p:nvPr/>
        </p:nvSpPr>
        <p:spPr>
          <a:xfrm>
            <a:off x="3477047" y="1528728"/>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en-US" altLang="zh-CN" dirty="0"/>
          </a:p>
        </p:txBody>
      </p:sp>
      <p:sp>
        <p:nvSpPr>
          <p:cNvPr id="5" name="文本框 4"/>
          <p:cNvSpPr txBox="1"/>
          <p:nvPr/>
        </p:nvSpPr>
        <p:spPr>
          <a:xfrm>
            <a:off x="2108895" y="2568297"/>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6" name="矩形 5"/>
          <p:cNvSpPr/>
          <p:nvPr/>
        </p:nvSpPr>
        <p:spPr>
          <a:xfrm>
            <a:off x="308695" y="3540861"/>
            <a:ext cx="6429375" cy="923330"/>
          </a:xfrm>
          <a:prstGeom prst="rect">
            <a:avLst/>
          </a:prstGeom>
        </p:spPr>
        <p:txBody>
          <a:bodyPr>
            <a:spAutoFit/>
          </a:bodyPr>
          <a:lstStyle/>
          <a:p>
            <a:r>
              <a:rPr lang="zh-CN" altLang="en-US" dirty="0">
                <a:solidFill>
                  <a:srgbClr val="FF0000"/>
                </a:solidFill>
              </a:rPr>
              <a:t>此时线程</a:t>
            </a:r>
            <a:r>
              <a:rPr lang="en-US" altLang="zh-CN" dirty="0">
                <a:solidFill>
                  <a:srgbClr val="FF0000"/>
                </a:solidFill>
              </a:rPr>
              <a:t>1</a:t>
            </a:r>
            <a:r>
              <a:rPr lang="zh-CN" altLang="en-US" dirty="0">
                <a:solidFill>
                  <a:srgbClr val="FF0000"/>
                </a:solidFill>
              </a:rPr>
              <a:t>想要把变量的值增加</a:t>
            </a:r>
            <a:r>
              <a:rPr lang="en-US" altLang="zh-CN" dirty="0" smtClean="0">
                <a:solidFill>
                  <a:srgbClr val="FF0000"/>
                </a:solidFill>
              </a:rPr>
              <a:t>1</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对</a:t>
            </a:r>
            <a:r>
              <a:rPr lang="zh-CN" altLang="en-US" dirty="0">
                <a:solidFill>
                  <a:srgbClr val="FF0000"/>
                </a:solidFill>
              </a:rPr>
              <a:t>线程</a:t>
            </a:r>
            <a:r>
              <a:rPr lang="en-US" altLang="zh-CN" dirty="0">
                <a:solidFill>
                  <a:srgbClr val="FF0000"/>
                </a:solidFill>
              </a:rPr>
              <a:t>1</a:t>
            </a:r>
            <a:r>
              <a:rPr lang="zh-CN" altLang="en-US" dirty="0">
                <a:solidFill>
                  <a:srgbClr val="FF0000"/>
                </a:solidFill>
              </a:rPr>
              <a:t>来说，旧的预期值</a:t>
            </a:r>
            <a:r>
              <a:rPr lang="en-US" altLang="zh-CN" dirty="0">
                <a:solidFill>
                  <a:srgbClr val="FF0000"/>
                </a:solidFill>
              </a:rPr>
              <a:t>A=10</a:t>
            </a:r>
            <a:r>
              <a:rPr lang="zh-CN" altLang="en-US" dirty="0">
                <a:solidFill>
                  <a:srgbClr val="FF0000"/>
                </a:solidFill>
              </a:rPr>
              <a:t>，要修改的新值</a:t>
            </a:r>
            <a:r>
              <a:rPr lang="en-US" altLang="zh-CN" dirty="0">
                <a:solidFill>
                  <a:srgbClr val="FF0000"/>
                </a:solidFill>
              </a:rPr>
              <a:t>B=11</a:t>
            </a:r>
            <a:r>
              <a:rPr lang="zh-CN" altLang="en-US" dirty="0">
                <a:solidFill>
                  <a:srgbClr val="FF0000"/>
                </a:solidFill>
              </a:rPr>
              <a:t>。</a:t>
            </a:r>
            <a:endParaRPr lang="zh-CN" altLang="en-US" dirty="0">
              <a:solidFill>
                <a:srgbClr val="FF0000"/>
              </a:solidFill>
            </a:endParaRPr>
          </a:p>
        </p:txBody>
      </p:sp>
      <p:sp>
        <p:nvSpPr>
          <p:cNvPr id="7" name="圆角矩形 6"/>
          <p:cNvSpPr/>
          <p:nvPr/>
        </p:nvSpPr>
        <p:spPr>
          <a:xfrm>
            <a:off x="308695" y="1004352"/>
            <a:ext cx="5328592" cy="4628197"/>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056784"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8424936"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11</a:t>
            </a:r>
            <a:endParaRPr lang="zh-CN" altLang="en-US" dirty="0"/>
          </a:p>
        </p:txBody>
      </p:sp>
      <p:sp>
        <p:nvSpPr>
          <p:cNvPr id="18" name="圆角矩形 17"/>
          <p:cNvSpPr/>
          <p:nvPr/>
        </p:nvSpPr>
        <p:spPr>
          <a:xfrm>
            <a:off x="9793088"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8424936" y="2515974"/>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20" name="矩形 19"/>
          <p:cNvSpPr/>
          <p:nvPr/>
        </p:nvSpPr>
        <p:spPr>
          <a:xfrm>
            <a:off x="6624736" y="3472383"/>
            <a:ext cx="6429375" cy="923330"/>
          </a:xfrm>
          <a:prstGeom prst="rect">
            <a:avLst/>
          </a:prstGeom>
        </p:spPr>
        <p:txBody>
          <a:bodyPr>
            <a:spAutoFit/>
          </a:bodyPr>
          <a:lstStyle/>
          <a:p>
            <a:r>
              <a:rPr lang="zh-CN" altLang="en-US" dirty="0">
                <a:solidFill>
                  <a:srgbClr val="FF0000"/>
                </a:solidFill>
              </a:rPr>
              <a:t>在线程</a:t>
            </a:r>
            <a:r>
              <a:rPr lang="en-US" altLang="zh-CN" dirty="0">
                <a:solidFill>
                  <a:srgbClr val="FF0000"/>
                </a:solidFill>
              </a:rPr>
              <a:t>1</a:t>
            </a:r>
            <a:r>
              <a:rPr lang="zh-CN" altLang="en-US" dirty="0">
                <a:solidFill>
                  <a:srgbClr val="FF0000"/>
                </a:solidFill>
              </a:rPr>
              <a:t>要提交更新之前，另一个线程</a:t>
            </a:r>
            <a:r>
              <a:rPr lang="en-US" altLang="zh-CN" dirty="0">
                <a:solidFill>
                  <a:srgbClr val="FF0000"/>
                </a:solidFill>
              </a:rPr>
              <a:t>2</a:t>
            </a:r>
            <a:r>
              <a:rPr lang="zh-CN" altLang="en-US" dirty="0">
                <a:solidFill>
                  <a:srgbClr val="FF0000"/>
                </a:solidFill>
              </a:rPr>
              <a:t>抢先一步</a:t>
            </a:r>
            <a:r>
              <a:rPr lang="zh-CN" altLang="en-US" dirty="0" smtClean="0">
                <a:solidFill>
                  <a:srgbClr val="FF0000"/>
                </a:solidFill>
              </a:rPr>
              <a:t>，</a:t>
            </a:r>
            <a:endParaRPr lang="en-US" altLang="zh-CN" dirty="0" smtClean="0">
              <a:solidFill>
                <a:srgbClr val="FF0000"/>
              </a:solidFill>
            </a:endParaRPr>
          </a:p>
          <a:p>
            <a:r>
              <a:rPr lang="en-US" altLang="zh-CN" dirty="0">
                <a:solidFill>
                  <a:srgbClr val="FF0000"/>
                </a:solidFill>
              </a:rPr>
              <a:t> </a:t>
            </a:r>
            <a:endParaRPr lang="en-US" altLang="zh-CN" dirty="0" smtClean="0">
              <a:solidFill>
                <a:srgbClr val="FF0000"/>
              </a:solidFill>
            </a:endParaRPr>
          </a:p>
          <a:p>
            <a:r>
              <a:rPr lang="zh-CN" altLang="en-US" dirty="0" smtClean="0">
                <a:solidFill>
                  <a:srgbClr val="FF0000"/>
                </a:solidFill>
              </a:rPr>
              <a:t>把</a:t>
            </a:r>
            <a:r>
              <a:rPr lang="zh-CN" altLang="en-US" dirty="0">
                <a:solidFill>
                  <a:srgbClr val="FF0000"/>
                </a:solidFill>
              </a:rPr>
              <a:t>内存地址</a:t>
            </a:r>
            <a:r>
              <a:rPr lang="en-US" altLang="zh-CN" dirty="0">
                <a:solidFill>
                  <a:srgbClr val="FF0000"/>
                </a:solidFill>
              </a:rPr>
              <a:t>V</a:t>
            </a:r>
            <a:r>
              <a:rPr lang="zh-CN" altLang="en-US" dirty="0">
                <a:solidFill>
                  <a:srgbClr val="FF0000"/>
                </a:solidFill>
              </a:rPr>
              <a:t>中的变量值率先更新成了</a:t>
            </a:r>
            <a:r>
              <a:rPr lang="en-US" altLang="zh-CN" dirty="0">
                <a:solidFill>
                  <a:srgbClr val="FF0000"/>
                </a:solidFill>
              </a:rPr>
              <a:t>11</a:t>
            </a:r>
            <a:r>
              <a:rPr lang="zh-CN" altLang="en-US" dirty="0">
                <a:solidFill>
                  <a:srgbClr val="FF0000"/>
                </a:solidFill>
              </a:rPr>
              <a:t>。</a:t>
            </a:r>
            <a:endParaRPr lang="zh-CN" altLang="en-US" dirty="0">
              <a:solidFill>
                <a:srgbClr val="FF0000"/>
              </a:solidFill>
            </a:endParaRPr>
          </a:p>
        </p:txBody>
      </p:sp>
      <p:sp>
        <p:nvSpPr>
          <p:cNvPr id="21" name="圆角矩形 20"/>
          <p:cNvSpPr/>
          <p:nvPr/>
        </p:nvSpPr>
        <p:spPr>
          <a:xfrm>
            <a:off x="6624736" y="952030"/>
            <a:ext cx="5328592" cy="4752528"/>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89510" y="571570"/>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1</a:t>
            </a:r>
            <a:endParaRPr lang="zh-CN" altLang="en-US" dirty="0">
              <a:solidFill>
                <a:schemeClr val="accent1"/>
              </a:solidFill>
            </a:endParaRPr>
          </a:p>
        </p:txBody>
      </p:sp>
      <p:sp>
        <p:nvSpPr>
          <p:cNvPr id="23" name="文本框 22"/>
          <p:cNvSpPr txBox="1"/>
          <p:nvPr/>
        </p:nvSpPr>
        <p:spPr>
          <a:xfrm>
            <a:off x="8805639" y="541313"/>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2</a:t>
            </a:r>
            <a:endParaRPr lang="zh-CN" altLang="en-US" dirty="0">
              <a:solidFill>
                <a:schemeClr val="accent1"/>
              </a:solidFill>
            </a:endParaRPr>
          </a:p>
        </p:txBody>
      </p:sp>
      <p:sp>
        <p:nvSpPr>
          <p:cNvPr id="24" name="文本框 23"/>
          <p:cNvSpPr txBox="1"/>
          <p:nvPr/>
        </p:nvSpPr>
        <p:spPr>
          <a:xfrm>
            <a:off x="668735" y="3029873"/>
            <a:ext cx="2808312" cy="369332"/>
          </a:xfrm>
          <a:prstGeom prst="rect">
            <a:avLst/>
          </a:prstGeom>
          <a:noFill/>
        </p:spPr>
        <p:txBody>
          <a:bodyPr wrap="square" rtlCol="0">
            <a:spAutoFit/>
          </a:bodyPr>
          <a:lstStyle/>
          <a:p>
            <a:r>
              <a:rPr lang="zh-CN" altLang="en-US" dirty="0" smtClean="0">
                <a:solidFill>
                  <a:schemeClr val="bg1"/>
                </a:solidFill>
              </a:rPr>
              <a:t>线程</a:t>
            </a:r>
            <a:r>
              <a:rPr lang="en-US" altLang="zh-CN" dirty="0" smtClean="0">
                <a:solidFill>
                  <a:schemeClr val="bg1"/>
                </a:solidFill>
              </a:rPr>
              <a:t>1:  A=10,B=11</a:t>
            </a:r>
            <a:endParaRPr lang="zh-CN" altLang="en-US" dirty="0">
              <a:solidFill>
                <a:schemeClr val="bg1"/>
              </a:solidFill>
            </a:endParaRPr>
          </a:p>
        </p:txBody>
      </p:sp>
      <p:sp>
        <p:nvSpPr>
          <p:cNvPr id="10" name="矩形 9"/>
          <p:cNvSpPr/>
          <p:nvPr/>
        </p:nvSpPr>
        <p:spPr>
          <a:xfrm>
            <a:off x="2089510" y="6175298"/>
            <a:ext cx="9447491" cy="369332"/>
          </a:xfrm>
          <a:prstGeom prst="rect">
            <a:avLst/>
          </a:prstGeom>
        </p:spPr>
        <p:txBody>
          <a:bodyPr wrap="square">
            <a:spAutoFit/>
          </a:bodyPr>
          <a:lstStyle/>
          <a:p>
            <a:r>
              <a:rPr lang="en-US" altLang="zh-CN" dirty="0">
                <a:solidFill>
                  <a:schemeClr val="bg1"/>
                </a:solidFill>
              </a:rPr>
              <a:t>CAS</a:t>
            </a:r>
            <a:r>
              <a:rPr lang="zh-CN" altLang="en-US" dirty="0">
                <a:solidFill>
                  <a:schemeClr val="bg1"/>
                </a:solidFill>
              </a:rPr>
              <a:t>机制当中使用了</a:t>
            </a:r>
            <a:r>
              <a:rPr lang="en-US" altLang="zh-CN" dirty="0">
                <a:solidFill>
                  <a:schemeClr val="bg1"/>
                </a:solidFill>
              </a:rPr>
              <a:t>3</a:t>
            </a:r>
            <a:r>
              <a:rPr lang="zh-CN" altLang="en-US" dirty="0">
                <a:solidFill>
                  <a:schemeClr val="bg1"/>
                </a:solidFill>
              </a:rPr>
              <a:t>个基本操作数：内存地址</a:t>
            </a:r>
            <a:r>
              <a:rPr lang="en-US" altLang="zh-CN" dirty="0">
                <a:solidFill>
                  <a:schemeClr val="bg1"/>
                </a:solidFill>
              </a:rPr>
              <a:t>V</a:t>
            </a:r>
            <a:r>
              <a:rPr lang="zh-CN" altLang="en-US" dirty="0">
                <a:solidFill>
                  <a:schemeClr val="bg1"/>
                </a:solidFill>
              </a:rPr>
              <a:t>，旧的预期值</a:t>
            </a:r>
            <a:r>
              <a:rPr lang="en-US" altLang="zh-CN" dirty="0">
                <a:solidFill>
                  <a:schemeClr val="bg1"/>
                </a:solidFill>
              </a:rPr>
              <a:t>A</a:t>
            </a:r>
            <a:r>
              <a:rPr lang="zh-CN" altLang="en-US" dirty="0">
                <a:solidFill>
                  <a:schemeClr val="bg1"/>
                </a:solidFill>
              </a:rPr>
              <a:t>，要修改的新值</a:t>
            </a:r>
            <a:r>
              <a:rPr lang="en-US" altLang="zh-CN" dirty="0">
                <a:solidFill>
                  <a:schemeClr val="bg1"/>
                </a:solidFill>
              </a:rPr>
              <a:t>B</a:t>
            </a:r>
            <a:r>
              <a:rPr lang="zh-CN" altLang="en-US" dirty="0">
                <a:solidFill>
                  <a:schemeClr val="bg1"/>
                </a:solidFill>
              </a:rPr>
              <a:t>。</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t>线程</a:t>
            </a:r>
            <a:r>
              <a:rPr lang="en-US" altLang="zh-CN" sz="3200" b="1" dirty="0" smtClean="0"/>
              <a:t>1</a:t>
            </a:r>
            <a:r>
              <a:rPr lang="zh-CN" altLang="en-US" sz="3200" b="1" dirty="0" smtClean="0"/>
              <a:t>发现失败</a:t>
            </a:r>
            <a:endParaRPr lang="zh-CN" altLang="en-US" sz="3200" b="1" dirty="0"/>
          </a:p>
        </p:txBody>
      </p:sp>
      <p:sp>
        <p:nvSpPr>
          <p:cNvPr id="4" name="圆角矩形 3"/>
          <p:cNvSpPr/>
          <p:nvPr/>
        </p:nvSpPr>
        <p:spPr>
          <a:xfrm>
            <a:off x="740743"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en-US" altLang="zh-CN"/>
          </a:p>
        </p:txBody>
      </p:sp>
      <p:sp>
        <p:nvSpPr>
          <p:cNvPr id="8" name="圆角矩形 7"/>
          <p:cNvSpPr/>
          <p:nvPr/>
        </p:nvSpPr>
        <p:spPr>
          <a:xfrm>
            <a:off x="2108895"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a:t>
            </a:r>
            <a:endParaRPr lang="zh-CN" altLang="en-US" dirty="0"/>
          </a:p>
        </p:txBody>
      </p:sp>
      <p:sp>
        <p:nvSpPr>
          <p:cNvPr id="9" name="圆角矩形 8"/>
          <p:cNvSpPr/>
          <p:nvPr/>
        </p:nvSpPr>
        <p:spPr>
          <a:xfrm>
            <a:off x="3477047"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en-US" altLang="zh-CN" dirty="0"/>
          </a:p>
        </p:txBody>
      </p:sp>
      <p:sp>
        <p:nvSpPr>
          <p:cNvPr id="5" name="文本框 4"/>
          <p:cNvSpPr txBox="1"/>
          <p:nvPr/>
        </p:nvSpPr>
        <p:spPr>
          <a:xfrm>
            <a:off x="2108895" y="2568297"/>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6" name="矩形 5"/>
          <p:cNvSpPr/>
          <p:nvPr/>
        </p:nvSpPr>
        <p:spPr>
          <a:xfrm>
            <a:off x="668735" y="3931101"/>
            <a:ext cx="6429375" cy="584775"/>
          </a:xfrm>
          <a:prstGeom prst="rect">
            <a:avLst/>
          </a:prstGeom>
        </p:spPr>
        <p:txBody>
          <a:bodyPr>
            <a:spAutoFit/>
          </a:bodyPr>
          <a:lstStyle/>
          <a:p>
            <a:pPr lvl="0" eaLnBrk="0" hangingPunct="0"/>
            <a:r>
              <a:rPr lang="en-US" altLang="zh-CN" sz="1600" dirty="0" smtClean="0">
                <a:solidFill>
                  <a:srgbClr val="FF0000"/>
                </a:solidFill>
              </a:rPr>
              <a:t>A!=V</a:t>
            </a:r>
            <a:r>
              <a:rPr lang="zh-CN" altLang="en-US" sz="1600" dirty="0" smtClean="0">
                <a:solidFill>
                  <a:srgbClr val="FF0000"/>
                </a:solidFill>
              </a:rPr>
              <a:t>的值  </a:t>
            </a:r>
            <a:r>
              <a:rPr lang="en-US" altLang="zh-CN" sz="1600" dirty="0" smtClean="0">
                <a:solidFill>
                  <a:srgbClr val="FF0000"/>
                </a:solidFill>
              </a:rPr>
              <a:t>(10!=11)  </a:t>
            </a:r>
            <a:r>
              <a:rPr lang="zh-CN" altLang="en-US" sz="1600" dirty="0" smtClean="0">
                <a:solidFill>
                  <a:srgbClr val="FF0000"/>
                </a:solidFill>
              </a:rPr>
              <a:t>由于值经过</a:t>
            </a:r>
            <a:r>
              <a:rPr lang="zh-CN" altLang="zh-CN" sz="1600" b="1" dirty="0" smtClean="0">
                <a:solidFill>
                  <a:srgbClr val="FF0000"/>
                </a:solidFill>
                <a:latin typeface="宋体" panose="02010600030101010101" pitchFamily="2" charset="-122"/>
              </a:rPr>
              <a:t>volatile</a:t>
            </a:r>
            <a:r>
              <a:rPr lang="zh-CN" altLang="en-US" sz="1600" b="1" dirty="0" smtClean="0">
                <a:solidFill>
                  <a:srgbClr val="FF0000"/>
                </a:solidFill>
                <a:latin typeface="宋体" panose="02010600030101010101" pitchFamily="2" charset="-122"/>
              </a:rPr>
              <a:t>修饰</a:t>
            </a:r>
            <a:endParaRPr lang="en-US" altLang="zh-CN" sz="1600" b="1" dirty="0" smtClean="0">
              <a:solidFill>
                <a:srgbClr val="FF0000"/>
              </a:solidFill>
              <a:latin typeface="宋体" panose="02010600030101010101" pitchFamily="2" charset="-122"/>
            </a:endParaRPr>
          </a:p>
          <a:p>
            <a:pPr lvl="0" eaLnBrk="0" hangingPunct="0"/>
            <a:r>
              <a:rPr lang="zh-CN" altLang="en-US" sz="1600" b="1" dirty="0" smtClean="0">
                <a:solidFill>
                  <a:srgbClr val="FF0000"/>
                </a:solidFill>
                <a:latin typeface="宋体" panose="02010600030101010101" pitchFamily="2" charset="-122"/>
              </a:rPr>
              <a:t>立马就知道了，此时判断不等于实际值</a:t>
            </a:r>
            <a:endParaRPr lang="zh-CN" altLang="zh-CN" sz="1600" dirty="0">
              <a:solidFill>
                <a:srgbClr val="FF0000"/>
              </a:solidFill>
              <a:latin typeface="Arial" panose="020B0604020202020204" pitchFamily="34" charset="0"/>
            </a:endParaRPr>
          </a:p>
        </p:txBody>
      </p:sp>
      <p:sp>
        <p:nvSpPr>
          <p:cNvPr id="7" name="圆角矩形 6"/>
          <p:cNvSpPr/>
          <p:nvPr/>
        </p:nvSpPr>
        <p:spPr>
          <a:xfrm>
            <a:off x="308695" y="1004352"/>
            <a:ext cx="5328592" cy="4628197"/>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056784"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8424936"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11</a:t>
            </a:r>
            <a:endParaRPr lang="zh-CN" altLang="en-US" dirty="0"/>
          </a:p>
        </p:txBody>
      </p:sp>
      <p:sp>
        <p:nvSpPr>
          <p:cNvPr id="18" name="圆角矩形 17"/>
          <p:cNvSpPr/>
          <p:nvPr/>
        </p:nvSpPr>
        <p:spPr>
          <a:xfrm>
            <a:off x="9793088"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8424936" y="2515974"/>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20" name="矩形 19"/>
          <p:cNvSpPr/>
          <p:nvPr/>
        </p:nvSpPr>
        <p:spPr>
          <a:xfrm>
            <a:off x="6813255" y="3691386"/>
            <a:ext cx="6429375" cy="861774"/>
          </a:xfrm>
          <a:prstGeom prst="rect">
            <a:avLst/>
          </a:prstGeom>
        </p:spPr>
        <p:txBody>
          <a:bodyPr>
            <a:spAutoFit/>
          </a:bodyPr>
          <a:lstStyle/>
          <a:p>
            <a:r>
              <a:rPr lang="zh-CN" altLang="en-US" sz="1600" dirty="0">
                <a:solidFill>
                  <a:srgbClr val="FF0000"/>
                </a:solidFill>
              </a:rPr>
              <a:t>这一次比较幸运，没有其他线程改变地址</a:t>
            </a:r>
            <a:r>
              <a:rPr lang="en-US" altLang="zh-CN" sz="1600" dirty="0">
                <a:solidFill>
                  <a:srgbClr val="FF0000"/>
                </a:solidFill>
              </a:rPr>
              <a:t>V</a:t>
            </a:r>
            <a:r>
              <a:rPr lang="zh-CN" altLang="en-US" sz="1600" dirty="0">
                <a:solidFill>
                  <a:srgbClr val="FF0000"/>
                </a:solidFill>
              </a:rPr>
              <a:t>的</a:t>
            </a:r>
            <a:r>
              <a:rPr lang="zh-CN" altLang="en-US" sz="1600" dirty="0" smtClean="0">
                <a:solidFill>
                  <a:srgbClr val="FF0000"/>
                </a:solidFill>
              </a:rPr>
              <a:t>值</a:t>
            </a:r>
            <a:endParaRPr lang="en-US" altLang="zh-CN" sz="1600" dirty="0" smtClean="0">
              <a:solidFill>
                <a:srgbClr val="FF0000"/>
              </a:solidFill>
            </a:endParaRPr>
          </a:p>
          <a:p>
            <a:endParaRPr lang="en-US" altLang="zh-CN" sz="1600" dirty="0">
              <a:solidFill>
                <a:srgbClr val="FF0000"/>
              </a:solidFill>
            </a:endParaRPr>
          </a:p>
          <a:p>
            <a:r>
              <a:rPr lang="zh-CN" altLang="en-US" sz="1600" dirty="0" smtClean="0">
                <a:solidFill>
                  <a:srgbClr val="FF0000"/>
                </a:solidFill>
              </a:rPr>
              <a:t>线程</a:t>
            </a:r>
            <a:r>
              <a:rPr lang="en-US" altLang="zh-CN" sz="1600" dirty="0">
                <a:solidFill>
                  <a:srgbClr val="FF0000"/>
                </a:solidFill>
              </a:rPr>
              <a:t>1</a:t>
            </a:r>
            <a:r>
              <a:rPr lang="zh-CN" altLang="en-US" sz="1600" dirty="0">
                <a:solidFill>
                  <a:srgbClr val="FF0000"/>
                </a:solidFill>
              </a:rPr>
              <a:t>进行</a:t>
            </a:r>
            <a:r>
              <a:rPr lang="en-US" altLang="zh-CN" sz="1600" b="1" dirty="0">
                <a:solidFill>
                  <a:srgbClr val="FF0000"/>
                </a:solidFill>
              </a:rPr>
              <a:t>Compare</a:t>
            </a:r>
            <a:r>
              <a:rPr lang="zh-CN" altLang="en-US" sz="1600" dirty="0">
                <a:solidFill>
                  <a:srgbClr val="FF0000"/>
                </a:solidFill>
              </a:rPr>
              <a:t>，发现</a:t>
            </a:r>
            <a:r>
              <a:rPr lang="en-US" altLang="zh-CN" sz="1600" dirty="0">
                <a:solidFill>
                  <a:srgbClr val="FF0000"/>
                </a:solidFill>
              </a:rPr>
              <a:t>A</a:t>
            </a:r>
            <a:r>
              <a:rPr lang="zh-CN" altLang="en-US" sz="1600" dirty="0">
                <a:solidFill>
                  <a:srgbClr val="FF0000"/>
                </a:solidFill>
              </a:rPr>
              <a:t>和地址</a:t>
            </a:r>
            <a:r>
              <a:rPr lang="en-US" altLang="zh-CN" sz="1600" dirty="0">
                <a:solidFill>
                  <a:srgbClr val="FF0000"/>
                </a:solidFill>
              </a:rPr>
              <a:t>V</a:t>
            </a:r>
            <a:r>
              <a:rPr lang="zh-CN" altLang="en-US" sz="1600" dirty="0">
                <a:solidFill>
                  <a:srgbClr val="FF0000"/>
                </a:solidFill>
              </a:rPr>
              <a:t>的实际值是相等的。</a:t>
            </a:r>
            <a:endParaRPr lang="zh-CN" altLang="en-US" sz="1600" dirty="0">
              <a:solidFill>
                <a:srgbClr val="FF0000"/>
              </a:solidFill>
            </a:endParaRPr>
          </a:p>
        </p:txBody>
      </p:sp>
      <p:sp>
        <p:nvSpPr>
          <p:cNvPr id="21" name="圆角矩形 20"/>
          <p:cNvSpPr/>
          <p:nvPr/>
        </p:nvSpPr>
        <p:spPr>
          <a:xfrm>
            <a:off x="6624736" y="952030"/>
            <a:ext cx="5328592" cy="4752528"/>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117007" y="571570"/>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1</a:t>
            </a:r>
            <a:endParaRPr lang="zh-CN" altLang="en-US" dirty="0">
              <a:solidFill>
                <a:schemeClr val="accent1"/>
              </a:solidFill>
            </a:endParaRPr>
          </a:p>
        </p:txBody>
      </p:sp>
      <p:sp>
        <p:nvSpPr>
          <p:cNvPr id="24" name="文本框 23"/>
          <p:cNvSpPr txBox="1"/>
          <p:nvPr/>
        </p:nvSpPr>
        <p:spPr>
          <a:xfrm>
            <a:off x="668735" y="3029873"/>
            <a:ext cx="2808312" cy="369332"/>
          </a:xfrm>
          <a:prstGeom prst="rect">
            <a:avLst/>
          </a:prstGeom>
          <a:noFill/>
        </p:spPr>
        <p:txBody>
          <a:bodyPr wrap="square" rtlCol="0">
            <a:spAutoFit/>
          </a:bodyPr>
          <a:lstStyle/>
          <a:p>
            <a:r>
              <a:rPr lang="zh-CN" altLang="en-US" dirty="0" smtClean="0">
                <a:solidFill>
                  <a:schemeClr val="bg1"/>
                </a:solidFill>
              </a:rPr>
              <a:t>线程</a:t>
            </a:r>
            <a:r>
              <a:rPr lang="en-US" altLang="zh-CN" dirty="0" smtClean="0">
                <a:solidFill>
                  <a:schemeClr val="bg1"/>
                </a:solidFill>
              </a:rPr>
              <a:t>1:  A=10,B=11</a:t>
            </a:r>
            <a:endParaRPr lang="zh-CN" altLang="en-US" dirty="0">
              <a:solidFill>
                <a:schemeClr val="bg1"/>
              </a:solidFill>
            </a:endParaRPr>
          </a:p>
        </p:txBody>
      </p:sp>
      <p:sp>
        <p:nvSpPr>
          <p:cNvPr id="10" name="矩形 9"/>
          <p:cNvSpPr/>
          <p:nvPr/>
        </p:nvSpPr>
        <p:spPr>
          <a:xfrm>
            <a:off x="1964879" y="6284958"/>
            <a:ext cx="9447491" cy="369332"/>
          </a:xfrm>
          <a:prstGeom prst="rect">
            <a:avLst/>
          </a:prstGeom>
        </p:spPr>
        <p:txBody>
          <a:bodyPr wrap="square">
            <a:spAutoFit/>
          </a:bodyPr>
          <a:lstStyle/>
          <a:p>
            <a:r>
              <a:rPr lang="en-US" altLang="zh-CN" dirty="0">
                <a:solidFill>
                  <a:schemeClr val="bg1"/>
                </a:solidFill>
              </a:rPr>
              <a:t>CAS</a:t>
            </a:r>
            <a:r>
              <a:rPr lang="zh-CN" altLang="en-US" dirty="0">
                <a:solidFill>
                  <a:schemeClr val="bg1"/>
                </a:solidFill>
              </a:rPr>
              <a:t>机制当中使用了</a:t>
            </a:r>
            <a:r>
              <a:rPr lang="en-US" altLang="zh-CN" dirty="0">
                <a:solidFill>
                  <a:schemeClr val="bg1"/>
                </a:solidFill>
              </a:rPr>
              <a:t>3</a:t>
            </a:r>
            <a:r>
              <a:rPr lang="zh-CN" altLang="en-US" dirty="0">
                <a:solidFill>
                  <a:schemeClr val="bg1"/>
                </a:solidFill>
              </a:rPr>
              <a:t>个基本操作数：内存地址</a:t>
            </a:r>
            <a:r>
              <a:rPr lang="en-US" altLang="zh-CN" dirty="0">
                <a:solidFill>
                  <a:schemeClr val="bg1"/>
                </a:solidFill>
              </a:rPr>
              <a:t>V</a:t>
            </a:r>
            <a:r>
              <a:rPr lang="zh-CN" altLang="en-US" dirty="0">
                <a:solidFill>
                  <a:schemeClr val="bg1"/>
                </a:solidFill>
              </a:rPr>
              <a:t>，旧的预期值</a:t>
            </a:r>
            <a:r>
              <a:rPr lang="en-US" altLang="zh-CN" dirty="0">
                <a:solidFill>
                  <a:schemeClr val="bg1"/>
                </a:solidFill>
              </a:rPr>
              <a:t>A</a:t>
            </a:r>
            <a:r>
              <a:rPr lang="zh-CN" altLang="en-US" dirty="0">
                <a:solidFill>
                  <a:schemeClr val="bg1"/>
                </a:solidFill>
              </a:rPr>
              <a:t>，要修改的新值</a:t>
            </a:r>
            <a:r>
              <a:rPr lang="en-US" altLang="zh-CN" dirty="0">
                <a:solidFill>
                  <a:schemeClr val="bg1"/>
                </a:solidFill>
              </a:rPr>
              <a:t>B</a:t>
            </a:r>
            <a:r>
              <a:rPr lang="zh-CN" altLang="en-US" dirty="0">
                <a:solidFill>
                  <a:schemeClr val="bg1"/>
                </a:solidFill>
              </a:rPr>
              <a:t>。</a:t>
            </a:r>
            <a:endParaRPr lang="zh-CN" altLang="en-US" dirty="0">
              <a:solidFill>
                <a:schemeClr val="bg1"/>
              </a:solidFill>
            </a:endParaRPr>
          </a:p>
        </p:txBody>
      </p:sp>
      <p:sp>
        <p:nvSpPr>
          <p:cNvPr id="25" name="文本框 24"/>
          <p:cNvSpPr txBox="1"/>
          <p:nvPr/>
        </p:nvSpPr>
        <p:spPr>
          <a:xfrm>
            <a:off x="8568952" y="541313"/>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1</a:t>
            </a:r>
            <a:endParaRPr lang="zh-CN" altLang="en-US" dirty="0">
              <a:solidFill>
                <a:schemeClr val="accent1"/>
              </a:solidFill>
            </a:endParaRPr>
          </a:p>
        </p:txBody>
      </p:sp>
      <p:sp>
        <p:nvSpPr>
          <p:cNvPr id="26" name="文本框 25"/>
          <p:cNvSpPr txBox="1"/>
          <p:nvPr/>
        </p:nvSpPr>
        <p:spPr>
          <a:xfrm>
            <a:off x="7020780" y="2971739"/>
            <a:ext cx="2808312" cy="369332"/>
          </a:xfrm>
          <a:prstGeom prst="rect">
            <a:avLst/>
          </a:prstGeom>
          <a:noFill/>
        </p:spPr>
        <p:txBody>
          <a:bodyPr wrap="square" rtlCol="0">
            <a:spAutoFit/>
          </a:bodyPr>
          <a:lstStyle/>
          <a:p>
            <a:r>
              <a:rPr lang="zh-CN" altLang="en-US" dirty="0" smtClean="0">
                <a:solidFill>
                  <a:schemeClr val="bg1"/>
                </a:solidFill>
              </a:rPr>
              <a:t>线程</a:t>
            </a:r>
            <a:r>
              <a:rPr lang="en-US" altLang="zh-CN" dirty="0" smtClean="0">
                <a:solidFill>
                  <a:schemeClr val="bg1"/>
                </a:solidFill>
              </a:rPr>
              <a:t>1:  A=11,B=12</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sz="4000" dirty="0">
                <a:solidFill>
                  <a:srgbClr val="00B0F0"/>
                </a:solidFill>
              </a:rPr>
              <a:t>android人员的专属J</a:t>
            </a:r>
            <a:r>
              <a:rPr lang="en-US" sz="4000" dirty="0">
                <a:solidFill>
                  <a:srgbClr val="00B0F0"/>
                </a:solidFill>
              </a:rPr>
              <a:t>UC</a:t>
            </a:r>
            <a:r>
              <a:rPr sz="4000" dirty="0">
                <a:solidFill>
                  <a:srgbClr val="00B0F0"/>
                </a:solidFill>
              </a:rPr>
              <a:t>讲解 </a:t>
            </a:r>
            <a:endParaRPr sz="4000" dirty="0">
              <a:solidFill>
                <a:srgbClr val="00B0F0"/>
              </a:solidFill>
            </a:endParaRPr>
          </a:p>
          <a:p>
            <a:pPr algn="ctr">
              <a:lnSpc>
                <a:spcPct val="105000"/>
              </a:lnSpc>
            </a:pPr>
            <a:r>
              <a:rPr lang="en-US" sz="4000" dirty="0">
                <a:solidFill>
                  <a:srgbClr val="00B0F0"/>
                </a:solidFill>
              </a:rPr>
              <a:t>							</a:t>
            </a:r>
            <a:r>
              <a:rPr sz="2400" dirty="0">
                <a:solidFill>
                  <a:srgbClr val="00B0F0"/>
                </a:solidFill>
              </a:rPr>
              <a:t>0</a:t>
            </a:r>
            <a:r>
              <a:rPr lang="en-US" sz="2400" dirty="0">
                <a:solidFill>
                  <a:srgbClr val="00B0F0"/>
                </a:solidFill>
              </a:rPr>
              <a:t>2</a:t>
            </a:r>
            <a:r>
              <a:rPr sz="2400" dirty="0">
                <a:solidFill>
                  <a:srgbClr val="00B0F0"/>
                </a:solidFill>
              </a:rPr>
              <a:t>-</a:t>
            </a:r>
            <a:r>
              <a:rPr lang="zh-CN" sz="2400" dirty="0">
                <a:solidFill>
                  <a:srgbClr val="00B0F0"/>
                </a:solidFill>
              </a:rPr>
              <a:t>锁</a:t>
            </a:r>
            <a:endParaRPr lang="zh-CN" sz="2400" dirty="0">
              <a:solidFill>
                <a:srgbClr val="00B0F0"/>
              </a:solidFill>
            </a:endParaRPr>
          </a:p>
        </p:txBody>
      </p:sp>
      <p:sp>
        <p:nvSpPr>
          <p:cNvPr id="3" name="文本框 2"/>
          <p:cNvSpPr txBox="1"/>
          <p:nvPr/>
        </p:nvSpPr>
        <p:spPr>
          <a:xfrm>
            <a:off x="3420110" y="1744345"/>
            <a:ext cx="9589770" cy="3216910"/>
          </a:xfrm>
          <a:prstGeom prst="rect">
            <a:avLst/>
          </a:prstGeom>
        </p:spPr>
        <p:txBody>
          <a:bodyPr vert="horz" wrap="square" lIns="51029" tIns="25514" rIns="51029" bIns="25514" rtlCol="0">
            <a:noAutofit/>
          </a:bodyPr>
          <a:lstStyle/>
          <a:p>
            <a:pPr>
              <a:lnSpc>
                <a:spcPct val="135000"/>
              </a:lnSpc>
            </a:pPr>
            <a:r>
              <a:rPr>
                <a:solidFill>
                  <a:schemeClr val="bg1"/>
                </a:solidFill>
              </a:rPr>
              <a:t>    1.</a:t>
            </a:r>
            <a:r>
              <a:rPr lang="zh-CN">
                <a:solidFill>
                  <a:schemeClr val="bg1"/>
                </a:solidFill>
                <a:sym typeface="+mn-ea"/>
              </a:rPr>
              <a:t>线程安全性分析</a:t>
            </a:r>
            <a:endParaRPr lang="zh-CN">
              <a:solidFill>
                <a:schemeClr val="bg1"/>
              </a:solidFill>
            </a:endParaRPr>
          </a:p>
          <a:p>
            <a:pPr>
              <a:lnSpc>
                <a:spcPct val="135000"/>
              </a:lnSpc>
            </a:pPr>
            <a:r>
              <a:rPr>
                <a:solidFill>
                  <a:schemeClr val="bg1"/>
                </a:solidFill>
              </a:rPr>
              <a:t>    2.</a:t>
            </a:r>
            <a:r>
              <a:rPr lang="zh-CN">
                <a:solidFill>
                  <a:schemeClr val="bg1"/>
                </a:solidFill>
                <a:sym typeface="+mn-ea"/>
              </a:rPr>
              <a:t>synchronized</a:t>
            </a:r>
            <a:endParaRPr>
              <a:solidFill>
                <a:schemeClr val="bg1"/>
              </a:solidFill>
            </a:endParaRPr>
          </a:p>
          <a:p>
            <a:pPr>
              <a:lnSpc>
                <a:spcPct val="135000"/>
              </a:lnSpc>
            </a:pPr>
            <a:r>
              <a:rPr>
                <a:solidFill>
                  <a:schemeClr val="bg1"/>
                </a:solidFill>
              </a:rPr>
              <a:t>    3.</a:t>
            </a:r>
            <a:r>
              <a:rPr lang="en-US">
                <a:solidFill>
                  <a:schemeClr val="bg1"/>
                </a:solidFill>
              </a:rPr>
              <a:t>monitor</a:t>
            </a:r>
            <a:r>
              <a:rPr lang="zh-CN" altLang="en-US">
                <a:solidFill>
                  <a:schemeClr val="bg1"/>
                </a:solidFill>
              </a:rPr>
              <a:t>与对象头</a:t>
            </a:r>
            <a:endParaRPr>
              <a:solidFill>
                <a:schemeClr val="bg1"/>
              </a:solidFill>
            </a:endParaRPr>
          </a:p>
          <a:p>
            <a:pPr>
              <a:lnSpc>
                <a:spcPct val="135000"/>
              </a:lnSpc>
            </a:pPr>
            <a:r>
              <a:rPr>
                <a:solidFill>
                  <a:schemeClr val="bg1"/>
                </a:solidFill>
              </a:rPr>
              <a:t>    4.</a:t>
            </a:r>
            <a:r>
              <a:rPr lang="en-US">
                <a:solidFill>
                  <a:schemeClr val="bg1"/>
                </a:solidFill>
              </a:rPr>
              <a:t>CAS</a:t>
            </a:r>
            <a:r>
              <a:rPr lang="zh-CN" altLang="en-US">
                <a:solidFill>
                  <a:schemeClr val="bg1"/>
                </a:solidFill>
              </a:rPr>
              <a:t>原理</a:t>
            </a:r>
            <a:endParaRPr>
              <a:solidFill>
                <a:schemeClr val="bg1"/>
              </a:solidFill>
            </a:endParaRPr>
          </a:p>
          <a:p>
            <a:pPr>
              <a:lnSpc>
                <a:spcPct val="135000"/>
              </a:lnSpc>
            </a:pPr>
            <a:r>
              <a:rPr>
                <a:solidFill>
                  <a:schemeClr val="bg1"/>
                </a:solidFill>
              </a:rPr>
              <a:t>    5.</a:t>
            </a:r>
            <a:r>
              <a:rPr lang="zh-CN">
                <a:solidFill>
                  <a:schemeClr val="bg1"/>
                </a:solidFill>
              </a:rPr>
              <a:t>应用</a:t>
            </a:r>
            <a:r>
              <a:rPr lang="en-US" altLang="zh-CN">
                <a:solidFill>
                  <a:schemeClr val="bg1"/>
                </a:solidFill>
              </a:rPr>
              <a:t>CAS</a:t>
            </a:r>
            <a:r>
              <a:rPr lang="zh-CN" altLang="en-US">
                <a:solidFill>
                  <a:schemeClr val="bg1"/>
                </a:solidFill>
              </a:rPr>
              <a:t>原理对于</a:t>
            </a:r>
            <a:r>
              <a:rPr lang="en-US" altLang="zh-CN">
                <a:solidFill>
                  <a:schemeClr val="bg1"/>
                </a:solidFill>
              </a:rPr>
              <a:t>synchronized</a:t>
            </a:r>
            <a:r>
              <a:rPr lang="zh-CN" altLang="en-US">
                <a:solidFill>
                  <a:schemeClr val="bg1"/>
                </a:solidFill>
              </a:rPr>
              <a:t>进行优化</a:t>
            </a:r>
            <a:endParaRPr lang="zh-CN">
              <a:solidFill>
                <a:schemeClr val="bg1"/>
              </a:solidFill>
            </a:endParaRPr>
          </a:p>
          <a:p>
            <a:pPr>
              <a:lnSpc>
                <a:spcPct val="135000"/>
              </a:lnSpc>
            </a:pPr>
            <a:r>
              <a:rPr lang="en-US" altLang="zh-CN">
                <a:solidFill>
                  <a:schemeClr val="bg1"/>
                </a:solidFill>
              </a:rPr>
              <a:t> </a:t>
            </a:r>
            <a:endParaRPr lang="zh-CN" altLang="en-US">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JAVA</a:t>
            </a:r>
            <a:r>
              <a:rPr lang="zh-CN" altLang="en-US" sz="3200" dirty="0" smtClean="0">
                <a:sym typeface="+mn-ea"/>
              </a:rPr>
              <a:t>下的线程安全分析</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6257290" cy="1476375"/>
          </a:xfrm>
          <a:prstGeom prst="rect">
            <a:avLst/>
          </a:prstGeom>
          <a:noFill/>
        </p:spPr>
        <p:txBody>
          <a:bodyPr wrap="square" rtlCol="0" anchor="t">
            <a:spAutoFit/>
          </a:bodyPr>
          <a:p>
            <a:pPr marL="285750" indent="-285750">
              <a:buFont typeface="Arial" panose="020B0604020202020204" pitchFamily="34" charset="0"/>
              <a:buChar char="•"/>
            </a:pPr>
            <a:r>
              <a:rPr lang="zh-CN">
                <a:solidFill>
                  <a:schemeClr val="bg1"/>
                </a:solidFill>
              </a:rPr>
              <a:t>在系统处理过程中，最为常见的问题是同一线程对于相同资源进行访问所造成的数据处理异常问题</a:t>
            </a:r>
            <a:endParaRPr lang="zh-CN">
              <a:solidFill>
                <a:schemeClr val="bg1"/>
              </a:solidFill>
            </a:endParaRPr>
          </a:p>
          <a:p>
            <a:pPr marL="285750" indent="-285750">
              <a:buFont typeface="Arial" panose="020B0604020202020204" pitchFamily="34" charset="0"/>
              <a:buChar char="•"/>
            </a:pPr>
            <a:endParaRPr lang="zh-CN" sz="1800">
              <a:solidFill>
                <a:schemeClr val="bg1"/>
              </a:solidFill>
            </a:endParaRPr>
          </a:p>
          <a:p>
            <a:pPr marL="285750" indent="-285750">
              <a:buFont typeface="Arial" panose="020B0604020202020204" pitchFamily="34" charset="0"/>
              <a:buChar char="•"/>
            </a:pPr>
            <a:r>
              <a:rPr lang="zh-CN" sz="1800">
                <a:solidFill>
                  <a:schemeClr val="bg1"/>
                </a:solidFill>
              </a:rPr>
              <a:t>下面代码中可能出现的结果是多少？</a:t>
            </a:r>
            <a:endParaRPr lang="zh-CN" sz="1800">
              <a:solidFill>
                <a:schemeClr val="bg1"/>
              </a:solidFill>
            </a:endParaRPr>
          </a:p>
          <a:p>
            <a:pPr marL="285750" indent="-285750">
              <a:buFont typeface="Arial" panose="020B0604020202020204" pitchFamily="34" charset="0"/>
              <a:buChar char="•"/>
            </a:pPr>
            <a:endParaRPr lang="zh-CN" sz="1800">
              <a:solidFill>
                <a:schemeClr val="bg1"/>
              </a:solidFill>
            </a:endParaRPr>
          </a:p>
        </p:txBody>
      </p:sp>
      <p:pic>
        <p:nvPicPr>
          <p:cNvPr id="4" name="图片 3"/>
          <p:cNvPicPr>
            <a:picLocks noChangeAspect="1"/>
          </p:cNvPicPr>
          <p:nvPr>
            <p:custDataLst>
              <p:tags r:id="rId1"/>
            </p:custDataLst>
          </p:nvPr>
        </p:nvPicPr>
        <p:blipFill>
          <a:blip r:embed="rId2"/>
          <a:stretch>
            <a:fillRect/>
          </a:stretch>
        </p:blipFill>
        <p:spPr>
          <a:xfrm>
            <a:off x="5781675" y="2104390"/>
            <a:ext cx="5205095" cy="40360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出现问题的过程指令分析</a:t>
            </a:r>
            <a:r>
              <a:rPr lang="en-US" altLang="zh-CN" sz="3200" dirty="0" smtClean="0">
                <a:sym typeface="+mn-ea"/>
              </a:rPr>
              <a:t>-</a:t>
            </a:r>
            <a:r>
              <a:rPr lang="zh-CN" altLang="en-US" sz="3200" dirty="0" smtClean="0">
                <a:sym typeface="+mn-ea"/>
              </a:rPr>
              <a:t>线程的上下文切换</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2541270" y="1096010"/>
            <a:ext cx="7019925" cy="6219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临界区与竞态条件</a:t>
            </a:r>
            <a:endParaRPr 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6257290" cy="3415030"/>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bg1"/>
                </a:solidFill>
              </a:rPr>
              <a:t>临界区：</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一个程序运行多个线程本身没有问题</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出现问题最大的地方在于多个线程访问共享资源</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多个线程读共享资源其实也没有问题</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在多个线程对共享资源读写操作时发生指令交错，就会出现问题</a:t>
            </a:r>
            <a:endParaRPr lang="zh-CN" altLang="en-US">
              <a:solidFill>
                <a:schemeClr val="bg1"/>
              </a:solidFill>
            </a:endParaRPr>
          </a:p>
          <a:p>
            <a:pPr marL="285750" lvl="0" indent="-285750">
              <a:buFont typeface="Arial" panose="020B0604020202020204" pitchFamily="34" charset="0"/>
              <a:buChar char="•"/>
            </a:pPr>
            <a:r>
              <a:rPr lang="zh-CN" altLang="en-US" sz="1800">
                <a:solidFill>
                  <a:schemeClr val="bg1"/>
                </a:solidFill>
              </a:rPr>
              <a:t>一段代码块内如果存在对共享资源的多线程读写操作，称这段代码为临界区</a:t>
            </a:r>
            <a:endParaRPr lang="zh-CN" altLang="en-US" sz="1800">
              <a:solidFill>
                <a:schemeClr val="bg1"/>
              </a:solidFill>
            </a:endParaRPr>
          </a:p>
          <a:p>
            <a:pPr marL="285750" lvl="0" indent="-285750">
              <a:buFont typeface="Arial" panose="020B0604020202020204" pitchFamily="34" charset="0"/>
              <a:buChar char="•"/>
            </a:pPr>
            <a:endParaRPr lang="zh-CN" altLang="en-US" sz="1800">
              <a:solidFill>
                <a:schemeClr val="bg1"/>
              </a:solidFill>
            </a:endParaRPr>
          </a:p>
          <a:p>
            <a:pPr marL="285750" lvl="0" indent="-285750">
              <a:buFont typeface="Arial" panose="020B0604020202020204" pitchFamily="34" charset="0"/>
              <a:buChar char="•"/>
            </a:pPr>
            <a:r>
              <a:rPr lang="zh-CN" sz="1800" dirty="0" smtClean="0">
                <a:solidFill>
                  <a:schemeClr val="bg1"/>
                </a:solidFill>
                <a:sym typeface="+mn-ea"/>
              </a:rPr>
              <a:t>竞态</a:t>
            </a:r>
            <a:r>
              <a:rPr lang="zh-CN" altLang="en-US" sz="1800">
                <a:solidFill>
                  <a:schemeClr val="bg1"/>
                </a:solidFill>
              </a:rPr>
              <a:t>条件</a:t>
            </a:r>
            <a:r>
              <a:rPr lang="en-US" altLang="zh-CN" sz="1800">
                <a:solidFill>
                  <a:schemeClr val="bg1"/>
                </a:solidFill>
              </a:rPr>
              <a:t>:</a:t>
            </a:r>
            <a:endParaRPr lang="en-US" altLang="zh-CN" sz="1800">
              <a:solidFill>
                <a:schemeClr val="bg1"/>
              </a:solidFill>
            </a:endParaRPr>
          </a:p>
          <a:p>
            <a:pPr marL="742950" lvl="1" indent="-285750">
              <a:buFont typeface="Arial" panose="020B0604020202020204" pitchFamily="34" charset="0"/>
              <a:buChar char="•"/>
            </a:pPr>
            <a:r>
              <a:rPr lang="zh-CN" altLang="en-US" sz="1800">
                <a:solidFill>
                  <a:schemeClr val="bg1"/>
                </a:solidFill>
              </a:rPr>
              <a:t>多个线程在临界区内执行，由于代码执行序列不同而导致结果无法预测，称之为静态条件</a:t>
            </a:r>
            <a:endParaRPr lang="zh-CN" altLang="en-US" sz="1800">
              <a:solidFill>
                <a:schemeClr val="bg1"/>
              </a:solidFill>
            </a:endParaRPr>
          </a:p>
        </p:txBody>
      </p:sp>
      <p:pic>
        <p:nvPicPr>
          <p:cNvPr id="4" name="图片 3"/>
          <p:cNvPicPr>
            <a:picLocks noChangeAspect="1"/>
          </p:cNvPicPr>
          <p:nvPr/>
        </p:nvPicPr>
        <p:blipFill>
          <a:blip r:embed="rId1"/>
          <a:stretch>
            <a:fillRect/>
          </a:stretch>
        </p:blipFill>
        <p:spPr>
          <a:xfrm>
            <a:off x="7941310" y="1671955"/>
            <a:ext cx="3562350" cy="3362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应用之互斥</a:t>
            </a:r>
            <a:endParaRPr lang="zh-CN"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2861310"/>
          </a:xfrm>
          <a:prstGeom prst="rect">
            <a:avLst/>
          </a:prstGeom>
          <a:noFill/>
        </p:spPr>
        <p:txBody>
          <a:bodyPr wrap="square" rtlCol="0" anchor="t">
            <a:spAutoFit/>
          </a:bodyPr>
          <a:p>
            <a:r>
              <a:rPr lang="zh-CN" altLang="en-US">
                <a:solidFill>
                  <a:schemeClr val="bg1"/>
                </a:solidFill>
              </a:rPr>
              <a:t>为了避免临界区的竞态条件发生，</a:t>
            </a:r>
            <a:r>
              <a:rPr lang="en-US" altLang="zh-CN">
                <a:solidFill>
                  <a:schemeClr val="bg1"/>
                </a:solidFill>
              </a:rPr>
              <a:t>JAVA</a:t>
            </a:r>
            <a:r>
              <a:rPr lang="zh-CN" altLang="en-US">
                <a:solidFill>
                  <a:schemeClr val="bg1"/>
                </a:solidFill>
              </a:rPr>
              <a:t>提供多种手段进行规避</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阻塞式的解决方案：</a:t>
            </a:r>
            <a:r>
              <a:rPr lang="zh-CN">
                <a:solidFill>
                  <a:schemeClr val="bg1"/>
                </a:solidFill>
                <a:sym typeface="+mn-ea"/>
              </a:rPr>
              <a:t>synchronized</a:t>
            </a:r>
            <a:r>
              <a:rPr lang="en-US" altLang="zh-CN">
                <a:solidFill>
                  <a:schemeClr val="bg1"/>
                </a:solidFill>
                <a:sym typeface="+mn-ea"/>
              </a:rPr>
              <a:t>,Lock</a:t>
            </a:r>
            <a:endParaRPr lang="en-US" altLang="zh-CN">
              <a:solidFill>
                <a:schemeClr val="bg1"/>
              </a:solidFill>
              <a:sym typeface="+mn-ea"/>
            </a:endParaRPr>
          </a:p>
          <a:p>
            <a:pPr marL="742950" lvl="1" indent="-285750">
              <a:buFont typeface="Arial" panose="020B0604020202020204" pitchFamily="34" charset="0"/>
              <a:buChar char="•"/>
            </a:pPr>
            <a:r>
              <a:rPr lang="zh-CN" altLang="en-US">
                <a:solidFill>
                  <a:schemeClr val="bg1"/>
                </a:solidFill>
                <a:sym typeface="+mn-ea"/>
              </a:rPr>
              <a:t>非阻塞式的解决方案：原子变量</a:t>
            </a:r>
            <a:endParaRPr lang="zh-CN" altLang="en-US">
              <a:solidFill>
                <a:schemeClr val="bg1"/>
              </a:solidFill>
              <a:sym typeface="+mn-ea"/>
            </a:endParaRPr>
          </a:p>
          <a:p>
            <a:pPr marL="742950" lvl="1" indent="-285750">
              <a:buFont typeface="Arial" panose="020B0604020202020204" pitchFamily="34" charset="0"/>
              <a:buChar char="•"/>
            </a:pPr>
            <a:endParaRPr lang="zh-CN" altLang="en-US">
              <a:solidFill>
                <a:schemeClr val="bg1"/>
              </a:solidFill>
              <a:sym typeface="+mn-ea"/>
            </a:endParaRPr>
          </a:p>
          <a:p>
            <a:pPr marL="742950" lvl="1" indent="-285750">
              <a:buFont typeface="Arial" panose="020B0604020202020204" pitchFamily="34" charset="0"/>
              <a:buChar char="•"/>
            </a:pPr>
            <a:endParaRPr lang="zh-CN" altLang="en-US">
              <a:solidFill>
                <a:schemeClr val="bg1"/>
              </a:solidFill>
              <a:sym typeface="+mn-ea"/>
            </a:endParaRPr>
          </a:p>
          <a:p>
            <a:pPr marL="0" lvl="0" indent="0">
              <a:buFont typeface="Arial" panose="020B0604020202020204" pitchFamily="34" charset="0"/>
              <a:buNone/>
            </a:pPr>
            <a:r>
              <a:rPr lang="zh-CN" sz="1800">
                <a:solidFill>
                  <a:schemeClr val="bg1"/>
                </a:solidFill>
                <a:sym typeface="+mn-ea"/>
              </a:rPr>
              <a:t>synchronized对象锁：</a:t>
            </a:r>
            <a:endParaRPr lang="zh-CN" sz="1800">
              <a:solidFill>
                <a:schemeClr val="bg1"/>
              </a:solidFill>
              <a:sym typeface="+mn-ea"/>
            </a:endParaRPr>
          </a:p>
          <a:p>
            <a:pPr marL="0" lvl="0" indent="0">
              <a:buFont typeface="Arial" panose="020B0604020202020204" pitchFamily="34" charset="0"/>
              <a:buNone/>
            </a:pPr>
            <a:r>
              <a:rPr lang="en-US" altLang="zh-CN" sz="1800">
                <a:solidFill>
                  <a:schemeClr val="bg1"/>
                </a:solidFill>
                <a:sym typeface="+mn-ea"/>
              </a:rPr>
              <a:t>	</a:t>
            </a:r>
            <a:r>
              <a:rPr lang="zh-CN" altLang="en-US" sz="1800">
                <a:solidFill>
                  <a:schemeClr val="bg1"/>
                </a:solidFill>
                <a:sym typeface="+mn-ea"/>
              </a:rPr>
              <a:t>采用互斥方式让统一时刻之多只有一个线程持有对象锁，其他线程在获取这个对象锁会被阻塞，不用担心线程上下文切换</a:t>
            </a: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a:sym typeface="+mn-ea"/>
              </a:rPr>
              <a:t>synchronized</a:t>
            </a:r>
            <a:r>
              <a:rPr lang="en-US" altLang="zh-CN" sz="3200">
                <a:sym typeface="+mn-ea"/>
              </a:rPr>
              <a:t>---</a:t>
            </a:r>
            <a:r>
              <a:rPr lang="zh-CN" altLang="en-US" sz="3200">
                <a:sym typeface="+mn-ea"/>
              </a:rPr>
              <a:t>本质与等价方案</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645160"/>
          </a:xfrm>
          <a:prstGeom prst="rect">
            <a:avLst/>
          </a:prstGeom>
          <a:noFill/>
        </p:spPr>
        <p:txBody>
          <a:bodyPr wrap="square" rtlCol="0" anchor="t">
            <a:spAutoFit/>
          </a:bodyPr>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pic>
        <p:nvPicPr>
          <p:cNvPr id="4" name="图片 3"/>
          <p:cNvPicPr>
            <a:picLocks noChangeAspect="1"/>
          </p:cNvPicPr>
          <p:nvPr/>
        </p:nvPicPr>
        <p:blipFill>
          <a:blip r:embed="rId1"/>
          <a:stretch>
            <a:fillRect/>
          </a:stretch>
        </p:blipFill>
        <p:spPr>
          <a:xfrm>
            <a:off x="3044825" y="1672590"/>
            <a:ext cx="5646420" cy="4785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a:sym typeface="+mn-ea"/>
              </a:rPr>
              <a:t>Mark</a:t>
            </a:r>
            <a:r>
              <a:rPr lang="zh-CN" altLang="en-US" sz="3200">
                <a:sym typeface="+mn-ea"/>
              </a:rPr>
              <a:t>中的数据对于并发的支持</a:t>
            </a:r>
            <a:endParaRPr lang="zh-CN" altLang="en-US" sz="3200" dirty="0" smtClean="0">
              <a:sym typeface="+mn-ea"/>
            </a:endParaRPr>
          </a:p>
        </p:txBody>
      </p:sp>
      <p:sp>
        <p:nvSpPr>
          <p:cNvPr id="3" name="圆角矩形 2"/>
          <p:cNvSpPr/>
          <p:nvPr/>
        </p:nvSpPr>
        <p:spPr>
          <a:xfrm>
            <a:off x="667385" y="1384300"/>
            <a:ext cx="11546205" cy="524192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1090" y="1600200"/>
            <a:ext cx="9300845" cy="645160"/>
          </a:xfrm>
          <a:prstGeom prst="rect">
            <a:avLst/>
          </a:prstGeom>
          <a:noFill/>
        </p:spPr>
        <p:txBody>
          <a:bodyPr wrap="square" rtlCol="0" anchor="t">
            <a:spAutoFit/>
          </a:bodyPr>
          <a:p>
            <a:pPr marL="0" lvl="0" indent="0">
              <a:buFont typeface="Arial" panose="020B0604020202020204" pitchFamily="34" charset="0"/>
              <a:buNone/>
            </a:pPr>
            <a:endParaRPr lang="zh-CN" altLang="en-US" sz="1800">
              <a:solidFill>
                <a:schemeClr val="bg1"/>
              </a:solidFill>
              <a:sym typeface="+mn-ea"/>
            </a:endParaRPr>
          </a:p>
          <a:p>
            <a:pPr marL="0" lvl="0" indent="0">
              <a:buFont typeface="Arial" panose="020B0604020202020204" pitchFamily="34" charset="0"/>
              <a:buNone/>
            </a:pPr>
            <a:endParaRPr lang="zh-CN" altLang="en-US" sz="1800">
              <a:solidFill>
                <a:schemeClr val="bg1"/>
              </a:solidFill>
              <a:sym typeface="+mn-ea"/>
            </a:endParaRPr>
          </a:p>
        </p:txBody>
      </p:sp>
      <p:sp>
        <p:nvSpPr>
          <p:cNvPr id="4" name="文本框 3"/>
          <p:cNvSpPr txBox="1"/>
          <p:nvPr/>
        </p:nvSpPr>
        <p:spPr>
          <a:xfrm>
            <a:off x="1244600" y="1816100"/>
            <a:ext cx="9811385" cy="1753235"/>
          </a:xfrm>
          <a:prstGeom prst="rect">
            <a:avLst/>
          </a:prstGeom>
          <a:noFill/>
        </p:spPr>
        <p:txBody>
          <a:bodyPr wrap="square" rtlCol="0">
            <a:spAutoFit/>
          </a:bodyPr>
          <a:p>
            <a:r>
              <a:rPr lang="zh-CN" altLang="en-US">
                <a:solidFill>
                  <a:schemeClr val="bg1"/>
                </a:solidFill>
              </a:rPr>
              <a:t>线程分布的不同锁分类：</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偏向锁：</a:t>
            </a:r>
            <a:r>
              <a:rPr lang="en-US" altLang="zh-CN">
                <a:solidFill>
                  <a:schemeClr val="bg1"/>
                </a:solidFill>
              </a:rPr>
              <a:t> </a:t>
            </a:r>
            <a:r>
              <a:rPr lang="zh-CN" altLang="en-US">
                <a:solidFill>
                  <a:schemeClr val="bg1"/>
                </a:solidFill>
              </a:rPr>
              <a:t>只针对于一个线程，单个线程体系下加锁，本质就只有一把，直接应用</a:t>
            </a:r>
            <a:r>
              <a:rPr lang="en-US" altLang="zh-CN">
                <a:solidFill>
                  <a:schemeClr val="bg1"/>
                </a:solidFill>
              </a:rPr>
              <a:t>markword</a:t>
            </a:r>
            <a:r>
              <a:rPr lang="zh-CN" altLang="en-US">
                <a:solidFill>
                  <a:schemeClr val="bg1"/>
                </a:solidFill>
              </a:rPr>
              <a:t>解决识别问题</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轻量级锁：只针对于两个线程，利用栈区结构来存储线程</a:t>
            </a:r>
            <a:r>
              <a:rPr lang="en-US" altLang="zh-CN">
                <a:solidFill>
                  <a:schemeClr val="bg1"/>
                </a:solidFill>
              </a:rPr>
              <a:t>ID</a:t>
            </a:r>
            <a:r>
              <a:rPr lang="zh-CN" altLang="en-US">
                <a:solidFill>
                  <a:schemeClr val="bg1"/>
                </a:solidFill>
              </a:rPr>
              <a:t>不同</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重量级锁：两个以上线程，利用一个全新的结构来存储不同的</a:t>
            </a:r>
            <a:r>
              <a:rPr lang="en-US" altLang="zh-CN">
                <a:solidFill>
                  <a:schemeClr val="bg1"/>
                </a:solidFill>
              </a:rPr>
              <a:t>ID</a:t>
            </a:r>
            <a:endParaRPr lang="zh-CN" altLang="en-US">
              <a:solidFill>
                <a:schemeClr val="bg1"/>
              </a:solidFill>
            </a:endParaRPr>
          </a:p>
          <a:p>
            <a:pPr marL="285750" indent="-285750"/>
            <a:endParaRPr lang="zh-CN" altLang="en-US">
              <a:solidFill>
                <a:schemeClr val="bg1"/>
              </a:solidFill>
            </a:endParaRPr>
          </a:p>
        </p:txBody>
      </p:sp>
      <p:pic>
        <p:nvPicPr>
          <p:cNvPr id="7" name="图片 6"/>
          <p:cNvPicPr>
            <a:picLocks noChangeAspect="1"/>
          </p:cNvPicPr>
          <p:nvPr/>
        </p:nvPicPr>
        <p:blipFill>
          <a:blip r:embed="rId1"/>
          <a:stretch>
            <a:fillRect/>
          </a:stretch>
        </p:blipFill>
        <p:spPr>
          <a:xfrm>
            <a:off x="1244600" y="1024255"/>
            <a:ext cx="10805160" cy="54311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KSO_WM_UNIT_PLACING_PICTURE_USER_VIEWPORT" val="{&quot;height&quot;:9270,&quot;width&quot;:11955}"/>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1837</Words>
  <Application>WPS 演示</Application>
  <PresentationFormat>自定义</PresentationFormat>
  <Paragraphs>188</Paragraphs>
  <Slides>18</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宋体</vt:lpstr>
      <vt:lpstr>Wingdings</vt:lpstr>
      <vt:lpstr>Calibri</vt:lpstr>
      <vt:lpstr>Segoe UI</vt:lpstr>
      <vt:lpstr>Calibri</vt:lpstr>
      <vt:lpstr>黑体</vt:lpstr>
      <vt:lpstr>思源黑体 CN Normal</vt:lpstr>
      <vt:lpstr>微软雅黑</vt:lpstr>
      <vt:lpstr>思源黑体 CN Medium</vt:lpstr>
      <vt:lpstr>思源黑体 CN Bold</vt:lpstr>
      <vt:lpstr>Arial Unicode MS</vt:lpstr>
      <vt:lpstr>Calibri Light</vt:lpstr>
      <vt:lpstr>Segoe Print</vt:lpstr>
      <vt:lpstr>Times New Roman</vt:lpstr>
      <vt:lpstr>第一PPT，www.1ppt.com</vt:lpstr>
      <vt:lpstr>PowerPoint 演示文稿</vt:lpstr>
      <vt:lpstr>PowerPoint 演示文稿</vt:lpstr>
      <vt:lpstr>PowerPoint 演示文稿</vt:lpstr>
      <vt:lpstr>JAVA下的线程安全分析</vt:lpstr>
      <vt:lpstr>出现问题的过程指令分析-线程的上下文切换</vt:lpstr>
      <vt:lpstr>临界区与竞态条件</vt:lpstr>
      <vt:lpstr>应用之互斥</vt:lpstr>
      <vt:lpstr>synchronized---本质与等价方案</vt:lpstr>
      <vt:lpstr>Mark中的数据对于并发的支持</vt:lpstr>
      <vt:lpstr>synchronized---本质与等价方案</vt:lpstr>
      <vt:lpstr>字节码角度去看synchronized</vt:lpstr>
      <vt:lpstr>字节码角度去看synchronized</vt:lpstr>
      <vt:lpstr>偏向锁</vt:lpstr>
      <vt:lpstr>什么是CAS？</vt:lpstr>
      <vt:lpstr>CAS例子</vt:lpstr>
      <vt:lpstr>线程1发现失败</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134</cp:revision>
  <dcterms:created xsi:type="dcterms:W3CDTF">2016-09-17T14:09:00Z</dcterms:created>
  <dcterms:modified xsi:type="dcterms:W3CDTF">2021-10-13T14:40:56Z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4D09FFEAAD7F41B9B0C05C188558DDB5</vt:lpwstr>
  </property>
  <property fmtid="{D5CDD505-2E9C-101B-9397-08002B2CF9AE}" pid="3" name="KSOProductBuildVer">
    <vt:lpwstr>2052-11.1.0.10700</vt:lpwstr>
  </property>
</Properties>
</file>