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716" r:id="rId3"/>
    <p:sldId id="2717" r:id="rId5"/>
    <p:sldId id="2718" r:id="rId6"/>
    <p:sldId id="3217" r:id="rId7"/>
    <p:sldId id="3218" r:id="rId8"/>
    <p:sldId id="3267" r:id="rId9"/>
    <p:sldId id="3260" r:id="rId10"/>
    <p:sldId id="3194" r:id="rId11"/>
    <p:sldId id="3261" r:id="rId12"/>
    <p:sldId id="3195" r:id="rId13"/>
    <p:sldId id="3219" r:id="rId14"/>
    <p:sldId id="3262" r:id="rId15"/>
    <p:sldId id="3263" r:id="rId16"/>
    <p:sldId id="3264" r:id="rId17"/>
    <p:sldId id="3265" r:id="rId18"/>
    <p:sldId id="3268" r:id="rId19"/>
    <p:sldId id="2763" r:id="rId20"/>
    <p:sldId id="2764" r:id="rId21"/>
  </p:sldIdLst>
  <p:sldSz cx="12858750" cy="7232650"/>
  <p:notesSz cx="6858000" cy="9144000"/>
  <p:custDataLst>
    <p:tags r:id="rId2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E41"/>
    <a:srgbClr val="669121"/>
    <a:srgbClr val="7CB125"/>
    <a:srgbClr val="591E87"/>
    <a:srgbClr val="749A03"/>
    <a:srgbClr val="9EC304"/>
    <a:srgbClr val="A432E1"/>
    <a:srgbClr val="A7BC1B"/>
    <a:srgbClr val="C65568"/>
    <a:srgbClr val="591F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1" autoAdjust="0"/>
    <p:restoredTop sz="92986" autoAdjust="0"/>
  </p:normalViewPr>
  <p:slideViewPr>
    <p:cSldViewPr>
      <p:cViewPr varScale="1">
        <p:scale>
          <a:sx n="84" d="100"/>
          <a:sy n="84" d="100"/>
        </p:scale>
        <p:origin x="504" y="77"/>
      </p:cViewPr>
      <p:guideLst>
        <p:guide orient="horz" pos="735"/>
        <p:guide pos="4109"/>
        <p:guide pos="420"/>
        <p:guide orient="horz" pos="4238"/>
        <p:guide pos="7589"/>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5.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a:t>https://blog.csdn.net/huachao1001/article/details/51810328</a:t>
            </a:r>
            <a:br>
              <a:rPr dirty="0"/>
            </a:br>
            <a:endParaRPr dirty="0"/>
          </a:p>
          <a:p>
            <a:endParaRPr dirty="0"/>
          </a:p>
          <a:p>
            <a:r>
              <a:rPr dirty="0"/>
              <a:t>https://www.cnblogs.com/chiangchou/p/javassist.html</a:t>
            </a:r>
            <a:endParaRPr dirty="0"/>
          </a:p>
          <a:p>
            <a:r>
              <a:rPr dirty="0"/>
              <a:t>https://blog.csdn.net/huachao1001/article/details/51810328</a:t>
            </a:r>
            <a:endParaRPr dirty="0"/>
          </a:p>
          <a:p>
            <a:r>
              <a:rPr dirty="0"/>
              <a:t>https://www.jianshu.com/p/37a5e058830a</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2" name="矩形 1"/>
          <p:cNvSpPr/>
          <p:nvPr userDrawn="1"/>
        </p:nvSpPr>
        <p:spPr>
          <a:xfrm>
            <a:off x="2" y="301329"/>
            <a:ext cx="92669"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p:nvPr>
        </p:nvSpPr>
        <p:spPr>
          <a:xfrm>
            <a:off x="223039" y="282618"/>
            <a:ext cx="12055205" cy="614405"/>
          </a:xfrm>
          <a:prstGeom prst="rect">
            <a:avLst/>
          </a:prstGeom>
        </p:spPr>
        <p:txBody>
          <a:bodyPr vert="horz" lIns="91440" tIns="45720" rIns="91440" bIns="45720" rtlCol="0" anchor="ctr">
            <a:noAutofit/>
          </a:bodyPr>
          <a:lstStyle>
            <a:lvl1pPr>
              <a:defRPr sz="335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5" name="矩形 4"/>
          <p:cNvSpPr/>
          <p:nvPr userDrawn="1"/>
        </p:nvSpPr>
        <p:spPr>
          <a:xfrm>
            <a:off x="118960" y="303957"/>
            <a:ext cx="45719" cy="600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正文版式">
    <p:spTree>
      <p:nvGrpSpPr>
        <p:cNvPr id="1" name=""/>
        <p:cNvGrpSpPr/>
        <p:nvPr/>
      </p:nvGrpSpPr>
      <p:grpSpPr>
        <a:xfrm>
          <a:off x="0" y="0"/>
          <a:ext cx="0" cy="0"/>
          <a:chOff x="0" y="0"/>
          <a:chExt cx="0" cy="0"/>
        </a:xfrm>
      </p:grpSpPr>
      <p:sp>
        <p:nvSpPr>
          <p:cNvPr id="10" name="矩形 9"/>
          <p:cNvSpPr/>
          <p:nvPr userDrawn="1"/>
        </p:nvSpPr>
        <p:spPr>
          <a:xfrm>
            <a:off x="150482" y="301329"/>
            <a:ext cx="86205"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2" name="矩形 1"/>
          <p:cNvSpPr/>
          <p:nvPr userDrawn="1"/>
        </p:nvSpPr>
        <p:spPr>
          <a:xfrm>
            <a:off x="2" y="301329"/>
            <a:ext cx="137620" cy="6027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hasCustomPrompt="1"/>
          </p:nvPr>
        </p:nvSpPr>
        <p:spPr>
          <a:xfrm>
            <a:off x="401795" y="289634"/>
            <a:ext cx="12055205" cy="614405"/>
          </a:xfrm>
          <a:prstGeom prst="rect">
            <a:avLst/>
          </a:prstGeom>
        </p:spPr>
        <p:txBody>
          <a:bodyPr vert="horz" lIns="91440" tIns="45720" rIns="91440" bIns="45720" rtlCol="0" anchor="ctr">
            <a:noAutofit/>
          </a:bodyPr>
          <a:lstStyle>
            <a:lvl1pPr>
              <a:defRPr>
                <a:solidFill>
                  <a:schemeClr val="bg1"/>
                </a:solidFill>
              </a:defRPr>
            </a:lvl1pPr>
          </a:lstStyle>
          <a:p>
            <a:r>
              <a:rPr lang="zh-CN" altLang="en-US" dirty="0"/>
              <a:t>单击此处编辑标题样式</a:t>
            </a:r>
            <a:endParaRPr lang="zh-CN" altLang="en-US" dirty="0"/>
          </a:p>
        </p:txBody>
      </p:sp>
      <p:sp>
        <p:nvSpPr>
          <p:cNvPr id="6" name="文本占位符 10"/>
          <p:cNvSpPr>
            <a:spLocks noGrp="1"/>
          </p:cNvSpPr>
          <p:nvPr>
            <p:ph type="body" sz="quarter" idx="12" hasCustomPrompt="1"/>
          </p:nvPr>
        </p:nvSpPr>
        <p:spPr>
          <a:xfrm>
            <a:off x="946384" y="1245592"/>
            <a:ext cx="10965983" cy="5484707"/>
          </a:xfrm>
          <a:prstGeom prst="rect">
            <a:avLst/>
          </a:prstGeom>
        </p:spPr>
        <p:txBody>
          <a:bodyPr/>
          <a:lstStyle>
            <a:lvl1pPr marL="481965" indent="-481965">
              <a:buClr>
                <a:srgbClr val="1577BA"/>
              </a:buClr>
              <a:buFont typeface="Arial" panose="020B0604020202020204" pitchFamily="34" charset="0"/>
              <a:buChar char="•"/>
              <a:defRPr lang="zh-CN" altLang="en-US" sz="3570"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268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481965" lvl="0" indent="-481965" algn="l" defTabSz="1285240" rtl="0" eaLnBrk="1" latinLnBrk="0" hangingPunct="1">
              <a:lnSpc>
                <a:spcPct val="150000"/>
              </a:lnSpc>
              <a:spcBef>
                <a:spcPts val="135"/>
              </a:spcBef>
              <a:buFont typeface="Arial" panose="020B0604020202020204" pitchFamily="34" charset="0"/>
              <a:buChar char="•"/>
            </a:pPr>
            <a:r>
              <a:rPr lang="zh-CN" altLang="en-US" dirty="0"/>
              <a:t>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7" name="矩形 6"/>
          <p:cNvSpPr/>
          <p:nvPr userDrawn="1"/>
        </p:nvSpPr>
        <p:spPr>
          <a:xfrm>
            <a:off x="9957767" y="6784677"/>
            <a:ext cx="775136" cy="246221"/>
          </a:xfrm>
          <a:prstGeom prst="rect">
            <a:avLst/>
          </a:prstGeom>
        </p:spPr>
        <p:txBody>
          <a:bodyPr wrap="square">
            <a:spAutoFit/>
          </a:bodyPr>
          <a:lstStyle/>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模板下载：</a:t>
            </a:r>
            <a:r>
              <a:rPr lang="en-US" altLang="zh-CN" sz="100" dirty="0">
                <a:solidFill>
                  <a:prstClr val="black"/>
                </a:solidFill>
                <a:latin typeface="Calibri" panose="020F0502020204030204"/>
                <a:ea typeface="宋体" panose="02010600030101010101" pitchFamily="2" charset="-122"/>
              </a:rPr>
              <a:t>www.1ppt.com/moban/     </a:t>
            </a:r>
            <a:r>
              <a:rPr lang="zh-CN" altLang="en-US" sz="100" dirty="0">
                <a:solidFill>
                  <a:prstClr val="black"/>
                </a:solidFill>
                <a:latin typeface="Calibri" panose="020F0502020204030204"/>
                <a:ea typeface="宋体" panose="02010600030101010101" pitchFamily="2" charset="-122"/>
              </a:rPr>
              <a:t>行业</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www.1ppt.com/hangye/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节日</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www.1ppt.com/jieri/           PPT</a:t>
            </a:r>
            <a:r>
              <a:rPr lang="zh-CN" altLang="en-US" sz="100" dirty="0">
                <a:solidFill>
                  <a:prstClr val="black"/>
                </a:solidFill>
                <a:latin typeface="Calibri" panose="020F0502020204030204"/>
                <a:ea typeface="宋体" panose="02010600030101010101" pitchFamily="2" charset="-122"/>
              </a:rPr>
              <a:t>素材下载：</a:t>
            </a:r>
            <a:r>
              <a:rPr lang="en-US" altLang="zh-CN" sz="100" dirty="0">
                <a:solidFill>
                  <a:prstClr val="black"/>
                </a:solidFill>
                <a:latin typeface="Calibri" panose="020F0502020204030204"/>
                <a:ea typeface="宋体" panose="02010600030101010101" pitchFamily="2" charset="-122"/>
              </a:rPr>
              <a:t>www.1ppt.com/sucai/</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背景图片：</a:t>
            </a:r>
            <a:r>
              <a:rPr lang="en-US" altLang="zh-CN" sz="100" dirty="0">
                <a:solidFill>
                  <a:prstClr val="black"/>
                </a:solidFill>
                <a:latin typeface="Calibri" panose="020F0502020204030204"/>
                <a:ea typeface="宋体" panose="02010600030101010101" pitchFamily="2" charset="-122"/>
              </a:rPr>
              <a:t>www.1ppt.com/beijing/      PPT</a:t>
            </a:r>
            <a:r>
              <a:rPr lang="zh-CN" altLang="en-US" sz="100" dirty="0">
                <a:solidFill>
                  <a:prstClr val="black"/>
                </a:solidFill>
                <a:latin typeface="Calibri" panose="020F0502020204030204"/>
                <a:ea typeface="宋体" panose="02010600030101010101" pitchFamily="2" charset="-122"/>
              </a:rPr>
              <a:t>图表下载：</a:t>
            </a:r>
            <a:r>
              <a:rPr lang="en-US" altLang="zh-CN" sz="100" dirty="0">
                <a:solidFill>
                  <a:prstClr val="black"/>
                </a:solidFill>
                <a:latin typeface="Calibri" panose="020F0502020204030204"/>
                <a:ea typeface="宋体" panose="02010600030101010101" pitchFamily="2" charset="-122"/>
              </a:rPr>
              <a:t>www.1ppt.com/tubiao/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优秀</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下载：</a:t>
            </a:r>
            <a:r>
              <a:rPr lang="en-US" altLang="zh-CN" sz="100" dirty="0">
                <a:solidFill>
                  <a:prstClr val="black"/>
                </a:solidFill>
                <a:latin typeface="Calibri" panose="020F0502020204030204"/>
                <a:ea typeface="宋体" panose="02010600030101010101" pitchFamily="2" charset="-122"/>
              </a:rPr>
              <a:t>www.1ppt.com/xiazai/        PPT</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www.1ppt.com/powerpoint/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Word</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www.1ppt.com/word/              Excel</a:t>
            </a:r>
            <a:r>
              <a:rPr lang="zh-CN" altLang="en-US" sz="100" dirty="0">
                <a:solidFill>
                  <a:prstClr val="black"/>
                </a:solidFill>
                <a:latin typeface="Calibri" panose="020F0502020204030204"/>
                <a:ea typeface="宋体" panose="02010600030101010101" pitchFamily="2" charset="-122"/>
              </a:rPr>
              <a:t>教程：</a:t>
            </a:r>
            <a:r>
              <a:rPr lang="en-US" altLang="zh-CN" sz="100" dirty="0">
                <a:solidFill>
                  <a:prstClr val="black"/>
                </a:solidFill>
                <a:latin typeface="Calibri" panose="020F0502020204030204"/>
                <a:ea typeface="宋体" panose="02010600030101010101" pitchFamily="2" charset="-122"/>
              </a:rPr>
              <a:t>www.1ppt.com/excel/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资料下载：</a:t>
            </a:r>
            <a:r>
              <a:rPr lang="en-US" altLang="zh-CN" sz="100" dirty="0">
                <a:solidFill>
                  <a:prstClr val="black"/>
                </a:solidFill>
                <a:latin typeface="Calibri" panose="020F0502020204030204"/>
                <a:ea typeface="宋体" panose="02010600030101010101" pitchFamily="2" charset="-122"/>
              </a:rPr>
              <a:t>www.1ppt.com/ziliao/                PPT</a:t>
            </a:r>
            <a:r>
              <a:rPr lang="zh-CN" altLang="en-US" sz="100" dirty="0">
                <a:solidFill>
                  <a:prstClr val="black"/>
                </a:solidFill>
                <a:latin typeface="Calibri" panose="020F0502020204030204"/>
                <a:ea typeface="宋体" panose="02010600030101010101" pitchFamily="2" charset="-122"/>
              </a:rPr>
              <a:t>课件下载：</a:t>
            </a:r>
            <a:r>
              <a:rPr lang="en-US" altLang="zh-CN" sz="100" dirty="0">
                <a:solidFill>
                  <a:prstClr val="black"/>
                </a:solidFill>
                <a:latin typeface="Calibri" panose="020F0502020204030204"/>
                <a:ea typeface="宋体" panose="02010600030101010101" pitchFamily="2" charset="-122"/>
              </a:rPr>
              <a:t>www.1ppt.com/kejian/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范文下载：</a:t>
            </a:r>
            <a:r>
              <a:rPr lang="en-US" altLang="zh-CN" sz="100" dirty="0">
                <a:solidFill>
                  <a:prstClr val="black"/>
                </a:solidFill>
                <a:latin typeface="Calibri" panose="020F0502020204030204"/>
                <a:ea typeface="宋体" panose="02010600030101010101" pitchFamily="2" charset="-122"/>
              </a:rPr>
              <a:t>www.1ppt.com/fanwen/             </a:t>
            </a:r>
            <a:r>
              <a:rPr lang="zh-CN" altLang="en-US" sz="100" dirty="0">
                <a:solidFill>
                  <a:prstClr val="black"/>
                </a:solidFill>
                <a:latin typeface="Calibri" panose="020F0502020204030204"/>
                <a:ea typeface="宋体" panose="02010600030101010101" pitchFamily="2" charset="-122"/>
              </a:rPr>
              <a:t>试卷下载：</a:t>
            </a:r>
            <a:r>
              <a:rPr lang="en-US" altLang="zh-CN" sz="100" dirty="0">
                <a:solidFill>
                  <a:prstClr val="black"/>
                </a:solidFill>
                <a:latin typeface="Calibri" panose="020F0502020204030204"/>
                <a:ea typeface="宋体" panose="02010600030101010101" pitchFamily="2" charset="-122"/>
              </a:rPr>
              <a:t>www.1ppt.com/shiti/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教案下载：</a:t>
            </a:r>
            <a:r>
              <a:rPr lang="en-US" altLang="zh-CN" sz="100" dirty="0">
                <a:solidFill>
                  <a:prstClr val="black"/>
                </a:solidFill>
                <a:latin typeface="Calibri" panose="020F0502020204030204"/>
                <a:ea typeface="宋体" panose="02010600030101010101" pitchFamily="2" charset="-122"/>
              </a:rPr>
              <a:t>www.1ppt.com/jiaoan/  </a:t>
            </a:r>
            <a:r>
              <a:rPr lang="en-US" altLang="zh-CN" sz="100" dirty="0" smtClean="0">
                <a:solidFill>
                  <a:prstClr val="black"/>
                </a:solidFill>
                <a:latin typeface="Calibri" panose="020F0502020204030204"/>
                <a:ea typeface="宋体" panose="02010600030101010101" pitchFamily="2" charset="-122"/>
              </a:rPr>
              <a:t>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字体下</a:t>
            </a:r>
            <a:r>
              <a:rPr lang="zh-CN" altLang="en-US" sz="100" dirty="0" smtClean="0">
                <a:solidFill>
                  <a:prstClr val="black"/>
                </a:solidFill>
                <a:latin typeface="Calibri" panose="020F0502020204030204"/>
                <a:ea typeface="宋体" panose="02010600030101010101" pitchFamily="2" charset="-122"/>
              </a:rPr>
              <a:t>载：</a:t>
            </a:r>
            <a:r>
              <a:rPr lang="en-US" altLang="zh-CN" sz="100" dirty="0" smtClean="0">
                <a:solidFill>
                  <a:prstClr val="black"/>
                </a:solidFill>
                <a:latin typeface="Calibri" panose="020F0502020204030204"/>
                <a:ea typeface="宋体" panose="02010600030101010101" pitchFamily="2" charset="-122"/>
              </a:rPr>
              <a:t>www.1ppt.com/ziti/</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 </a:t>
            </a:r>
            <a:endParaRPr lang="zh-CN" altLang="en-US" sz="100" dirty="0">
              <a:solidFill>
                <a:prstClr val="black"/>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9.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p>
        </p:txBody>
      </p:sp>
      <p:sp>
        <p:nvSpPr>
          <p:cNvPr id="62" name="FLYING IMPRESSION FID FEIZHAO    qq:1964271550"/>
          <p:cNvSpPr txBox="1"/>
          <p:nvPr>
            <p:custDataLst>
              <p:tags r:id="rId1"/>
            </p:custDataLst>
          </p:nvPr>
        </p:nvSpPr>
        <p:spPr>
          <a:xfrm>
            <a:off x="3385798" y="2406931"/>
            <a:ext cx="7832272" cy="871457"/>
          </a:xfrm>
          <a:prstGeom prst="rect">
            <a:avLst/>
          </a:prstGeom>
          <a:noFill/>
        </p:spPr>
        <p:txBody>
          <a:bodyPr wrap="square" rtlCol="0">
            <a:spAutoFit/>
          </a:bodyPr>
          <a:lstStyle/>
          <a:p>
            <a:r>
              <a:rPr lang="en-US" altLang="zh-CN" sz="5065" b="1" dirty="0">
                <a:solidFill>
                  <a:schemeClr val="bg1"/>
                </a:solidFill>
                <a:latin typeface="微软雅黑" panose="020B0503020204020204" pitchFamily="34" charset="-122"/>
                <a:ea typeface="微软雅黑" panose="020B0503020204020204" pitchFamily="34" charset="-122"/>
              </a:rPr>
              <a:t>Android</a:t>
            </a:r>
            <a:r>
              <a:rPr lang="zh-CN" altLang="zh-CN" sz="5065" b="1" dirty="0">
                <a:solidFill>
                  <a:schemeClr val="bg1"/>
                </a:solidFill>
                <a:latin typeface="微软雅黑" panose="020B0503020204020204" pitchFamily="34" charset="-122"/>
                <a:ea typeface="微软雅黑" panose="020B0503020204020204" pitchFamily="34" charset="-122"/>
              </a:rPr>
              <a:t>高级</a:t>
            </a:r>
            <a:r>
              <a:rPr lang="zh-CN" altLang="zh-CN" sz="5065" b="1" dirty="0" smtClean="0">
                <a:solidFill>
                  <a:schemeClr val="bg1"/>
                </a:solidFill>
                <a:latin typeface="微软雅黑" panose="020B0503020204020204" pitchFamily="34" charset="-122"/>
                <a:ea typeface="微软雅黑" panose="020B0503020204020204" pitchFamily="34" charset="-122"/>
              </a:rPr>
              <a:t>开发</a:t>
            </a:r>
            <a:r>
              <a:rPr lang="zh-CN" altLang="en-US" sz="5065" b="1" dirty="0" smtClean="0">
                <a:solidFill>
                  <a:schemeClr val="bg1"/>
                </a:solidFill>
                <a:latin typeface="微软雅黑" panose="020B0503020204020204" pitchFamily="34" charset="-122"/>
                <a:ea typeface="微软雅黑" panose="020B0503020204020204" pitchFamily="34" charset="-122"/>
              </a:rPr>
              <a:t>正式课</a:t>
            </a:r>
            <a:endParaRPr lang="zh-CN" altLang="zh-CN" sz="5065" b="1" dirty="0">
              <a:solidFill>
                <a:schemeClr val="bg1"/>
              </a:solidFill>
              <a:latin typeface="微软雅黑" panose="020B0503020204020204" pitchFamily="34" charset="-122"/>
              <a:ea typeface="微软雅黑" panose="020B0503020204020204" pitchFamily="34" charset="-122"/>
            </a:endParaRPr>
          </a:p>
        </p:txBody>
      </p:sp>
      <p:sp>
        <p:nvSpPr>
          <p:cNvPr id="64" name="FLYING IMPRESSION FID FEIZHAO    qq:1964271550"/>
          <p:cNvSpPr txBox="1"/>
          <p:nvPr>
            <p:custDataLst>
              <p:tags r:id="rId2"/>
            </p:custDataLst>
          </p:nvPr>
        </p:nvSpPr>
        <p:spPr>
          <a:xfrm>
            <a:off x="8534098" y="3282169"/>
            <a:ext cx="2211197" cy="288412"/>
          </a:xfrm>
          <a:prstGeom prst="rect">
            <a:avLst/>
          </a:prstGeom>
          <a:noFill/>
        </p:spPr>
        <p:txBody>
          <a:bodyPr wrap="square" rtlCol="0">
            <a:spAutoFit/>
          </a:bodyPr>
          <a:lstStyle/>
          <a:p>
            <a:pPr>
              <a:lnSpc>
                <a:spcPct val="120000"/>
              </a:lnSpc>
            </a:pPr>
            <a:r>
              <a:rPr lang="zh-CN" altLang="en-US" sz="1160" b="1" dirty="0">
                <a:solidFill>
                  <a:schemeClr val="bg1"/>
                </a:solidFill>
                <a:latin typeface="微软雅黑" panose="020B0503020204020204" pitchFamily="34" charset="-122"/>
                <a:ea typeface="微软雅黑" panose="020B0503020204020204" pitchFamily="34" charset="-122"/>
              </a:rPr>
              <a:t>码牛学院</a:t>
            </a:r>
            <a:r>
              <a:rPr lang="en-US" altLang="zh-CN" sz="1160" b="1" dirty="0">
                <a:solidFill>
                  <a:schemeClr val="bg1"/>
                </a:solidFill>
                <a:latin typeface="微软雅黑" panose="020B0503020204020204" pitchFamily="34" charset="-122"/>
                <a:ea typeface="微软雅黑" panose="020B0503020204020204" pitchFamily="34" charset="-122"/>
              </a:rPr>
              <a:t>-</a:t>
            </a:r>
            <a:r>
              <a:rPr lang="zh-CN" altLang="en-US" sz="1160" b="1" dirty="0">
                <a:solidFill>
                  <a:schemeClr val="bg1"/>
                </a:solidFill>
                <a:latin typeface="微软雅黑" panose="020B0503020204020204" pitchFamily="34" charset="-122"/>
                <a:ea typeface="微软雅黑" panose="020B0503020204020204" pitchFamily="34" charset="-122"/>
              </a:rPr>
              <a:t>用代码码出牛逼人生</a:t>
            </a:r>
            <a:endParaRPr lang="en-US" altLang="zh-CN" sz="1160" b="1" dirty="0">
              <a:solidFill>
                <a:schemeClr val="bg1"/>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676847" y="1816125"/>
            <a:ext cx="1967443" cy="19674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2"/>
                                        </p:tgtEl>
                                        <p:attrNameLst>
                                          <p:attrName>ppt_y</p:attrName>
                                        </p:attrNameLst>
                                      </p:cBhvr>
                                      <p:tavLst>
                                        <p:tav tm="0">
                                          <p:val>
                                            <p:strVal val="#ppt_y"/>
                                          </p:val>
                                        </p:tav>
                                        <p:tav tm="100000">
                                          <p:val>
                                            <p:strVal val="#ppt_y"/>
                                          </p:val>
                                        </p:tav>
                                      </p:tavLst>
                                    </p:anim>
                                    <p:anim calcmode="lin" valueType="num">
                                      <p:cBhvr>
                                        <p:cTn id="15"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2" grpId="0"/>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Atomic Variables（原子变量）</a:t>
            </a:r>
            <a:endParaRPr lang="zh-CN"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1090" y="1600200"/>
            <a:ext cx="9300845" cy="3969385"/>
          </a:xfrm>
          <a:prstGeom prst="rect">
            <a:avLst/>
          </a:prstGeom>
          <a:noFill/>
        </p:spPr>
        <p:txBody>
          <a:bodyPr wrap="square" rtlCol="0" anchor="t">
            <a:spAutoFit/>
          </a:bodyPr>
          <a:p>
            <a:pPr marL="0" lvl="0" indent="0">
              <a:buFont typeface="Arial" panose="020B0604020202020204" pitchFamily="34" charset="0"/>
              <a:buNone/>
            </a:pPr>
            <a:r>
              <a:rPr lang="zh-CN">
                <a:solidFill>
                  <a:schemeClr val="bg1"/>
                </a:solidFill>
              </a:rPr>
              <a:t>本质上是一组工具，位置在</a:t>
            </a:r>
            <a:r>
              <a:rPr lang="en-US" altLang="zh-CN">
                <a:solidFill>
                  <a:schemeClr val="bg1"/>
                </a:solidFill>
              </a:rPr>
              <a:t>atomic</a:t>
            </a:r>
            <a:r>
              <a:rPr lang="zh-CN" altLang="en-US">
                <a:solidFill>
                  <a:schemeClr val="bg1"/>
                </a:solidFill>
              </a:rPr>
              <a:t>包下</a:t>
            </a:r>
            <a:endParaRPr lang="zh-CN" altLang="en-US">
              <a:solidFill>
                <a:schemeClr val="bg1"/>
              </a:solidFill>
            </a:endParaRPr>
          </a:p>
          <a:p>
            <a:pPr marL="0" lvl="0" indent="0">
              <a:buFont typeface="Arial" panose="020B0604020202020204" pitchFamily="34" charset="0"/>
              <a:buNone/>
            </a:pPr>
            <a:r>
              <a:rPr lang="en-US" altLang="zh-CN">
                <a:solidFill>
                  <a:schemeClr val="bg1"/>
                </a:solidFill>
              </a:rPr>
              <a:t>	</a:t>
            </a:r>
            <a:endParaRPr lang="en-US" altLang="zh-CN">
              <a:solidFill>
                <a:schemeClr val="bg1"/>
              </a:solidFill>
            </a:endParaRPr>
          </a:p>
          <a:p>
            <a:pPr marL="0" lvl="0" indent="0">
              <a:buFont typeface="Arial" panose="020B0604020202020204" pitchFamily="34" charset="0"/>
              <a:buNone/>
            </a:pPr>
            <a:r>
              <a:rPr lang="en-US" altLang="zh-CN">
                <a:solidFill>
                  <a:schemeClr val="bg1"/>
                </a:solidFill>
              </a:rPr>
              <a:t>	</a:t>
            </a:r>
            <a:r>
              <a:rPr lang="zh-CN" altLang="en-US">
                <a:solidFill>
                  <a:schemeClr val="bg1"/>
                </a:solidFill>
              </a:rPr>
              <a:t>实际上祖师爷已经帮我们把</a:t>
            </a:r>
            <a:r>
              <a:rPr lang="en-US" altLang="zh-CN">
                <a:solidFill>
                  <a:schemeClr val="bg1"/>
                </a:solidFill>
              </a:rPr>
              <a:t>CAS</a:t>
            </a:r>
            <a:r>
              <a:rPr lang="zh-CN" altLang="en-US">
                <a:solidFill>
                  <a:schemeClr val="bg1"/>
                </a:solidFill>
              </a:rPr>
              <a:t>的相关实现全部搞定，并且封装了</a:t>
            </a:r>
            <a:endParaRPr lang="zh-CN" altLang="en-US">
              <a:solidFill>
                <a:schemeClr val="bg1"/>
              </a:solidFill>
            </a:endParaRPr>
          </a:p>
          <a:p>
            <a:pPr marL="0" lvl="0" indent="0">
              <a:buFont typeface="Arial" panose="020B0604020202020204" pitchFamily="34" charset="0"/>
              <a:buNone/>
            </a:pPr>
            <a:endParaRPr lang="zh-CN" altLang="en-US">
              <a:solidFill>
                <a:schemeClr val="bg1"/>
              </a:solidFill>
            </a:endParaRPr>
          </a:p>
          <a:p>
            <a:pPr marL="0" lvl="0" indent="0">
              <a:buFont typeface="Arial" panose="020B0604020202020204" pitchFamily="34" charset="0"/>
              <a:buNone/>
            </a:pPr>
            <a:r>
              <a:rPr lang="en-US" altLang="zh-CN">
                <a:solidFill>
                  <a:schemeClr val="bg1"/>
                </a:solidFill>
              </a:rPr>
              <a:t>	</a:t>
            </a:r>
            <a:r>
              <a:rPr lang="zh-CN" altLang="en-US">
                <a:solidFill>
                  <a:schemeClr val="bg1"/>
                </a:solidFill>
              </a:rPr>
              <a:t>处理并发安全问题上：</a:t>
            </a:r>
            <a:endParaRPr lang="zh-CN" altLang="en-US">
              <a:solidFill>
                <a:schemeClr val="bg1"/>
              </a:solidFill>
            </a:endParaRPr>
          </a:p>
          <a:p>
            <a:pPr marL="0" lvl="0" indent="0">
              <a:buFont typeface="Arial" panose="020B0604020202020204" pitchFamily="34" charset="0"/>
              <a:buNone/>
            </a:pPr>
            <a:r>
              <a:rPr lang="en-US" altLang="zh-CN">
                <a:solidFill>
                  <a:schemeClr val="bg1"/>
                </a:solidFill>
              </a:rPr>
              <a:t>		1.</a:t>
            </a:r>
            <a:r>
              <a:rPr lang="zh-CN" altLang="en-US">
                <a:solidFill>
                  <a:schemeClr val="bg1"/>
                </a:solidFill>
              </a:rPr>
              <a:t>单个原子处理</a:t>
            </a:r>
            <a:endParaRPr lang="zh-CN" altLang="en-US">
              <a:solidFill>
                <a:schemeClr val="bg1"/>
              </a:solidFill>
            </a:endParaRPr>
          </a:p>
          <a:p>
            <a:pPr marL="0" lvl="0" indent="0">
              <a:buFont typeface="Arial" panose="020B0604020202020204" pitchFamily="34" charset="0"/>
              <a:buNone/>
            </a:pPr>
            <a:r>
              <a:rPr lang="en-US" altLang="zh-CN">
                <a:solidFill>
                  <a:schemeClr val="bg1"/>
                </a:solidFill>
              </a:rPr>
              <a:t>		2.</a:t>
            </a:r>
            <a:r>
              <a:rPr lang="zh-CN" altLang="en-US">
                <a:solidFill>
                  <a:schemeClr val="bg1"/>
                </a:solidFill>
              </a:rPr>
              <a:t>块处理</a:t>
            </a:r>
            <a:endParaRPr lang="zh-CN" altLang="en-US">
              <a:solidFill>
                <a:schemeClr val="bg1"/>
              </a:solidFill>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a:t>
            </a:r>
            <a:r>
              <a:rPr lang="zh-CN" altLang="en-US" sz="1800">
                <a:solidFill>
                  <a:schemeClr val="bg1"/>
                </a:solidFill>
                <a:sym typeface="+mn-ea"/>
              </a:rPr>
              <a:t>本质上分类两类，</a:t>
            </a: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1.</a:t>
            </a:r>
            <a:r>
              <a:rPr lang="zh-CN" altLang="en-US" sz="1800">
                <a:solidFill>
                  <a:schemeClr val="bg1"/>
                </a:solidFill>
                <a:sym typeface="+mn-ea"/>
              </a:rPr>
              <a:t>保证基本数据类型的原子性（</a:t>
            </a:r>
            <a:r>
              <a:rPr lang="en-US" altLang="zh-CN" sz="1800">
                <a:solidFill>
                  <a:schemeClr val="bg1"/>
                </a:solidFill>
                <a:sym typeface="+mn-ea"/>
              </a:rPr>
              <a:t>AtomicInteger...</a:t>
            </a:r>
            <a:r>
              <a:rPr lang="zh-CN" altLang="en-US" sz="1800">
                <a:solidFill>
                  <a:schemeClr val="bg1"/>
                </a:solidFill>
                <a:sym typeface="+mn-ea"/>
              </a:rPr>
              <a:t>）</a:t>
            </a: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2.</a:t>
            </a:r>
            <a:r>
              <a:rPr lang="zh-CN" altLang="en-US" sz="1800">
                <a:solidFill>
                  <a:schemeClr val="bg1"/>
                </a:solidFill>
                <a:sym typeface="+mn-ea"/>
              </a:rPr>
              <a:t>保证引用类型的原子性（</a:t>
            </a:r>
            <a:r>
              <a:rPr lang="en-US" altLang="zh-CN" sz="1800">
                <a:solidFill>
                  <a:schemeClr val="bg1"/>
                </a:solidFill>
                <a:sym typeface="+mn-ea"/>
              </a:rPr>
              <a:t>AtomicReference</a:t>
            </a:r>
            <a:r>
              <a:rPr lang="zh-CN" altLang="en-US" sz="1800">
                <a:solidFill>
                  <a:schemeClr val="bg1"/>
                </a:solidFill>
                <a:sym typeface="+mn-ea"/>
              </a:rPr>
              <a:t>）</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a:sym typeface="+mn-ea"/>
              </a:rPr>
              <a:t>原子引用与</a:t>
            </a:r>
            <a:r>
              <a:rPr lang="en-US" altLang="zh-CN" sz="3200">
                <a:sym typeface="+mn-ea"/>
              </a:rPr>
              <a:t>ABA</a:t>
            </a:r>
            <a:r>
              <a:rPr lang="zh-CN" altLang="en-US" sz="3200">
                <a:sym typeface="+mn-ea"/>
              </a:rPr>
              <a:t>问题</a:t>
            </a:r>
            <a:endParaRPr lang="zh-CN" altLang="en-US"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1090" y="1600200"/>
            <a:ext cx="9300845" cy="645160"/>
          </a:xfrm>
          <a:prstGeom prst="rect">
            <a:avLst/>
          </a:prstGeom>
          <a:noFill/>
        </p:spPr>
        <p:txBody>
          <a:bodyPr wrap="square" rtlCol="0" anchor="t">
            <a:spAutoFit/>
          </a:bodyPr>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p:txBody>
      </p:sp>
      <p:sp>
        <p:nvSpPr>
          <p:cNvPr id="5" name="文本框 4"/>
          <p:cNvSpPr txBox="1"/>
          <p:nvPr/>
        </p:nvSpPr>
        <p:spPr>
          <a:xfrm>
            <a:off x="1101090" y="1600200"/>
            <a:ext cx="9300845" cy="3138170"/>
          </a:xfrm>
          <a:prstGeom prst="rect">
            <a:avLst/>
          </a:prstGeom>
          <a:noFill/>
        </p:spPr>
        <p:txBody>
          <a:bodyPr wrap="square" rtlCol="0" anchor="t">
            <a:spAutoFit/>
          </a:bodyPr>
          <a:p>
            <a:pPr marL="0" lvl="0" indent="0">
              <a:buFont typeface="Arial" panose="020B0604020202020204" pitchFamily="34" charset="0"/>
              <a:buNone/>
            </a:pPr>
            <a:r>
              <a:rPr lang="en-US">
                <a:solidFill>
                  <a:schemeClr val="bg1"/>
                </a:solidFill>
              </a:rPr>
              <a:t>ABA</a:t>
            </a:r>
            <a:r>
              <a:rPr lang="zh-CN" altLang="en-US">
                <a:solidFill>
                  <a:schemeClr val="bg1"/>
                </a:solidFill>
              </a:rPr>
              <a:t>问题：</a:t>
            </a:r>
            <a:endParaRPr lang="zh-CN" altLang="en-US">
              <a:solidFill>
                <a:schemeClr val="bg1"/>
              </a:solidFill>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a:t>
            </a:r>
            <a:r>
              <a:rPr lang="zh-CN" altLang="en-US" sz="1800">
                <a:solidFill>
                  <a:schemeClr val="bg1"/>
                </a:solidFill>
                <a:sym typeface="+mn-ea"/>
              </a:rPr>
              <a:t>在多线程对于原子变量操作时，会发生将数据变更回去的现象，</a:t>
            </a:r>
            <a:r>
              <a:rPr lang="en-US" altLang="zh-CN" sz="1800">
                <a:solidFill>
                  <a:schemeClr val="bg1"/>
                </a:solidFill>
                <a:sym typeface="+mn-ea"/>
              </a:rPr>
              <a:t>CAS</a:t>
            </a:r>
            <a:r>
              <a:rPr lang="zh-CN" altLang="en-US" sz="1800">
                <a:solidFill>
                  <a:schemeClr val="bg1"/>
                </a:solidFill>
                <a:sym typeface="+mn-ea"/>
              </a:rPr>
              <a:t>在判断时会造成概念上的认知错误，但是实际上对业务结果是不变的</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a:t>
            </a:r>
            <a:r>
              <a:rPr lang="zh-CN" altLang="en-US" sz="1800">
                <a:solidFill>
                  <a:schemeClr val="bg1"/>
                </a:solidFill>
                <a:sym typeface="+mn-ea"/>
              </a:rPr>
              <a:t>但是实际业务运用过程中可能会需要知道整个运行过程值是否改变</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a:t>
            </a:r>
            <a:r>
              <a:rPr lang="zh-CN" altLang="en-US" sz="1800">
                <a:solidFill>
                  <a:schemeClr val="bg1"/>
                </a:solidFill>
                <a:sym typeface="+mn-ea"/>
              </a:rPr>
              <a:t>通过AtomicStampedReference</a:t>
            </a:r>
            <a:r>
              <a:rPr lang="en-US" altLang="zh-CN" sz="1800">
                <a:solidFill>
                  <a:schemeClr val="bg1"/>
                </a:solidFill>
                <a:sym typeface="+mn-ea"/>
              </a:rPr>
              <a:t>  </a:t>
            </a:r>
            <a:r>
              <a:rPr lang="zh-CN" altLang="en-US" sz="1800">
                <a:solidFill>
                  <a:schemeClr val="bg1"/>
                </a:solidFill>
                <a:sym typeface="+mn-ea"/>
              </a:rPr>
              <a:t>追溯版本号</a:t>
            </a: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a:t>
            </a:r>
            <a:r>
              <a:rPr lang="zh-CN" altLang="en-US" sz="1800">
                <a:solidFill>
                  <a:schemeClr val="bg1"/>
                </a:solidFill>
                <a:sym typeface="+mn-ea"/>
              </a:rPr>
              <a:t>通过AtomicMarkableReference</a:t>
            </a:r>
            <a:r>
              <a:rPr lang="en-US" altLang="zh-CN" sz="1800">
                <a:solidFill>
                  <a:schemeClr val="bg1"/>
                </a:solidFill>
                <a:sym typeface="+mn-ea"/>
              </a:rPr>
              <a:t> </a:t>
            </a:r>
            <a:r>
              <a:rPr lang="zh-CN" altLang="en-US" sz="1800">
                <a:solidFill>
                  <a:schemeClr val="bg1"/>
                </a:solidFill>
                <a:sym typeface="+mn-ea"/>
              </a:rPr>
              <a:t>得到是否更改结果</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不同场景下的原子变量操作方案</a:t>
            </a:r>
            <a:endParaRPr lang="zh-CN"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1090" y="1600200"/>
            <a:ext cx="9300845" cy="3969385"/>
          </a:xfrm>
          <a:prstGeom prst="rect">
            <a:avLst/>
          </a:prstGeom>
          <a:noFill/>
        </p:spPr>
        <p:txBody>
          <a:bodyPr wrap="square" rtlCol="0" anchor="t">
            <a:spAutoFit/>
          </a:bodyPr>
          <a:p>
            <a:pPr marL="0" lvl="0" indent="0">
              <a:buFont typeface="Arial" panose="020B0604020202020204" pitchFamily="34" charset="0"/>
              <a:buNone/>
            </a:pPr>
            <a:r>
              <a:rPr lang="en-US">
                <a:solidFill>
                  <a:schemeClr val="bg1"/>
                </a:solidFill>
              </a:rPr>
              <a:t>AtomicReference</a:t>
            </a:r>
            <a:r>
              <a:rPr lang="zh-CN" altLang="en-US">
                <a:solidFill>
                  <a:schemeClr val="bg1"/>
                </a:solidFill>
              </a:rPr>
              <a:t>本质上是对于引用类型的地址</a:t>
            </a:r>
            <a:endParaRPr lang="zh-CN" altLang="en-US">
              <a:solidFill>
                <a:schemeClr val="bg1"/>
              </a:solidFill>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zh-CN" altLang="en-US" sz="1800">
                <a:solidFill>
                  <a:schemeClr val="bg1"/>
                </a:solidFill>
                <a:sym typeface="+mn-ea"/>
              </a:rPr>
              <a:t>但是我们常规使用中，更多的业务是要判定内部数据是否一致</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zh-CN" altLang="en-US" sz="1800">
                <a:solidFill>
                  <a:schemeClr val="bg1"/>
                </a:solidFill>
                <a:sym typeface="+mn-ea"/>
              </a:rPr>
              <a:t>原子数组：</a:t>
            </a: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a:t>
            </a:r>
            <a:r>
              <a:rPr lang="zh-CN" altLang="en-US" sz="1800">
                <a:solidFill>
                  <a:schemeClr val="bg1"/>
                </a:solidFill>
                <a:sym typeface="+mn-ea"/>
              </a:rPr>
              <a:t>保证数组内元素的线程安全</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zh-CN" altLang="en-US" sz="1800">
                <a:solidFill>
                  <a:schemeClr val="bg1"/>
                </a:solidFill>
                <a:sym typeface="+mn-ea"/>
              </a:rPr>
              <a:t>字段：</a:t>
            </a: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a:t>
            </a:r>
            <a:r>
              <a:rPr lang="zh-CN" altLang="en-US" sz="1800">
                <a:solidFill>
                  <a:schemeClr val="bg1"/>
                </a:solidFill>
                <a:sym typeface="+mn-ea"/>
              </a:rPr>
              <a:t>字段更新器</a:t>
            </a:r>
            <a:r>
              <a:rPr lang="en-US" altLang="zh-CN" sz="1800">
                <a:solidFill>
                  <a:schemeClr val="bg1"/>
                </a:solidFill>
                <a:sym typeface="+mn-ea"/>
              </a:rPr>
              <a:t>   AtomicReferenceFieldUpdater</a:t>
            </a:r>
            <a:endParaRPr lang="en-US" altLang="zh-CN"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zh-CN" altLang="en-US" sz="1800">
                <a:solidFill>
                  <a:schemeClr val="bg1"/>
                </a:solidFill>
                <a:sym typeface="+mn-ea"/>
              </a:rPr>
              <a:t>累加业务：</a:t>
            </a: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a:t>
            </a:r>
            <a:r>
              <a:rPr lang="zh-CN" altLang="en-US" sz="1800">
                <a:solidFill>
                  <a:schemeClr val="bg1"/>
                </a:solidFill>
                <a:sym typeface="+mn-ea"/>
              </a:rPr>
              <a:t>原子累加器</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dirty="0" smtClean="0">
                <a:sym typeface="+mn-ea"/>
              </a:rPr>
              <a:t>LongAdder</a:t>
            </a:r>
            <a:r>
              <a:rPr lang="zh-CN" altLang="en-US" sz="3200" dirty="0" smtClean="0">
                <a:sym typeface="+mn-ea"/>
              </a:rPr>
              <a:t>与</a:t>
            </a:r>
            <a:r>
              <a:rPr lang="en-US" altLang="zh-CN" sz="3200" dirty="0" smtClean="0">
                <a:sym typeface="+mn-ea"/>
              </a:rPr>
              <a:t>Atomic</a:t>
            </a:r>
            <a:r>
              <a:rPr lang="zh-CN" altLang="en-US" sz="3200" dirty="0" smtClean="0">
                <a:sym typeface="+mn-ea"/>
              </a:rPr>
              <a:t>比较</a:t>
            </a:r>
            <a:endParaRPr lang="zh-CN" altLang="en-US"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1090" y="1600200"/>
            <a:ext cx="9300845" cy="645160"/>
          </a:xfrm>
          <a:prstGeom prst="rect">
            <a:avLst/>
          </a:prstGeom>
          <a:noFill/>
        </p:spPr>
        <p:txBody>
          <a:bodyPr wrap="square" rtlCol="0" anchor="t">
            <a:spAutoFit/>
          </a:bodyPr>
          <a:p>
            <a:pPr marL="0" lvl="0" indent="0">
              <a:buFont typeface="Arial" panose="020B0604020202020204" pitchFamily="34" charset="0"/>
              <a:buNone/>
            </a:pPr>
            <a:r>
              <a:rPr lang="zh-CN" altLang="en-US" sz="1800">
                <a:solidFill>
                  <a:schemeClr val="bg1"/>
                </a:solidFill>
                <a:sym typeface="+mn-ea"/>
              </a:rPr>
              <a:t>性能提升的原因很简单，就是有竞争时，设置多个累加单元，然后最后结果汇总，他这样的累加操作不同的</a:t>
            </a:r>
            <a:r>
              <a:rPr lang="en-US" altLang="zh-CN" sz="1800">
                <a:solidFill>
                  <a:schemeClr val="bg1"/>
                </a:solidFill>
                <a:sym typeface="+mn-ea"/>
              </a:rPr>
              <a:t>cell</a:t>
            </a:r>
            <a:r>
              <a:rPr lang="zh-CN" altLang="en-US" sz="1800">
                <a:solidFill>
                  <a:schemeClr val="bg1"/>
                </a:solidFill>
                <a:sym typeface="+mn-ea"/>
              </a:rPr>
              <a:t>变量，因此减少了</a:t>
            </a:r>
            <a:r>
              <a:rPr lang="en-US" altLang="zh-CN" sz="1800">
                <a:solidFill>
                  <a:schemeClr val="bg1"/>
                </a:solidFill>
                <a:sym typeface="+mn-ea"/>
              </a:rPr>
              <a:t>Cas</a:t>
            </a:r>
            <a:r>
              <a:rPr lang="zh-CN" altLang="en-US" sz="1800">
                <a:solidFill>
                  <a:schemeClr val="bg1"/>
                </a:solidFill>
                <a:sym typeface="+mn-ea"/>
              </a:rPr>
              <a:t>重试失败，从而提高性能</a:t>
            </a:r>
            <a:endParaRPr lang="zh-CN" altLang="en-US" sz="180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dirty="0" smtClean="0">
                <a:sym typeface="+mn-ea"/>
              </a:rPr>
              <a:t>LongAdder</a:t>
            </a:r>
            <a:r>
              <a:rPr lang="zh-CN" altLang="en-US" sz="3200" dirty="0" smtClean="0">
                <a:sym typeface="+mn-ea"/>
              </a:rPr>
              <a:t>原理分析</a:t>
            </a:r>
            <a:endParaRPr lang="zh-CN" altLang="en-US"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1090" y="1600200"/>
            <a:ext cx="9300845" cy="645160"/>
          </a:xfrm>
          <a:prstGeom prst="rect">
            <a:avLst/>
          </a:prstGeom>
          <a:noFill/>
        </p:spPr>
        <p:txBody>
          <a:bodyPr wrap="square" rtlCol="0" anchor="t">
            <a:spAutoFit/>
          </a:bodyPr>
          <a:p>
            <a:pPr marL="0" lvl="0" indent="0">
              <a:buFont typeface="Arial" panose="020B0604020202020204" pitchFamily="34" charset="0"/>
              <a:buNone/>
            </a:pPr>
            <a:r>
              <a:rPr lang="zh-CN" altLang="en-US" sz="1800">
                <a:solidFill>
                  <a:schemeClr val="bg1"/>
                </a:solidFill>
                <a:sym typeface="+mn-ea"/>
              </a:rPr>
              <a:t>性能提升的原因很简单，就是有竞争时，设置多个累加单元，然后最后结果汇总，他这样的累加操作不同的</a:t>
            </a:r>
            <a:r>
              <a:rPr lang="en-US" altLang="zh-CN" sz="1800">
                <a:solidFill>
                  <a:schemeClr val="bg1"/>
                </a:solidFill>
                <a:sym typeface="+mn-ea"/>
              </a:rPr>
              <a:t>cell</a:t>
            </a:r>
            <a:r>
              <a:rPr lang="zh-CN" altLang="en-US" sz="1800">
                <a:solidFill>
                  <a:schemeClr val="bg1"/>
                </a:solidFill>
                <a:sym typeface="+mn-ea"/>
              </a:rPr>
              <a:t>变量，因此减少了</a:t>
            </a:r>
            <a:r>
              <a:rPr lang="en-US" altLang="zh-CN" sz="1800">
                <a:solidFill>
                  <a:schemeClr val="bg1"/>
                </a:solidFill>
                <a:sym typeface="+mn-ea"/>
              </a:rPr>
              <a:t>Cas</a:t>
            </a:r>
            <a:r>
              <a:rPr lang="zh-CN" altLang="en-US" sz="1800">
                <a:solidFill>
                  <a:schemeClr val="bg1"/>
                </a:solidFill>
                <a:sym typeface="+mn-ea"/>
              </a:rPr>
              <a:t>重试失败，从而提高性能</a:t>
            </a:r>
            <a:endParaRPr lang="zh-CN" altLang="en-US" sz="1800">
              <a:solidFill>
                <a:schemeClr val="bg1"/>
              </a:solidFill>
              <a:sym typeface="+mn-ea"/>
            </a:endParaRPr>
          </a:p>
        </p:txBody>
      </p:sp>
      <p:pic>
        <p:nvPicPr>
          <p:cNvPr id="4" name="图片 3"/>
          <p:cNvPicPr>
            <a:picLocks noChangeAspect="1"/>
          </p:cNvPicPr>
          <p:nvPr/>
        </p:nvPicPr>
        <p:blipFill>
          <a:blip r:embed="rId1"/>
          <a:stretch>
            <a:fillRect/>
          </a:stretch>
        </p:blipFill>
        <p:spPr>
          <a:xfrm>
            <a:off x="2252980" y="2752725"/>
            <a:ext cx="6705600" cy="30784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dirty="0" smtClean="0">
                <a:sym typeface="+mn-ea"/>
              </a:rPr>
              <a:t>LongAdder</a:t>
            </a:r>
            <a:r>
              <a:rPr lang="zh-CN" altLang="en-US" sz="3200" dirty="0" smtClean="0">
                <a:sym typeface="+mn-ea"/>
              </a:rPr>
              <a:t>伪共享原理与缓存行</a:t>
            </a:r>
            <a:endParaRPr lang="zh-CN" altLang="en-US"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1090" y="1600200"/>
            <a:ext cx="9300845" cy="2584450"/>
          </a:xfrm>
          <a:prstGeom prst="rect">
            <a:avLst/>
          </a:prstGeom>
          <a:noFill/>
        </p:spPr>
        <p:txBody>
          <a:bodyPr wrap="square" rtlCol="0" anchor="t">
            <a:spAutoFit/>
          </a:bodyPr>
          <a:p>
            <a:pPr marL="0" lvl="0" indent="0">
              <a:buFont typeface="Arial" panose="020B0604020202020204" pitchFamily="34" charset="0"/>
              <a:buNone/>
            </a:pPr>
            <a:r>
              <a:rPr lang="zh-CN" sz="1800">
                <a:solidFill>
                  <a:schemeClr val="bg1"/>
                </a:solidFill>
                <a:sym typeface="+mn-ea"/>
              </a:rPr>
              <a:t>什么是伪共享？</a:t>
            </a:r>
            <a:endParaRPr lang="zh-CN" sz="1800">
              <a:solidFill>
                <a:schemeClr val="bg1"/>
              </a:solidFill>
              <a:sym typeface="+mn-ea"/>
            </a:endParaRPr>
          </a:p>
          <a:p>
            <a:pPr marL="0" lvl="0" indent="0">
              <a:buFont typeface="Arial" panose="020B0604020202020204" pitchFamily="34" charset="0"/>
              <a:buNone/>
            </a:pPr>
            <a:endParaRPr lang="zh-CN"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CPU</a:t>
            </a:r>
            <a:r>
              <a:rPr lang="zh-CN" altLang="en-US" sz="1800">
                <a:solidFill>
                  <a:schemeClr val="bg1"/>
                </a:solidFill>
                <a:sym typeface="+mn-ea"/>
              </a:rPr>
              <a:t>高度缓冲器的存储体系下，一个基本的缓存单位叫做缓存行，一个缓存行的大小为</a:t>
            </a:r>
            <a:r>
              <a:rPr lang="en-US" altLang="zh-CN" sz="1800">
                <a:solidFill>
                  <a:schemeClr val="bg1"/>
                </a:solidFill>
                <a:sym typeface="+mn-ea"/>
              </a:rPr>
              <a:t>64byte,</a:t>
            </a: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a:t>
            </a:r>
            <a:r>
              <a:rPr lang="zh-CN" altLang="en-US" sz="1800">
                <a:solidFill>
                  <a:schemeClr val="bg1"/>
                </a:solidFill>
                <a:sym typeface="+mn-ea"/>
              </a:rPr>
              <a:t>数组是一块连续的空间，因为副本数据的原因，数组加载到缓存当中，数据超过</a:t>
            </a:r>
            <a:r>
              <a:rPr lang="en-US" altLang="zh-CN" sz="1800">
                <a:solidFill>
                  <a:schemeClr val="bg1"/>
                </a:solidFill>
                <a:sym typeface="+mn-ea"/>
              </a:rPr>
              <a:t>64</a:t>
            </a:r>
            <a:r>
              <a:rPr lang="zh-CN" altLang="en-US" sz="1800">
                <a:solidFill>
                  <a:schemeClr val="bg1"/>
                </a:solidFill>
                <a:sym typeface="+mn-ea"/>
              </a:rPr>
              <a:t>字节会占用多行</a:t>
            </a:r>
            <a:r>
              <a:rPr lang="en-US" altLang="zh-CN" sz="1800">
                <a:solidFill>
                  <a:schemeClr val="bg1"/>
                </a:solidFill>
                <a:sym typeface="+mn-ea"/>
              </a:rPr>
              <a:t>,</a:t>
            </a:r>
            <a:r>
              <a:rPr lang="zh-CN" altLang="en-US" sz="1800">
                <a:solidFill>
                  <a:schemeClr val="bg1"/>
                </a:solidFill>
                <a:sym typeface="+mn-ea"/>
              </a:rPr>
              <a:t>若小于</a:t>
            </a:r>
            <a:r>
              <a:rPr lang="en-US" altLang="zh-CN" sz="1800">
                <a:solidFill>
                  <a:schemeClr val="bg1"/>
                </a:solidFill>
                <a:sym typeface="+mn-ea"/>
              </a:rPr>
              <a:t>64</a:t>
            </a:r>
            <a:r>
              <a:rPr lang="zh-CN" altLang="en-US" sz="1800">
                <a:solidFill>
                  <a:schemeClr val="bg1"/>
                </a:solidFill>
                <a:sym typeface="+mn-ea"/>
              </a:rPr>
              <a:t>字节则占用一行</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a:t>
            </a:r>
            <a:endParaRPr lang="en-US" altLang="zh-CN"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总结</a:t>
            </a:r>
            <a:endParaRPr lang="zh-CN"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16990" y="1600200"/>
            <a:ext cx="9300845" cy="3692525"/>
          </a:xfrm>
          <a:prstGeom prst="rect">
            <a:avLst/>
          </a:prstGeom>
          <a:noFill/>
        </p:spPr>
        <p:txBody>
          <a:bodyPr wrap="square" rtlCol="0" anchor="t">
            <a:spAutoFit/>
          </a:bodyPr>
          <a:p>
            <a:pPr marL="0" lvl="0" indent="0">
              <a:buFont typeface="Arial" panose="020B0604020202020204" pitchFamily="34" charset="0"/>
              <a:buNone/>
            </a:pPr>
            <a:r>
              <a:rPr lang="zh-CN" sz="1800">
                <a:solidFill>
                  <a:schemeClr val="bg1"/>
                </a:solidFill>
                <a:sym typeface="+mn-ea"/>
              </a:rPr>
              <a:t>对于并发处理，从业务角度我们看做为两块：</a:t>
            </a:r>
            <a:endParaRPr lang="zh-CN" sz="1800">
              <a:solidFill>
                <a:schemeClr val="bg1"/>
              </a:solidFill>
              <a:sym typeface="+mn-ea"/>
            </a:endParaRPr>
          </a:p>
          <a:p>
            <a:pPr marL="0" lvl="0" indent="0">
              <a:buFont typeface="Arial" panose="020B0604020202020204" pitchFamily="34" charset="0"/>
              <a:buNone/>
            </a:pPr>
            <a:endParaRPr lang="zh-CN"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1.</a:t>
            </a:r>
            <a:r>
              <a:rPr lang="zh-CN" altLang="en-US" sz="1800">
                <a:solidFill>
                  <a:schemeClr val="bg1"/>
                </a:solidFill>
                <a:sym typeface="+mn-ea"/>
              </a:rPr>
              <a:t>原子变量操作</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2.</a:t>
            </a:r>
            <a:r>
              <a:rPr lang="zh-CN" altLang="en-US" sz="1800">
                <a:solidFill>
                  <a:schemeClr val="bg1"/>
                </a:solidFill>
                <a:sym typeface="+mn-ea"/>
              </a:rPr>
              <a:t>业务代码块的并发</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zh-CN" altLang="en-US" sz="1800">
                <a:solidFill>
                  <a:schemeClr val="bg1"/>
                </a:solidFill>
                <a:sym typeface="+mn-ea"/>
              </a:rPr>
              <a:t>并发手段现在接触的是两种：</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1.</a:t>
            </a:r>
            <a:r>
              <a:rPr lang="zh-CN" altLang="en-US" sz="1800">
                <a:solidFill>
                  <a:schemeClr val="bg1"/>
                </a:solidFill>
                <a:sym typeface="+mn-ea"/>
              </a:rPr>
              <a:t>加锁并发：</a:t>
            </a:r>
            <a:r>
              <a:rPr lang="en-US" altLang="zh-CN" sz="1800">
                <a:solidFill>
                  <a:schemeClr val="bg1"/>
                </a:solidFill>
                <a:sym typeface="+mn-ea"/>
              </a:rPr>
              <a:t>synchronize</a:t>
            </a:r>
            <a:r>
              <a:rPr lang="zh-CN" altLang="en-US" sz="1800">
                <a:solidFill>
                  <a:schemeClr val="bg1"/>
                </a:solidFill>
                <a:sym typeface="+mn-ea"/>
              </a:rPr>
              <a:t>（悲观体现）</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2.</a:t>
            </a:r>
            <a:r>
              <a:rPr lang="zh-CN" altLang="en-US" sz="1800">
                <a:solidFill>
                  <a:schemeClr val="bg1"/>
                </a:solidFill>
                <a:sym typeface="+mn-ea"/>
              </a:rPr>
              <a:t>无锁并发：</a:t>
            </a:r>
            <a:r>
              <a:rPr lang="en-US" altLang="zh-CN" sz="1800">
                <a:solidFill>
                  <a:schemeClr val="bg1"/>
                </a:solidFill>
                <a:sym typeface="+mn-ea"/>
              </a:rPr>
              <a:t>CAS</a:t>
            </a:r>
            <a:r>
              <a:rPr lang="zh-CN" altLang="en-US" sz="1800">
                <a:solidFill>
                  <a:schemeClr val="bg1"/>
                </a:solidFill>
                <a:sym typeface="+mn-ea"/>
              </a:rPr>
              <a:t>应用实现（乐观体现）</a:t>
            </a:r>
            <a:endParaRPr lang="zh-CN" sz="1800">
              <a:solidFill>
                <a:schemeClr val="bg1"/>
              </a:solidFill>
              <a:sym typeface="+mn-ea"/>
            </a:endParaRPr>
          </a:p>
          <a:p>
            <a:pPr marL="0" lvl="0" indent="0">
              <a:buFont typeface="Arial" panose="020B0604020202020204" pitchFamily="34" charset="0"/>
              <a:buNone/>
            </a:pPr>
            <a:endParaRPr lang="zh-CN" sz="180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697" y="194"/>
            <a:ext cx="2414188" cy="247963"/>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9" name="FLYING IMPRESSION FID FEIZHAO    qq:1964271550"/>
          <p:cNvSpPr/>
          <p:nvPr/>
        </p:nvSpPr>
        <p:spPr bwMode="auto">
          <a:xfrm>
            <a:off x="2605705" y="194"/>
            <a:ext cx="2414188" cy="247963"/>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0" name="FLYING IMPRESSION FID FEIZHAO    qq:1964271550"/>
          <p:cNvSpPr/>
          <p:nvPr/>
        </p:nvSpPr>
        <p:spPr bwMode="auto">
          <a:xfrm>
            <a:off x="5236736" y="194"/>
            <a:ext cx="2385276" cy="247963"/>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1" name="FLYING IMPRESSION FID FEIZHAO    qq:1964271550"/>
          <p:cNvSpPr/>
          <p:nvPr/>
        </p:nvSpPr>
        <p:spPr bwMode="auto">
          <a:xfrm>
            <a:off x="7838854" y="194"/>
            <a:ext cx="2414188" cy="247963"/>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3" name="FLYING IMPRESSION FID FEIZHAO    qq:1964271550"/>
          <p:cNvSpPr/>
          <p:nvPr/>
        </p:nvSpPr>
        <p:spPr bwMode="auto">
          <a:xfrm>
            <a:off x="10443864" y="6566631"/>
            <a:ext cx="2414188" cy="6658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4" name="FLYING IMPRESSION FID FEIZHAO    qq:1964271550"/>
          <p:cNvSpPr/>
          <p:nvPr/>
        </p:nvSpPr>
        <p:spPr bwMode="auto">
          <a:xfrm>
            <a:off x="7838853" y="6566631"/>
            <a:ext cx="2414188" cy="6658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5" name="FLYING IMPRESSION FID FEIZHAO    qq:1964271550"/>
          <p:cNvSpPr/>
          <p:nvPr/>
        </p:nvSpPr>
        <p:spPr bwMode="auto">
          <a:xfrm>
            <a:off x="5236735" y="6566631"/>
            <a:ext cx="2385276" cy="6658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6" name="FLYING IMPRESSION FID FEIZHAO    qq:1964271550"/>
          <p:cNvSpPr/>
          <p:nvPr/>
        </p:nvSpPr>
        <p:spPr bwMode="auto">
          <a:xfrm>
            <a:off x="2605704" y="6566631"/>
            <a:ext cx="2414188" cy="6658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7" name="FLYING IMPRESSION FID FEIZHAO    qq:1964271550"/>
          <p:cNvSpPr/>
          <p:nvPr/>
        </p:nvSpPr>
        <p:spPr bwMode="auto">
          <a:xfrm>
            <a:off x="696" y="6566631"/>
            <a:ext cx="2414188" cy="665826"/>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8" name="FLYING IMPRESSION FID FEIZHAO    qq:1964271550"/>
          <p:cNvSpPr txBox="1"/>
          <p:nvPr>
            <p:custDataLst>
              <p:tags r:id="rId1"/>
            </p:custDataLst>
          </p:nvPr>
        </p:nvSpPr>
        <p:spPr>
          <a:xfrm>
            <a:off x="4665398" y="2855270"/>
            <a:ext cx="5730177" cy="1066126"/>
          </a:xfrm>
          <a:prstGeom prst="rect">
            <a:avLst/>
          </a:prstGeom>
          <a:noFill/>
        </p:spPr>
        <p:txBody>
          <a:bodyPr wrap="square" rtlCol="0">
            <a:spAutoFit/>
          </a:bodyPr>
          <a:lstStyle/>
          <a:p>
            <a:r>
              <a:rPr lang="en-US" altLang="zh-CN" sz="6330" dirty="0">
                <a:solidFill>
                  <a:srgbClr val="EB5F56"/>
                </a:solidFill>
                <a:latin typeface="微软雅黑" panose="020B0503020204020204" pitchFamily="34" charset="-122"/>
                <a:ea typeface="微软雅黑" panose="020B0503020204020204" pitchFamily="34" charset="-122"/>
              </a:rPr>
              <a:t>THANK</a:t>
            </a:r>
            <a:r>
              <a:rPr lang="en-US" altLang="zh-CN" sz="6330" dirty="0">
                <a:solidFill>
                  <a:srgbClr val="309060"/>
                </a:solidFill>
                <a:latin typeface="微软雅黑" panose="020B0503020204020204" pitchFamily="34" charset="-122"/>
                <a:ea typeface="微软雅黑" panose="020B0503020204020204" pitchFamily="34" charset="-122"/>
              </a:rPr>
              <a:t> </a:t>
            </a:r>
            <a:r>
              <a:rPr lang="en-US" altLang="zh-CN" sz="6330" dirty="0">
                <a:solidFill>
                  <a:srgbClr val="364555"/>
                </a:solidFill>
                <a:latin typeface="微软雅黑" panose="020B0503020204020204" pitchFamily="34" charset="-122"/>
                <a:ea typeface="微软雅黑" panose="020B0503020204020204" pitchFamily="34" charset="-122"/>
              </a:rPr>
              <a:t>YOU</a:t>
            </a:r>
            <a:endParaRPr lang="zh-CN" altLang="en-US" sz="6330" dirty="0">
              <a:solidFill>
                <a:srgbClr val="364555"/>
              </a:solidFill>
              <a:latin typeface="微软雅黑" panose="020B0503020204020204" pitchFamily="34" charset="-122"/>
              <a:ea typeface="微软雅黑" panose="020B0503020204020204" pitchFamily="34" charset="-122"/>
            </a:endParaRPr>
          </a:p>
        </p:txBody>
      </p:sp>
      <p:sp>
        <p:nvSpPr>
          <p:cNvPr id="19" name="FLYING IMPRESSION FID FEIZHAO    qq:1964271550"/>
          <p:cNvSpPr txBox="1"/>
          <p:nvPr>
            <p:custDataLst>
              <p:tags r:id="rId2"/>
            </p:custDataLst>
          </p:nvPr>
        </p:nvSpPr>
        <p:spPr>
          <a:xfrm>
            <a:off x="4645978" y="3926137"/>
            <a:ext cx="4897602" cy="296748"/>
          </a:xfrm>
          <a:prstGeom prst="rect">
            <a:avLst/>
          </a:prstGeom>
          <a:noFill/>
        </p:spPr>
        <p:txBody>
          <a:bodyPr wrap="square" rtlCol="0">
            <a:spAutoFit/>
          </a:bodyPr>
          <a:lstStyle/>
          <a:p>
            <a:pPr>
              <a:lnSpc>
                <a:spcPct val="120000"/>
              </a:lnSpc>
            </a:pP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码牛学院</a:t>
            </a:r>
            <a:r>
              <a:rPr lang="en-US" altLang="zh-CN"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用代码码出牛逼人生</a:t>
            </a:r>
            <a:endParaRPr lang="zh-CN" altLang="en-US" sz="1105"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953408" y="2270990"/>
            <a:ext cx="2464327" cy="24643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225" y="2949775"/>
            <a:ext cx="12857401" cy="429417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5" name="流程图: 过程 4"/>
          <p:cNvSpPr/>
          <p:nvPr/>
        </p:nvSpPr>
        <p:spPr>
          <a:xfrm>
            <a:off x="698" y="45384"/>
            <a:ext cx="12857401" cy="4294177"/>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solidFill>
                <a:srgbClr val="4D4D4D"/>
              </a:solidFill>
              <a:latin typeface="黑体" panose="02010609060101010101" pitchFamily="49" charset="-122"/>
              <a:ea typeface="黑体" panose="02010609060101010101" pitchFamily="49" charset="-122"/>
            </a:endParaRPr>
          </a:p>
        </p:txBody>
      </p:sp>
      <p:sp>
        <p:nvSpPr>
          <p:cNvPr id="11" name="矩形 10"/>
          <p:cNvSpPr/>
          <p:nvPr/>
        </p:nvSpPr>
        <p:spPr>
          <a:xfrm>
            <a:off x="697" y="4386429"/>
            <a:ext cx="12856929" cy="1004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85">
              <a:latin typeface="黑体" panose="02010609060101010101" pitchFamily="49" charset="-122"/>
              <a:ea typeface="黑体" panose="02010609060101010101" pitchFamily="49" charset="-122"/>
            </a:endParaRPr>
          </a:p>
        </p:txBody>
      </p:sp>
      <p:cxnSp>
        <p:nvCxnSpPr>
          <p:cNvPr id="15" name="直线连接符 14"/>
          <p:cNvCxnSpPr/>
          <p:nvPr/>
        </p:nvCxnSpPr>
        <p:spPr>
          <a:xfrm>
            <a:off x="697" y="4553844"/>
            <a:ext cx="1285735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3289668" y="2208990"/>
            <a:ext cx="6278515" cy="1537071"/>
          </a:xfrm>
        </p:spPr>
        <p:txBody>
          <a:bodyPr>
            <a:noAutofit/>
          </a:bodyPr>
          <a:lstStyle/>
          <a:p>
            <a:pPr algn="ctr"/>
            <a:r>
              <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谢谢观看</a:t>
            </a:r>
            <a:endPar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5"/>
          <p:cNvSpPr/>
          <p:nvPr/>
        </p:nvSpPr>
        <p:spPr>
          <a:xfrm>
            <a:off x="697" y="5725938"/>
            <a:ext cx="12857401" cy="1506712"/>
          </a:xfrm>
          <a:prstGeom prst="flowChartProcess">
            <a:avLst/>
          </a:prstGeom>
          <a:solidFill>
            <a:srgbClr val="87A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30" name="TextBox 29"/>
          <p:cNvSpPr txBox="1"/>
          <p:nvPr/>
        </p:nvSpPr>
        <p:spPr>
          <a:xfrm>
            <a:off x="-195361" y="149442"/>
            <a:ext cx="12631683" cy="1108022"/>
          </a:xfrm>
          <a:prstGeom prst="rect">
            <a:avLst/>
          </a:prstGeom>
          <a:noFill/>
        </p:spPr>
        <p:txBody>
          <a:bodyPr wrap="square" rtlCol="0" anchor="t" anchorCtr="0">
            <a:noAutofit/>
          </a:bodyPr>
          <a:lstStyle/>
          <a:p>
            <a:pPr algn="ctr">
              <a:lnSpc>
                <a:spcPct val="105000"/>
              </a:lnSpc>
            </a:pPr>
            <a:r>
              <a:rPr sz="4000" dirty="0">
                <a:solidFill>
                  <a:srgbClr val="00B0F0"/>
                </a:solidFill>
              </a:rPr>
              <a:t>android人员的专属J</a:t>
            </a:r>
            <a:r>
              <a:rPr lang="en-US" sz="4000" dirty="0">
                <a:solidFill>
                  <a:srgbClr val="00B0F0"/>
                </a:solidFill>
              </a:rPr>
              <a:t>UC</a:t>
            </a:r>
            <a:r>
              <a:rPr sz="4000" dirty="0">
                <a:solidFill>
                  <a:srgbClr val="00B0F0"/>
                </a:solidFill>
              </a:rPr>
              <a:t>讲解 </a:t>
            </a:r>
            <a:endParaRPr sz="4000" dirty="0">
              <a:solidFill>
                <a:srgbClr val="00B0F0"/>
              </a:solidFill>
            </a:endParaRPr>
          </a:p>
          <a:p>
            <a:pPr algn="ctr">
              <a:lnSpc>
                <a:spcPct val="105000"/>
              </a:lnSpc>
            </a:pPr>
            <a:r>
              <a:rPr lang="en-US" sz="4000" dirty="0">
                <a:solidFill>
                  <a:srgbClr val="00B0F0"/>
                </a:solidFill>
              </a:rPr>
              <a:t>							</a:t>
            </a:r>
            <a:r>
              <a:rPr sz="2400" dirty="0">
                <a:solidFill>
                  <a:srgbClr val="00B0F0"/>
                </a:solidFill>
              </a:rPr>
              <a:t>0</a:t>
            </a:r>
            <a:r>
              <a:rPr lang="en-US" sz="2400" dirty="0">
                <a:solidFill>
                  <a:srgbClr val="00B0F0"/>
                </a:solidFill>
              </a:rPr>
              <a:t>3</a:t>
            </a:r>
            <a:r>
              <a:rPr sz="2400" dirty="0">
                <a:solidFill>
                  <a:srgbClr val="00B0F0"/>
                </a:solidFill>
              </a:rPr>
              <a:t>-</a:t>
            </a:r>
            <a:r>
              <a:rPr lang="en-US" sz="2400" dirty="0">
                <a:solidFill>
                  <a:srgbClr val="00B0F0"/>
                </a:solidFill>
              </a:rPr>
              <a:t>CAS</a:t>
            </a:r>
            <a:r>
              <a:rPr lang="zh-CN" altLang="en-US" sz="2400" dirty="0">
                <a:solidFill>
                  <a:srgbClr val="00B0F0"/>
                </a:solidFill>
              </a:rPr>
              <a:t>与</a:t>
            </a:r>
            <a:r>
              <a:rPr lang="zh-CN" sz="2400" dirty="0">
                <a:solidFill>
                  <a:srgbClr val="00B0F0"/>
                </a:solidFill>
              </a:rPr>
              <a:t>原子变量</a:t>
            </a:r>
            <a:endParaRPr lang="zh-CN" sz="2400" dirty="0">
              <a:solidFill>
                <a:srgbClr val="00B0F0"/>
              </a:solidFill>
            </a:endParaRPr>
          </a:p>
        </p:txBody>
      </p:sp>
      <p:sp>
        <p:nvSpPr>
          <p:cNvPr id="3" name="文本框 2"/>
          <p:cNvSpPr txBox="1"/>
          <p:nvPr/>
        </p:nvSpPr>
        <p:spPr>
          <a:xfrm>
            <a:off x="3477260" y="1744345"/>
            <a:ext cx="9589770" cy="3216910"/>
          </a:xfrm>
          <a:prstGeom prst="rect">
            <a:avLst/>
          </a:prstGeom>
        </p:spPr>
        <p:txBody>
          <a:bodyPr vert="horz" wrap="square" lIns="51029" tIns="25514" rIns="51029" bIns="25514" rtlCol="0">
            <a:noAutofit/>
          </a:bodyPr>
          <a:lstStyle/>
          <a:p>
            <a:pPr>
              <a:lnSpc>
                <a:spcPct val="135000"/>
              </a:lnSpc>
            </a:pPr>
            <a:r>
              <a:rPr>
                <a:solidFill>
                  <a:schemeClr val="bg1"/>
                </a:solidFill>
              </a:rPr>
              <a:t>    1.</a:t>
            </a:r>
            <a:r>
              <a:rPr lang="en-US" altLang="zh-CN">
                <a:solidFill>
                  <a:schemeClr val="bg1"/>
                </a:solidFill>
                <a:sym typeface="+mn-ea"/>
              </a:rPr>
              <a:t>CAS</a:t>
            </a:r>
            <a:r>
              <a:rPr lang="zh-CN" altLang="en-US">
                <a:solidFill>
                  <a:schemeClr val="bg1"/>
                </a:solidFill>
                <a:sym typeface="+mn-ea"/>
              </a:rPr>
              <a:t>效率分析与原子变量</a:t>
            </a:r>
            <a:endParaRPr>
              <a:solidFill>
                <a:schemeClr val="bg1"/>
              </a:solidFill>
            </a:endParaRPr>
          </a:p>
          <a:p>
            <a:pPr>
              <a:lnSpc>
                <a:spcPct val="135000"/>
              </a:lnSpc>
            </a:pPr>
            <a:r>
              <a:rPr>
                <a:solidFill>
                  <a:schemeClr val="bg1"/>
                </a:solidFill>
              </a:rPr>
              <a:t>    </a:t>
            </a:r>
            <a:r>
              <a:rPr lang="en-US">
                <a:solidFill>
                  <a:schemeClr val="bg1"/>
                </a:solidFill>
              </a:rPr>
              <a:t>2</a:t>
            </a:r>
            <a:r>
              <a:rPr>
                <a:solidFill>
                  <a:schemeClr val="bg1"/>
                </a:solidFill>
              </a:rPr>
              <a:t>.</a:t>
            </a:r>
            <a:r>
              <a:rPr lang="zh-CN">
                <a:solidFill>
                  <a:schemeClr val="bg1"/>
                </a:solidFill>
              </a:rPr>
              <a:t>原子引用下的</a:t>
            </a:r>
            <a:r>
              <a:rPr lang="en-US" altLang="zh-CN">
                <a:solidFill>
                  <a:schemeClr val="bg1"/>
                </a:solidFill>
              </a:rPr>
              <a:t>ABA</a:t>
            </a:r>
            <a:r>
              <a:rPr lang="zh-CN" altLang="en-US">
                <a:solidFill>
                  <a:schemeClr val="bg1"/>
                </a:solidFill>
              </a:rPr>
              <a:t>问题</a:t>
            </a:r>
            <a:endParaRPr>
              <a:solidFill>
                <a:schemeClr val="bg1"/>
              </a:solidFill>
            </a:endParaRPr>
          </a:p>
          <a:p>
            <a:pPr>
              <a:lnSpc>
                <a:spcPct val="135000"/>
              </a:lnSpc>
            </a:pPr>
            <a:r>
              <a:rPr lang="zh-CN" altLang="en-US">
                <a:solidFill>
                  <a:schemeClr val="bg1"/>
                </a:solidFill>
              </a:rPr>
              <a:t> </a:t>
            </a:r>
            <a:r>
              <a:rPr lang="en-US" altLang="zh-CN">
                <a:solidFill>
                  <a:schemeClr val="bg1"/>
                </a:solidFill>
              </a:rPr>
              <a:t>   3.</a:t>
            </a:r>
            <a:r>
              <a:rPr lang="zh-CN" altLang="en-US">
                <a:solidFill>
                  <a:schemeClr val="bg1"/>
                </a:solidFill>
              </a:rPr>
              <a:t>原子更新器与累加器</a:t>
            </a:r>
            <a:endParaRPr lang="zh-CN" altLang="en-US">
              <a:solidFill>
                <a:schemeClr val="bg1"/>
              </a:solidFill>
            </a:endParaRPr>
          </a:p>
          <a:p>
            <a:pPr>
              <a:lnSpc>
                <a:spcPct val="135000"/>
              </a:lnSpc>
            </a:pPr>
            <a:r>
              <a:rPr lang="zh-CN" altLang="en-US">
                <a:solidFill>
                  <a:schemeClr val="bg1"/>
                </a:solidFill>
              </a:rPr>
              <a:t> </a:t>
            </a:r>
            <a:r>
              <a:rPr lang="en-US" altLang="zh-CN">
                <a:solidFill>
                  <a:schemeClr val="bg1"/>
                </a:solidFill>
              </a:rPr>
              <a:t>   4.LongAddr</a:t>
            </a:r>
            <a:r>
              <a:rPr lang="zh-CN" altLang="en-US">
                <a:solidFill>
                  <a:schemeClr val="bg1"/>
                </a:solidFill>
              </a:rPr>
              <a:t>原理</a:t>
            </a:r>
            <a:endParaRPr lang="zh-CN" altLang="en-US">
              <a:solidFill>
                <a:schemeClr val="bg1"/>
              </a:solidFill>
            </a:endParaRPr>
          </a:p>
          <a:p>
            <a:pPr>
              <a:lnSpc>
                <a:spcPct val="135000"/>
              </a:lnSpc>
            </a:pPr>
            <a:r>
              <a:rPr lang="en-US" altLang="zh-CN">
                <a:solidFill>
                  <a:schemeClr val="bg1"/>
                </a:solidFill>
              </a:rPr>
              <a:t>    5.</a:t>
            </a:r>
            <a:r>
              <a:rPr lang="en-US" altLang="zh-CN">
                <a:solidFill>
                  <a:schemeClr val="bg1"/>
                </a:solidFill>
                <a:sym typeface="+mn-ea"/>
              </a:rPr>
              <a:t>unsafe</a:t>
            </a:r>
            <a:r>
              <a:rPr lang="zh-CN" altLang="en-US">
                <a:solidFill>
                  <a:schemeClr val="bg1"/>
                </a:solidFill>
                <a:sym typeface="+mn-ea"/>
              </a:rPr>
              <a:t>实现原子数组</a:t>
            </a:r>
            <a:endParaRPr lang="zh-CN">
              <a:solidFill>
                <a:schemeClr val="bg1"/>
              </a:solidFill>
            </a:endParaRPr>
          </a:p>
          <a:p>
            <a:pPr>
              <a:lnSpc>
                <a:spcPct val="135000"/>
              </a:lnSpc>
            </a:pPr>
            <a:r>
              <a:rPr lang="en-US" altLang="zh-CN">
                <a:solidFill>
                  <a:schemeClr val="bg1"/>
                </a:solidFill>
              </a:rPr>
              <a:t> </a:t>
            </a:r>
            <a:endParaRPr lang="zh-CN" altLang="en-US">
              <a:solidFill>
                <a:schemeClr val="bg1"/>
              </a:solidFill>
            </a:endParaRPr>
          </a:p>
        </p:txBody>
      </p:sp>
      <p:sp>
        <p:nvSpPr>
          <p:cNvPr id="2" name="文本框 1"/>
          <p:cNvSpPr txBox="1"/>
          <p:nvPr/>
        </p:nvSpPr>
        <p:spPr>
          <a:xfrm>
            <a:off x="2108895" y="1744117"/>
            <a:ext cx="1008112" cy="369332"/>
          </a:xfrm>
          <a:prstGeom prst="rect">
            <a:avLst/>
          </a:prstGeom>
          <a:noFill/>
        </p:spPr>
        <p:txBody>
          <a:bodyPr wrap="square" rtlCol="0">
            <a:spAutoFit/>
          </a:bodyPr>
          <a:lstStyle/>
          <a:p>
            <a:r>
              <a:rPr lang="zh-CN" altLang="en-US" dirty="0">
                <a:solidFill>
                  <a:schemeClr val="bg1"/>
                </a:solidFill>
              </a:rPr>
              <a:t>技术点：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LYING IMPRESSION FID FEIZHAO    qq:1964271550"/>
          <p:cNvSpPr txBox="1"/>
          <p:nvPr/>
        </p:nvSpPr>
        <p:spPr>
          <a:xfrm>
            <a:off x="167454" y="159941"/>
            <a:ext cx="5663602"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码牛学院</a:t>
            </a:r>
            <a:r>
              <a:rPr lang="en-US" altLang="zh-CN" sz="3600" dirty="0">
                <a:solidFill>
                  <a:schemeClr val="bg1"/>
                </a:solidFill>
                <a:latin typeface="微软雅黑" panose="020B0503020204020204" pitchFamily="34" charset="-122"/>
                <a:ea typeface="微软雅黑" panose="020B0503020204020204" pitchFamily="34" charset="-122"/>
              </a:rPr>
              <a:t>Android</a:t>
            </a:r>
            <a:r>
              <a:rPr lang="zh-CN" altLang="en-US" sz="3600" dirty="0">
                <a:solidFill>
                  <a:schemeClr val="bg1"/>
                </a:solidFill>
                <a:latin typeface="微软雅黑" panose="020B0503020204020204" pitchFamily="34" charset="-122"/>
                <a:ea typeface="微软雅黑" panose="020B0503020204020204" pitchFamily="34" charset="-122"/>
              </a:rPr>
              <a:t>讲师介绍</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TextBox 16"/>
          <p:cNvSpPr txBox="1"/>
          <p:nvPr/>
        </p:nvSpPr>
        <p:spPr>
          <a:xfrm>
            <a:off x="2026920" y="2524760"/>
            <a:ext cx="4037330" cy="4293235"/>
          </a:xfrm>
          <a:prstGeom prst="rect">
            <a:avLst/>
          </a:prstGeom>
          <a:noFill/>
        </p:spPr>
        <p:txBody>
          <a:bodyPr wrap="square" lIns="0" tIns="0" rIns="0" bIns="0" rtlCol="0">
            <a:spAutoFit/>
          </a:bodyPr>
          <a:p>
            <a:r>
              <a:rPr lang="zh-CN" altLang="en-US" dirty="0">
                <a:solidFill>
                  <a:schemeClr val="bg1"/>
                </a:solidFill>
                <a:latin typeface="微软雅黑" panose="020B0503020204020204" pitchFamily="34" charset="-122"/>
                <a:ea typeface="微软雅黑" panose="020B0503020204020204" pitchFamily="34" charset="-122"/>
                <a:sym typeface="+mn-ea"/>
              </a:rPr>
              <a:t>◆</a:t>
            </a:r>
            <a:r>
              <a:rPr>
                <a:solidFill>
                  <a:schemeClr val="bg1"/>
                </a:solidFill>
              </a:rPr>
              <a:t>10年互联网行业从业经验，架构师</a:t>
            </a:r>
            <a:endParaRPr>
              <a:solidFill>
                <a:schemeClr val="bg1"/>
              </a:solidFill>
            </a:endParaRPr>
          </a:p>
          <a:p>
            <a:r>
              <a:rPr>
                <a:solidFill>
                  <a:schemeClr val="bg1"/>
                </a:solidFill>
              </a:rPr>
              <a:t>精通JAVA,C,C++,Android,IOS</a:t>
            </a:r>
            <a:endParaRPr>
              <a:solidFill>
                <a:schemeClr val="bg1"/>
              </a:solidFill>
            </a:endParaRPr>
          </a:p>
          <a:p>
            <a:endParaRPr>
              <a:solidFill>
                <a:schemeClr val="bg1"/>
              </a:solidFill>
            </a:endParaRPr>
          </a:p>
          <a:p>
            <a:r>
              <a:rPr>
                <a:solidFill>
                  <a:schemeClr val="bg1"/>
                </a:solidFill>
              </a:rPr>
              <a:t>前华为工程师，后出任</a:t>
            </a:r>
            <a:r>
              <a:rPr lang="zh-CN">
                <a:solidFill>
                  <a:schemeClr val="bg1"/>
                </a:solidFill>
              </a:rPr>
              <a:t>两</a:t>
            </a:r>
            <a:r>
              <a:rPr>
                <a:solidFill>
                  <a:schemeClr val="bg1"/>
                </a:solidFill>
              </a:rPr>
              <a:t>家公司技术总监，高校外聘讲师</a:t>
            </a:r>
            <a:r>
              <a:rPr lang="zh-CN">
                <a:solidFill>
                  <a:schemeClr val="bg1"/>
                </a:solidFill>
              </a:rPr>
              <a:t>，省公安厅电子物证鉴定专家</a:t>
            </a:r>
            <a:endParaRPr lang="zh-CN">
              <a:solidFill>
                <a:schemeClr val="bg1"/>
              </a:solidFill>
            </a:endParaRPr>
          </a:p>
          <a:p>
            <a:endParaRPr>
              <a:solidFill>
                <a:schemeClr val="bg1"/>
              </a:solidFill>
            </a:endParaRPr>
          </a:p>
          <a:p>
            <a:r>
              <a:rPr>
                <a:solidFill>
                  <a:schemeClr val="bg1"/>
                </a:solidFill>
              </a:rPr>
              <a:t>拥有多个大型分布式系统架构设计与实施和移动终端系统架构设计经验</a:t>
            </a:r>
            <a:endParaRPr>
              <a:solidFill>
                <a:schemeClr val="bg1"/>
              </a:solidFill>
            </a:endParaRPr>
          </a:p>
          <a:p>
            <a:endParaRPr>
              <a:solidFill>
                <a:schemeClr val="bg1"/>
              </a:solidFill>
            </a:endParaRPr>
          </a:p>
          <a:p>
            <a:r>
              <a:rPr>
                <a:solidFill>
                  <a:schemeClr val="bg1"/>
                </a:solidFill>
              </a:rPr>
              <a:t>有丰富的分布式，高并发实战经验，</a:t>
            </a:r>
            <a:endParaRPr>
              <a:solidFill>
                <a:schemeClr val="bg1"/>
              </a:solidFill>
            </a:endParaRPr>
          </a:p>
          <a:p>
            <a:r>
              <a:rPr>
                <a:solidFill>
                  <a:schemeClr val="bg1"/>
                </a:solidFill>
              </a:rPr>
              <a:t>开发过多套企业级自定义框架</a:t>
            </a:r>
            <a:endParaRPr>
              <a:solidFill>
                <a:schemeClr val="bg1"/>
              </a:solidFill>
            </a:endParaRPr>
          </a:p>
          <a:p>
            <a:r>
              <a:rPr>
                <a:solidFill>
                  <a:schemeClr val="bg1"/>
                </a:solidFill>
              </a:rPr>
              <a:t>擅长系统底层架构，移动终端系统架构</a:t>
            </a:r>
            <a:endParaRPr>
              <a:solidFill>
                <a:schemeClr val="bg1"/>
              </a:solidFill>
            </a:endParaRPr>
          </a:p>
          <a:p>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32"/>
          <p:cNvSpPr txBox="1"/>
          <p:nvPr/>
        </p:nvSpPr>
        <p:spPr>
          <a:xfrm>
            <a:off x="2026920" y="1268095"/>
            <a:ext cx="4924425" cy="1050290"/>
          </a:xfrm>
          <a:prstGeom prst="rect">
            <a:avLst/>
          </a:prstGeom>
          <a:noFill/>
        </p:spPr>
        <p:txBody>
          <a:bodyPr wrap="square" rtlCol="0" anchor="t">
            <a:spAutoFit/>
          </a:bodyPr>
          <a:p>
            <a:pPr>
              <a:lnSpc>
                <a:spcPct val="130000"/>
              </a:lnSpc>
            </a:pP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码牛学院</a:t>
            </a:r>
            <a:r>
              <a:rPr lang="en-US" altLang="zh-CN" sz="2400" b="1" dirty="0" smtClean="0">
                <a:solidFill>
                  <a:schemeClr val="bg1"/>
                </a:solidFill>
                <a:latin typeface="微软雅黑" panose="020B0503020204020204" pitchFamily="34" charset="-122"/>
                <a:ea typeface="微软雅黑" panose="020B0503020204020204" pitchFamily="34" charset="-122"/>
                <a:sym typeface="+mn-ea"/>
              </a:rPr>
              <a:t>-Kerwin</a:t>
            </a: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老</a:t>
            </a:r>
            <a:r>
              <a:rPr lang="zh-CN" altLang="en-US" sz="2400" b="1" dirty="0">
                <a:solidFill>
                  <a:schemeClr val="bg1"/>
                </a:solidFill>
                <a:latin typeface="微软雅黑" panose="020B0503020204020204" pitchFamily="34" charset="-122"/>
                <a:ea typeface="微软雅黑" panose="020B0503020204020204" pitchFamily="34" charset="-122"/>
                <a:sym typeface="+mn-ea"/>
              </a:rPr>
              <a:t>师</a:t>
            </a:r>
            <a:endParaRPr lang="en-US" altLang="zh-CN" sz="2400" b="1" dirty="0">
              <a:solidFill>
                <a:schemeClr val="bg1"/>
              </a:solidFill>
              <a:latin typeface="微软雅黑" panose="020B0503020204020204" pitchFamily="34" charset="-122"/>
              <a:ea typeface="微软雅黑" panose="020B0503020204020204" pitchFamily="34" charset="-122"/>
              <a:sym typeface="+mn-ea"/>
            </a:endParaRPr>
          </a:p>
          <a:p>
            <a:pPr>
              <a:lnSpc>
                <a:spcPct val="130000"/>
              </a:lnSpc>
            </a:pPr>
            <a:r>
              <a:rPr lang="zh-CN" altLang="en-US" sz="2400" b="1" dirty="0">
                <a:solidFill>
                  <a:schemeClr val="bg1"/>
                </a:solidFill>
                <a:latin typeface="微软雅黑" panose="020B0503020204020204" pitchFamily="34" charset="-122"/>
                <a:ea typeface="微软雅黑" panose="020B0503020204020204" pitchFamily="34" charset="-122"/>
                <a:sym typeface="+mn-ea"/>
              </a:rPr>
              <a:t>系统架构师、技术总监</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5125" name="图片 7"/>
          <p:cNvPicPr/>
          <p:nvPr/>
        </p:nvPicPr>
        <p:blipFill>
          <a:blip r:embed="rId1"/>
          <a:stretch>
            <a:fillRect/>
          </a:stretch>
        </p:blipFill>
        <p:spPr>
          <a:xfrm>
            <a:off x="6994525" y="2066925"/>
            <a:ext cx="3677285" cy="357251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为什么无锁状态下的运行效率会高？</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72845" y="1576705"/>
            <a:ext cx="10619740" cy="5077460"/>
          </a:xfrm>
          <a:prstGeom prst="rect">
            <a:avLst/>
          </a:prstGeom>
          <a:noFill/>
        </p:spPr>
        <p:txBody>
          <a:bodyPr wrap="square" rtlCol="0" anchor="t">
            <a:spAutoFit/>
          </a:bodyPr>
          <a:p>
            <a:pPr marL="285750" indent="-285750">
              <a:buFont typeface="Arial" panose="020B0604020202020204" pitchFamily="34" charset="0"/>
              <a:buChar char="•"/>
            </a:pPr>
            <a:r>
              <a:rPr lang="zh-CN" altLang="en-US" sz="1800">
                <a:solidFill>
                  <a:schemeClr val="bg1"/>
                </a:solidFill>
              </a:rPr>
              <a:t>单纯的</a:t>
            </a:r>
            <a:r>
              <a:rPr lang="en-US" altLang="zh-CN" sz="1800">
                <a:solidFill>
                  <a:schemeClr val="bg1"/>
                </a:solidFill>
              </a:rPr>
              <a:t>CAS</a:t>
            </a:r>
            <a:r>
              <a:rPr lang="zh-CN" altLang="en-US" sz="1800">
                <a:solidFill>
                  <a:schemeClr val="bg1"/>
                </a:solidFill>
              </a:rPr>
              <a:t>理论：</a:t>
            </a: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742950" lvl="1" indent="-285750">
              <a:buFont typeface="Arial" panose="020B0604020202020204" pitchFamily="34" charset="0"/>
              <a:buChar char="•"/>
            </a:pPr>
            <a:r>
              <a:rPr lang="zh-CN" altLang="en-US" sz="1800">
                <a:solidFill>
                  <a:schemeClr val="bg1"/>
                </a:solidFill>
              </a:rPr>
              <a:t>单纯的</a:t>
            </a:r>
            <a:r>
              <a:rPr lang="en-US" altLang="zh-CN" sz="1800">
                <a:solidFill>
                  <a:schemeClr val="bg1"/>
                </a:solidFill>
              </a:rPr>
              <a:t>CAS</a:t>
            </a:r>
            <a:r>
              <a:rPr lang="zh-CN" altLang="en-US" sz="1800">
                <a:solidFill>
                  <a:schemeClr val="bg1"/>
                </a:solidFill>
              </a:rPr>
              <a:t>理论只是为了完成一次比较确认值的同步</a:t>
            </a:r>
            <a:endParaRPr lang="zh-CN" altLang="en-US" sz="1800">
              <a:solidFill>
                <a:schemeClr val="bg1"/>
              </a:solidFill>
            </a:endParaRPr>
          </a:p>
          <a:p>
            <a:pPr marL="742950" lvl="1" indent="-285750">
              <a:buFont typeface="Arial" panose="020B0604020202020204" pitchFamily="34" charset="0"/>
              <a:buChar char="•"/>
            </a:pPr>
            <a:r>
              <a:rPr lang="zh-CN" altLang="en-US" sz="1800">
                <a:solidFill>
                  <a:schemeClr val="bg1"/>
                </a:solidFill>
              </a:rPr>
              <a:t>与代码块的同步并没有关系</a:t>
            </a:r>
            <a:endParaRPr lang="zh-CN" altLang="en-US" sz="1800">
              <a:solidFill>
                <a:schemeClr val="bg1"/>
              </a:solidFill>
            </a:endParaRPr>
          </a:p>
          <a:p>
            <a:pPr marL="742950" lvl="1"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r>
              <a:rPr lang="en-US" altLang="zh-CN" sz="1800">
                <a:solidFill>
                  <a:schemeClr val="bg1"/>
                </a:solidFill>
              </a:rPr>
              <a:t>CAS</a:t>
            </a:r>
            <a:r>
              <a:rPr lang="zh-CN" altLang="en-US" sz="1800">
                <a:solidFill>
                  <a:schemeClr val="bg1"/>
                </a:solidFill>
              </a:rPr>
              <a:t>理论应用下的锁实现原理：</a:t>
            </a:r>
            <a:endParaRPr lang="zh-CN" altLang="en-US" sz="1800">
              <a:solidFill>
                <a:schemeClr val="bg1"/>
              </a:solidFill>
            </a:endParaRPr>
          </a:p>
          <a:p>
            <a:pPr marL="742950" lvl="1" indent="-285750">
              <a:buFont typeface="Arial" panose="020B0604020202020204" pitchFamily="34" charset="0"/>
              <a:buChar char="•"/>
            </a:pPr>
            <a:r>
              <a:rPr lang="zh-CN" altLang="en-US" sz="1800">
                <a:solidFill>
                  <a:schemeClr val="bg1"/>
                </a:solidFill>
              </a:rPr>
              <a:t>利用</a:t>
            </a:r>
            <a:r>
              <a:rPr lang="en-US" altLang="zh-CN" sz="1800">
                <a:solidFill>
                  <a:schemeClr val="bg1"/>
                </a:solidFill>
              </a:rPr>
              <a:t>volatile</a:t>
            </a:r>
            <a:r>
              <a:rPr lang="zh-CN" altLang="en-US" sz="1800">
                <a:solidFill>
                  <a:schemeClr val="bg1"/>
                </a:solidFill>
              </a:rPr>
              <a:t>变量与</a:t>
            </a:r>
            <a:r>
              <a:rPr lang="en-US" altLang="zh-CN" sz="1800">
                <a:solidFill>
                  <a:schemeClr val="bg1"/>
                </a:solidFill>
              </a:rPr>
              <a:t>CAS</a:t>
            </a:r>
            <a:r>
              <a:rPr lang="zh-CN" altLang="en-US" sz="1800">
                <a:solidFill>
                  <a:schemeClr val="bg1"/>
                </a:solidFill>
              </a:rPr>
              <a:t>理论保证在一定时间段内变量结果的一致性</a:t>
            </a:r>
            <a:endParaRPr lang="zh-CN" altLang="en-US" sz="1800">
              <a:solidFill>
                <a:schemeClr val="bg1"/>
              </a:solidFill>
            </a:endParaRPr>
          </a:p>
          <a:p>
            <a:pPr marL="742950" lvl="1" indent="-285750">
              <a:buFont typeface="Arial" panose="020B0604020202020204" pitchFamily="34" charset="0"/>
              <a:buChar char="•"/>
            </a:pPr>
            <a:r>
              <a:rPr lang="zh-CN" altLang="en-US" sz="1800">
                <a:solidFill>
                  <a:schemeClr val="bg1"/>
                </a:solidFill>
              </a:rPr>
              <a:t>同步对于线程进行阻塞</a:t>
            </a: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r>
              <a:rPr lang="en-US" altLang="zh-CN" sz="1800">
                <a:solidFill>
                  <a:schemeClr val="bg1"/>
                </a:solidFill>
              </a:rPr>
              <a:t>CAS</a:t>
            </a:r>
            <a:r>
              <a:rPr lang="zh-CN" altLang="en-US" sz="1800">
                <a:solidFill>
                  <a:schemeClr val="bg1"/>
                </a:solidFill>
              </a:rPr>
              <a:t>无锁状态下与</a:t>
            </a:r>
            <a:r>
              <a:rPr lang="en-US" altLang="zh-CN" sz="1800">
                <a:solidFill>
                  <a:schemeClr val="bg1"/>
                </a:solidFill>
              </a:rPr>
              <a:t>synchronize</a:t>
            </a:r>
            <a:r>
              <a:rPr lang="zh-CN" altLang="en-US" sz="1800">
                <a:solidFill>
                  <a:schemeClr val="bg1"/>
                </a:solidFill>
              </a:rPr>
              <a:t>有锁状态下的本质区别</a:t>
            </a:r>
            <a:endParaRPr lang="zh-CN" altLang="en-US" sz="1800">
              <a:solidFill>
                <a:schemeClr val="bg1"/>
              </a:solidFill>
            </a:endParaRPr>
          </a:p>
          <a:p>
            <a:pPr marL="742950" lvl="1" indent="-285750">
              <a:buFont typeface="Arial" panose="020B0604020202020204" pitchFamily="34" charset="0"/>
              <a:buChar char="•"/>
            </a:pPr>
            <a:r>
              <a:rPr lang="zh-CN" altLang="en-US" sz="1800">
                <a:solidFill>
                  <a:schemeClr val="bg1"/>
                </a:solidFill>
              </a:rPr>
              <a:t>无锁情况下，即使重试失败，线程始终在高速运行，没有停歇，而</a:t>
            </a:r>
            <a:r>
              <a:rPr lang="en-US" altLang="zh-CN" sz="1800">
                <a:solidFill>
                  <a:schemeClr val="bg1"/>
                </a:solidFill>
              </a:rPr>
              <a:t>synchronized</a:t>
            </a:r>
            <a:r>
              <a:rPr lang="zh-CN" altLang="en-US" sz="1800">
                <a:solidFill>
                  <a:schemeClr val="bg1"/>
                </a:solidFill>
              </a:rPr>
              <a:t>会让线程在没有获得锁的时候，发生上下文切换，进入阻塞</a:t>
            </a:r>
            <a:endParaRPr lang="zh-CN" altLang="en-US" sz="1800">
              <a:solidFill>
                <a:schemeClr val="bg1"/>
              </a:solidFill>
            </a:endParaRPr>
          </a:p>
          <a:p>
            <a:pPr marL="742950" lvl="1" indent="-285750">
              <a:buFont typeface="Arial" panose="020B0604020202020204" pitchFamily="34" charset="0"/>
              <a:buChar char="•"/>
            </a:pPr>
            <a:r>
              <a:rPr lang="zh-CN" altLang="en-US" sz="1800">
                <a:solidFill>
                  <a:schemeClr val="bg1"/>
                </a:solidFill>
              </a:rPr>
              <a:t>比喻：高速上飙车，当前自己开</a:t>
            </a:r>
            <a:r>
              <a:rPr lang="en-US" altLang="zh-CN" sz="1800">
                <a:solidFill>
                  <a:schemeClr val="bg1"/>
                </a:solidFill>
              </a:rPr>
              <a:t>200</a:t>
            </a:r>
            <a:r>
              <a:rPr lang="zh-CN" altLang="en-US" sz="1800">
                <a:solidFill>
                  <a:schemeClr val="bg1"/>
                </a:solidFill>
              </a:rPr>
              <a:t>码，正常的高速运行，但是一旦发生上下文切换，需要减速停车，换路，在加速，代价相对高昂</a:t>
            </a:r>
            <a:endParaRPr lang="zh-CN" altLang="en-US" sz="1800">
              <a:solidFill>
                <a:schemeClr val="bg1"/>
              </a:solidFill>
            </a:endParaRPr>
          </a:p>
          <a:p>
            <a:pPr marL="742950" lvl="1" indent="-285750">
              <a:buFont typeface="Arial" panose="020B0604020202020204" pitchFamily="34" charset="0"/>
              <a:buChar char="•"/>
            </a:pPr>
            <a:r>
              <a:rPr lang="zh-CN" altLang="en-US" sz="1800">
                <a:solidFill>
                  <a:schemeClr val="bg1"/>
                </a:solidFill>
              </a:rPr>
              <a:t>无锁状态下，因为线程需要保持运行，则需要额外</a:t>
            </a:r>
            <a:r>
              <a:rPr lang="en-US" altLang="zh-CN" sz="1800">
                <a:solidFill>
                  <a:schemeClr val="bg1"/>
                </a:solidFill>
              </a:rPr>
              <a:t>CPU</a:t>
            </a:r>
            <a:r>
              <a:rPr lang="zh-CN" altLang="en-US" sz="1800">
                <a:solidFill>
                  <a:schemeClr val="bg1"/>
                </a:solidFill>
              </a:rPr>
              <a:t>的支持，</a:t>
            </a:r>
            <a:r>
              <a:rPr lang="en-US" altLang="zh-CN" sz="1800">
                <a:solidFill>
                  <a:schemeClr val="bg1"/>
                </a:solidFill>
              </a:rPr>
              <a:t>CPU</a:t>
            </a:r>
            <a:r>
              <a:rPr lang="zh-CN" altLang="en-US" sz="1800">
                <a:solidFill>
                  <a:schemeClr val="bg1"/>
                </a:solidFill>
              </a:rPr>
              <a:t>在这里就是高速公路，没路我们走不下去，一开始没有加锁，不会有阻塞，但是没有时间片，会导致上下文切换，所以</a:t>
            </a:r>
            <a:r>
              <a:rPr lang="en-US" altLang="zh-CN" sz="1800">
                <a:solidFill>
                  <a:schemeClr val="bg1"/>
                </a:solidFill>
              </a:rPr>
              <a:t>CAS</a:t>
            </a:r>
            <a:r>
              <a:rPr lang="zh-CN" altLang="en-US" sz="1800">
                <a:solidFill>
                  <a:schemeClr val="bg1"/>
                </a:solidFill>
              </a:rPr>
              <a:t>需要有多核</a:t>
            </a:r>
            <a:r>
              <a:rPr lang="en-US" altLang="zh-CN" sz="1800">
                <a:solidFill>
                  <a:schemeClr val="bg1"/>
                </a:solidFill>
              </a:rPr>
              <a:t>CPU</a:t>
            </a:r>
            <a:r>
              <a:rPr lang="zh-CN" altLang="en-US" sz="1800">
                <a:solidFill>
                  <a:schemeClr val="bg1"/>
                </a:solidFill>
              </a:rPr>
              <a:t>对于其进行支撑，单核体系下效率不一定</a:t>
            </a:r>
            <a:endParaRPr lang="zh-CN" altLang="en-US"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dirty="0" smtClean="0">
                <a:sym typeface="+mn-ea"/>
              </a:rPr>
              <a:t>CAS</a:t>
            </a:r>
            <a:r>
              <a:rPr lang="zh-CN" altLang="en-US" sz="3200" dirty="0" smtClean="0">
                <a:sym typeface="+mn-ea"/>
              </a:rPr>
              <a:t>效率分析</a:t>
            </a:r>
            <a:endParaRPr lang="zh-CN" altLang="en-US"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50950" y="1684655"/>
            <a:ext cx="10074910" cy="3138170"/>
          </a:xfrm>
          <a:prstGeom prst="rect">
            <a:avLst/>
          </a:prstGeom>
          <a:noFill/>
        </p:spPr>
        <p:txBody>
          <a:bodyPr wrap="square" rtlCol="0">
            <a:spAutoFit/>
          </a:bodyPr>
          <a:p>
            <a:r>
              <a:rPr lang="zh-CN" altLang="en-US">
                <a:solidFill>
                  <a:schemeClr val="bg1"/>
                </a:solidFill>
              </a:rPr>
              <a:t>结合</a:t>
            </a:r>
            <a:r>
              <a:rPr lang="en-US" altLang="zh-CN">
                <a:solidFill>
                  <a:schemeClr val="bg1"/>
                </a:solidFill>
              </a:rPr>
              <a:t>CAS</a:t>
            </a:r>
            <a:r>
              <a:rPr lang="zh-CN" altLang="en-US">
                <a:solidFill>
                  <a:schemeClr val="bg1"/>
                </a:solidFill>
              </a:rPr>
              <a:t>与</a:t>
            </a:r>
            <a:r>
              <a:rPr lang="en-US" altLang="zh-CN">
                <a:solidFill>
                  <a:schemeClr val="bg1"/>
                </a:solidFill>
              </a:rPr>
              <a:t>volatile</a:t>
            </a:r>
            <a:r>
              <a:rPr lang="zh-CN" altLang="en-US">
                <a:solidFill>
                  <a:schemeClr val="bg1"/>
                </a:solidFill>
              </a:rPr>
              <a:t>实现无锁并发情况的适用场景：</a:t>
            </a:r>
            <a:endParaRPr lang="zh-CN" altLang="en-US">
              <a:solidFill>
                <a:schemeClr val="bg1"/>
              </a:solidFill>
            </a:endParaRPr>
          </a:p>
          <a:p>
            <a:r>
              <a:rPr lang="en-US" altLang="zh-CN">
                <a:solidFill>
                  <a:schemeClr val="bg1"/>
                </a:solidFill>
              </a:rPr>
              <a:t>	</a:t>
            </a:r>
            <a:r>
              <a:rPr lang="zh-CN" altLang="en-US">
                <a:solidFill>
                  <a:schemeClr val="bg1"/>
                </a:solidFill>
              </a:rPr>
              <a:t>多核</a:t>
            </a:r>
            <a:r>
              <a:rPr lang="en-US" altLang="zh-CN">
                <a:solidFill>
                  <a:schemeClr val="bg1"/>
                </a:solidFill>
              </a:rPr>
              <a:t>CPU</a:t>
            </a:r>
            <a:r>
              <a:rPr lang="zh-CN" altLang="en-US">
                <a:solidFill>
                  <a:schemeClr val="bg1"/>
                </a:solidFill>
              </a:rPr>
              <a:t>场景下，且线程数少</a:t>
            </a:r>
            <a:endParaRPr lang="zh-CN" altLang="en-US">
              <a:solidFill>
                <a:schemeClr val="bg1"/>
              </a:solidFill>
            </a:endParaRPr>
          </a:p>
          <a:p>
            <a:r>
              <a:rPr lang="en-US" altLang="zh-CN">
                <a:solidFill>
                  <a:schemeClr val="bg1"/>
                </a:solidFill>
              </a:rPr>
              <a:t>CAS</a:t>
            </a:r>
            <a:r>
              <a:rPr lang="zh-CN" altLang="en-US">
                <a:solidFill>
                  <a:schemeClr val="bg1"/>
                </a:solidFill>
              </a:rPr>
              <a:t>基于乐观锁思想，最乐观结果，不怕别的线程来修改共享变量，改了也没事，我在重试</a:t>
            </a:r>
            <a:endParaRPr lang="zh-CN" altLang="en-US">
              <a:solidFill>
                <a:schemeClr val="bg1"/>
              </a:solidFill>
            </a:endParaRPr>
          </a:p>
          <a:p>
            <a:r>
              <a:rPr lang="en-US" altLang="zh-CN">
                <a:solidFill>
                  <a:schemeClr val="bg1"/>
                </a:solidFill>
              </a:rPr>
              <a:t>synchronize</a:t>
            </a:r>
            <a:r>
              <a:rPr lang="zh-CN" altLang="en-US">
                <a:solidFill>
                  <a:schemeClr val="bg1"/>
                </a:solidFill>
              </a:rPr>
              <a:t>基于悲观锁思想：最悲观结果，得放着其他线程来修改共享变量，我上锁，你们都别改，我改了解开你们才有机会</a:t>
            </a:r>
            <a:endParaRPr lang="zh-CN" altLang="en-US">
              <a:solidFill>
                <a:schemeClr val="bg1"/>
              </a:solidFill>
            </a:endParaRPr>
          </a:p>
          <a:p>
            <a:endParaRPr lang="zh-CN" altLang="en-US">
              <a:solidFill>
                <a:schemeClr val="bg1"/>
              </a:solidFill>
            </a:endParaRPr>
          </a:p>
          <a:p>
            <a:r>
              <a:rPr lang="en-US" altLang="zh-CN">
                <a:solidFill>
                  <a:schemeClr val="bg1"/>
                </a:solidFill>
              </a:rPr>
              <a:t>CAS</a:t>
            </a:r>
            <a:r>
              <a:rPr lang="zh-CN" altLang="en-US">
                <a:solidFill>
                  <a:schemeClr val="bg1"/>
                </a:solidFill>
              </a:rPr>
              <a:t>体现的是无锁并发，无阻塞并发</a:t>
            </a:r>
            <a:endParaRPr lang="zh-CN" altLang="en-US">
              <a:solidFill>
                <a:schemeClr val="bg1"/>
              </a:solidFill>
            </a:endParaRPr>
          </a:p>
          <a:p>
            <a:r>
              <a:rPr lang="en-US" altLang="zh-CN">
                <a:solidFill>
                  <a:schemeClr val="bg1"/>
                </a:solidFill>
              </a:rPr>
              <a:t>	</a:t>
            </a:r>
            <a:r>
              <a:rPr lang="zh-CN" altLang="en-US">
                <a:solidFill>
                  <a:schemeClr val="bg1"/>
                </a:solidFill>
              </a:rPr>
              <a:t>因为没有</a:t>
            </a:r>
            <a:r>
              <a:rPr lang="en-US" altLang="zh-CN">
                <a:solidFill>
                  <a:schemeClr val="bg1"/>
                </a:solidFill>
              </a:rPr>
              <a:t>synchronized</a:t>
            </a:r>
            <a:r>
              <a:rPr lang="zh-CN" altLang="en-US">
                <a:solidFill>
                  <a:schemeClr val="bg1"/>
                </a:solidFill>
              </a:rPr>
              <a:t>，线程不会陷入阻塞，这是效率提升的因素之一</a:t>
            </a:r>
            <a:endParaRPr lang="zh-CN" altLang="en-US">
              <a:solidFill>
                <a:schemeClr val="bg1"/>
              </a:solidFill>
            </a:endParaRPr>
          </a:p>
          <a:p>
            <a:r>
              <a:rPr lang="en-US" altLang="zh-CN">
                <a:solidFill>
                  <a:schemeClr val="bg1"/>
                </a:solidFill>
              </a:rPr>
              <a:t>	</a:t>
            </a:r>
            <a:r>
              <a:rPr lang="zh-CN" altLang="en-US">
                <a:solidFill>
                  <a:schemeClr val="bg1"/>
                </a:solidFill>
              </a:rPr>
              <a:t>如果竞争几率，重试必然发生频繁，效率会下降</a:t>
            </a:r>
            <a:endParaRPr lang="zh-CN" altLang="en-US">
              <a:solidFill>
                <a:schemeClr val="bg1"/>
              </a:solidFill>
            </a:endParaRPr>
          </a:p>
          <a:p>
            <a:endParaRPr lang="zh-CN" altLang="en-US">
              <a:solidFill>
                <a:schemeClr val="bg1"/>
              </a:solidFill>
            </a:endParaRPr>
          </a:p>
          <a:p>
            <a:r>
              <a:rPr lang="zh-CN" altLang="en-US">
                <a:solidFill>
                  <a:schemeClr val="bg1"/>
                </a:solidFill>
              </a:rPr>
              <a:t>最好结果为线程数不超过</a:t>
            </a:r>
            <a:r>
              <a:rPr lang="en-US" altLang="zh-CN">
                <a:solidFill>
                  <a:schemeClr val="bg1"/>
                </a:solidFill>
              </a:rPr>
              <a:t>CPU</a:t>
            </a:r>
            <a:r>
              <a:rPr lang="zh-CN" altLang="en-US">
                <a:solidFill>
                  <a:schemeClr val="bg1"/>
                </a:solidFill>
              </a:rPr>
              <a:t>核心数</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线程的上下文切换</a:t>
            </a:r>
            <a:endParaRPr lang="zh-CN" sz="3200" dirty="0" smtClean="0">
              <a:sym typeface="+mn-ea"/>
            </a:endParaRPr>
          </a:p>
        </p:txBody>
      </p:sp>
      <p:sp>
        <p:nvSpPr>
          <p:cNvPr id="3" name="圆角矩形 2"/>
          <p:cNvSpPr/>
          <p:nvPr/>
        </p:nvSpPr>
        <p:spPr>
          <a:xfrm>
            <a:off x="667385" y="1384300"/>
            <a:ext cx="11607800" cy="577850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50950" y="1684655"/>
            <a:ext cx="10074910" cy="5908040"/>
          </a:xfrm>
          <a:prstGeom prst="rect">
            <a:avLst/>
          </a:prstGeom>
          <a:noFill/>
        </p:spPr>
        <p:txBody>
          <a:bodyPr wrap="square" rtlCol="0">
            <a:spAutoFit/>
          </a:bodyPr>
          <a:p>
            <a:r>
              <a:rPr lang="zh-CN">
                <a:solidFill>
                  <a:schemeClr val="bg1"/>
                </a:solidFill>
              </a:rPr>
              <a:t>本质：CPU切换前把当前任务的状态保存下来，以便下次切换回这个任务时可以再次加载这个任务的状态，然后加载下一任务的状态并执行。任务的状态保存及再加载, 这段过程就叫做上下文切换。</a:t>
            </a:r>
            <a:endParaRPr lang="zh-CN">
              <a:solidFill>
                <a:schemeClr val="bg1"/>
              </a:solidFill>
            </a:endParaRPr>
          </a:p>
          <a:p>
            <a:endParaRPr lang="zh-CN">
              <a:solidFill>
                <a:schemeClr val="bg1"/>
              </a:solidFill>
            </a:endParaRPr>
          </a:p>
          <a:p>
            <a:r>
              <a:rPr lang="zh-CN">
                <a:solidFill>
                  <a:schemeClr val="bg1"/>
                </a:solidFill>
              </a:rPr>
              <a:t>每个线程都有一个程序计数器（记录要执行的下一条指令），一组寄存器（保存当前线程的工作变量），堆栈（记录执行历史，其中每一帧保存了一个已经调用但未返回的过程）。</a:t>
            </a:r>
            <a:endParaRPr lang="zh-CN">
              <a:solidFill>
                <a:schemeClr val="bg1"/>
              </a:solidFill>
            </a:endParaRPr>
          </a:p>
          <a:p>
            <a:endParaRPr lang="zh-CN">
              <a:solidFill>
                <a:schemeClr val="bg1"/>
              </a:solidFill>
            </a:endParaRPr>
          </a:p>
          <a:p>
            <a:r>
              <a:rPr lang="zh-CN">
                <a:solidFill>
                  <a:schemeClr val="bg1"/>
                </a:solidFill>
              </a:rPr>
              <a:t>寄存器 是 CPU 内部的数量较少但是速度很快的内存（与之对应的是 CPU 外部相对较慢的 RAM 主内存）。寄存器通过对常用值（通常是运算的中间值）的快速访问来提高计算机程序运行的速度。</a:t>
            </a:r>
            <a:endParaRPr lang="zh-CN">
              <a:solidFill>
                <a:schemeClr val="bg1"/>
              </a:solidFill>
            </a:endParaRPr>
          </a:p>
          <a:p>
            <a:endParaRPr lang="zh-CN">
              <a:solidFill>
                <a:schemeClr val="bg1"/>
              </a:solidFill>
            </a:endParaRPr>
          </a:p>
          <a:p>
            <a:r>
              <a:rPr lang="zh-CN">
                <a:solidFill>
                  <a:schemeClr val="bg1"/>
                </a:solidFill>
              </a:rPr>
              <a:t>程序计数器是一个专用的寄存器，用于表明指令序列中 CPU 正在执行的位置，存的值为正在执行的指令的位置或者下一个将要被执行的指令的位置。</a:t>
            </a:r>
            <a:endParaRPr lang="zh-CN">
              <a:solidFill>
                <a:schemeClr val="bg1"/>
              </a:solidFill>
            </a:endParaRPr>
          </a:p>
          <a:p>
            <a:endParaRPr lang="zh-CN">
              <a:solidFill>
                <a:schemeClr val="bg1"/>
              </a:solidFill>
            </a:endParaRPr>
          </a:p>
          <a:p>
            <a:r>
              <a:rPr lang="zh-CN">
                <a:solidFill>
                  <a:schemeClr val="bg1"/>
                </a:solidFill>
              </a:rPr>
              <a:t>上下文切换</a:t>
            </a:r>
            <a:r>
              <a:rPr lang="zh-CN">
                <a:solidFill>
                  <a:srgbClr val="FF0000"/>
                </a:solidFill>
              </a:rPr>
              <a:t>会导致额外的开销</a:t>
            </a:r>
            <a:r>
              <a:rPr lang="zh-CN">
                <a:solidFill>
                  <a:schemeClr val="bg1"/>
                </a:solidFill>
              </a:rPr>
              <a:t>，常常表现为高并发执行时速度会慢串行，因此减少上下文切换次数便可以提高多线程程序的运行效率。</a:t>
            </a:r>
            <a:endParaRPr lang="zh-CN">
              <a:solidFill>
                <a:schemeClr val="bg1"/>
              </a:solidFill>
            </a:endParaRPr>
          </a:p>
          <a:p>
            <a:endParaRPr lang="zh-CN">
              <a:solidFill>
                <a:srgbClr val="FF0000"/>
              </a:solidFill>
            </a:endParaRPr>
          </a:p>
          <a:p>
            <a:r>
              <a:rPr lang="zh-CN">
                <a:solidFill>
                  <a:srgbClr val="FF0000"/>
                </a:solidFill>
              </a:rPr>
              <a:t>直接消耗：</a:t>
            </a:r>
            <a:r>
              <a:rPr lang="zh-CN">
                <a:solidFill>
                  <a:schemeClr val="bg1"/>
                </a:solidFill>
              </a:rPr>
              <a:t>指的是CPU寄存器需要保存和加载, 系统调度器的代码需要执行, TLB实例需要重新加载, CPU 的pipeline需要刷掉</a:t>
            </a:r>
            <a:endParaRPr lang="zh-CN">
              <a:solidFill>
                <a:schemeClr val="bg1"/>
              </a:solidFill>
            </a:endParaRPr>
          </a:p>
          <a:p>
            <a:r>
              <a:rPr lang="zh-CN">
                <a:solidFill>
                  <a:srgbClr val="FF0000"/>
                </a:solidFill>
              </a:rPr>
              <a:t>间接消耗：</a:t>
            </a:r>
            <a:r>
              <a:rPr lang="zh-CN">
                <a:solidFill>
                  <a:schemeClr val="bg1"/>
                </a:solidFill>
              </a:rPr>
              <a:t>指的是多核的cache之间得共享数据, 间接消耗对于程序的影响要看线程工作区操作数据的大小</a:t>
            </a:r>
            <a:endParaRPr lang="zh-CN">
              <a:solidFill>
                <a:schemeClr val="bg1"/>
              </a:solidFill>
            </a:endParaRPr>
          </a:p>
          <a:p>
            <a:endParaRPr lang="zh-CN">
              <a:solidFill>
                <a:schemeClr val="bg1"/>
              </a:solidFill>
            </a:endParaRPr>
          </a:p>
          <a:p>
            <a:endParaRPr 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dirty="0" smtClean="0">
                <a:sym typeface="+mn-ea"/>
              </a:rPr>
              <a:t>J.U.C</a:t>
            </a:r>
            <a:r>
              <a:rPr lang="zh-CN" altLang="en-US" sz="3200" dirty="0" smtClean="0">
                <a:sym typeface="+mn-ea"/>
              </a:rPr>
              <a:t>并发包</a:t>
            </a:r>
            <a:endParaRPr lang="zh-CN" altLang="en-US" sz="3200" dirty="0" smtClean="0">
              <a:sym typeface="+mn-ea"/>
            </a:endParaRPr>
          </a:p>
        </p:txBody>
      </p:sp>
      <p:sp>
        <p:nvSpPr>
          <p:cNvPr id="3" name="圆角矩形 2"/>
          <p:cNvSpPr/>
          <p:nvPr/>
        </p:nvSpPr>
        <p:spPr>
          <a:xfrm>
            <a:off x="667385" y="1384300"/>
            <a:ext cx="11397615" cy="566801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50950" y="1684655"/>
            <a:ext cx="6880860" cy="4799965"/>
          </a:xfrm>
          <a:prstGeom prst="rect">
            <a:avLst/>
          </a:prstGeom>
          <a:noFill/>
        </p:spPr>
        <p:txBody>
          <a:bodyPr wrap="square" rtlCol="0">
            <a:spAutoFit/>
          </a:bodyPr>
          <a:p>
            <a:r>
              <a:rPr>
                <a:solidFill>
                  <a:schemeClr val="bg1"/>
                </a:solidFill>
              </a:rPr>
              <a:t>什么是JSR：</a:t>
            </a:r>
            <a:endParaRPr>
              <a:solidFill>
                <a:schemeClr val="bg1"/>
              </a:solidFill>
            </a:endParaRPr>
          </a:p>
          <a:p>
            <a:r>
              <a:rPr>
                <a:solidFill>
                  <a:schemeClr val="bg1"/>
                </a:solidFill>
              </a:rPr>
              <a:t>JSR，全称 Java Specification Requests， 即Java规范提案， 主要是用于向JCP(Java Community Process)提出新增标准化技术规范的正式请求。每次JAVA版本更新都会有对应的JSR更新，比如在Java 8版本中，其新特性Lambda表达式对应的是JSR 335，新的日期和时间API对应的是JSR 310。</a:t>
            </a:r>
            <a:endParaRPr>
              <a:solidFill>
                <a:schemeClr val="bg1"/>
              </a:solidFill>
            </a:endParaRPr>
          </a:p>
          <a:p>
            <a:endParaRPr>
              <a:solidFill>
                <a:schemeClr val="bg1"/>
              </a:solidFill>
            </a:endParaRPr>
          </a:p>
          <a:p>
            <a:r>
              <a:rPr>
                <a:solidFill>
                  <a:schemeClr val="bg1"/>
                </a:solidFill>
              </a:rPr>
              <a:t>什么是JSR 166：</a:t>
            </a:r>
            <a:endParaRPr>
              <a:solidFill>
                <a:schemeClr val="bg1"/>
              </a:solidFill>
            </a:endParaRPr>
          </a:p>
          <a:p>
            <a:r>
              <a:rPr>
                <a:solidFill>
                  <a:schemeClr val="bg1"/>
                </a:solidFill>
              </a:rPr>
              <a:t>JSR 166，它是一个关于Java并发编程的规范提案，在JDK中，该规范由java.util.concurrent包实现，是在JDK 5.0的时候被引入的；</a:t>
            </a:r>
            <a:endParaRPr>
              <a:solidFill>
                <a:schemeClr val="bg1"/>
              </a:solidFill>
            </a:endParaRPr>
          </a:p>
          <a:p>
            <a:endParaRPr>
              <a:solidFill>
                <a:schemeClr val="bg1"/>
              </a:solidFill>
            </a:endParaRPr>
          </a:p>
          <a:p>
            <a:r>
              <a:rPr>
                <a:solidFill>
                  <a:schemeClr val="bg1"/>
                </a:solidFill>
              </a:rPr>
              <a:t>另外JDK6引入Deques、Navigable collections，对应的是JSR 166x，JDK7引入fork-join框架，用于并行执行任务，对应的是JSR 166y。</a:t>
            </a:r>
            <a:endParaRPr>
              <a:solidFill>
                <a:schemeClr val="bg1"/>
              </a:solidFill>
            </a:endParaRPr>
          </a:p>
          <a:p>
            <a:endParaRPr>
              <a:solidFill>
                <a:schemeClr val="bg1"/>
              </a:solidFill>
            </a:endParaRPr>
          </a:p>
          <a:p>
            <a:r>
              <a:rPr>
                <a:solidFill>
                  <a:schemeClr val="bg1"/>
                </a:solidFill>
              </a:rPr>
              <a:t>什么是J.U.C：</a:t>
            </a:r>
            <a:endParaRPr>
              <a:solidFill>
                <a:schemeClr val="bg1"/>
              </a:solidFill>
            </a:endParaRPr>
          </a:p>
          <a:p>
            <a:r>
              <a:rPr>
                <a:solidFill>
                  <a:schemeClr val="bg1"/>
                </a:solidFill>
              </a:rPr>
              <a:t>即java.util.concurrent的缩写，该包参考自EDU.oswego.cs.dl.util.concurrent，是JSR 166标准规范的一个实现；</a:t>
            </a:r>
            <a:endParaRPr>
              <a:solidFill>
                <a:schemeClr val="bg1"/>
              </a:solidFill>
            </a:endParaRPr>
          </a:p>
        </p:txBody>
      </p:sp>
      <p:pic>
        <p:nvPicPr>
          <p:cNvPr id="100" name="图片 99"/>
          <p:cNvPicPr/>
          <p:nvPr/>
        </p:nvPicPr>
        <p:blipFill>
          <a:blip r:embed="rId1"/>
          <a:stretch>
            <a:fillRect/>
          </a:stretch>
        </p:blipFill>
        <p:spPr>
          <a:xfrm>
            <a:off x="8517890" y="2006600"/>
            <a:ext cx="2552700" cy="3219450"/>
          </a:xfrm>
          <a:prstGeom prst="rect">
            <a:avLst/>
          </a:prstGeom>
          <a:noFill/>
          <a:ln w="9525">
            <a:noFill/>
          </a:ln>
        </p:spPr>
      </p:pic>
      <p:sp>
        <p:nvSpPr>
          <p:cNvPr id="5" name="文本框 4"/>
          <p:cNvSpPr txBox="1"/>
          <p:nvPr/>
        </p:nvSpPr>
        <p:spPr>
          <a:xfrm>
            <a:off x="9093200" y="5560695"/>
            <a:ext cx="1516380" cy="368300"/>
          </a:xfrm>
          <a:prstGeom prst="rect">
            <a:avLst/>
          </a:prstGeom>
          <a:noFill/>
        </p:spPr>
        <p:txBody>
          <a:bodyPr wrap="square" rtlCol="0">
            <a:spAutoFit/>
          </a:bodyPr>
          <a:p>
            <a:r>
              <a:rPr lang="zh-CN" altLang="en-US">
                <a:solidFill>
                  <a:schemeClr val="bg1"/>
                </a:solidFill>
              </a:rPr>
              <a:t>Doug Lea</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内容</a:t>
            </a:r>
            <a:endParaRPr 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72845" y="1576705"/>
            <a:ext cx="6257290" cy="2584450"/>
          </a:xfrm>
          <a:prstGeom prst="rect">
            <a:avLst/>
          </a:prstGeom>
          <a:noFill/>
        </p:spPr>
        <p:txBody>
          <a:bodyPr wrap="square" rtlCol="0" anchor="t">
            <a:spAutoFit/>
          </a:bodyPr>
          <a:p>
            <a:pPr marL="285750" indent="-285750">
              <a:buFont typeface="Arial" panose="020B0604020202020204" pitchFamily="34" charset="0"/>
              <a:buChar char="•"/>
            </a:pPr>
            <a:r>
              <a:rPr lang="zh-CN" altLang="en-US">
                <a:solidFill>
                  <a:schemeClr val="bg1"/>
                </a:solidFill>
              </a:rPr>
              <a:t>Executor框架（线程池、 Callable 、Future）</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AbstractQueuedSynchronizer （AQS框架）</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Locks &amp; Condition（锁和条件变量）</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Synchronizers（同步器）</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Atomic Variables（原子变量）</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BlockingQueue（阻塞队列）</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Concurrent Collections（并发容器）</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Fork/Join并行计算框架</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TimeUnit枚举</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内容</a:t>
            </a:r>
            <a:endParaRPr 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72845" y="1576705"/>
            <a:ext cx="6257290" cy="2584450"/>
          </a:xfrm>
          <a:prstGeom prst="rect">
            <a:avLst/>
          </a:prstGeom>
          <a:noFill/>
        </p:spPr>
        <p:txBody>
          <a:bodyPr wrap="square" rtlCol="0" anchor="t">
            <a:spAutoFit/>
          </a:bodyPr>
          <a:p>
            <a:pPr marL="285750" indent="-285750">
              <a:buFont typeface="Arial" panose="020B0604020202020204" pitchFamily="34" charset="0"/>
              <a:buChar char="•"/>
            </a:pPr>
            <a:r>
              <a:rPr lang="zh-CN" altLang="en-US">
                <a:solidFill>
                  <a:schemeClr val="bg1"/>
                </a:solidFill>
              </a:rPr>
              <a:t>Executor框架（线程池、 Callable 、Future）</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AbstractQueuedSynchronizer （AQS框架）</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Locks &amp; Condition（锁和条件变量）</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Synchronizers（同步器）</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Atomic Variables（原子变量）</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BlockingQueue（阻塞队列）</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Concurrent Collections（并发容器）</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Fork/Join并行计算框架</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TimeUnit枚举</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ISPRING_PRESENTATION_TITLE" val="bt018.pptx"/>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3306</Words>
  <Application>WPS 演示</Application>
  <PresentationFormat>自定义</PresentationFormat>
  <Paragraphs>209</Paragraphs>
  <Slides>18</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宋体</vt:lpstr>
      <vt:lpstr>Wingdings</vt:lpstr>
      <vt:lpstr>Calibri</vt:lpstr>
      <vt:lpstr>Segoe UI</vt:lpstr>
      <vt:lpstr>Calibri</vt:lpstr>
      <vt:lpstr>黑体</vt:lpstr>
      <vt:lpstr>思源黑体 CN Normal</vt:lpstr>
      <vt:lpstr>微软雅黑</vt:lpstr>
      <vt:lpstr>Times New Roman</vt:lpstr>
      <vt:lpstr>Arial Unicode MS</vt:lpstr>
      <vt:lpstr>Calibri Light</vt:lpstr>
      <vt:lpstr>Segoe Print</vt:lpstr>
      <vt:lpstr>第一PPT，www.1ppt.com</vt:lpstr>
      <vt:lpstr>PowerPoint 演示文稿</vt:lpstr>
      <vt:lpstr>PowerPoint 演示文稿</vt:lpstr>
      <vt:lpstr>PowerPoint 演示文稿</vt:lpstr>
      <vt:lpstr>为什么无锁状态下的运行效率会高？</vt:lpstr>
      <vt:lpstr>CAS效率分析</vt:lpstr>
      <vt:lpstr>线程的上下文切换</vt:lpstr>
      <vt:lpstr>J.U.C并发包</vt:lpstr>
      <vt:lpstr>内容</vt:lpstr>
      <vt:lpstr>内容</vt:lpstr>
      <vt:lpstr>Atomic Variables（原子变量）</vt:lpstr>
      <vt:lpstr>原子引用与ABA问题</vt:lpstr>
      <vt:lpstr>不同场景下的原子变量操作方案</vt:lpstr>
      <vt:lpstr>LongAdder与Atomic比较</vt:lpstr>
      <vt:lpstr>LongAdder原理分析</vt:lpstr>
      <vt:lpstr>LongAdder伪共享原理与缓存行</vt:lpstr>
      <vt:lpstr>总结</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四月你好</dc:title>
  <dc:creator/>
  <cp:keywords>www.1ppt.com</cp:keywords>
  <dc:description>www.1ppt.com</dc:description>
  <cp:lastModifiedBy>KERWIN</cp:lastModifiedBy>
  <cp:revision>149</cp:revision>
  <dcterms:created xsi:type="dcterms:W3CDTF">2016-09-17T14:09:00Z</dcterms:created>
  <dcterms:modified xsi:type="dcterms:W3CDTF">2021-10-18T05:54:37Z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4D09FFEAAD7F41B9B0C05C188558DDB5</vt:lpwstr>
  </property>
  <property fmtid="{D5CDD505-2E9C-101B-9397-08002B2CF9AE}" pid="3" name="KSOProductBuildVer">
    <vt:lpwstr>2052-11.1.0.10700</vt:lpwstr>
  </property>
</Properties>
</file>