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16" r:id="rId3"/>
    <p:sldId id="2717" r:id="rId5"/>
    <p:sldId id="2718" r:id="rId6"/>
    <p:sldId id="3336" r:id="rId7"/>
    <p:sldId id="3280" r:id="rId8"/>
    <p:sldId id="3335" r:id="rId9"/>
    <p:sldId id="3382" r:id="rId10"/>
    <p:sldId id="3355" r:id="rId11"/>
    <p:sldId id="3383" r:id="rId12"/>
    <p:sldId id="3297" r:id="rId13"/>
    <p:sldId id="3357" r:id="rId14"/>
    <p:sldId id="3358" r:id="rId15"/>
    <p:sldId id="3367" r:id="rId16"/>
    <p:sldId id="3384" r:id="rId17"/>
    <p:sldId id="3361" r:id="rId18"/>
    <p:sldId id="3385" r:id="rId19"/>
    <p:sldId id="3386" r:id="rId20"/>
    <p:sldId id="3387" r:id="rId21"/>
    <p:sldId id="3388" r:id="rId22"/>
    <p:sldId id="3389" r:id="rId23"/>
    <p:sldId id="3390" r:id="rId24"/>
    <p:sldId id="3391" r:id="rId25"/>
    <p:sldId id="3392" r:id="rId26"/>
    <p:sldId id="3393" r:id="rId27"/>
    <p:sldId id="3394" r:id="rId28"/>
    <p:sldId id="3395" r:id="rId29"/>
    <p:sldId id="3405" r:id="rId30"/>
    <p:sldId id="3396" r:id="rId31"/>
    <p:sldId id="3397" r:id="rId32"/>
    <p:sldId id="3398" r:id="rId33"/>
    <p:sldId id="3400" r:id="rId34"/>
    <p:sldId id="3359" r:id="rId35"/>
    <p:sldId id="3360" r:id="rId36"/>
    <p:sldId id="3403" r:id="rId37"/>
    <p:sldId id="3370" r:id="rId38"/>
    <p:sldId id="3406" r:id="rId39"/>
    <p:sldId id="2763" r:id="rId40"/>
    <p:sldId id="2764" r:id="rId41"/>
  </p:sldIdLst>
  <p:sldSz cx="12858750" cy="7232650"/>
  <p:notesSz cx="6858000" cy="9144000"/>
  <p:custDataLst>
    <p:tags r:id="rId4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DE41"/>
    <a:srgbClr val="669121"/>
    <a:srgbClr val="7CB125"/>
    <a:srgbClr val="591E87"/>
    <a:srgbClr val="749A03"/>
    <a:srgbClr val="9EC304"/>
    <a:srgbClr val="A432E1"/>
    <a:srgbClr val="A7BC1B"/>
    <a:srgbClr val="C65568"/>
    <a:srgbClr val="591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2986" autoAdjust="0"/>
  </p:normalViewPr>
  <p:slideViewPr>
    <p:cSldViewPr>
      <p:cViewPr varScale="1">
        <p:scale>
          <a:sx n="84" d="100"/>
          <a:sy n="84" d="100"/>
        </p:scale>
        <p:origin x="504" y="77"/>
      </p:cViewPr>
      <p:guideLst>
        <p:guide orient="horz" pos="735"/>
        <p:guide pos="4050"/>
        <p:guide pos="420"/>
        <p:guide orient="horz" pos="4238"/>
        <p:guide pos="756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6.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t>https://blog.csdn.net/huachao1001/article/details/51810328</a:t>
            </a:r>
            <a:br>
              <a:rPr dirty="0"/>
            </a:br>
            <a:endParaRPr dirty="0"/>
          </a:p>
          <a:p>
            <a:endParaRPr dirty="0"/>
          </a:p>
          <a:p>
            <a:r>
              <a:rPr dirty="0"/>
              <a:t>https://www.cnblogs.com/chiangchou/p/javassist.html</a:t>
            </a:r>
            <a:endParaRPr dirty="0"/>
          </a:p>
          <a:p>
            <a:r>
              <a:rPr dirty="0"/>
              <a:t>https://blog.csdn.net/huachao1001/article/details/51810328</a:t>
            </a:r>
            <a:endParaRPr dirty="0"/>
          </a:p>
          <a:p>
            <a:r>
              <a:rPr dirty="0"/>
              <a:t>https://www.jianshu.com/p/37a5e058830a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2" name="矩形 1"/>
          <p:cNvSpPr/>
          <p:nvPr userDrawn="1"/>
        </p:nvSpPr>
        <p:spPr>
          <a:xfrm>
            <a:off x="2" y="301329"/>
            <a:ext cx="92669"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p:nvPr>
        </p:nvSpPr>
        <p:spPr>
          <a:xfrm>
            <a:off x="223039" y="282618"/>
            <a:ext cx="12055205" cy="614405"/>
          </a:xfrm>
          <a:prstGeom prst="rect">
            <a:avLst/>
          </a:prstGeom>
        </p:spPr>
        <p:txBody>
          <a:bodyPr vert="horz" lIns="91440" tIns="45720" rIns="91440" bIns="45720" rtlCol="0" anchor="ctr">
            <a:noAutofit/>
          </a:bodyPr>
          <a:lstStyle>
            <a:lvl1pPr>
              <a:defRPr sz="335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5" name="矩形 4"/>
          <p:cNvSpPr/>
          <p:nvPr userDrawn="1"/>
        </p:nvSpPr>
        <p:spPr>
          <a:xfrm>
            <a:off x="118960" y="303957"/>
            <a:ext cx="45719" cy="6000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正文版式">
    <p:spTree>
      <p:nvGrpSpPr>
        <p:cNvPr id="1" name=""/>
        <p:cNvGrpSpPr/>
        <p:nvPr/>
      </p:nvGrpSpPr>
      <p:grpSpPr>
        <a:xfrm>
          <a:off x="0" y="0"/>
          <a:ext cx="0" cy="0"/>
          <a:chOff x="0" y="0"/>
          <a:chExt cx="0" cy="0"/>
        </a:xfrm>
      </p:grpSpPr>
      <p:sp>
        <p:nvSpPr>
          <p:cNvPr id="10" name="矩形 9"/>
          <p:cNvSpPr/>
          <p:nvPr userDrawn="1"/>
        </p:nvSpPr>
        <p:spPr>
          <a:xfrm>
            <a:off x="150482" y="301329"/>
            <a:ext cx="86205" cy="602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2" name="矩形 1"/>
          <p:cNvSpPr/>
          <p:nvPr userDrawn="1"/>
        </p:nvSpPr>
        <p:spPr>
          <a:xfrm>
            <a:off x="2" y="301329"/>
            <a:ext cx="137620" cy="602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p>
        </p:txBody>
      </p:sp>
      <p:sp>
        <p:nvSpPr>
          <p:cNvPr id="11" name="标题占位符 1"/>
          <p:cNvSpPr>
            <a:spLocks noGrp="1"/>
          </p:cNvSpPr>
          <p:nvPr>
            <p:ph type="title" hasCustomPrompt="1"/>
          </p:nvPr>
        </p:nvSpPr>
        <p:spPr>
          <a:xfrm>
            <a:off x="401795" y="289634"/>
            <a:ext cx="12055205" cy="614405"/>
          </a:xfrm>
          <a:prstGeom prst="rect">
            <a:avLst/>
          </a:prstGeom>
        </p:spPr>
        <p:txBody>
          <a:bodyPr vert="horz" lIns="91440" tIns="45720" rIns="91440" bIns="45720" rtlCol="0" anchor="ctr">
            <a:noAutofit/>
          </a:bodyPr>
          <a:lstStyle>
            <a:lvl1pPr>
              <a:defRPr>
                <a:solidFill>
                  <a:schemeClr val="bg1"/>
                </a:solidFill>
              </a:defRPr>
            </a:lvl1pPr>
          </a:lstStyle>
          <a:p>
            <a:r>
              <a:rPr lang="zh-CN" altLang="en-US" dirty="0"/>
              <a:t>单击此处编辑标题样式</a:t>
            </a:r>
            <a:endParaRPr lang="zh-CN" altLang="en-US" dirty="0"/>
          </a:p>
        </p:txBody>
      </p:sp>
      <p:sp>
        <p:nvSpPr>
          <p:cNvPr id="6" name="文本占位符 10"/>
          <p:cNvSpPr>
            <a:spLocks noGrp="1"/>
          </p:cNvSpPr>
          <p:nvPr>
            <p:ph type="body" sz="quarter" idx="12" hasCustomPrompt="1"/>
          </p:nvPr>
        </p:nvSpPr>
        <p:spPr>
          <a:xfrm>
            <a:off x="946384" y="1245592"/>
            <a:ext cx="10965983" cy="5484707"/>
          </a:xfrm>
          <a:prstGeom prst="rect">
            <a:avLst/>
          </a:prstGeom>
        </p:spPr>
        <p:txBody>
          <a:bodyPr/>
          <a:lstStyle>
            <a:lvl1pPr marL="481965" indent="-481965">
              <a:buClr>
                <a:srgbClr val="1577BA"/>
              </a:buClr>
              <a:buFont typeface="Arial" panose="020B0604020202020204" pitchFamily="34" charset="0"/>
              <a:buChar char="•"/>
              <a:defRPr lang="zh-CN" altLang="en-US" sz="3570" b="0" kern="1200" dirty="0" smtClean="0">
                <a:solidFill>
                  <a:srgbClr val="1577BA"/>
                </a:solidFill>
                <a:latin typeface="思源黑体 CN Normal" panose="020B0400000000000000" pitchFamily="34" charset="-122"/>
                <a:ea typeface="思源黑体 CN Normal" panose="020B0400000000000000" pitchFamily="34" charset="-122"/>
                <a:cs typeface="+mn-cs"/>
              </a:defRPr>
            </a:lvl1pPr>
            <a:lvl2pPr>
              <a:defRPr sz="268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81965" lvl="0" indent="-481965" algn="l" defTabSz="1285240" rtl="0" eaLnBrk="1" latinLnBrk="0" hangingPunct="1">
              <a:lnSpc>
                <a:spcPct val="150000"/>
              </a:lnSpc>
              <a:spcBef>
                <a:spcPts val="135"/>
              </a:spcBef>
              <a:buFont typeface="Arial" panose="020B0604020202020204" pitchFamily="34" charset="0"/>
              <a:buChar char="•"/>
            </a:pPr>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9957767" y="6784677"/>
            <a:ext cx="775136" cy="246221"/>
          </a:xfrm>
          <a:prstGeom prst="rect">
            <a:avLst/>
          </a:prstGeom>
        </p:spPr>
        <p:txBody>
          <a:bodyPr wrap="square">
            <a:spAutoFit/>
          </a:bodyPr>
          <a:lstStyle/>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模板下载：</a:t>
            </a:r>
            <a:r>
              <a:rPr lang="en-US" altLang="zh-CN" sz="100" dirty="0">
                <a:solidFill>
                  <a:prstClr val="black"/>
                </a:solidFill>
                <a:latin typeface="Calibri" panose="020F0502020204030204"/>
                <a:ea typeface="宋体" panose="02010600030101010101" pitchFamily="2" charset="-122"/>
              </a:rPr>
              <a:t>www.1ppt.com/moban/     </a:t>
            </a:r>
            <a:r>
              <a:rPr lang="zh-CN" altLang="en-US" sz="100" dirty="0">
                <a:solidFill>
                  <a:prstClr val="black"/>
                </a:solidFill>
                <a:latin typeface="Calibri" panose="020F0502020204030204"/>
                <a:ea typeface="宋体" panose="02010600030101010101" pitchFamily="2" charset="-122"/>
              </a:rPr>
              <a:t>行业</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www.1ppt.com/hangye/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节日</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模板：</a:t>
            </a:r>
            <a:r>
              <a:rPr lang="en-US" altLang="zh-CN" sz="100" dirty="0">
                <a:solidFill>
                  <a:prstClr val="black"/>
                </a:solidFill>
                <a:latin typeface="Calibri" panose="020F0502020204030204"/>
                <a:ea typeface="宋体" panose="02010600030101010101" pitchFamily="2" charset="-122"/>
              </a:rPr>
              <a:t>www.1ppt.com/jieri/           PPT</a:t>
            </a:r>
            <a:r>
              <a:rPr lang="zh-CN" altLang="en-US" sz="100" dirty="0">
                <a:solidFill>
                  <a:prstClr val="black"/>
                </a:solidFill>
                <a:latin typeface="Calibri" panose="020F0502020204030204"/>
                <a:ea typeface="宋体" panose="02010600030101010101" pitchFamily="2" charset="-122"/>
              </a:rPr>
              <a:t>素材下载：</a:t>
            </a:r>
            <a:r>
              <a:rPr lang="en-US" altLang="zh-CN" sz="100" dirty="0">
                <a:solidFill>
                  <a:prstClr val="black"/>
                </a:solidFill>
                <a:latin typeface="Calibri" panose="020F0502020204030204"/>
                <a:ea typeface="宋体" panose="02010600030101010101" pitchFamily="2" charset="-122"/>
              </a:rPr>
              <a:t>www.1ppt.com/sucai/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背景图片：</a:t>
            </a:r>
            <a:r>
              <a:rPr lang="en-US" altLang="zh-CN" sz="100" dirty="0">
                <a:solidFill>
                  <a:prstClr val="black"/>
                </a:solidFill>
                <a:latin typeface="Calibri" panose="020F0502020204030204"/>
                <a:ea typeface="宋体" panose="02010600030101010101" pitchFamily="2" charset="-122"/>
              </a:rPr>
              <a:t>www.1ppt.com/beijing/      PPT</a:t>
            </a:r>
            <a:r>
              <a:rPr lang="zh-CN" altLang="en-US" sz="100" dirty="0">
                <a:solidFill>
                  <a:prstClr val="black"/>
                </a:solidFill>
                <a:latin typeface="Calibri" panose="020F0502020204030204"/>
                <a:ea typeface="宋体" panose="02010600030101010101" pitchFamily="2" charset="-122"/>
              </a:rPr>
              <a:t>图表下载：</a:t>
            </a:r>
            <a:r>
              <a:rPr lang="en-US" altLang="zh-CN" sz="100" dirty="0">
                <a:solidFill>
                  <a:prstClr val="black"/>
                </a:solidFill>
                <a:latin typeface="Calibri" panose="020F0502020204030204"/>
                <a:ea typeface="宋体" panose="02010600030101010101" pitchFamily="2" charset="-122"/>
              </a:rPr>
              <a:t>www.1ppt.com/tubiao/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优秀</a:t>
            </a:r>
            <a:r>
              <a:rPr lang="en-US" altLang="zh-CN" sz="100" dirty="0">
                <a:solidFill>
                  <a:prstClr val="black"/>
                </a:solidFill>
                <a:latin typeface="Calibri" panose="020F0502020204030204"/>
                <a:ea typeface="宋体" panose="02010600030101010101" pitchFamily="2" charset="-122"/>
              </a:rPr>
              <a:t>PPT</a:t>
            </a:r>
            <a:r>
              <a:rPr lang="zh-CN" altLang="en-US" sz="100" dirty="0">
                <a:solidFill>
                  <a:prstClr val="black"/>
                </a:solidFill>
                <a:latin typeface="Calibri" panose="020F0502020204030204"/>
                <a:ea typeface="宋体" panose="02010600030101010101" pitchFamily="2" charset="-122"/>
              </a:rPr>
              <a:t>下载：</a:t>
            </a:r>
            <a:r>
              <a:rPr lang="en-US" altLang="zh-CN" sz="100" dirty="0">
                <a:solidFill>
                  <a:prstClr val="black"/>
                </a:solidFill>
                <a:latin typeface="Calibri" panose="020F0502020204030204"/>
                <a:ea typeface="宋体" panose="02010600030101010101" pitchFamily="2" charset="-122"/>
              </a:rPr>
              <a:t>www.1ppt.com/xiazai/        PPT</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www.1ppt.com/powerpoint/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Word</a:t>
            </a:r>
            <a:r>
              <a:rPr lang="zh-CN" altLang="en-US" sz="100" dirty="0">
                <a:solidFill>
                  <a:prstClr val="black"/>
                </a:solidFill>
                <a:latin typeface="Calibri" panose="020F0502020204030204"/>
                <a:ea typeface="宋体" panose="02010600030101010101" pitchFamily="2" charset="-122"/>
              </a:rPr>
              <a:t>教程： </a:t>
            </a:r>
            <a:r>
              <a:rPr lang="en-US" altLang="zh-CN" sz="100" dirty="0">
                <a:solidFill>
                  <a:prstClr val="black"/>
                </a:solidFill>
                <a:latin typeface="Calibri" panose="020F0502020204030204"/>
                <a:ea typeface="宋体" panose="02010600030101010101" pitchFamily="2" charset="-122"/>
              </a:rPr>
              <a:t>www.1ppt.com/word/              Excel</a:t>
            </a:r>
            <a:r>
              <a:rPr lang="zh-CN" altLang="en-US" sz="100" dirty="0">
                <a:solidFill>
                  <a:prstClr val="black"/>
                </a:solidFill>
                <a:latin typeface="Calibri" panose="020F0502020204030204"/>
                <a:ea typeface="宋体" panose="02010600030101010101" pitchFamily="2" charset="-122"/>
              </a:rPr>
              <a:t>教程：</a:t>
            </a:r>
            <a:r>
              <a:rPr lang="en-US" altLang="zh-CN" sz="100" dirty="0">
                <a:solidFill>
                  <a:prstClr val="black"/>
                </a:solidFill>
                <a:latin typeface="Calibri" panose="020F0502020204030204"/>
                <a:ea typeface="宋体" panose="02010600030101010101" pitchFamily="2" charset="-122"/>
              </a:rPr>
              <a:t>www.1ppt.com/excel/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资料下载：</a:t>
            </a:r>
            <a:r>
              <a:rPr lang="en-US" altLang="zh-CN" sz="100" dirty="0">
                <a:solidFill>
                  <a:prstClr val="black"/>
                </a:solidFill>
                <a:latin typeface="Calibri" panose="020F0502020204030204"/>
                <a:ea typeface="宋体" panose="02010600030101010101" pitchFamily="2" charset="-122"/>
              </a:rPr>
              <a:t>www.1ppt.com/ziliao/                PPT</a:t>
            </a:r>
            <a:r>
              <a:rPr lang="zh-CN" altLang="en-US" sz="100" dirty="0">
                <a:solidFill>
                  <a:prstClr val="black"/>
                </a:solidFill>
                <a:latin typeface="Calibri" panose="020F0502020204030204"/>
                <a:ea typeface="宋体" panose="02010600030101010101" pitchFamily="2" charset="-122"/>
              </a:rPr>
              <a:t>课件下载：</a:t>
            </a:r>
            <a:r>
              <a:rPr lang="en-US" altLang="zh-CN" sz="100" dirty="0">
                <a:solidFill>
                  <a:prstClr val="black"/>
                </a:solidFill>
                <a:latin typeface="Calibri" panose="020F0502020204030204"/>
                <a:ea typeface="宋体" panose="02010600030101010101" pitchFamily="2" charset="-122"/>
              </a:rPr>
              <a:t>www.1ppt.com/kejian/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范文下载：</a:t>
            </a:r>
            <a:r>
              <a:rPr lang="en-US" altLang="zh-CN" sz="100" dirty="0">
                <a:solidFill>
                  <a:prstClr val="black"/>
                </a:solidFill>
                <a:latin typeface="Calibri" panose="020F0502020204030204"/>
                <a:ea typeface="宋体" panose="02010600030101010101" pitchFamily="2" charset="-122"/>
              </a:rPr>
              <a:t>www.1ppt.com/fanwen/             </a:t>
            </a:r>
            <a:r>
              <a:rPr lang="zh-CN" altLang="en-US" sz="100" dirty="0">
                <a:solidFill>
                  <a:prstClr val="black"/>
                </a:solidFill>
                <a:latin typeface="Calibri" panose="020F0502020204030204"/>
                <a:ea typeface="宋体" panose="02010600030101010101" pitchFamily="2" charset="-122"/>
              </a:rPr>
              <a:t>试卷下载：</a:t>
            </a:r>
            <a:r>
              <a:rPr lang="en-US" altLang="zh-CN" sz="100" dirty="0">
                <a:solidFill>
                  <a:prstClr val="black"/>
                </a:solidFill>
                <a:latin typeface="Calibri" panose="020F0502020204030204"/>
                <a:ea typeface="宋体" panose="02010600030101010101" pitchFamily="2" charset="-122"/>
              </a:rPr>
              <a:t>www.1ppt.com/shiti/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教案下载：</a:t>
            </a:r>
            <a:r>
              <a:rPr lang="en-US" altLang="zh-CN" sz="100" dirty="0">
                <a:solidFill>
                  <a:prstClr val="black"/>
                </a:solidFill>
                <a:latin typeface="Calibri" panose="020F0502020204030204"/>
                <a:ea typeface="宋体" panose="02010600030101010101" pitchFamily="2" charset="-122"/>
              </a:rPr>
              <a:t>www.1ppt.com/jiaoan/  </a:t>
            </a:r>
            <a:r>
              <a:rPr lang="en-US" altLang="zh-CN" sz="100" dirty="0" smtClean="0">
                <a:solidFill>
                  <a:prstClr val="black"/>
                </a:solidFill>
                <a:latin typeface="Calibri" panose="020F0502020204030204"/>
                <a:ea typeface="宋体" panose="02010600030101010101" pitchFamily="2" charset="-122"/>
              </a:rPr>
              <a:t>      </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black"/>
                </a:solidFill>
                <a:latin typeface="Calibri" panose="020F0502020204030204"/>
                <a:ea typeface="宋体" panose="02010600030101010101" pitchFamily="2" charset="-122"/>
              </a:rPr>
              <a:t>字体下</a:t>
            </a:r>
            <a:r>
              <a:rPr lang="zh-CN" altLang="en-US" sz="100" dirty="0" smtClean="0">
                <a:solidFill>
                  <a:prstClr val="black"/>
                </a:solidFill>
                <a:latin typeface="Calibri" panose="020F0502020204030204"/>
                <a:ea typeface="宋体" panose="02010600030101010101" pitchFamily="2" charset="-122"/>
              </a:rPr>
              <a:t>载：</a:t>
            </a:r>
            <a:r>
              <a:rPr lang="en-US" altLang="zh-CN" sz="100" dirty="0" smtClean="0">
                <a:solidFill>
                  <a:prstClr val="black"/>
                </a:solidFill>
                <a:latin typeface="Calibri" panose="020F0502020204030204"/>
                <a:ea typeface="宋体" panose="02010600030101010101" pitchFamily="2" charset="-122"/>
              </a:rPr>
              <a:t>www.1ppt.com/ziti/</a:t>
            </a:r>
            <a:endParaRPr lang="en-US" altLang="zh-CN" sz="100" dirty="0">
              <a:solidFill>
                <a:prstClr val="black"/>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black"/>
                </a:solidFill>
                <a:latin typeface="Calibri" panose="020F0502020204030204"/>
                <a:ea typeface="宋体" panose="02010600030101010101" pitchFamily="2" charset="-122"/>
              </a:rPr>
              <a:t> </a:t>
            </a:r>
            <a:endParaRPr lang="zh-CN" altLang="en-US" sz="100" dirty="0">
              <a:solidFill>
                <a:prstClr val="black"/>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p>
        </p:txBody>
      </p:sp>
      <p:sp>
        <p:nvSpPr>
          <p:cNvPr id="62" name="FLYING IMPRESSION FID FEIZHAO    qq:1964271550"/>
          <p:cNvSpPr txBox="1"/>
          <p:nvPr>
            <p:custDataLst>
              <p:tags r:id="rId1"/>
            </p:custDataLst>
          </p:nvPr>
        </p:nvSpPr>
        <p:spPr>
          <a:xfrm>
            <a:off x="3385798" y="2406931"/>
            <a:ext cx="7832272" cy="871457"/>
          </a:xfrm>
          <a:prstGeom prst="rect">
            <a:avLst/>
          </a:prstGeom>
          <a:noFill/>
        </p:spPr>
        <p:txBody>
          <a:bodyPr wrap="square" rtlCol="0">
            <a:spAutoFit/>
          </a:bodyPr>
          <a:lstStyle/>
          <a:p>
            <a:r>
              <a:rPr lang="en-US" altLang="zh-CN" sz="5065" b="1" dirty="0">
                <a:solidFill>
                  <a:schemeClr val="bg1"/>
                </a:solidFill>
                <a:latin typeface="微软雅黑" panose="020B0503020204020204" pitchFamily="34" charset="-122"/>
                <a:ea typeface="微软雅黑" panose="020B0503020204020204" pitchFamily="34" charset="-122"/>
              </a:rPr>
              <a:t>Android</a:t>
            </a:r>
            <a:r>
              <a:rPr lang="zh-CN" altLang="zh-CN" sz="5065" b="1" dirty="0">
                <a:solidFill>
                  <a:schemeClr val="bg1"/>
                </a:solidFill>
                <a:latin typeface="微软雅黑" panose="020B0503020204020204" pitchFamily="34" charset="-122"/>
                <a:ea typeface="微软雅黑" panose="020B0503020204020204" pitchFamily="34" charset="-122"/>
              </a:rPr>
              <a:t>高级</a:t>
            </a:r>
            <a:r>
              <a:rPr lang="zh-CN" altLang="zh-CN" sz="5065" b="1" dirty="0" smtClean="0">
                <a:solidFill>
                  <a:schemeClr val="bg1"/>
                </a:solidFill>
                <a:latin typeface="微软雅黑" panose="020B0503020204020204" pitchFamily="34" charset="-122"/>
                <a:ea typeface="微软雅黑" panose="020B0503020204020204" pitchFamily="34" charset="-122"/>
              </a:rPr>
              <a:t>开发</a:t>
            </a:r>
            <a:r>
              <a:rPr lang="zh-CN" altLang="en-US" sz="5065" b="1" dirty="0" smtClean="0">
                <a:solidFill>
                  <a:schemeClr val="bg1"/>
                </a:solidFill>
                <a:latin typeface="微软雅黑" panose="020B0503020204020204" pitchFamily="34" charset="-122"/>
                <a:ea typeface="微软雅黑" panose="020B0503020204020204" pitchFamily="34" charset="-122"/>
              </a:rPr>
              <a:t>正式课</a:t>
            </a:r>
            <a:endParaRPr lang="zh-CN" altLang="zh-CN" sz="5065" b="1" dirty="0">
              <a:solidFill>
                <a:schemeClr val="bg1"/>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8534098" y="3282169"/>
            <a:ext cx="2211197" cy="288412"/>
          </a:xfrm>
          <a:prstGeom prst="rect">
            <a:avLst/>
          </a:prstGeom>
          <a:noFill/>
        </p:spPr>
        <p:txBody>
          <a:bodyPr wrap="square" rtlCol="0">
            <a:spAutoFit/>
          </a:bodyPr>
          <a:lstStyle/>
          <a:p>
            <a:pPr>
              <a:lnSpc>
                <a:spcPct val="120000"/>
              </a:lnSpc>
            </a:pPr>
            <a:r>
              <a:rPr lang="zh-CN" altLang="en-US" sz="1160" b="1" dirty="0">
                <a:solidFill>
                  <a:schemeClr val="bg1"/>
                </a:solidFill>
                <a:latin typeface="微软雅黑" panose="020B0503020204020204" pitchFamily="34" charset="-122"/>
                <a:ea typeface="微软雅黑" panose="020B0503020204020204" pitchFamily="34" charset="-122"/>
              </a:rPr>
              <a:t>码牛学院</a:t>
            </a:r>
            <a:r>
              <a:rPr lang="en-US" altLang="zh-CN" sz="1160" b="1" dirty="0">
                <a:solidFill>
                  <a:schemeClr val="bg1"/>
                </a:solidFill>
                <a:latin typeface="微软雅黑" panose="020B0503020204020204" pitchFamily="34" charset="-122"/>
                <a:ea typeface="微软雅黑" panose="020B0503020204020204" pitchFamily="34" charset="-122"/>
              </a:rPr>
              <a:t>-</a:t>
            </a:r>
            <a:r>
              <a:rPr lang="zh-CN" altLang="en-US" sz="1160" b="1" dirty="0">
                <a:solidFill>
                  <a:schemeClr val="bg1"/>
                </a:solidFill>
                <a:latin typeface="微软雅黑" panose="020B0503020204020204" pitchFamily="34" charset="-122"/>
                <a:ea typeface="微软雅黑" panose="020B0503020204020204" pitchFamily="34" charset="-122"/>
              </a:rPr>
              <a:t>用代码码出牛逼人生</a:t>
            </a:r>
            <a:endParaRPr lang="en-US" altLang="zh-CN" sz="1160" b="1" dirty="0">
              <a:solidFill>
                <a:schemeClr val="bg1"/>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676847" y="1816125"/>
            <a:ext cx="1967443" cy="19674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grpId="0" nodeType="clickEffect">
                                  <p:stCondLst>
                                    <p:cond delay="0"/>
                                  </p:stCondLst>
                                  <p:iterate type="lt">
                                    <p:tmPct val="10000"/>
                                  </p:iterate>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2"/>
                                        </p:tgtEl>
                                        <p:attrNameLst>
                                          <p:attrName>ppt_y</p:attrName>
                                        </p:attrNameLst>
                                      </p:cBhvr>
                                      <p:tavLst>
                                        <p:tav tm="0">
                                          <p:val>
                                            <p:strVal val="#ppt_y"/>
                                          </p:val>
                                        </p:tav>
                                        <p:tav tm="100000">
                                          <p:val>
                                            <p:strVal val="#ppt_y"/>
                                          </p:val>
                                        </p:tav>
                                      </p:tavLst>
                                    </p:anim>
                                    <p:anim calcmode="lin" valueType="num">
                                      <p:cBhvr>
                                        <p:cTn id="1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2"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sz="3200" dirty="0" smtClean="0">
                <a:sym typeface="+mn-ea"/>
              </a:rPr>
              <a:t>Serialzable</a:t>
            </a:r>
            <a:r>
              <a:rPr lang="zh-CN" altLang="en-US" sz="3200" dirty="0" smtClean="0">
                <a:sym typeface="+mn-ea"/>
              </a:rPr>
              <a:t>接口</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72845" y="1576705"/>
            <a:ext cx="10619740" cy="368300"/>
          </a:xfrm>
          <a:prstGeom prst="rect">
            <a:avLst/>
          </a:prstGeom>
          <a:noFill/>
        </p:spPr>
        <p:txBody>
          <a:bodyPr wrap="square" rtlCol="0" anchor="t">
            <a:spAutoFit/>
          </a:bodyPr>
          <a:p>
            <a:pPr marL="285750" indent="-285750">
              <a:buFont typeface="Arial" panose="020B0604020202020204" pitchFamily="34" charset="0"/>
              <a:buChar char="•"/>
            </a:pPr>
            <a:r>
              <a:rPr lang="en-US" sz="1800">
                <a:solidFill>
                  <a:schemeClr val="bg1"/>
                </a:solidFill>
              </a:rPr>
              <a:t>JAVA</a:t>
            </a:r>
            <a:r>
              <a:rPr lang="zh-CN" altLang="en-US" sz="1800">
                <a:solidFill>
                  <a:schemeClr val="bg1"/>
                </a:solidFill>
              </a:rPr>
              <a:t>提供，依赖于</a:t>
            </a:r>
            <a:r>
              <a:rPr lang="en-US" altLang="zh-CN" sz="1800">
                <a:solidFill>
                  <a:schemeClr val="bg1"/>
                </a:solidFill>
              </a:rPr>
              <a:t>ObjectOutputStream/ObjectInputStream</a:t>
            </a:r>
            <a:r>
              <a:rPr lang="zh-CN" altLang="en-US" sz="1800">
                <a:solidFill>
                  <a:schemeClr val="bg1"/>
                </a:solidFill>
              </a:rPr>
              <a:t>进行操作</a:t>
            </a:r>
            <a:endParaRPr lang="zh-CN" altLang="en-US" sz="1800">
              <a:solidFill>
                <a:schemeClr val="bg1"/>
              </a:solidFill>
            </a:endParaRPr>
          </a:p>
        </p:txBody>
      </p:sp>
      <p:pic>
        <p:nvPicPr>
          <p:cNvPr id="5" name="图片 4"/>
          <p:cNvPicPr>
            <a:picLocks noChangeAspect="1"/>
          </p:cNvPicPr>
          <p:nvPr/>
        </p:nvPicPr>
        <p:blipFill>
          <a:blip r:embed="rId1"/>
          <a:stretch>
            <a:fillRect/>
          </a:stretch>
        </p:blipFill>
        <p:spPr>
          <a:xfrm>
            <a:off x="2058670" y="2536190"/>
            <a:ext cx="8378825" cy="3388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序列化经常会遇到的问题</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3138170"/>
          </a:xfrm>
          <a:prstGeom prst="rect">
            <a:avLst/>
          </a:prstGeom>
          <a:noFill/>
        </p:spPr>
        <p:txBody>
          <a:bodyPr wrap="square" rtlCol="0" anchor="t">
            <a:spAutoFit/>
          </a:bodyPr>
          <a:p>
            <a:pPr marL="0" indent="0">
              <a:buFont typeface="Arial" panose="020B0604020202020204" pitchFamily="34" charset="0"/>
              <a:buNone/>
            </a:pPr>
            <a:endParaRPr lang="en-US" sz="1800">
              <a:solidFill>
                <a:schemeClr val="bg1"/>
              </a:solidFill>
            </a:endParaRPr>
          </a:p>
          <a:p>
            <a:pPr marL="285750" indent="-285750">
              <a:buFont typeface="Arial" panose="020B0604020202020204" pitchFamily="34" charset="0"/>
              <a:buChar char="•"/>
            </a:pPr>
            <a:r>
              <a:rPr lang="en-US" sz="1800">
                <a:solidFill>
                  <a:schemeClr val="bg1"/>
                </a:solidFill>
              </a:rPr>
              <a:t>1.</a:t>
            </a:r>
            <a:r>
              <a:rPr lang="zh-CN" altLang="en-US" sz="1800">
                <a:solidFill>
                  <a:schemeClr val="bg1"/>
                </a:solidFill>
              </a:rPr>
              <a:t>什么是serialVersionUID，如果不定义这个，会发生什么？</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2.</a:t>
            </a:r>
            <a:r>
              <a:rPr lang="zh-CN" altLang="en-US" sz="1800">
                <a:solidFill>
                  <a:schemeClr val="bg1"/>
                </a:solidFill>
              </a:rPr>
              <a:t>假设你有一个类，他序列化并存储在持久性中，然后修改了该类以添加新字段。如果对已序列化的对象进行反序列化会发生什么情况？</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serialVersionUID与兼容性</a:t>
            </a:r>
            <a:r>
              <a:rPr lang="zh-CN" altLang="en-US" sz="1800">
                <a:solidFill>
                  <a:schemeClr val="bg1"/>
                </a:solidFill>
              </a:rPr>
              <a:t>：</a:t>
            </a: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serialVersionUID的作用</a:t>
            </a:r>
            <a:endParaRPr lang="en-US" altLang="zh-CN" sz="1800">
              <a:solidFill>
                <a:schemeClr val="bg1"/>
              </a:solidFill>
            </a:endParaRPr>
          </a:p>
          <a:p>
            <a:pPr marL="742950" lvl="1" indent="-285750">
              <a:buFont typeface="Arial" panose="020B0604020202020204" pitchFamily="34" charset="0"/>
              <a:buChar char="•"/>
            </a:pPr>
            <a:r>
              <a:rPr lang="en-US" altLang="zh-CN" sz="1800">
                <a:solidFill>
                  <a:schemeClr val="bg1"/>
                </a:solidFill>
              </a:rPr>
              <a:t>serialVersionUID 用来表明类的不同版本间的兼容性。如果你修改了此类, 要修改此值。否则以前用老版本的类序列化的类恢复时会报错: InvalidClassException</a:t>
            </a:r>
            <a:endParaRPr lang="en-US" altLang="zh-CN" sz="1800">
              <a:solidFill>
                <a:schemeClr val="bg1"/>
              </a:solidFill>
            </a:endParaRPr>
          </a:p>
          <a:p>
            <a:pPr marL="285750" indent="-285750">
              <a:buFont typeface="Arial" panose="020B0604020202020204" pitchFamily="34" charset="0"/>
              <a:buChar char="•"/>
            </a:pP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serialVersionUID兼容性问题</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3744595"/>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sz="1800">
                <a:solidFill>
                  <a:schemeClr val="bg1"/>
                </a:solidFill>
              </a:rPr>
              <a:t>为了在反序列化时，确保类版本的兼容性，最好在每个要序列化的类中加入 private static final</a:t>
            </a:r>
            <a:r>
              <a:rPr lang="en-US" sz="1800">
                <a:solidFill>
                  <a:schemeClr val="bg1"/>
                </a:solidFill>
              </a:rPr>
              <a:t> </a:t>
            </a:r>
            <a:r>
              <a:rPr sz="1800">
                <a:solidFill>
                  <a:schemeClr val="bg1"/>
                </a:solidFill>
              </a:rPr>
              <a:t>long serialVersionUID这个属性，具体数值自己定义。这样，即使某个类在与之对应的对象 已经序列化出去后做了修改，该对象依然可以被正确反序列化。否则，如果不显式定义该属性，这个属性值将由JVM根据类的相关信息计算，而修改后的类的计算 结果与修改前的类的计算结果往往不同，从而造成对象的反序列化因为类版本不兼容而失败。不显式定义这个属性值的另一个坏处是，不利于程序在不同的JVM之间的移植。因为不同的编译器实现该属性值的计算策略可能不同，从而造成虽然类没有改变，但是因为JVM不同，出现因类版本不兼容而无法正确反序列化的现象出现</a:t>
            </a:r>
            <a:endParaRPr sz="1800">
              <a:solidFill>
                <a:schemeClr val="bg1"/>
              </a:solidFill>
            </a:endParaRPr>
          </a:p>
          <a:p>
            <a:pPr marL="285750" indent="-285750">
              <a:lnSpc>
                <a:spcPct val="120000"/>
              </a:lnSpc>
              <a:buFont typeface="Arial" panose="020B0604020202020204" pitchFamily="34" charset="0"/>
              <a:buChar char="•"/>
            </a:pPr>
            <a:endParaRPr sz="1800">
              <a:solidFill>
                <a:schemeClr val="bg1"/>
              </a:solidFill>
            </a:endParaRPr>
          </a:p>
          <a:p>
            <a:pPr marL="285750" indent="-285750">
              <a:lnSpc>
                <a:spcPct val="120000"/>
              </a:lnSpc>
              <a:buFont typeface="Arial" panose="020B0604020202020204" pitchFamily="34" charset="0"/>
              <a:buChar char="•"/>
            </a:pPr>
            <a:endParaRPr sz="1800">
              <a:solidFill>
                <a:schemeClr val="bg1"/>
              </a:solidFill>
            </a:endParaRPr>
          </a:p>
          <a:p>
            <a:pPr marL="285750" indent="-285750">
              <a:lnSpc>
                <a:spcPct val="120000"/>
              </a:lnSpc>
              <a:buFont typeface="Arial" panose="020B0604020202020204" pitchFamily="34" charset="0"/>
              <a:buChar char="•"/>
            </a:pPr>
            <a:r>
              <a:rPr sz="1800">
                <a:solidFill>
                  <a:schemeClr val="bg1"/>
                </a:solidFill>
              </a:rPr>
              <a:t>因此 JVM 规范强烈 建议我们手动声明一个版本号，这个数字可以是随机的，只要固定不变就可以。同时最好是 private 和 final 的，尽量保证不变。</a:t>
            </a:r>
            <a:endParaRPr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关于序列化面试问题</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5354320"/>
          </a:xfrm>
          <a:prstGeom prst="rect">
            <a:avLst/>
          </a:prstGeom>
          <a:noFill/>
        </p:spPr>
        <p:txBody>
          <a:bodyPr wrap="square" rtlCol="0" anchor="t">
            <a:spAutoFit/>
          </a:bodyPr>
          <a:p>
            <a:pPr marL="285750" indent="-285750">
              <a:buFont typeface="Arial" panose="020B0604020202020204" pitchFamily="34" charset="0"/>
              <a:buChar char="•"/>
            </a:pPr>
            <a:r>
              <a:rPr lang="en-US" sz="1800">
                <a:solidFill>
                  <a:schemeClr val="bg1"/>
                </a:solidFill>
              </a:rPr>
              <a:t>3.</a:t>
            </a:r>
            <a:r>
              <a:rPr lang="zh-CN" altLang="en-US" sz="1800">
                <a:solidFill>
                  <a:schemeClr val="bg1"/>
                </a:solidFill>
              </a:rPr>
              <a:t>序列化时，你希望某些成员不要序列化？你如何实现它？</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有时候也会变着形式去问，比如问什么是瞬态</a:t>
            </a:r>
            <a:r>
              <a:rPr lang="en-US" altLang="zh-CN" sz="1800">
                <a:solidFill>
                  <a:schemeClr val="bg1"/>
                </a:solidFill>
              </a:rPr>
              <a:t>trasient </a:t>
            </a:r>
            <a:r>
              <a:rPr lang="zh-CN" altLang="en-US" sz="1800">
                <a:solidFill>
                  <a:schemeClr val="bg1"/>
                </a:solidFill>
              </a:rPr>
              <a:t>变量？瞬态变量和静态变量会不会得到序列化等，所以，如果你不希望字段是对象状态的一部分，然后声明他静态或者瞬态，根据你的需要，他不会被包含在序列化过程之内</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4.</a:t>
            </a:r>
            <a:r>
              <a:rPr lang="zh-CN" altLang="en-US" sz="1800">
                <a:solidFill>
                  <a:schemeClr val="bg1"/>
                </a:solidFill>
              </a:rPr>
              <a:t>如果类中的一个成员未实现可序列化接口，会发生什么情况？</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5.</a:t>
            </a:r>
            <a:r>
              <a:rPr lang="zh-CN" altLang="en-US" sz="1800">
                <a:solidFill>
                  <a:schemeClr val="bg1"/>
                </a:solidFill>
              </a:rPr>
              <a:t>如果类是可序列化的，但其超类不是，可以序列化吗，</a:t>
            </a:r>
            <a:r>
              <a:rPr lang="zh-CN" altLang="en-US" sz="1800">
                <a:solidFill>
                  <a:schemeClr val="bg1"/>
                </a:solidFill>
                <a:sym typeface="+mn-ea"/>
              </a:rPr>
              <a:t>则反序列化后从超类继承的实例变量状态如何</a:t>
            </a:r>
            <a:r>
              <a:rPr lang="zh-CN" altLang="en-US" sz="1800">
                <a:solidFill>
                  <a:schemeClr val="bg1"/>
                </a:solidFill>
              </a:rPr>
              <a:t>？</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6.</a:t>
            </a:r>
            <a:r>
              <a:rPr lang="zh-CN" altLang="en-US" sz="1800">
                <a:solidFill>
                  <a:schemeClr val="bg1"/>
                </a:solidFill>
              </a:rPr>
              <a:t>为什么序列化一定需要一个无参构造？</a:t>
            </a:r>
            <a:endParaRPr lang="zh-CN" altLang="en-US" sz="1800">
              <a:solidFill>
                <a:schemeClr val="bg1"/>
              </a:solidFill>
            </a:endParaRPr>
          </a:p>
          <a:p>
            <a:pPr marL="742950" lvl="1" indent="-285750">
              <a:buFont typeface="Arial" panose="020B0604020202020204" pitchFamily="34" charset="0"/>
              <a:buChar char="•"/>
            </a:pPr>
            <a:r>
              <a:rPr lang="zh-CN" altLang="en-US" sz="1800">
                <a:solidFill>
                  <a:schemeClr val="bg1"/>
                </a:solidFill>
              </a:rPr>
              <a:t>在序列化的过程中，他将构造函数的信息数据存储在</a:t>
            </a:r>
            <a:r>
              <a:rPr lang="en-US" altLang="zh-CN" sz="1800">
                <a:solidFill>
                  <a:schemeClr val="bg1"/>
                </a:solidFill>
              </a:rPr>
              <a:t>ObjectStreamClass</a:t>
            </a:r>
            <a:r>
              <a:rPr lang="zh-CN" altLang="en-US" sz="1800">
                <a:solidFill>
                  <a:schemeClr val="bg1"/>
                </a:solidFill>
              </a:rPr>
              <a:t>的类中，反序列化是提取到当前数据，拿到</a:t>
            </a:r>
            <a:r>
              <a:rPr lang="en-US" altLang="zh-CN" sz="1800">
                <a:solidFill>
                  <a:schemeClr val="bg1"/>
                </a:solidFill>
              </a:rPr>
              <a:t>cons</a:t>
            </a:r>
            <a:r>
              <a:rPr lang="zh-CN" altLang="en-US" sz="1800">
                <a:solidFill>
                  <a:schemeClr val="bg1"/>
                </a:solidFill>
              </a:rPr>
              <a:t>中的构造属性进行反射调用无参构造</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关于序列化面试问题</a:t>
            </a:r>
            <a:endParaRPr lang="zh-CN"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88745" y="1600200"/>
            <a:ext cx="10619740" cy="2584450"/>
          </a:xfrm>
          <a:prstGeom prst="rect">
            <a:avLst/>
          </a:prstGeom>
          <a:noFill/>
        </p:spPr>
        <p:txBody>
          <a:bodyPr wrap="square" rtlCol="0" anchor="t">
            <a:spAutoFit/>
          </a:bodyPr>
          <a:p>
            <a:pPr marL="285750" indent="-285750">
              <a:buFont typeface="Arial" panose="020B0604020202020204" pitchFamily="34" charset="0"/>
              <a:buChar char="•"/>
            </a:pPr>
            <a:r>
              <a:rPr lang="en-US" sz="1800">
                <a:solidFill>
                  <a:schemeClr val="bg1"/>
                </a:solidFill>
              </a:rPr>
              <a:t>7. </a:t>
            </a:r>
            <a:r>
              <a:rPr lang="zh-CN" altLang="en-US" sz="1800">
                <a:solidFill>
                  <a:schemeClr val="bg1"/>
                </a:solidFill>
              </a:rPr>
              <a:t>是否可以自定义序列化过程，或者覆盖</a:t>
            </a:r>
            <a:r>
              <a:rPr lang="en-US" altLang="zh-CN" sz="1800">
                <a:solidFill>
                  <a:schemeClr val="bg1"/>
                </a:solidFill>
              </a:rPr>
              <a:t>JAVA</a:t>
            </a:r>
            <a:r>
              <a:rPr lang="zh-CN" altLang="en-US" sz="1800">
                <a:solidFill>
                  <a:schemeClr val="bg1"/>
                </a:solidFill>
              </a:rPr>
              <a:t>中默认的序列化过程？</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8.</a:t>
            </a:r>
            <a:r>
              <a:rPr lang="zh-CN" altLang="en-US" sz="1800">
                <a:solidFill>
                  <a:schemeClr val="bg1"/>
                </a:solidFill>
              </a:rPr>
              <a:t>假设子类的超类实现可序列化接口，子类如何避免序列化？</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285750" indent="-285750">
              <a:buFont typeface="Arial" panose="020B0604020202020204" pitchFamily="34" charset="0"/>
              <a:buChar char="•"/>
            </a:pPr>
            <a:r>
              <a:rPr lang="en-US" altLang="zh-CN" sz="1800">
                <a:solidFill>
                  <a:schemeClr val="bg1"/>
                </a:solidFill>
              </a:rPr>
              <a:t>9.</a:t>
            </a:r>
            <a:r>
              <a:rPr lang="zh-CN" altLang="en-US" sz="1800">
                <a:solidFill>
                  <a:schemeClr val="bg1"/>
                </a:solidFill>
              </a:rPr>
              <a:t>在</a:t>
            </a:r>
            <a:r>
              <a:rPr lang="en-US" altLang="zh-CN" sz="1800">
                <a:solidFill>
                  <a:schemeClr val="bg1"/>
                </a:solidFill>
              </a:rPr>
              <a:t>java</a:t>
            </a:r>
            <a:r>
              <a:rPr lang="zh-CN" altLang="en-US" sz="1800">
                <a:solidFill>
                  <a:schemeClr val="bg1"/>
                </a:solidFill>
              </a:rPr>
              <a:t>中的序列化和反序列化过程使用哪些方法？</a:t>
            </a:r>
            <a:endParaRPr lang="zh-CN" altLang="en-US" sz="1800">
              <a:solidFill>
                <a:schemeClr val="bg1"/>
              </a:solidFill>
            </a:endParaRPr>
          </a:p>
          <a:p>
            <a:pPr marL="285750" indent="-285750">
              <a:buFont typeface="Arial" panose="020B0604020202020204" pitchFamily="34" charset="0"/>
              <a:buChar char="•"/>
            </a:pPr>
            <a:endParaRPr lang="zh-CN" altLang="en-US" sz="1800">
              <a:solidFill>
                <a:schemeClr val="bg1"/>
              </a:solidFill>
            </a:endParaRPr>
          </a:p>
          <a:p>
            <a:pPr marL="0" indent="0">
              <a:buFont typeface="Arial" panose="020B0604020202020204" pitchFamily="34" charset="0"/>
              <a:buNone/>
            </a:pPr>
            <a:endParaRPr lang="zh-CN" altLang="en-US"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684780" y="1764665"/>
            <a:ext cx="6553200" cy="3703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-ObjectOutputStream-writerObject</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180590" y="1671955"/>
            <a:ext cx="7658100" cy="36042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-writeObject</a:t>
            </a:r>
            <a:endParaRPr lang="en-US" altLang="zh-CN" sz="320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2396490" y="1671955"/>
            <a:ext cx="7391400" cy="3543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a:t>
            </a:r>
            <a:r>
              <a:rPr lang="en-US" altLang="zh-CN" sz="3200">
                <a:sym typeface="+mn-ea"/>
              </a:rPr>
              <a:t>writeObject0</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577465" y="1757045"/>
            <a:ext cx="7703820" cy="3718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-ObjectStreamClass-lockup</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802255" y="1894205"/>
            <a:ext cx="7254240" cy="3444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697" y="5725938"/>
            <a:ext cx="12857401" cy="1506712"/>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30" name="TextBox 29"/>
          <p:cNvSpPr txBox="1"/>
          <p:nvPr/>
        </p:nvSpPr>
        <p:spPr>
          <a:xfrm>
            <a:off x="-195361" y="149442"/>
            <a:ext cx="12631683" cy="1108022"/>
          </a:xfrm>
          <a:prstGeom prst="rect">
            <a:avLst/>
          </a:prstGeom>
          <a:noFill/>
        </p:spPr>
        <p:txBody>
          <a:bodyPr wrap="square" rtlCol="0" anchor="t" anchorCtr="0">
            <a:noAutofit/>
          </a:bodyPr>
          <a:lstStyle/>
          <a:p>
            <a:pPr algn="ctr">
              <a:lnSpc>
                <a:spcPct val="105000"/>
              </a:lnSpc>
            </a:pPr>
            <a:r>
              <a:rPr sz="4000" dirty="0">
                <a:solidFill>
                  <a:srgbClr val="00B0F0"/>
                </a:solidFill>
              </a:rPr>
              <a:t>android</a:t>
            </a:r>
            <a:r>
              <a:rPr lang="en-US" sz="4000" dirty="0">
                <a:solidFill>
                  <a:srgbClr val="00B0F0"/>
                </a:solidFill>
              </a:rPr>
              <a:t> IO</a:t>
            </a:r>
            <a:r>
              <a:rPr lang="zh-CN" altLang="en-US" sz="4000" dirty="0">
                <a:solidFill>
                  <a:srgbClr val="00B0F0"/>
                </a:solidFill>
              </a:rPr>
              <a:t>原理</a:t>
            </a:r>
            <a:r>
              <a:rPr lang="zh-CN" altLang="en-US" sz="4000" dirty="0">
                <a:solidFill>
                  <a:srgbClr val="00B0F0"/>
                </a:solidFill>
              </a:rPr>
              <a:t>篇</a:t>
            </a:r>
            <a:r>
              <a:rPr sz="4000" dirty="0">
                <a:solidFill>
                  <a:srgbClr val="00B0F0"/>
                </a:solidFill>
              </a:rPr>
              <a:t> </a:t>
            </a:r>
            <a:endParaRPr sz="4000" dirty="0">
              <a:solidFill>
                <a:srgbClr val="00B0F0"/>
              </a:solidFill>
            </a:endParaRPr>
          </a:p>
          <a:p>
            <a:pPr algn="ctr">
              <a:lnSpc>
                <a:spcPct val="105000"/>
              </a:lnSpc>
            </a:pPr>
            <a:r>
              <a:rPr lang="en-US" sz="4000" dirty="0">
                <a:solidFill>
                  <a:srgbClr val="00B0F0"/>
                </a:solidFill>
              </a:rPr>
              <a:t>						</a:t>
            </a:r>
            <a:r>
              <a:rPr sz="2400" dirty="0">
                <a:solidFill>
                  <a:srgbClr val="00B0F0"/>
                </a:solidFill>
              </a:rPr>
              <a:t>02-底层原理看序列化问题</a:t>
            </a:r>
            <a:endParaRPr sz="2400" dirty="0">
              <a:solidFill>
                <a:srgbClr val="00B0F0"/>
              </a:solidFill>
            </a:endParaRPr>
          </a:p>
        </p:txBody>
      </p:sp>
      <p:sp>
        <p:nvSpPr>
          <p:cNvPr id="3" name="文本框 2"/>
          <p:cNvSpPr txBox="1"/>
          <p:nvPr/>
        </p:nvSpPr>
        <p:spPr>
          <a:xfrm>
            <a:off x="3477260" y="1744345"/>
            <a:ext cx="9589770" cy="3216910"/>
          </a:xfrm>
          <a:prstGeom prst="rect">
            <a:avLst/>
          </a:prstGeom>
        </p:spPr>
        <p:txBody>
          <a:bodyPr vert="horz" wrap="square" lIns="51029" tIns="25514" rIns="51029" bIns="25514" rtlCol="0">
            <a:noAutofit/>
          </a:bodyPr>
          <a:lstStyle/>
          <a:p>
            <a:pPr>
              <a:lnSpc>
                <a:spcPct val="135000"/>
              </a:lnSpc>
            </a:pPr>
            <a:r>
              <a:rPr>
                <a:solidFill>
                  <a:schemeClr val="bg1"/>
                </a:solidFill>
              </a:rPr>
              <a:t>    1.序列化概念与目的</a:t>
            </a:r>
            <a:endParaRPr>
              <a:solidFill>
                <a:schemeClr val="bg1"/>
              </a:solidFill>
            </a:endParaRPr>
          </a:p>
          <a:p>
            <a:pPr>
              <a:lnSpc>
                <a:spcPct val="135000"/>
              </a:lnSpc>
            </a:pPr>
            <a:r>
              <a:rPr>
                <a:solidFill>
                  <a:schemeClr val="bg1"/>
                </a:solidFill>
              </a:rPr>
              <a:t>    2.序列化协议与特性</a:t>
            </a:r>
            <a:endParaRPr>
              <a:solidFill>
                <a:schemeClr val="bg1"/>
              </a:solidFill>
            </a:endParaRPr>
          </a:p>
          <a:p>
            <a:pPr>
              <a:lnSpc>
                <a:spcPct val="135000"/>
              </a:lnSpc>
            </a:pPr>
            <a:r>
              <a:rPr>
                <a:solidFill>
                  <a:schemeClr val="bg1"/>
                </a:solidFill>
              </a:rPr>
              <a:t>    3.API提供的序列化方案</a:t>
            </a:r>
            <a:endParaRPr>
              <a:solidFill>
                <a:schemeClr val="bg1"/>
              </a:solidFill>
            </a:endParaRPr>
          </a:p>
          <a:p>
            <a:pPr>
              <a:lnSpc>
                <a:spcPct val="135000"/>
              </a:lnSpc>
            </a:pPr>
            <a:r>
              <a:rPr>
                <a:solidFill>
                  <a:schemeClr val="bg1"/>
                </a:solidFill>
              </a:rPr>
              <a:t>    4.Java的序列化步骤与数据结构分析</a:t>
            </a:r>
            <a:endParaRPr>
              <a:solidFill>
                <a:schemeClr val="bg1"/>
              </a:solidFill>
            </a:endParaRPr>
          </a:p>
          <a:p>
            <a:pPr>
              <a:lnSpc>
                <a:spcPct val="135000"/>
              </a:lnSpc>
            </a:pPr>
            <a:r>
              <a:rPr>
                <a:solidFill>
                  <a:schemeClr val="bg1"/>
                </a:solidFill>
              </a:rPr>
              <a:t>    5.Parcelable与Serializable的性能比较 </a:t>
            </a:r>
            <a:endParaRPr>
              <a:solidFill>
                <a:schemeClr val="bg1"/>
              </a:solidFill>
            </a:endParaRPr>
          </a:p>
          <a:p>
            <a:pPr>
              <a:lnSpc>
                <a:spcPct val="135000"/>
              </a:lnSpc>
            </a:pPr>
            <a:r>
              <a:rPr>
                <a:solidFill>
                  <a:schemeClr val="bg1"/>
                </a:solidFill>
              </a:rPr>
              <a:t>    6.面试相关的问题</a:t>
            </a:r>
            <a:endParaRPr>
              <a:solidFill>
                <a:schemeClr val="bg1"/>
              </a:solidFill>
            </a:endParaRPr>
          </a:p>
        </p:txBody>
      </p:sp>
      <p:sp>
        <p:nvSpPr>
          <p:cNvPr id="2" name="文本框 1"/>
          <p:cNvSpPr txBox="1"/>
          <p:nvPr/>
        </p:nvSpPr>
        <p:spPr>
          <a:xfrm>
            <a:off x="2108895" y="1744117"/>
            <a:ext cx="1008112" cy="369332"/>
          </a:xfrm>
          <a:prstGeom prst="rect">
            <a:avLst/>
          </a:prstGeom>
          <a:noFill/>
        </p:spPr>
        <p:txBody>
          <a:bodyPr wrap="square" rtlCol="0">
            <a:spAutoFit/>
          </a:bodyPr>
          <a:lstStyle/>
          <a:p>
            <a:r>
              <a:rPr lang="zh-CN" altLang="en-US" dirty="0">
                <a:solidFill>
                  <a:schemeClr val="bg1"/>
                </a:solidFill>
              </a:rPr>
              <a:t>技术点：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-ObjectStreamClass</a:t>
            </a:r>
            <a:r>
              <a:rPr lang="zh-CN" altLang="en-US" sz="3200">
                <a:sym typeface="+mn-ea"/>
              </a:rPr>
              <a:t>构造</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657475" y="1798955"/>
            <a:ext cx="754380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a:t>
            </a:r>
            <a:r>
              <a:rPr lang="en-US" altLang="zh-CN" sz="3200">
                <a:sym typeface="+mn-ea"/>
              </a:rPr>
              <a:t>ObjectStreamClass</a:t>
            </a:r>
            <a:r>
              <a:rPr lang="zh-CN" altLang="en-US" sz="3200">
                <a:sym typeface="+mn-ea"/>
              </a:rPr>
              <a:t>构造</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379345" y="1650365"/>
            <a:ext cx="8100060" cy="3931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a:t>
            </a:r>
            <a:r>
              <a:rPr lang="en-US" altLang="zh-CN" sz="3200">
                <a:sym typeface="+mn-ea"/>
              </a:rPr>
              <a:t>writeObject0</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996565" y="1448435"/>
            <a:ext cx="6865620" cy="43357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a:t>
            </a:r>
            <a:r>
              <a:rPr lang="en-US" altLang="zh-CN" sz="3200">
                <a:sym typeface="+mn-ea"/>
              </a:rPr>
              <a:t>writeObject0-wriOrdinaryObject</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3255645" y="1936115"/>
            <a:ext cx="6347460" cy="33604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-writeSerialData</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455545" y="1745615"/>
            <a:ext cx="7947660" cy="37414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-writeSerialData</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897505" y="2313305"/>
            <a:ext cx="7063740" cy="2606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-writeObject0-wriOrdinaryObject</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964690" y="2247900"/>
            <a:ext cx="8277225" cy="2527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反序列化原理</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3354705" y="1791335"/>
            <a:ext cx="6149340" cy="3649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r>
              <a:rPr lang="en-US" altLang="zh-CN" sz="3200">
                <a:sym typeface="+mn-ea"/>
              </a:rPr>
              <a:t>-readObject0</a:t>
            </a:r>
            <a:endParaRPr lang="en-US" altLang="zh-CN" sz="320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249805" y="2553335"/>
            <a:ext cx="8359140" cy="21259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626995" y="2031365"/>
            <a:ext cx="7604760" cy="3169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LYING IMPRESSION FID FEIZHAO    qq:1964271550"/>
          <p:cNvSpPr txBox="1"/>
          <p:nvPr/>
        </p:nvSpPr>
        <p:spPr>
          <a:xfrm>
            <a:off x="167454" y="159941"/>
            <a:ext cx="5663602"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码牛学院</a:t>
            </a:r>
            <a:r>
              <a:rPr lang="en-US" altLang="zh-CN" sz="3600" dirty="0">
                <a:solidFill>
                  <a:schemeClr val="bg1"/>
                </a:solidFill>
                <a:latin typeface="微软雅黑" panose="020B0503020204020204" pitchFamily="34" charset="-122"/>
                <a:ea typeface="微软雅黑" panose="020B0503020204020204" pitchFamily="34" charset="-122"/>
              </a:rPr>
              <a:t>Android</a:t>
            </a:r>
            <a:r>
              <a:rPr lang="zh-CN" altLang="en-US" sz="3600" dirty="0">
                <a:solidFill>
                  <a:schemeClr val="bg1"/>
                </a:solidFill>
                <a:latin typeface="微软雅黑" panose="020B0503020204020204" pitchFamily="34" charset="-122"/>
                <a:ea typeface="微软雅黑" panose="020B0503020204020204" pitchFamily="34" charset="-122"/>
              </a:rPr>
              <a:t>讲师介绍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TextBox 16"/>
          <p:cNvSpPr txBox="1"/>
          <p:nvPr/>
        </p:nvSpPr>
        <p:spPr>
          <a:xfrm>
            <a:off x="2026920" y="2524760"/>
            <a:ext cx="4037330" cy="4293235"/>
          </a:xfrm>
          <a:prstGeom prst="rect">
            <a:avLst/>
          </a:prstGeom>
          <a:noFill/>
        </p:spPr>
        <p:txBody>
          <a:bodyPr wrap="square" lIns="0" tIns="0" rIns="0" bIns="0" rtlCol="0">
            <a:spAutoFit/>
          </a:bodyPr>
          <a:p>
            <a:r>
              <a:rPr lang="zh-CN" altLang="en-US" dirty="0">
                <a:solidFill>
                  <a:schemeClr val="bg1"/>
                </a:solidFill>
                <a:latin typeface="微软雅黑" panose="020B0503020204020204" pitchFamily="34" charset="-122"/>
                <a:ea typeface="微软雅黑" panose="020B0503020204020204" pitchFamily="34" charset="-122"/>
                <a:sym typeface="+mn-ea"/>
              </a:rPr>
              <a:t>◆</a:t>
            </a:r>
            <a:r>
              <a:rPr>
                <a:solidFill>
                  <a:schemeClr val="bg1"/>
                </a:solidFill>
              </a:rPr>
              <a:t>10年互联网行业从业经验，架构师</a:t>
            </a:r>
            <a:endParaRPr>
              <a:solidFill>
                <a:schemeClr val="bg1"/>
              </a:solidFill>
            </a:endParaRPr>
          </a:p>
          <a:p>
            <a:r>
              <a:rPr>
                <a:solidFill>
                  <a:schemeClr val="bg1"/>
                </a:solidFill>
              </a:rPr>
              <a:t>精通JAVA,C,C++,Android,IOS</a:t>
            </a:r>
            <a:endParaRPr>
              <a:solidFill>
                <a:schemeClr val="bg1"/>
              </a:solidFill>
            </a:endParaRPr>
          </a:p>
          <a:p>
            <a:endParaRPr>
              <a:solidFill>
                <a:schemeClr val="bg1"/>
              </a:solidFill>
            </a:endParaRPr>
          </a:p>
          <a:p>
            <a:r>
              <a:rPr>
                <a:solidFill>
                  <a:schemeClr val="bg1"/>
                </a:solidFill>
              </a:rPr>
              <a:t>前华为工程师，后出任</a:t>
            </a:r>
            <a:r>
              <a:rPr lang="zh-CN">
                <a:solidFill>
                  <a:schemeClr val="bg1"/>
                </a:solidFill>
              </a:rPr>
              <a:t>两</a:t>
            </a:r>
            <a:r>
              <a:rPr>
                <a:solidFill>
                  <a:schemeClr val="bg1"/>
                </a:solidFill>
              </a:rPr>
              <a:t>家公司技术总监，高校外聘讲师</a:t>
            </a:r>
            <a:r>
              <a:rPr lang="zh-CN">
                <a:solidFill>
                  <a:schemeClr val="bg1"/>
                </a:solidFill>
              </a:rPr>
              <a:t>，省公安厅电子物证鉴定专家</a:t>
            </a:r>
            <a:endParaRPr lang="zh-CN">
              <a:solidFill>
                <a:schemeClr val="bg1"/>
              </a:solidFill>
            </a:endParaRPr>
          </a:p>
          <a:p>
            <a:endParaRPr>
              <a:solidFill>
                <a:schemeClr val="bg1"/>
              </a:solidFill>
            </a:endParaRPr>
          </a:p>
          <a:p>
            <a:r>
              <a:rPr>
                <a:solidFill>
                  <a:schemeClr val="bg1"/>
                </a:solidFill>
              </a:rPr>
              <a:t>拥有多个大型分布式系统架构设计与实施和移动终端系统架构设计经验</a:t>
            </a:r>
            <a:endParaRPr>
              <a:solidFill>
                <a:schemeClr val="bg1"/>
              </a:solidFill>
            </a:endParaRPr>
          </a:p>
          <a:p>
            <a:endParaRPr>
              <a:solidFill>
                <a:schemeClr val="bg1"/>
              </a:solidFill>
            </a:endParaRPr>
          </a:p>
          <a:p>
            <a:r>
              <a:rPr>
                <a:solidFill>
                  <a:schemeClr val="bg1"/>
                </a:solidFill>
              </a:rPr>
              <a:t>有丰富的分布式，高并发实战经验，</a:t>
            </a:r>
            <a:endParaRPr>
              <a:solidFill>
                <a:schemeClr val="bg1"/>
              </a:solidFill>
            </a:endParaRPr>
          </a:p>
          <a:p>
            <a:r>
              <a:rPr>
                <a:solidFill>
                  <a:schemeClr val="bg1"/>
                </a:solidFill>
              </a:rPr>
              <a:t>开发过多套企业级自定义框架</a:t>
            </a:r>
            <a:endParaRPr>
              <a:solidFill>
                <a:schemeClr val="bg1"/>
              </a:solidFill>
            </a:endParaRPr>
          </a:p>
          <a:p>
            <a:r>
              <a:rPr>
                <a:solidFill>
                  <a:schemeClr val="bg1"/>
                </a:solidFill>
              </a:rPr>
              <a:t>擅长系统底层架构，移动终端系统架构</a:t>
            </a:r>
            <a:endParaRPr>
              <a:solidFill>
                <a:schemeClr val="bg1"/>
              </a:solidFill>
            </a:endParaRPr>
          </a:p>
          <a:p>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32"/>
          <p:cNvSpPr txBox="1"/>
          <p:nvPr/>
        </p:nvSpPr>
        <p:spPr>
          <a:xfrm>
            <a:off x="2026920" y="1268095"/>
            <a:ext cx="4924425" cy="1050290"/>
          </a:xfrm>
          <a:prstGeom prst="rect">
            <a:avLst/>
          </a:prstGeom>
          <a:noFill/>
        </p:spPr>
        <p:txBody>
          <a:bodyPr wrap="square" rtlCol="0" anchor="t">
            <a:spAutoFit/>
          </a:bodyPr>
          <a:p>
            <a:pPr>
              <a:lnSpc>
                <a:spcPct val="13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码牛学院</a:t>
            </a:r>
            <a:r>
              <a:rPr lang="en-US" altLang="zh-CN" sz="2400" b="1" dirty="0" smtClean="0">
                <a:solidFill>
                  <a:schemeClr val="bg1"/>
                </a:solidFill>
                <a:latin typeface="微软雅黑" panose="020B0503020204020204" pitchFamily="34" charset="-122"/>
                <a:ea typeface="微软雅黑" panose="020B0503020204020204" pitchFamily="34" charset="-122"/>
                <a:sym typeface="+mn-ea"/>
              </a:rPr>
              <a:t>-Kerwin</a:t>
            </a:r>
            <a:r>
              <a:rPr lang="zh-CN" altLang="en-US" sz="2400" b="1" dirty="0" smtClean="0">
                <a:solidFill>
                  <a:schemeClr val="bg1"/>
                </a:solidFill>
                <a:latin typeface="微软雅黑" panose="020B0503020204020204" pitchFamily="34" charset="-122"/>
                <a:ea typeface="微软雅黑" panose="020B0503020204020204" pitchFamily="34" charset="-122"/>
                <a:sym typeface="+mn-ea"/>
              </a:rPr>
              <a:t>老</a:t>
            </a:r>
            <a:r>
              <a:rPr lang="zh-CN" altLang="en-US" sz="2400" b="1" dirty="0">
                <a:solidFill>
                  <a:schemeClr val="bg1"/>
                </a:solidFill>
                <a:latin typeface="微软雅黑" panose="020B0503020204020204" pitchFamily="34" charset="-122"/>
                <a:ea typeface="微软雅黑" panose="020B0503020204020204" pitchFamily="34" charset="-122"/>
                <a:sym typeface="+mn-ea"/>
              </a:rPr>
              <a:t>师</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系统架构师、技术总监</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5125" name="图片 7"/>
          <p:cNvPicPr/>
          <p:nvPr/>
        </p:nvPicPr>
        <p:blipFill>
          <a:blip r:embed="rId1"/>
          <a:stretch>
            <a:fillRect/>
          </a:stretch>
        </p:blipFill>
        <p:spPr>
          <a:xfrm>
            <a:off x="6994525" y="2066925"/>
            <a:ext cx="3677285" cy="35725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261235" y="1722755"/>
            <a:ext cx="8336280" cy="3787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a:sym typeface="+mn-ea"/>
              </a:rPr>
              <a:t>序列化原理</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2324735" y="1240155"/>
            <a:ext cx="8016240" cy="49301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Parcelable</a:t>
            </a:r>
            <a:endParaRPr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310" y="1600200"/>
            <a:ext cx="10895965" cy="3412490"/>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zh-CN" altLang="en-US">
                <a:solidFill>
                  <a:schemeClr val="bg1"/>
                </a:solidFill>
              </a:rPr>
              <a:t>Parcel的简介</a:t>
            </a:r>
            <a:endParaRPr lang="zh-CN" altLang="en-US">
              <a:solidFill>
                <a:schemeClr val="bg1"/>
              </a:solidFill>
            </a:endParaRPr>
          </a:p>
          <a:p>
            <a:pPr marL="742950" lvl="1" indent="-285750">
              <a:lnSpc>
                <a:spcPct val="120000"/>
              </a:lnSpc>
              <a:buFont typeface="Arial" panose="020B0604020202020204" pitchFamily="34" charset="0"/>
              <a:buChar char="•"/>
            </a:pPr>
            <a:r>
              <a:rPr lang="zh-CN" altLang="en-US">
                <a:solidFill>
                  <a:schemeClr val="bg1"/>
                </a:solidFill>
              </a:rPr>
              <a:t>在介绍之前我们需要先了解Parcel是什么?Parcel翻译过来是打包的意思,其实就是包装了我们需要传输的数据,然后在Binder中传输,也就是用于跨进程传输数据</a:t>
            </a:r>
            <a:endParaRPr lang="zh-CN" altLang="en-US">
              <a:solidFill>
                <a:schemeClr val="bg1"/>
              </a:solidFill>
            </a:endParaRPr>
          </a:p>
          <a:p>
            <a:pPr marL="742950" lvl="1" indent="-285750">
              <a:lnSpc>
                <a:spcPct val="120000"/>
              </a:lnSpc>
              <a:buFont typeface="Arial" panose="020B0604020202020204" pitchFamily="34" charset="0"/>
              <a:buChar char="•"/>
            </a:pPr>
            <a:r>
              <a:rPr lang="zh-CN" altLang="en-US">
                <a:solidFill>
                  <a:schemeClr val="bg1"/>
                </a:solidFill>
              </a:rPr>
              <a:t>简单来说，Parcel提供了一套机制，可以将序列化之后的数据写入到一个共享内存中，其他进程通过Parcel可以从这块共享内存中读出字节流，并反序列化成对象,下图是这个过程的模型。</a:t>
            </a:r>
            <a:endParaRPr lang="zh-CN" altLang="en-US">
              <a:solidFill>
                <a:schemeClr val="bg1"/>
              </a:solidFill>
            </a:endParaRPr>
          </a:p>
          <a:p>
            <a:pPr marL="742950" lvl="1" indent="-285750">
              <a:lnSpc>
                <a:spcPct val="120000"/>
              </a:lnSpc>
              <a:buFont typeface="Arial" panose="020B0604020202020204" pitchFamily="34" charset="0"/>
              <a:buChar char="•"/>
            </a:pPr>
            <a:r>
              <a:rPr lang="zh-CN" altLang="en-US">
                <a:solidFill>
                  <a:schemeClr val="bg1"/>
                </a:solidFill>
              </a:rPr>
              <a:t>Parcel可以包含原始数据类型（用各种对应的方法写入，比如writeInt(),writeFloat()等），可以包含Parcelable对象，它还包含了一个活动的IBinder对象的引用，这个引用导致另一端接收到一个指向这个IBinder的代理IBinder。</a:t>
            </a:r>
            <a:endParaRPr lang="zh-CN" altLang="en-US">
              <a:solidFill>
                <a:schemeClr val="bg1"/>
              </a:solidFill>
            </a:endParaRPr>
          </a:p>
          <a:p>
            <a:pPr marL="285750" indent="-285750">
              <a:lnSpc>
                <a:spcPct val="120000"/>
              </a:lnSpc>
              <a:buFont typeface="Arial" panose="020B0604020202020204" pitchFamily="34" charset="0"/>
              <a:buChar char="•"/>
            </a:pPr>
            <a:endParaRPr lang="zh-CN" altLang="en-US">
              <a:solidFill>
                <a:schemeClr val="bg1"/>
              </a:solidFill>
            </a:endParaRPr>
          </a:p>
          <a:p>
            <a:pPr marL="285750" indent="-285750">
              <a:lnSpc>
                <a:spcPct val="120000"/>
              </a:lnSpc>
              <a:buFont typeface="Arial" panose="020B0604020202020204" pitchFamily="34" charset="0"/>
              <a:buChar char="•"/>
            </a:pPr>
            <a:r>
              <a:rPr lang="zh-CN" altLang="en-US">
                <a:solidFill>
                  <a:schemeClr val="bg1"/>
                </a:solidFill>
              </a:rPr>
              <a:t>Parcelable通过Parcel实现了read和write的方法,从而实现序列化和反序列化</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Parcelable</a:t>
            </a:r>
            <a:endParaRPr lang="en-US" altLang="zh-CN"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56310" y="1600200"/>
            <a:ext cx="10895965" cy="2084070"/>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dirty="0" smtClean="0">
                <a:solidFill>
                  <a:schemeClr val="bg1"/>
                </a:solidFill>
                <a:sym typeface="+mn-ea"/>
              </a:rPr>
              <a:t>Parcelable</a:t>
            </a:r>
            <a:r>
              <a:rPr lang="zh-CN" dirty="0" smtClean="0">
                <a:solidFill>
                  <a:schemeClr val="bg1"/>
                </a:solidFill>
                <a:sym typeface="+mn-ea"/>
              </a:rPr>
              <a:t>是因为，在</a:t>
            </a:r>
            <a:r>
              <a:rPr lang="en-US" altLang="zh-CN" dirty="0" smtClean="0">
                <a:solidFill>
                  <a:schemeClr val="bg1"/>
                </a:solidFill>
                <a:sym typeface="+mn-ea"/>
              </a:rPr>
              <a:t>android</a:t>
            </a:r>
            <a:r>
              <a:rPr lang="zh-CN" altLang="en-US" dirty="0" smtClean="0">
                <a:solidFill>
                  <a:schemeClr val="bg1"/>
                </a:solidFill>
                <a:sym typeface="+mn-ea"/>
              </a:rPr>
              <a:t>体系当中，为了应用层面使用便捷，在数据的传输过程中，能够直接应用</a:t>
            </a:r>
            <a:r>
              <a:rPr lang="en-US" altLang="zh-CN" dirty="0" smtClean="0">
                <a:solidFill>
                  <a:schemeClr val="bg1"/>
                </a:solidFill>
                <a:sym typeface="+mn-ea"/>
              </a:rPr>
              <a:t>JAVABean</a:t>
            </a:r>
            <a:r>
              <a:rPr lang="zh-CN" altLang="en-US" dirty="0" smtClean="0">
                <a:solidFill>
                  <a:schemeClr val="bg1"/>
                </a:solidFill>
                <a:sym typeface="+mn-ea"/>
              </a:rPr>
              <a:t>进行数据处理，但是传统的</a:t>
            </a:r>
            <a:r>
              <a:rPr lang="en-US" altLang="zh-CN" dirty="0" smtClean="0">
                <a:solidFill>
                  <a:schemeClr val="bg1"/>
                </a:solidFill>
                <a:sym typeface="+mn-ea"/>
              </a:rPr>
              <a:t>serializable</a:t>
            </a:r>
            <a:r>
              <a:rPr lang="zh-CN" altLang="en-US" dirty="0" smtClean="0">
                <a:solidFill>
                  <a:schemeClr val="bg1"/>
                </a:solidFill>
                <a:sym typeface="+mn-ea"/>
              </a:rPr>
              <a:t>依赖于</a:t>
            </a:r>
            <a:r>
              <a:rPr lang="en-US" altLang="zh-CN" dirty="0" smtClean="0">
                <a:solidFill>
                  <a:schemeClr val="bg1"/>
                </a:solidFill>
                <a:sym typeface="+mn-ea"/>
              </a:rPr>
              <a:t>IO</a:t>
            </a:r>
            <a:r>
              <a:rPr lang="zh-CN" altLang="en-US" dirty="0" smtClean="0">
                <a:solidFill>
                  <a:schemeClr val="bg1"/>
                </a:solidFill>
                <a:sym typeface="+mn-ea"/>
              </a:rPr>
              <a:t>，对于</a:t>
            </a:r>
            <a:r>
              <a:rPr lang="en-US" altLang="zh-CN" dirty="0" smtClean="0">
                <a:solidFill>
                  <a:schemeClr val="bg1"/>
                </a:solidFill>
                <a:sym typeface="+mn-ea"/>
              </a:rPr>
              <a:t>android</a:t>
            </a:r>
            <a:r>
              <a:rPr lang="zh-CN" altLang="en-US" dirty="0" smtClean="0">
                <a:solidFill>
                  <a:schemeClr val="bg1"/>
                </a:solidFill>
                <a:sym typeface="+mn-ea"/>
              </a:rPr>
              <a:t>特定场景跨进程间通信来说效率太慢，大量的应用</a:t>
            </a:r>
            <a:r>
              <a:rPr lang="en-US" altLang="zh-CN" dirty="0" smtClean="0">
                <a:solidFill>
                  <a:schemeClr val="bg1"/>
                </a:solidFill>
                <a:sym typeface="+mn-ea"/>
              </a:rPr>
              <a:t>IO</a:t>
            </a:r>
            <a:r>
              <a:rPr lang="zh-CN" altLang="en-US" dirty="0" smtClean="0">
                <a:solidFill>
                  <a:schemeClr val="bg1"/>
                </a:solidFill>
                <a:sym typeface="+mn-ea"/>
              </a:rPr>
              <a:t>会导致各种资源损耗，所以</a:t>
            </a:r>
            <a:r>
              <a:rPr lang="en-US" altLang="zh-CN" dirty="0" smtClean="0">
                <a:solidFill>
                  <a:schemeClr val="bg1"/>
                </a:solidFill>
                <a:sym typeface="+mn-ea"/>
              </a:rPr>
              <a:t>android</a:t>
            </a:r>
            <a:r>
              <a:rPr lang="zh-CN" altLang="en-US" dirty="0" smtClean="0">
                <a:solidFill>
                  <a:schemeClr val="bg1"/>
                </a:solidFill>
                <a:sym typeface="+mn-ea"/>
              </a:rPr>
              <a:t>另外开辟一套序列化方案，本质上也还是对于</a:t>
            </a:r>
            <a:r>
              <a:rPr lang="en-US" altLang="zh-CN" dirty="0" smtClean="0">
                <a:solidFill>
                  <a:schemeClr val="bg1"/>
                </a:solidFill>
                <a:sym typeface="+mn-ea"/>
              </a:rPr>
              <a:t>JAVA</a:t>
            </a:r>
            <a:r>
              <a:rPr lang="zh-CN" altLang="en-US" dirty="0" smtClean="0">
                <a:solidFill>
                  <a:schemeClr val="bg1"/>
                </a:solidFill>
                <a:sym typeface="+mn-ea"/>
              </a:rPr>
              <a:t>类对象的序列化与反序列化，但是其核心目的是为了解决跨进程间通信问题，而不是为了网络数据传输与持久化保存数据，所以他依托于</a:t>
            </a:r>
            <a:r>
              <a:rPr lang="en-US" altLang="zh-CN" dirty="0" smtClean="0">
                <a:solidFill>
                  <a:schemeClr val="bg1"/>
                </a:solidFill>
                <a:sym typeface="+mn-ea"/>
              </a:rPr>
              <a:t>Binder</a:t>
            </a:r>
            <a:r>
              <a:rPr lang="zh-CN" altLang="en-US" dirty="0" smtClean="0">
                <a:solidFill>
                  <a:schemeClr val="bg1"/>
                </a:solidFill>
                <a:sym typeface="+mn-ea"/>
              </a:rPr>
              <a:t>机制，去掉</a:t>
            </a:r>
            <a:r>
              <a:rPr lang="en-US" altLang="zh-CN" dirty="0" smtClean="0">
                <a:solidFill>
                  <a:schemeClr val="bg1"/>
                </a:solidFill>
                <a:sym typeface="+mn-ea"/>
              </a:rPr>
              <a:t>IO</a:t>
            </a:r>
            <a:r>
              <a:rPr lang="zh-CN" altLang="en-US" dirty="0" smtClean="0">
                <a:solidFill>
                  <a:schemeClr val="bg1"/>
                </a:solidFill>
                <a:sym typeface="+mn-ea"/>
              </a:rPr>
              <a:t>，将数据的传输层应用在内存角度。导致其速度比</a:t>
            </a:r>
            <a:r>
              <a:rPr lang="en-US" altLang="zh-CN" dirty="0" smtClean="0">
                <a:solidFill>
                  <a:schemeClr val="bg1"/>
                </a:solidFill>
                <a:sym typeface="+mn-ea"/>
              </a:rPr>
              <a:t>serializable</a:t>
            </a:r>
            <a:r>
              <a:rPr lang="zh-CN" altLang="en-US" dirty="0" smtClean="0">
                <a:solidFill>
                  <a:schemeClr val="bg1"/>
                </a:solidFill>
                <a:sym typeface="+mn-ea"/>
              </a:rPr>
              <a:t>快</a:t>
            </a:r>
            <a:endParaRPr lang="zh-CN" altLang="en-US" dirty="0" smtClean="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Parcelable</a:t>
            </a:r>
            <a:r>
              <a:rPr lang="zh-CN" sz="3200" dirty="0" smtClean="0">
                <a:sym typeface="+mn-ea"/>
              </a:rPr>
              <a:t>与</a:t>
            </a:r>
            <a:r>
              <a:rPr lang="en-US" altLang="zh-CN" sz="3200" dirty="0" smtClean="0">
                <a:sym typeface="+mn-ea"/>
              </a:rPr>
              <a:t>Serializable</a:t>
            </a:r>
            <a:r>
              <a:rPr lang="zh-CN" altLang="en-US" sz="3200" dirty="0" smtClean="0">
                <a:sym typeface="+mn-ea"/>
              </a:rPr>
              <a:t>对比</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p:nvPr>
            <p:custDataLst>
              <p:tags r:id="rId1"/>
            </p:custDataLst>
          </p:nvPr>
        </p:nvGraphicFramePr>
        <p:xfrm>
          <a:off x="1460500" y="1887855"/>
          <a:ext cx="9833610" cy="3162300"/>
        </p:xfrm>
        <a:graphic>
          <a:graphicData uri="http://schemas.openxmlformats.org/drawingml/2006/table">
            <a:tbl>
              <a:tblPr firstRow="1" bandRow="1">
                <a:tableStyleId>{5C22544A-7EE6-4342-B048-85BDC9FD1C3A}</a:tableStyleId>
              </a:tblPr>
              <a:tblGrid>
                <a:gridCol w="3277870"/>
                <a:gridCol w="3277870"/>
                <a:gridCol w="3277870"/>
              </a:tblGrid>
              <a:tr h="790575">
                <a:tc>
                  <a:txBody>
                    <a:bodyPr/>
                    <a:p>
                      <a:pPr algn="ctr">
                        <a:buNone/>
                      </a:pPr>
                      <a:r>
                        <a:rPr lang="zh-CN" altLang="en-US"/>
                        <a:t>类型</a:t>
                      </a:r>
                      <a:endParaRPr lang="zh-CN" altLang="en-US"/>
                    </a:p>
                  </a:txBody>
                  <a:tcPr anchor="ctr" anchorCtr="0"/>
                </a:tc>
                <a:tc>
                  <a:txBody>
                    <a:bodyPr/>
                    <a:p>
                      <a:pPr algn="ctr">
                        <a:buNone/>
                      </a:pPr>
                      <a:r>
                        <a:rPr lang="en-US" altLang="zh-CN"/>
                        <a:t>Serializable</a:t>
                      </a:r>
                      <a:endParaRPr lang="en-US" altLang="zh-CN"/>
                    </a:p>
                  </a:txBody>
                  <a:tcPr anchor="ctr" anchorCtr="0"/>
                </a:tc>
                <a:tc>
                  <a:txBody>
                    <a:bodyPr/>
                    <a:p>
                      <a:pPr algn="ctr">
                        <a:buNone/>
                      </a:pPr>
                      <a:r>
                        <a:rPr lang="en-US" altLang="zh-CN"/>
                        <a:t>Parcelable</a:t>
                      </a:r>
                      <a:endParaRPr lang="en-US" altLang="zh-CN"/>
                    </a:p>
                  </a:txBody>
                  <a:tcPr anchor="ctr" anchorCtr="0"/>
                </a:tc>
              </a:tr>
              <a:tr h="790575">
                <a:tc>
                  <a:txBody>
                    <a:bodyPr/>
                    <a:p>
                      <a:pPr algn="ctr">
                        <a:buNone/>
                      </a:pPr>
                      <a:r>
                        <a:rPr lang="zh-CN" altLang="en-US"/>
                        <a:t>操作方案</a:t>
                      </a:r>
                      <a:endParaRPr lang="zh-CN" altLang="en-US"/>
                    </a:p>
                  </a:txBody>
                  <a:tcPr anchor="ctr" anchorCtr="0"/>
                </a:tc>
                <a:tc>
                  <a:txBody>
                    <a:bodyPr/>
                    <a:p>
                      <a:pPr algn="ctr">
                        <a:buNone/>
                      </a:pPr>
                      <a:r>
                        <a:rPr lang="zh-CN" altLang="en-US"/>
                        <a:t>通过</a:t>
                      </a:r>
                      <a:r>
                        <a:rPr lang="en-US" altLang="zh-CN"/>
                        <a:t>IO</a:t>
                      </a:r>
                      <a:r>
                        <a:rPr lang="zh-CN" altLang="en-US"/>
                        <a:t>操作，速度慢</a:t>
                      </a:r>
                      <a:endParaRPr lang="zh-CN" altLang="en-US"/>
                    </a:p>
                  </a:txBody>
                  <a:tcPr anchor="ctr" anchorCtr="0"/>
                </a:tc>
                <a:tc>
                  <a:txBody>
                    <a:bodyPr/>
                    <a:p>
                      <a:pPr algn="ctr">
                        <a:buNone/>
                      </a:pPr>
                      <a:r>
                        <a:rPr lang="zh-CN" altLang="en-US"/>
                        <a:t>直接在内存操作，效率高</a:t>
                      </a:r>
                      <a:endParaRPr lang="zh-CN" altLang="en-US"/>
                    </a:p>
                  </a:txBody>
                  <a:tcPr anchor="ctr" anchorCtr="0"/>
                </a:tc>
              </a:tr>
              <a:tr h="790575">
                <a:tc>
                  <a:txBody>
                    <a:bodyPr/>
                    <a:p>
                      <a:pPr algn="ctr">
                        <a:buNone/>
                      </a:pPr>
                      <a:r>
                        <a:rPr lang="zh-CN" altLang="en-US"/>
                        <a:t>数据大小</a:t>
                      </a:r>
                      <a:endParaRPr lang="zh-CN" altLang="en-US"/>
                    </a:p>
                  </a:txBody>
                  <a:tcPr anchor="ctr" anchorCtr="0"/>
                </a:tc>
                <a:tc>
                  <a:txBody>
                    <a:bodyPr/>
                    <a:p>
                      <a:pPr algn="ctr">
                        <a:buNone/>
                      </a:pPr>
                      <a:r>
                        <a:rPr lang="zh-CN" altLang="en-US"/>
                        <a:t>大小不受限制</a:t>
                      </a:r>
                      <a:endParaRPr lang="zh-CN" altLang="en-US"/>
                    </a:p>
                  </a:txBody>
                  <a:tcPr anchor="ctr" anchorCtr="0"/>
                </a:tc>
                <a:tc>
                  <a:txBody>
                    <a:bodyPr/>
                    <a:p>
                      <a:pPr algn="ctr">
                        <a:buNone/>
                      </a:pPr>
                      <a:r>
                        <a:rPr lang="zh-CN" altLang="en-US"/>
                        <a:t>因为</a:t>
                      </a:r>
                      <a:r>
                        <a:rPr lang="en-US" altLang="zh-CN"/>
                        <a:t>Binder</a:t>
                      </a:r>
                      <a:r>
                        <a:rPr lang="zh-CN" altLang="en-US"/>
                        <a:t>，一般不超过</a:t>
                      </a:r>
                      <a:r>
                        <a:rPr lang="en-US" altLang="zh-CN"/>
                        <a:t>1M</a:t>
                      </a:r>
                      <a:endParaRPr lang="en-US" altLang="zh-CN"/>
                    </a:p>
                  </a:txBody>
                  <a:tcPr anchor="ctr" anchorCtr="0"/>
                </a:tc>
              </a:tr>
              <a:tr h="790575">
                <a:tc>
                  <a:txBody>
                    <a:bodyPr/>
                    <a:p>
                      <a:pPr algn="ctr">
                        <a:buNone/>
                      </a:pPr>
                      <a:r>
                        <a:rPr lang="zh-CN" altLang="en-US"/>
                        <a:t>其他</a:t>
                      </a:r>
                      <a:endParaRPr lang="zh-CN" altLang="en-US"/>
                    </a:p>
                  </a:txBody>
                  <a:tcPr anchor="ctr" anchorCtr="0"/>
                </a:tc>
                <a:tc>
                  <a:txBody>
                    <a:bodyPr/>
                    <a:p>
                      <a:pPr algn="ctr">
                        <a:buNone/>
                      </a:pPr>
                      <a:r>
                        <a:rPr lang="zh-CN" altLang="en-US"/>
                        <a:t>大量反射，内存碎片多</a:t>
                      </a:r>
                      <a:endParaRPr lang="zh-CN" altLang="en-US"/>
                    </a:p>
                  </a:txBody>
                  <a:tcPr anchor="ctr" anchorCtr="0"/>
                </a:tc>
                <a:tc>
                  <a:txBody>
                    <a:bodyPr/>
                    <a:p>
                      <a:pPr algn="ctr">
                        <a:buNone/>
                      </a:pPr>
                      <a:endParaRPr lang="zh-CN" altLang="en-US"/>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面试相关</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3744595"/>
          </a:xfrm>
          <a:prstGeom prst="rect">
            <a:avLst/>
          </a:prstGeom>
          <a:noFill/>
        </p:spPr>
        <p:txBody>
          <a:bodyPr wrap="square" rtlCol="0" anchor="t">
            <a:spAutoFit/>
          </a:bodyPr>
          <a:p>
            <a:pPr marL="0" indent="0">
              <a:lnSpc>
                <a:spcPct val="120000"/>
              </a:lnSpc>
              <a:buFont typeface="Arial" panose="020B0604020202020204" pitchFamily="34" charset="0"/>
              <a:buNone/>
            </a:pPr>
            <a:r>
              <a:rPr lang="en-US">
                <a:solidFill>
                  <a:schemeClr val="bg1"/>
                </a:solidFill>
              </a:rPr>
              <a:t>1.</a:t>
            </a:r>
            <a:r>
              <a:rPr lang="zh-CN" altLang="en-US">
                <a:solidFill>
                  <a:schemeClr val="bg1"/>
                </a:solidFill>
              </a:rPr>
              <a:t>反序列化后的对象，需要调用构造函数重新构造吗？</a:t>
            </a:r>
            <a:endParaRPr lang="zh-CN" altLang="en-US">
              <a:solidFill>
                <a:schemeClr val="bg1"/>
              </a:solidFill>
            </a:endParaRPr>
          </a:p>
          <a:p>
            <a:pPr marL="0" indent="0">
              <a:lnSpc>
                <a:spcPct val="120000"/>
              </a:lnSpc>
              <a:buFont typeface="Arial" panose="020B0604020202020204" pitchFamily="34" charset="0"/>
              <a:buNone/>
            </a:pPr>
            <a:endParaRPr lang="zh-CN" altLang="en-US">
              <a:solidFill>
                <a:schemeClr val="bg1"/>
              </a:solidFill>
            </a:endParaRPr>
          </a:p>
          <a:p>
            <a:pPr marL="0" indent="0">
              <a:lnSpc>
                <a:spcPct val="120000"/>
              </a:lnSpc>
              <a:buFont typeface="Arial" panose="020B0604020202020204" pitchFamily="34" charset="0"/>
              <a:buNone/>
            </a:pPr>
            <a:r>
              <a:rPr lang="en-US" altLang="zh-CN">
                <a:solidFill>
                  <a:schemeClr val="bg1"/>
                </a:solidFill>
              </a:rPr>
              <a:t>2.</a:t>
            </a:r>
            <a:r>
              <a:rPr lang="zh-CN" altLang="en-US">
                <a:solidFill>
                  <a:schemeClr val="bg1"/>
                </a:solidFill>
              </a:rPr>
              <a:t>序列前的对象与序列化后的对象是什么关系？</a:t>
            </a:r>
            <a:r>
              <a:rPr lang="en-US" altLang="zh-CN">
                <a:solidFill>
                  <a:schemeClr val="bg1"/>
                </a:solidFill>
              </a:rPr>
              <a:t>==</a:t>
            </a:r>
            <a:r>
              <a:rPr lang="zh-CN" altLang="en-US">
                <a:solidFill>
                  <a:schemeClr val="bg1"/>
                </a:solidFill>
              </a:rPr>
              <a:t>？</a:t>
            </a:r>
            <a:r>
              <a:rPr lang="en-US" altLang="zh-CN">
                <a:solidFill>
                  <a:schemeClr val="bg1"/>
                </a:solidFill>
              </a:rPr>
              <a:t>equal?</a:t>
            </a:r>
            <a:r>
              <a:rPr lang="zh-CN" altLang="en-US">
                <a:solidFill>
                  <a:schemeClr val="bg1"/>
                </a:solidFill>
              </a:rPr>
              <a:t>浅复制？深复制？</a:t>
            </a:r>
            <a:endParaRPr lang="zh-CN" altLang="en-US">
              <a:solidFill>
                <a:schemeClr val="bg1"/>
              </a:solidFill>
            </a:endParaRPr>
          </a:p>
          <a:p>
            <a:pPr marL="0" indent="0">
              <a:lnSpc>
                <a:spcPct val="120000"/>
              </a:lnSpc>
              <a:buFont typeface="Arial" panose="020B0604020202020204" pitchFamily="34" charset="0"/>
              <a:buNone/>
            </a:pPr>
            <a:endParaRPr lang="zh-CN" altLang="en-US">
              <a:solidFill>
                <a:schemeClr val="bg1"/>
              </a:solidFill>
            </a:endParaRPr>
          </a:p>
          <a:p>
            <a:pPr marL="0" indent="0">
              <a:lnSpc>
                <a:spcPct val="120000"/>
              </a:lnSpc>
              <a:buFont typeface="Arial" panose="020B0604020202020204" pitchFamily="34" charset="0"/>
              <a:buNone/>
            </a:pPr>
            <a:r>
              <a:rPr lang="en-US" altLang="zh-CN">
                <a:solidFill>
                  <a:schemeClr val="bg1"/>
                </a:solidFill>
              </a:rPr>
              <a:t>3.SerialVersionID</a:t>
            </a:r>
            <a:r>
              <a:rPr lang="zh-CN" altLang="en-US">
                <a:solidFill>
                  <a:schemeClr val="bg1"/>
                </a:solidFill>
              </a:rPr>
              <a:t>的作用是什么？</a:t>
            </a:r>
            <a:endParaRPr lang="zh-CN" altLang="en-US">
              <a:solidFill>
                <a:schemeClr val="bg1"/>
              </a:solidFill>
            </a:endParaRPr>
          </a:p>
          <a:p>
            <a:pPr marL="0" indent="0">
              <a:lnSpc>
                <a:spcPct val="120000"/>
              </a:lnSpc>
              <a:buFont typeface="Arial" panose="020B0604020202020204" pitchFamily="34" charset="0"/>
              <a:buNone/>
            </a:pPr>
            <a:endParaRPr lang="zh-CN" altLang="en-US">
              <a:solidFill>
                <a:schemeClr val="bg1"/>
              </a:solidFill>
            </a:endParaRPr>
          </a:p>
          <a:p>
            <a:pPr marL="0" indent="0">
              <a:lnSpc>
                <a:spcPct val="120000"/>
              </a:lnSpc>
              <a:buFont typeface="Arial" panose="020B0604020202020204" pitchFamily="34" charset="0"/>
              <a:buNone/>
            </a:pPr>
            <a:r>
              <a:rPr lang="en-US" altLang="zh-CN">
                <a:solidFill>
                  <a:schemeClr val="bg1"/>
                </a:solidFill>
              </a:rPr>
              <a:t>4.Android</a:t>
            </a:r>
            <a:r>
              <a:rPr lang="zh-CN" altLang="en-US">
                <a:solidFill>
                  <a:schemeClr val="bg1"/>
                </a:solidFill>
              </a:rPr>
              <a:t>中</a:t>
            </a:r>
            <a:r>
              <a:rPr lang="en-US" altLang="zh-CN">
                <a:solidFill>
                  <a:schemeClr val="bg1"/>
                </a:solidFill>
              </a:rPr>
              <a:t>Intent/Bundle</a:t>
            </a:r>
            <a:r>
              <a:rPr lang="zh-CN" altLang="en-US">
                <a:solidFill>
                  <a:schemeClr val="bg1"/>
                </a:solidFill>
              </a:rPr>
              <a:t>的通信原理及大小限制</a:t>
            </a:r>
            <a:endParaRPr lang="zh-CN" altLang="en-US">
              <a:solidFill>
                <a:schemeClr val="bg1"/>
              </a:solidFill>
            </a:endParaRPr>
          </a:p>
          <a:p>
            <a:pPr marL="0" indent="0">
              <a:lnSpc>
                <a:spcPct val="120000"/>
              </a:lnSpc>
              <a:buFont typeface="Arial" panose="020B0604020202020204" pitchFamily="34" charset="0"/>
              <a:buNone/>
            </a:pPr>
            <a:endParaRPr lang="zh-CN" altLang="en-US">
              <a:solidFill>
                <a:schemeClr val="bg1"/>
              </a:solidFill>
            </a:endParaRPr>
          </a:p>
          <a:p>
            <a:pPr marL="0" indent="0">
              <a:lnSpc>
                <a:spcPct val="120000"/>
              </a:lnSpc>
              <a:buFont typeface="Arial" panose="020B0604020202020204" pitchFamily="34" charset="0"/>
              <a:buNone/>
            </a:pPr>
            <a:r>
              <a:rPr lang="en-US" altLang="zh-CN">
                <a:solidFill>
                  <a:schemeClr val="bg1"/>
                </a:solidFill>
              </a:rPr>
              <a:t>5.</a:t>
            </a:r>
            <a:r>
              <a:rPr lang="zh-CN" altLang="en-US">
                <a:solidFill>
                  <a:schemeClr val="bg1"/>
                </a:solidFill>
              </a:rPr>
              <a:t>为何</a:t>
            </a:r>
            <a:r>
              <a:rPr lang="en-US" altLang="zh-CN">
                <a:solidFill>
                  <a:schemeClr val="bg1"/>
                </a:solidFill>
              </a:rPr>
              <a:t>Intent</a:t>
            </a:r>
            <a:r>
              <a:rPr lang="zh-CN" altLang="en-US">
                <a:solidFill>
                  <a:schemeClr val="bg1"/>
                </a:solidFill>
              </a:rPr>
              <a:t>不能直接在组件间传递对象，而要通过序列化</a:t>
            </a:r>
            <a:endParaRPr lang="zh-CN" altLang="en-US">
              <a:solidFill>
                <a:schemeClr val="bg1"/>
              </a:solidFill>
            </a:endParaRPr>
          </a:p>
          <a:p>
            <a:pPr marL="0" indent="0">
              <a:lnSpc>
                <a:spcPct val="120000"/>
              </a:lnSpc>
              <a:buFont typeface="Arial" panose="020B0604020202020204" pitchFamily="34" charset="0"/>
              <a:buNone/>
            </a:pPr>
            <a:endParaRPr lang="zh-CN" altLang="en-US">
              <a:solidFill>
                <a:schemeClr val="bg1"/>
              </a:solidFill>
            </a:endParaRPr>
          </a:p>
          <a:p>
            <a:pPr marL="0" indent="0">
              <a:lnSpc>
                <a:spcPct val="120000"/>
              </a:lnSpc>
              <a:buFont typeface="Arial" panose="020B0604020202020204" pitchFamily="34" charset="0"/>
              <a:buNone/>
            </a:pPr>
            <a:r>
              <a:rPr lang="en-US" altLang="zh-CN">
                <a:solidFill>
                  <a:schemeClr val="bg1"/>
                </a:solidFill>
              </a:rPr>
              <a:t>6.</a:t>
            </a:r>
            <a:r>
              <a:rPr lang="zh-CN" altLang="en-US">
                <a:solidFill>
                  <a:schemeClr val="bg1"/>
                </a:solidFill>
              </a:rPr>
              <a:t>序列化与持久化的关系和区别是什么？</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altLang="en-US" sz="3200" dirty="0" smtClean="0">
                <a:sym typeface="+mn-ea"/>
              </a:rPr>
              <a:t>总结</a:t>
            </a:r>
            <a:endParaRPr lang="zh-CN" altLang="en-US" sz="3200" dirty="0" smtClean="0">
              <a:sym typeface="+mn-ea"/>
            </a:endParaRPr>
          </a:p>
        </p:txBody>
      </p:sp>
      <p:sp>
        <p:nvSpPr>
          <p:cNvPr id="3" name="圆角矩形 2"/>
          <p:cNvSpPr/>
          <p:nvPr/>
        </p:nvSpPr>
        <p:spPr>
          <a:xfrm>
            <a:off x="667457" y="1384077"/>
            <a:ext cx="11450550" cy="432048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800" y="1311910"/>
            <a:ext cx="10499725" cy="2416175"/>
          </a:xfrm>
          <a:prstGeom prst="rect">
            <a:avLst/>
          </a:prstGeom>
          <a:noFill/>
        </p:spPr>
        <p:txBody>
          <a:bodyPr wrap="square" rtlCol="0" anchor="t">
            <a:spAutoFit/>
          </a:bodyPr>
          <a:p>
            <a:pPr marL="285750" indent="-285750">
              <a:lnSpc>
                <a:spcPct val="120000"/>
              </a:lnSpc>
              <a:buFont typeface="Arial" panose="020B0604020202020204" pitchFamily="34" charset="0"/>
              <a:buChar char="•"/>
            </a:pPr>
            <a:r>
              <a:rPr lang="zh-CN">
                <a:solidFill>
                  <a:schemeClr val="bg1"/>
                </a:solidFill>
              </a:rPr>
              <a:t>什么是序列化</a:t>
            </a:r>
            <a:r>
              <a:rPr lang="en-US" altLang="zh-CN">
                <a:solidFill>
                  <a:schemeClr val="bg1"/>
                </a:solidFill>
              </a:rPr>
              <a:t>?</a:t>
            </a:r>
            <a:endParaRPr lang="en-US" altLang="zh-CN">
              <a:solidFill>
                <a:schemeClr val="bg1"/>
              </a:solidFill>
            </a:endParaRPr>
          </a:p>
          <a:p>
            <a:pPr marL="742950" lvl="1" indent="-285750">
              <a:lnSpc>
                <a:spcPct val="120000"/>
              </a:lnSpc>
              <a:buFont typeface="Arial" panose="020B0604020202020204" pitchFamily="34" charset="0"/>
              <a:buChar char="•"/>
            </a:pPr>
            <a:r>
              <a:rPr lang="zh-CN" altLang="en-US">
                <a:solidFill>
                  <a:schemeClr val="bg1"/>
                </a:solidFill>
              </a:rPr>
              <a:t>本质上就是一套固定数据格式的方案</a:t>
            </a:r>
            <a:endParaRPr lang="zh-CN" altLang="en-US">
              <a:solidFill>
                <a:schemeClr val="bg1"/>
              </a:solidFill>
            </a:endParaRPr>
          </a:p>
          <a:p>
            <a:pPr marL="285750" lvl="0" indent="-285750">
              <a:lnSpc>
                <a:spcPct val="120000"/>
              </a:lnSpc>
              <a:buFont typeface="Arial" panose="020B0604020202020204" pitchFamily="34" charset="0"/>
              <a:buChar char="•"/>
            </a:pPr>
            <a:r>
              <a:rPr lang="en-US" altLang="zh-CN" sz="1800">
                <a:solidFill>
                  <a:schemeClr val="bg1"/>
                </a:solidFill>
              </a:rPr>
              <a:t>Parcelable</a:t>
            </a:r>
            <a:r>
              <a:rPr lang="zh-CN" altLang="en-US" sz="1800">
                <a:solidFill>
                  <a:schemeClr val="bg1"/>
                </a:solidFill>
              </a:rPr>
              <a:t>与</a:t>
            </a:r>
            <a:r>
              <a:rPr lang="en-US" altLang="zh-CN" sz="1800">
                <a:solidFill>
                  <a:schemeClr val="bg1"/>
                </a:solidFill>
              </a:rPr>
              <a:t>serializable</a:t>
            </a:r>
            <a:r>
              <a:rPr lang="zh-CN" altLang="en-US" sz="1800">
                <a:solidFill>
                  <a:schemeClr val="bg1"/>
                </a:solidFill>
              </a:rPr>
              <a:t>本质区别</a:t>
            </a:r>
            <a:endParaRPr lang="zh-CN" altLang="en-US" sz="1800">
              <a:solidFill>
                <a:schemeClr val="bg1"/>
              </a:solidFill>
            </a:endParaRPr>
          </a:p>
          <a:p>
            <a:pPr marL="742950" lvl="1" indent="-285750">
              <a:lnSpc>
                <a:spcPct val="120000"/>
              </a:lnSpc>
              <a:buFont typeface="Arial" panose="020B0604020202020204" pitchFamily="34" charset="0"/>
              <a:buChar char="•"/>
            </a:pPr>
            <a:r>
              <a:rPr lang="zh-CN" altLang="en-US" sz="1800">
                <a:solidFill>
                  <a:schemeClr val="bg1"/>
                </a:solidFill>
              </a:rPr>
              <a:t>应用角度：</a:t>
            </a:r>
            <a:endParaRPr lang="zh-CN" altLang="en-US" sz="1800">
              <a:solidFill>
                <a:schemeClr val="bg1"/>
              </a:solidFill>
            </a:endParaRPr>
          </a:p>
          <a:p>
            <a:pPr marL="1200150" lvl="2" indent="-285750">
              <a:lnSpc>
                <a:spcPct val="120000"/>
              </a:lnSpc>
              <a:buFont typeface="Arial" panose="020B0604020202020204" pitchFamily="34" charset="0"/>
              <a:buChar char="•"/>
            </a:pPr>
            <a:r>
              <a:rPr lang="en-US" altLang="zh-CN" sz="1800">
                <a:solidFill>
                  <a:schemeClr val="bg1"/>
                </a:solidFill>
              </a:rPr>
              <a:t>Parcelable</a:t>
            </a:r>
            <a:r>
              <a:rPr lang="zh-CN" altLang="en-US" sz="1800">
                <a:solidFill>
                  <a:schemeClr val="bg1"/>
                </a:solidFill>
              </a:rPr>
              <a:t>目的是为了支持跨进程间数据通信</a:t>
            </a:r>
            <a:endParaRPr lang="zh-CN" altLang="en-US" sz="1800">
              <a:solidFill>
                <a:schemeClr val="bg1"/>
              </a:solidFill>
            </a:endParaRPr>
          </a:p>
          <a:p>
            <a:pPr marL="1200150" lvl="2" indent="-285750">
              <a:lnSpc>
                <a:spcPct val="120000"/>
              </a:lnSpc>
              <a:buFont typeface="Arial" panose="020B0604020202020204" pitchFamily="34" charset="0"/>
              <a:buChar char="•"/>
            </a:pPr>
            <a:r>
              <a:rPr lang="en-US" altLang="zh-CN" sz="1800">
                <a:solidFill>
                  <a:schemeClr val="bg1"/>
                </a:solidFill>
              </a:rPr>
              <a:t>Serializable</a:t>
            </a:r>
            <a:r>
              <a:rPr lang="zh-CN" altLang="en-US" sz="1800">
                <a:solidFill>
                  <a:schemeClr val="bg1"/>
                </a:solidFill>
              </a:rPr>
              <a:t>目的是提供对于</a:t>
            </a:r>
            <a:r>
              <a:rPr lang="en-US" altLang="zh-CN" sz="1800">
                <a:solidFill>
                  <a:schemeClr val="bg1"/>
                </a:solidFill>
              </a:rPr>
              <a:t>JAVA</a:t>
            </a:r>
            <a:r>
              <a:rPr lang="zh-CN" altLang="en-US" sz="1800">
                <a:solidFill>
                  <a:schemeClr val="bg1"/>
                </a:solidFill>
              </a:rPr>
              <a:t>对象的序列化支持，他考虑的场景覆盖全面，</a:t>
            </a:r>
            <a:r>
              <a:rPr lang="en-US" altLang="zh-CN" sz="1800">
                <a:solidFill>
                  <a:schemeClr val="bg1"/>
                </a:solidFill>
              </a:rPr>
              <a:t>IO</a:t>
            </a:r>
            <a:endParaRPr lang="en-US" altLang="zh-CN" sz="1800">
              <a:solidFill>
                <a:schemeClr val="bg1"/>
              </a:solidFill>
            </a:endParaRPr>
          </a:p>
          <a:p>
            <a:pPr marL="285750" indent="-285750">
              <a:lnSpc>
                <a:spcPct val="120000"/>
              </a:lnSpc>
              <a:buFont typeface="Arial" panose="020B0604020202020204" pitchFamily="34" charset="0"/>
              <a:buNone/>
            </a:pPr>
            <a:r>
              <a:rPr lang="en-US" altLang="zh-CN">
                <a:solidFill>
                  <a:schemeClr val="bg1"/>
                </a:solidFill>
              </a:rPr>
              <a:t>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697" y="194"/>
            <a:ext cx="2414188" cy="24796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9" name="FLYING IMPRESSION FID FEIZHAO    qq:1964271550"/>
          <p:cNvSpPr/>
          <p:nvPr/>
        </p:nvSpPr>
        <p:spPr bwMode="auto">
          <a:xfrm>
            <a:off x="2605705" y="194"/>
            <a:ext cx="2414188" cy="24796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0" name="FLYING IMPRESSION FID FEIZHAO    qq:1964271550"/>
          <p:cNvSpPr/>
          <p:nvPr/>
        </p:nvSpPr>
        <p:spPr bwMode="auto">
          <a:xfrm>
            <a:off x="5236736" y="194"/>
            <a:ext cx="2385276" cy="24796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1" name="FLYING IMPRESSION FID FEIZHAO    qq:1964271550"/>
          <p:cNvSpPr/>
          <p:nvPr/>
        </p:nvSpPr>
        <p:spPr bwMode="auto">
          <a:xfrm>
            <a:off x="7838854" y="194"/>
            <a:ext cx="2414188" cy="24796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2" name="FLYING IMPRESSION FID FEIZHAO    qq:1964271550"/>
          <p:cNvSpPr/>
          <p:nvPr/>
        </p:nvSpPr>
        <p:spPr bwMode="auto">
          <a:xfrm>
            <a:off x="10443865" y="194"/>
            <a:ext cx="2414188" cy="24796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3" name="FLYING IMPRESSION FID FEIZHAO    qq:1964271550"/>
          <p:cNvSpPr/>
          <p:nvPr/>
        </p:nvSpPr>
        <p:spPr bwMode="auto">
          <a:xfrm>
            <a:off x="10443864" y="6566631"/>
            <a:ext cx="2414188" cy="665826"/>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4" name="FLYING IMPRESSION FID FEIZHAO    qq:1964271550"/>
          <p:cNvSpPr/>
          <p:nvPr/>
        </p:nvSpPr>
        <p:spPr bwMode="auto">
          <a:xfrm>
            <a:off x="7838853" y="6566631"/>
            <a:ext cx="2414188" cy="665826"/>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5" name="FLYING IMPRESSION FID FEIZHAO    qq:1964271550"/>
          <p:cNvSpPr/>
          <p:nvPr/>
        </p:nvSpPr>
        <p:spPr bwMode="auto">
          <a:xfrm>
            <a:off x="5236735" y="6566631"/>
            <a:ext cx="2385276" cy="665826"/>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6" name="FLYING IMPRESSION FID FEIZHAO    qq:1964271550"/>
          <p:cNvSpPr/>
          <p:nvPr/>
        </p:nvSpPr>
        <p:spPr bwMode="auto">
          <a:xfrm>
            <a:off x="2605704" y="6566631"/>
            <a:ext cx="2414188" cy="665826"/>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7" name="FLYING IMPRESSION FID FEIZHAO    qq:1964271550"/>
          <p:cNvSpPr/>
          <p:nvPr/>
        </p:nvSpPr>
        <p:spPr bwMode="auto">
          <a:xfrm>
            <a:off x="696" y="6566631"/>
            <a:ext cx="2414188" cy="665826"/>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5" rIns="96430" bIns="48215" numCol="1" anchor="t" anchorCtr="0" compatLnSpc="1"/>
          <a:lstStyle/>
          <a:p>
            <a:endParaRPr lang="zh-CN" altLang="en-US" sz="1900">
              <a:solidFill>
                <a:prstClr val="black"/>
              </a:solidFill>
            </a:endParaRPr>
          </a:p>
        </p:txBody>
      </p:sp>
      <p:sp>
        <p:nvSpPr>
          <p:cNvPr id="18" name="FLYING IMPRESSION FID FEIZHAO    qq:1964271550"/>
          <p:cNvSpPr txBox="1"/>
          <p:nvPr>
            <p:custDataLst>
              <p:tags r:id="rId1"/>
            </p:custDataLst>
          </p:nvPr>
        </p:nvSpPr>
        <p:spPr>
          <a:xfrm>
            <a:off x="4665398" y="2855270"/>
            <a:ext cx="5730177" cy="1066126"/>
          </a:xfrm>
          <a:prstGeom prst="rect">
            <a:avLst/>
          </a:prstGeom>
          <a:noFill/>
        </p:spPr>
        <p:txBody>
          <a:bodyPr wrap="square" rtlCol="0">
            <a:spAutoFit/>
          </a:bodyPr>
          <a:lstStyle/>
          <a:p>
            <a:r>
              <a:rPr lang="en-US" altLang="zh-CN" sz="6330" dirty="0">
                <a:solidFill>
                  <a:srgbClr val="EB5F56"/>
                </a:solidFill>
                <a:latin typeface="微软雅黑" panose="020B0503020204020204" pitchFamily="34" charset="-122"/>
                <a:ea typeface="微软雅黑" panose="020B0503020204020204" pitchFamily="34" charset="-122"/>
              </a:rPr>
              <a:t>THANK</a:t>
            </a:r>
            <a:r>
              <a:rPr lang="en-US" altLang="zh-CN" sz="6330" dirty="0">
                <a:solidFill>
                  <a:srgbClr val="309060"/>
                </a:solidFill>
                <a:latin typeface="微软雅黑" panose="020B0503020204020204" pitchFamily="34" charset="-122"/>
                <a:ea typeface="微软雅黑" panose="020B0503020204020204" pitchFamily="34" charset="-122"/>
              </a:rPr>
              <a:t> </a:t>
            </a:r>
            <a:r>
              <a:rPr lang="en-US" altLang="zh-CN" sz="6330" dirty="0">
                <a:solidFill>
                  <a:srgbClr val="364555"/>
                </a:solidFill>
                <a:latin typeface="微软雅黑" panose="020B0503020204020204" pitchFamily="34" charset="-122"/>
                <a:ea typeface="微软雅黑" panose="020B0503020204020204" pitchFamily="34" charset="-122"/>
              </a:rPr>
              <a:t>YOU</a:t>
            </a:r>
            <a:endParaRPr lang="zh-CN" altLang="en-US" sz="633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645978" y="3926137"/>
            <a:ext cx="4897602" cy="296748"/>
          </a:xfrm>
          <a:prstGeom prst="rect">
            <a:avLst/>
          </a:prstGeom>
          <a:noFill/>
        </p:spPr>
        <p:txBody>
          <a:bodyPr wrap="square" rtlCol="0">
            <a:spAutoFit/>
          </a:bodyPr>
          <a:lstStyle/>
          <a:p>
            <a:pPr>
              <a:lnSpc>
                <a:spcPct val="120000"/>
              </a:lnSpc>
            </a:pP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105"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105"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953408" y="2270990"/>
            <a:ext cx="2464327" cy="24643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4628">
        <p14:conveyor dir="l"/>
      </p:transition>
    </mc:Choice>
    <mc:Fallback>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225" y="2949775"/>
            <a:ext cx="12857401" cy="429417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latin typeface="黑体" panose="02010609060101010101" pitchFamily="49" charset="-122"/>
              <a:ea typeface="黑体" panose="02010609060101010101" pitchFamily="49" charset="-122"/>
            </a:endParaRPr>
          </a:p>
        </p:txBody>
      </p:sp>
      <p:sp>
        <p:nvSpPr>
          <p:cNvPr id="5" name="流程图: 过程 4"/>
          <p:cNvSpPr/>
          <p:nvPr/>
        </p:nvSpPr>
        <p:spPr>
          <a:xfrm>
            <a:off x="698" y="45384"/>
            <a:ext cx="12857401" cy="4294177"/>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0">
              <a:solidFill>
                <a:srgbClr val="4D4D4D"/>
              </a:solidFill>
              <a:latin typeface="黑体" panose="02010609060101010101" pitchFamily="49" charset="-122"/>
              <a:ea typeface="黑体" panose="02010609060101010101" pitchFamily="49" charset="-122"/>
            </a:endParaRPr>
          </a:p>
        </p:txBody>
      </p:sp>
      <p:sp>
        <p:nvSpPr>
          <p:cNvPr id="11" name="矩形 10"/>
          <p:cNvSpPr/>
          <p:nvPr/>
        </p:nvSpPr>
        <p:spPr>
          <a:xfrm>
            <a:off x="697" y="4386429"/>
            <a:ext cx="12856929" cy="10044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85">
              <a:latin typeface="黑体" panose="02010609060101010101" pitchFamily="49" charset="-122"/>
              <a:ea typeface="黑体" panose="02010609060101010101" pitchFamily="49" charset="-122"/>
            </a:endParaRPr>
          </a:p>
        </p:txBody>
      </p:sp>
      <p:cxnSp>
        <p:nvCxnSpPr>
          <p:cNvPr id="15" name="直线连接符 14"/>
          <p:cNvCxnSpPr/>
          <p:nvPr/>
        </p:nvCxnSpPr>
        <p:spPr>
          <a:xfrm>
            <a:off x="697" y="4553844"/>
            <a:ext cx="12857356"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idx="4294967295"/>
          </p:nvPr>
        </p:nvSpPr>
        <p:spPr>
          <a:xfrm>
            <a:off x="3289668" y="2208990"/>
            <a:ext cx="6278515" cy="1537071"/>
          </a:xfrm>
        </p:spPr>
        <p:txBody>
          <a:bodyPr>
            <a:noAutofit/>
          </a:bodyPr>
          <a:lstStyle/>
          <a:p>
            <a:pPr algn="ctr"/>
            <a:r>
              <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谢谢观看</a:t>
            </a:r>
            <a:endParaRPr lang="zh-CN" altLang="en-US" sz="7815"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序列化定义以及相关概念</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44600" y="1529080"/>
            <a:ext cx="10750550" cy="4246245"/>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由于在系统底层，数据的传输形式是简单的字节序列形式传递，即在底层，系统不认识对象，只认识字节序列，而为了达到进程通讯的目的，需要先将数据序列化，而序列化就是将对象转化字节序列的过程。相反地，当字节序列被运到相应的进程的时候，进程为了识别这些数据，就要将其反序列化，即把字节序列转化为对象</a:t>
            </a: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无论是在进程间通信、本地数据存储又或者是网络数据传输都离不开序列化的支持。而针对不同场景选择合适的序列化方案对于应用的性能有着极大的影响。</a:t>
            </a: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从广义上讲，数据序列化就是将数据结构或者是对象转换成我们可以存储或者传输的数据格式的一个过程，在序列化的过程中，数据结构或者对象将其状态信息写入到临时或者持久性的存储区中，而在对应的反序列化过程中，则可以说是生成的数据被还原成数据结构或对象的过程。</a:t>
            </a: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a:p>
            <a:pPr marL="285750" indent="-285750">
              <a:buFont typeface="Arial" panose="020B0604020202020204" pitchFamily="34" charset="0"/>
              <a:buChar char="•"/>
            </a:pPr>
            <a:r>
              <a:rPr lang="zh-CN" altLang="en-US">
                <a:solidFill>
                  <a:srgbClr val="FF0000"/>
                </a:solidFill>
              </a:rPr>
              <a:t>序列化本质上其实就是将数据结构或对象转换成二进制串的过程。</a:t>
            </a:r>
            <a:endParaRPr lang="zh-CN" altLang="en-US">
              <a:solidFill>
                <a:srgbClr val="FF0000"/>
              </a:solidFill>
            </a:endParaRPr>
          </a:p>
          <a:p>
            <a:pPr marL="285750" indent="-285750">
              <a:buFont typeface="Arial" panose="020B0604020202020204" pitchFamily="34" charset="0"/>
              <a:buChar char="•"/>
            </a:pPr>
            <a:r>
              <a:rPr lang="zh-CN" altLang="en-US">
                <a:solidFill>
                  <a:srgbClr val="FF0000"/>
                </a:solidFill>
              </a:rPr>
              <a:t>反序列化本质是将在序列化过程中所生成的二进制串转换成数据结构或者对象的过程</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数据结构、对象与二进制串</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84225" y="1576705"/>
            <a:ext cx="11008360" cy="2861310"/>
          </a:xfrm>
          <a:prstGeom prst="rect">
            <a:avLst/>
          </a:prstGeom>
          <a:noFill/>
        </p:spPr>
        <p:txBody>
          <a:bodyPr wrap="square" rtlCol="0" anchor="t">
            <a:spAutoFit/>
          </a:bodyPr>
          <a:p>
            <a:pPr marL="742950" lvl="1" indent="-285750">
              <a:buFont typeface="Arial" panose="020B0604020202020204" pitchFamily="34" charset="0"/>
              <a:buChar char="•"/>
            </a:pPr>
            <a:r>
              <a:rPr sz="1800">
                <a:solidFill>
                  <a:schemeClr val="bg1"/>
                </a:solidFill>
              </a:rPr>
              <a:t>不同的计算机语言中，数据结构，对象以及二进制串的表示方式并不相同。</a:t>
            </a:r>
            <a:endParaRPr sz="1800">
              <a:solidFill>
                <a:schemeClr val="bg1"/>
              </a:solidFill>
            </a:endParaRPr>
          </a:p>
          <a:p>
            <a:pPr marL="742950" lvl="1" indent="-285750">
              <a:buFont typeface="Arial" panose="020B0604020202020204" pitchFamily="34" charset="0"/>
              <a:buChar char="•"/>
            </a:pPr>
            <a:endParaRPr sz="1800">
              <a:solidFill>
                <a:schemeClr val="bg1"/>
              </a:solidFill>
            </a:endParaRPr>
          </a:p>
          <a:p>
            <a:pPr marL="742950" lvl="1" indent="-285750">
              <a:buFont typeface="Arial" panose="020B0604020202020204" pitchFamily="34" charset="0"/>
              <a:buChar char="•"/>
            </a:pPr>
            <a:r>
              <a:rPr sz="1800">
                <a:solidFill>
                  <a:schemeClr val="bg1"/>
                </a:solidFill>
              </a:rPr>
              <a:t>数据结构和对象：对于类似 Java 这种完全面向对象的语言，工程师所操作的一切都是对象</a:t>
            </a:r>
            <a:endParaRPr sz="1800">
              <a:solidFill>
                <a:schemeClr val="bg1"/>
              </a:solidFill>
            </a:endParaRPr>
          </a:p>
          <a:p>
            <a:pPr marL="742950" lvl="1" indent="-285750">
              <a:buFont typeface="Arial" panose="020B0604020202020204" pitchFamily="34" charset="0"/>
              <a:buChar char="•"/>
            </a:pPr>
            <a:r>
              <a:rPr sz="1800">
                <a:solidFill>
                  <a:schemeClr val="bg1"/>
                </a:solidFill>
              </a:rPr>
              <a:t>（Object），来自于类的实例化。在 Java 语言中最接近数据结构的概念，就是 POJO（Plain Old JavaObject）或者 Javabean－－那些只有 setter/getter 方法的类。而在 C 二进制串：序列化所生成的二进制串指的是存储在内存中的一块数据。C 语言的字符串可以直接被传输层使用，因为其本质上就是以'0'结尾的存储在内存中的二进制串。在 Java 语言里面，二进制串的概念容易</a:t>
            </a:r>
            <a:r>
              <a:rPr lang="zh-CN" sz="1800">
                <a:solidFill>
                  <a:schemeClr val="bg1"/>
                </a:solidFill>
              </a:rPr>
              <a:t>和</a:t>
            </a:r>
            <a:r>
              <a:rPr sz="1800">
                <a:solidFill>
                  <a:schemeClr val="bg1"/>
                </a:solidFill>
              </a:rPr>
              <a:t>String 混淆。实际上String 是 Java 的一等公民，是一种特殊对象（Object）。对于跨语言间的通讯，序列化后的数据当然不能是某种语言的特殊数据类型。二进制串在 Java 里面所指的是 byte[]，byte 是 Java 的 8 中原生数据类型之一（Primitive data types）。</a:t>
            </a:r>
            <a:endParaRPr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序列化协议特性</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10772775" cy="5354320"/>
          </a:xfrm>
          <a:prstGeom prst="rect">
            <a:avLst/>
          </a:prstGeom>
          <a:noFill/>
        </p:spPr>
        <p:txBody>
          <a:bodyPr wrap="square" rtlCol="0" anchor="t">
            <a:spAutoFit/>
          </a:bodyPr>
          <a:p>
            <a:pPr marL="285750" indent="-285750">
              <a:buFont typeface="Arial" panose="020B0604020202020204" pitchFamily="34" charset="0"/>
              <a:buChar char="•"/>
            </a:pPr>
            <a:r>
              <a:rPr lang="zh-CN" altLang="en-US">
                <a:solidFill>
                  <a:schemeClr val="bg1"/>
                </a:solidFill>
              </a:rPr>
              <a:t>通用性</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技术层面，序列化协议是否支持跨平台、跨语言。如果不支持，在技术层面上的通用性就大大降低了。</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流行程度，序列化和反序列化需要多方参与，很少人使用的协议往往意味着昂贵的学习成本；另一方面，流行度低的协议，往往缺乏稳定而成熟的跨语言、跨平台的公共包。</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强健性 / 鲁棒性</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成熟度不够</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语言 / 平台的不公平性</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可调试性 / 可读性</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支持不到位</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访问限制</a:t>
            </a:r>
            <a:endParaRPr lang="zh-CN" altLang="en-US">
              <a:solidFill>
                <a:schemeClr val="bg1"/>
              </a:solidFill>
            </a:endParaRPr>
          </a:p>
          <a:p>
            <a:pPr marL="285750" indent="-285750">
              <a:buFont typeface="Arial" panose="020B0604020202020204" pitchFamily="34" charset="0"/>
              <a:buChar char="•"/>
            </a:pPr>
            <a:r>
              <a:rPr lang="zh-CN" altLang="en-US">
                <a:solidFill>
                  <a:schemeClr val="bg1"/>
                </a:solidFill>
              </a:rPr>
              <a:t>性能</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性能包括两个方面，时间复杂度和空间复杂度。</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空间开销（Verbosity）， 序列化需要在原有的数据上加上描述字段，以为反序列化解析之用。如果序列化过程引入的额外开销过高，可能会导致过大的网络，磁盘等各方面的压力。对于海量分布式存储系统，数据量往往以 TB 为单位，巨大的的额外空间开销意味着高昂的成本。</a:t>
            </a:r>
            <a:endParaRPr lang="zh-CN" altLang="en-US">
              <a:solidFill>
                <a:schemeClr val="bg1"/>
              </a:solidFill>
            </a:endParaRPr>
          </a:p>
          <a:p>
            <a:pPr marL="742950" lvl="1" indent="-285750">
              <a:buFont typeface="Arial" panose="020B0604020202020204" pitchFamily="34" charset="0"/>
              <a:buChar char="•"/>
            </a:pPr>
            <a:r>
              <a:rPr lang="zh-CN" altLang="en-US">
                <a:solidFill>
                  <a:schemeClr val="bg1"/>
                </a:solidFill>
              </a:rPr>
              <a:t>时间开销（Complexity），复杂的序列化协议会导致较长的解析时间，这可能会使得序列化和反序列化阶段成为整个系统的瓶颈。</a:t>
            </a:r>
            <a:endParaRPr lang="zh-CN" altLang="en-US">
              <a:solidFill>
                <a:schemeClr val="bg1"/>
              </a:solidFill>
            </a:endParaRPr>
          </a:p>
          <a:p>
            <a:pPr marL="285750" indent="-285750">
              <a:buFont typeface="Arial" panose="020B0604020202020204" pitchFamily="34" charset="0"/>
              <a:buChar char="•"/>
            </a:pP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sz="3200" dirty="0" smtClean="0">
                <a:sym typeface="+mn-ea"/>
              </a:rPr>
              <a:t>序列化协议特性</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44600" y="1744345"/>
            <a:ext cx="10772775" cy="3692525"/>
          </a:xfrm>
          <a:prstGeom prst="rect">
            <a:avLst/>
          </a:prstGeom>
          <a:noFill/>
        </p:spPr>
        <p:txBody>
          <a:bodyPr wrap="square" rtlCol="0" anchor="t">
            <a:spAutoFit/>
          </a:bodyPr>
          <a:p>
            <a:pPr marL="285750" indent="-285750">
              <a:buFont typeface="Arial" panose="020B0604020202020204" pitchFamily="34" charset="0"/>
              <a:buChar char="•"/>
            </a:pPr>
            <a:r>
              <a:rPr lang="zh-CN" altLang="en-US" b="1">
                <a:solidFill>
                  <a:schemeClr val="bg1"/>
                </a:solidFill>
              </a:rPr>
              <a:t>可扩展性 / 兼容性</a:t>
            </a:r>
            <a:endParaRPr lang="zh-CN" altLang="en-US" b="1">
              <a:solidFill>
                <a:schemeClr val="bg1"/>
              </a:solidFill>
            </a:endParaRPr>
          </a:p>
          <a:p>
            <a:pPr marL="742950" lvl="1" indent="-285750">
              <a:buFont typeface="Arial" panose="020B0604020202020204" pitchFamily="34" charset="0"/>
              <a:buChar char="•"/>
            </a:pPr>
            <a:r>
              <a:rPr lang="zh-CN" altLang="en-US" b="1">
                <a:solidFill>
                  <a:schemeClr val="bg1"/>
                </a:solidFill>
              </a:rPr>
              <a:t>移动互联时代，业务系统需求的更新周期变得更快，新的需求不断涌现，而老的系统还是需要继续维护。如果序列化协议具有良好的可扩展性，支持自动增加新的业务字段，而不影响老的服务，这将大大提供系统的灵活度。</a:t>
            </a:r>
            <a:endParaRPr lang="zh-CN" altLang="en-US" b="1">
              <a:solidFill>
                <a:schemeClr val="bg1"/>
              </a:solidFill>
            </a:endParaRPr>
          </a:p>
          <a:p>
            <a:pPr marL="285750" indent="-285750">
              <a:buFont typeface="Arial" panose="020B0604020202020204" pitchFamily="34" charset="0"/>
              <a:buChar char="•"/>
            </a:pPr>
            <a:r>
              <a:rPr lang="zh-CN" altLang="en-US" b="1">
                <a:solidFill>
                  <a:schemeClr val="bg1"/>
                </a:solidFill>
              </a:rPr>
              <a:t>安全性 / 访问限制</a:t>
            </a:r>
            <a:endParaRPr lang="zh-CN" altLang="en-US" b="1">
              <a:solidFill>
                <a:schemeClr val="bg1"/>
              </a:solidFill>
            </a:endParaRPr>
          </a:p>
          <a:p>
            <a:pPr marL="742950" lvl="1" indent="-285750">
              <a:buFont typeface="Arial" panose="020B0604020202020204" pitchFamily="34" charset="0"/>
              <a:buChar char="•"/>
            </a:pPr>
            <a:r>
              <a:rPr lang="zh-CN" altLang="en-US" b="1">
                <a:solidFill>
                  <a:schemeClr val="bg1"/>
                </a:solidFill>
              </a:rPr>
              <a:t>在序列化选型的过程中，安全性的考虑往往发生在跨局域网访问的场景。当通讯发生在公司之间或者跨机房的时候，出于安全的考虑，对于跨局域网的访问往往被限制为基于 HTTP/HTTPS 的 80 和 443 端口。如果使用的序列化协议没有兼容而成熟的 HTTP 传输层框架支持，可能会导致以下三种结果之一：</a:t>
            </a:r>
            <a:endParaRPr lang="zh-CN" altLang="en-US" b="1">
              <a:solidFill>
                <a:schemeClr val="bg1"/>
              </a:solidFill>
            </a:endParaRPr>
          </a:p>
          <a:p>
            <a:pPr marL="1200150" lvl="2" indent="-285750">
              <a:buFont typeface="Arial" panose="020B0604020202020204" pitchFamily="34" charset="0"/>
              <a:buChar char="•"/>
            </a:pPr>
            <a:r>
              <a:rPr lang="zh-CN" altLang="en-US" b="1">
                <a:solidFill>
                  <a:schemeClr val="bg1"/>
                </a:solidFill>
              </a:rPr>
              <a:t>因为访问限制而降低服务可用性；</a:t>
            </a:r>
            <a:endParaRPr lang="zh-CN" altLang="en-US" b="1">
              <a:solidFill>
                <a:schemeClr val="bg1"/>
              </a:solidFill>
            </a:endParaRPr>
          </a:p>
          <a:p>
            <a:pPr marL="1200150" lvl="2" indent="-285750">
              <a:buFont typeface="Arial" panose="020B0604020202020204" pitchFamily="34" charset="0"/>
              <a:buChar char="•"/>
            </a:pPr>
            <a:r>
              <a:rPr lang="zh-CN" altLang="en-US" b="1">
                <a:solidFill>
                  <a:schemeClr val="bg1"/>
                </a:solidFill>
              </a:rPr>
              <a:t>被迫重新实现安全协议而导致实施成本大大提高；</a:t>
            </a:r>
            <a:endParaRPr lang="zh-CN" altLang="en-US" b="1">
              <a:solidFill>
                <a:schemeClr val="bg1"/>
              </a:solidFill>
            </a:endParaRPr>
          </a:p>
          <a:p>
            <a:pPr marL="1200150" lvl="2" indent="-285750">
              <a:buFont typeface="Arial" panose="020B0604020202020204" pitchFamily="34" charset="0"/>
              <a:buChar char="•"/>
            </a:pPr>
            <a:r>
              <a:rPr lang="zh-CN" altLang="en-US" b="1">
                <a:solidFill>
                  <a:schemeClr val="bg1"/>
                </a:solidFill>
              </a:rPr>
              <a:t>开放更多的防火墙端口和协议访问，而牺牲安全性</a:t>
            </a:r>
            <a:endParaRPr lang="zh-CN" altLang="en-US" b="1">
              <a:solidFill>
                <a:schemeClr val="bg1"/>
              </a:solidFill>
            </a:endParaRPr>
          </a:p>
          <a:p>
            <a:pPr marL="1200150" lvl="2" indent="-285750">
              <a:buFont typeface="Arial" panose="020B0604020202020204" pitchFamily="34" charset="0"/>
              <a:buChar char="•"/>
            </a:pPr>
            <a:r>
              <a:rPr lang="zh-CN" altLang="en-US" b="1">
                <a:solidFill>
                  <a:schemeClr val="bg1"/>
                </a:solidFill>
              </a:rPr>
              <a:t>注意点：Android的Parcelable也有安全漏洞</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zh-CN" sz="3200" dirty="0" smtClean="0">
                <a:sym typeface="+mn-ea"/>
              </a:rPr>
              <a:t>广义上的</a:t>
            </a:r>
            <a:r>
              <a:rPr sz="3200" dirty="0" smtClean="0">
                <a:sym typeface="+mn-ea"/>
              </a:rPr>
              <a:t>序列化和反序列化协议</a:t>
            </a:r>
            <a:endParaRPr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4555" y="1456055"/>
            <a:ext cx="10619740" cy="5354320"/>
          </a:xfrm>
          <a:prstGeom prst="rect">
            <a:avLst/>
          </a:prstGeom>
          <a:noFill/>
        </p:spPr>
        <p:txBody>
          <a:bodyPr wrap="square" rtlCol="0" anchor="t">
            <a:spAutoFit/>
          </a:bodyPr>
          <a:p>
            <a:pPr marL="742950" lvl="1" indent="-285750">
              <a:buFont typeface="Arial" panose="020B0604020202020204" pitchFamily="34" charset="0"/>
              <a:buChar char="•"/>
            </a:pPr>
            <a:r>
              <a:rPr sz="1800" b="1">
                <a:solidFill>
                  <a:schemeClr val="bg1"/>
                </a:solidFill>
              </a:rPr>
              <a:t>XML&amp;SOAP</a:t>
            </a:r>
            <a:endParaRPr sz="1800" b="1">
              <a:solidFill>
                <a:schemeClr val="bg1"/>
              </a:solidFill>
            </a:endParaRPr>
          </a:p>
          <a:p>
            <a:pPr marL="1200150" lvl="2" indent="-285750">
              <a:buFont typeface="Arial" panose="020B0604020202020204" pitchFamily="34" charset="0"/>
              <a:buChar char="•"/>
            </a:pPr>
            <a:r>
              <a:rPr sz="1800" b="1">
                <a:solidFill>
                  <a:schemeClr val="bg1"/>
                </a:solidFill>
              </a:rPr>
              <a:t>XML 是一种常用的序列化和反序列化协议，具有跨机器，跨语言等优点，SOAP（Simple ObjectAccess protocol） 是一种被广泛应用的，基于 XML 为序列化和反序列化协议的结构化消息传递协议</a:t>
            </a:r>
            <a:endParaRPr sz="1800" b="1">
              <a:solidFill>
                <a:schemeClr val="bg1"/>
              </a:solidFill>
            </a:endParaRPr>
          </a:p>
          <a:p>
            <a:pPr marL="1200150" lvl="2" indent="-285750">
              <a:buFont typeface="Arial" panose="020B0604020202020204" pitchFamily="34" charset="0"/>
              <a:buChar char="•"/>
            </a:pPr>
            <a:r>
              <a:rPr sz="1800" b="1">
                <a:solidFill>
                  <a:schemeClr val="bg1"/>
                </a:solidFill>
              </a:rPr>
              <a:t>JSON 起源于弱类型语言 Javascript， 它的产生来自于一种称之为"Associative array"的概念，其本质是就是采用"Attribute－value"的方式来描述对象。实际上在 Javascript 和 PHP 等弱类型语言中，类的描述方式就是 Associative array。JSON 的如下优点，使得它快速成为最广泛使用的序列化协议之一。这种 Associative array 格式非常符合工程师对对象的理解。它保持了 XML 的人眼可读（Human-readable）的优点。相对于 XML 而言，序列化后的数据更加简洁。 来自于的以下链接的研究表明：XML 所产生序列化之后文件的大小接近 JSON 的两倍它具备 Javascript 的先天性支持，所以被广泛应用于 Web browser 的应用常景中，是 Ajax 的事实标准协议。与 XML 相比，其协议比较简单，解析速度比较快。松散的 Associative array 使得其具有良好的可扩展性和兼容性</a:t>
            </a:r>
            <a:endParaRPr sz="1800" b="1">
              <a:solidFill>
                <a:schemeClr val="bg1"/>
              </a:solidFill>
            </a:endParaRPr>
          </a:p>
          <a:p>
            <a:pPr marL="742950" lvl="1" indent="-285750">
              <a:buFont typeface="Arial" panose="020B0604020202020204" pitchFamily="34" charset="0"/>
              <a:buChar char="•"/>
            </a:pPr>
            <a:r>
              <a:rPr sz="1800" b="1">
                <a:solidFill>
                  <a:schemeClr val="bg1"/>
                </a:solidFill>
              </a:rPr>
              <a:t>Protobuf</a:t>
            </a:r>
            <a:endParaRPr sz="1800" b="1">
              <a:solidFill>
                <a:schemeClr val="bg1"/>
              </a:solidFill>
            </a:endParaRPr>
          </a:p>
          <a:p>
            <a:pPr marL="1200150" lvl="2" indent="-285750">
              <a:buFont typeface="Arial" panose="020B0604020202020204" pitchFamily="34" charset="0"/>
              <a:buChar char="•"/>
            </a:pPr>
            <a:r>
              <a:rPr sz="1800" b="1">
                <a:solidFill>
                  <a:schemeClr val="bg1"/>
                </a:solidFill>
              </a:rPr>
              <a:t>Protobuf 具备了优秀的序列化协议的所需的众多典型特征。</a:t>
            </a:r>
            <a:endParaRPr sz="1800" b="1">
              <a:solidFill>
                <a:schemeClr val="bg1"/>
              </a:solidFill>
            </a:endParaRPr>
          </a:p>
          <a:p>
            <a:pPr marL="1200150" lvl="2" indent="-285750">
              <a:buFont typeface="Arial" panose="020B0604020202020204" pitchFamily="34" charset="0"/>
              <a:buChar char="•"/>
            </a:pPr>
            <a:r>
              <a:rPr sz="1800" b="1">
                <a:solidFill>
                  <a:schemeClr val="bg1"/>
                </a:solidFill>
              </a:rPr>
              <a:t>标准的 IDL 和 IDL 编译器，这使得其对工程师非常友好。</a:t>
            </a:r>
            <a:endParaRPr sz="1800" b="1">
              <a:solidFill>
                <a:schemeClr val="bg1"/>
              </a:solidFill>
            </a:endParaRPr>
          </a:p>
          <a:p>
            <a:pPr marL="1200150" lvl="2" indent="-285750">
              <a:buFont typeface="Arial" panose="020B0604020202020204" pitchFamily="34" charset="0"/>
              <a:buChar char="•"/>
            </a:pPr>
            <a:r>
              <a:rPr sz="1800" b="1">
                <a:solidFill>
                  <a:schemeClr val="bg1"/>
                </a:solidFill>
              </a:rPr>
              <a:t>序列化数据非常简洁，紧凑，与 XML 相比，其序列化之后的数据量约为 1/3 到 1/10。</a:t>
            </a:r>
            <a:endParaRPr sz="1800" b="1">
              <a:solidFill>
                <a:schemeClr val="bg1"/>
              </a:solidFill>
            </a:endParaRPr>
          </a:p>
          <a:p>
            <a:pPr marL="1200150" lvl="2" indent="-285750">
              <a:buFont typeface="Arial" panose="020B0604020202020204" pitchFamily="34" charset="0"/>
              <a:buChar char="•"/>
            </a:pPr>
            <a:r>
              <a:rPr sz="1800" b="1">
                <a:solidFill>
                  <a:schemeClr val="bg1"/>
                </a:solidFill>
              </a:rPr>
              <a:t>解析速度非常快，比对应的 XML 快约 20-100 倍。</a:t>
            </a:r>
            <a:endParaRPr sz="1800" b="1">
              <a:solidFill>
                <a:schemeClr val="bg1"/>
              </a:solidFill>
            </a:endParaRPr>
          </a:p>
          <a:p>
            <a:pPr marL="1200150" lvl="2" indent="-285750">
              <a:buFont typeface="Arial" panose="020B0604020202020204" pitchFamily="34" charset="0"/>
              <a:buChar char="•"/>
            </a:pPr>
            <a:r>
              <a:rPr sz="1800" b="1">
                <a:solidFill>
                  <a:schemeClr val="bg1"/>
                </a:solidFill>
              </a:rPr>
              <a:t>提供了非常友好的动态库，使用非常简介，反序列化只需要一行代码。</a:t>
            </a:r>
            <a:endParaRPr sz="1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75" y="296240"/>
            <a:ext cx="12055205" cy="614405"/>
          </a:xfrm>
        </p:spPr>
        <p:txBody>
          <a:bodyPr/>
          <a:lstStyle/>
          <a:p>
            <a:r>
              <a:rPr lang="en-US" altLang="zh-CN" sz="3200" dirty="0" smtClean="0">
                <a:sym typeface="+mn-ea"/>
              </a:rPr>
              <a:t>Android</a:t>
            </a:r>
            <a:r>
              <a:rPr lang="zh-CN" altLang="en-US" sz="3200" dirty="0" smtClean="0">
                <a:sym typeface="+mn-ea"/>
              </a:rPr>
              <a:t>人员如何去选择序列化方案</a:t>
            </a:r>
            <a:endParaRPr lang="zh-CN" altLang="en-US" sz="3200" dirty="0" smtClean="0">
              <a:sym typeface="+mn-ea"/>
            </a:endParaRPr>
          </a:p>
        </p:txBody>
      </p:sp>
      <p:sp>
        <p:nvSpPr>
          <p:cNvPr id="3" name="圆角矩形 2"/>
          <p:cNvSpPr/>
          <p:nvPr/>
        </p:nvSpPr>
        <p:spPr>
          <a:xfrm>
            <a:off x="667385" y="1384300"/>
            <a:ext cx="11505565" cy="5532120"/>
          </a:xfrm>
          <a:prstGeom prst="roundRect">
            <a:avLst>
              <a:gd name="adj" fmla="val 40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84555" y="1456055"/>
            <a:ext cx="10619740" cy="2584450"/>
          </a:xfrm>
          <a:prstGeom prst="rect">
            <a:avLst/>
          </a:prstGeom>
          <a:noFill/>
        </p:spPr>
        <p:txBody>
          <a:bodyPr wrap="square" rtlCol="0" anchor="t">
            <a:spAutoFit/>
          </a:bodyPr>
          <a:p>
            <a:pPr marL="742950" lvl="1" indent="-285750">
              <a:buFont typeface="Arial" panose="020B0604020202020204" pitchFamily="34" charset="0"/>
              <a:buChar char="•"/>
            </a:pPr>
            <a:r>
              <a:rPr sz="1800" b="1">
                <a:solidFill>
                  <a:schemeClr val="bg1"/>
                </a:solidFill>
              </a:rPr>
              <a:t>Serializable接口</a:t>
            </a:r>
            <a:endParaRPr sz="1800" b="1">
              <a:solidFill>
                <a:schemeClr val="bg1"/>
              </a:solidFill>
            </a:endParaRPr>
          </a:p>
          <a:p>
            <a:pPr marL="1200150" lvl="2" indent="-285750">
              <a:buFont typeface="Arial" panose="020B0604020202020204" pitchFamily="34" charset="0"/>
              <a:buChar char="•"/>
            </a:pPr>
            <a:r>
              <a:rPr sz="1800" b="1">
                <a:solidFill>
                  <a:schemeClr val="bg1"/>
                </a:solidFill>
              </a:rPr>
              <a:t>Serializable 用来标识当前类可以被 ObjectOutputStream 序列化，以及被 ObjectInputStream 反序列化。</a:t>
            </a:r>
            <a:endParaRPr sz="1800" b="1">
              <a:solidFill>
                <a:schemeClr val="bg1"/>
              </a:solidFill>
            </a:endParaRPr>
          </a:p>
          <a:p>
            <a:pPr marL="742950" lvl="1" indent="-285750">
              <a:buFont typeface="Arial" panose="020B0604020202020204" pitchFamily="34" charset="0"/>
              <a:buChar char="•"/>
            </a:pPr>
            <a:endParaRPr sz="1800" b="1">
              <a:solidFill>
                <a:schemeClr val="bg1"/>
              </a:solidFill>
            </a:endParaRPr>
          </a:p>
          <a:p>
            <a:pPr marL="742950" lvl="1" indent="-285750">
              <a:buFont typeface="Arial" panose="020B0604020202020204" pitchFamily="34" charset="0"/>
              <a:buChar char="•"/>
            </a:pPr>
            <a:r>
              <a:rPr sz="1800" b="1">
                <a:solidFill>
                  <a:schemeClr val="bg1"/>
                </a:solidFill>
              </a:rPr>
              <a:t>Parcelable</a:t>
            </a:r>
            <a:r>
              <a:rPr lang="zh-CN" sz="1800" b="1">
                <a:solidFill>
                  <a:schemeClr val="bg1"/>
                </a:solidFill>
              </a:rPr>
              <a:t>接口</a:t>
            </a:r>
            <a:endParaRPr lang="zh-CN" sz="1800" b="1">
              <a:solidFill>
                <a:schemeClr val="bg1"/>
              </a:solidFill>
            </a:endParaRPr>
          </a:p>
          <a:p>
            <a:pPr marL="1200150" lvl="2" indent="-285750">
              <a:buFont typeface="Arial" panose="020B0604020202020204" pitchFamily="34" charset="0"/>
              <a:buChar char="•"/>
            </a:pPr>
            <a:r>
              <a:rPr lang="zh-CN" sz="1800" b="1">
                <a:solidFill>
                  <a:schemeClr val="bg1"/>
                </a:solidFill>
              </a:rPr>
              <a:t>Parcelable是Android为我们提供的序列化的接口,Parcelable相对于Serializable的使用相对复杂一些,但Parcelable的效率相对Serializable也高很多,这一直是Google工程师引以为傲的,有时间的可以看一下Parcelable和Serializable的效率对比 Parcelable vs Serializable 号称快10倍的效率</a:t>
            </a:r>
            <a:endParaRPr lang="zh-CN" sz="1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KSO_WM_UNIT_TABLE_BEAUTIFY" val="smartTable{36d1f30b-0214-401c-a62a-a2540bec26ac}"/>
  <p:tag name="TABLE_ENDDRAG_ORIGIN_RECT" val="774*248"/>
  <p:tag name="TABLE_ENDDRAG_RECT" val="112*146*774*248"/>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ISPRING_PRESENTATION_TITLE" val="bt01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5621</Words>
  <Application>WPS 演示</Application>
  <PresentationFormat>自定义</PresentationFormat>
  <Paragraphs>254</Paragraphs>
  <Slides>38</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Calibri</vt:lpstr>
      <vt:lpstr>Segoe UI</vt:lpstr>
      <vt:lpstr>Calibri</vt:lpstr>
      <vt:lpstr>黑体</vt:lpstr>
      <vt:lpstr>思源黑体 CN Normal</vt:lpstr>
      <vt:lpstr>微软雅黑</vt:lpstr>
      <vt:lpstr>Arial Unicode MS</vt:lpstr>
      <vt:lpstr>Calibri Light</vt:lpstr>
      <vt:lpstr>Segoe Print</vt:lpstr>
      <vt:lpstr>Times New Roman</vt:lpstr>
      <vt:lpstr>第一PPT，www.1ppt.com</vt:lpstr>
      <vt:lpstr>PowerPoint 演示文稿</vt:lpstr>
      <vt:lpstr>PowerPoint 演示文稿</vt:lpstr>
      <vt:lpstr>PowerPoint 演示文稿</vt:lpstr>
      <vt:lpstr>android 人员对于IO的诉求</vt:lpstr>
      <vt:lpstr>IO的基本常识-内核空间</vt:lpstr>
      <vt:lpstr>内核（linux）的IO栈</vt:lpstr>
      <vt:lpstr>序列化协议特性</vt:lpstr>
      <vt:lpstr>内核空间对于IO的操作方案</vt:lpstr>
      <vt:lpstr>几种常见的序列化和反序列化协议</vt:lpstr>
      <vt:lpstr>JAVA 对于Basic IO 的支撑</vt:lpstr>
      <vt:lpstr>MappedByteBuffer缓冲区</vt:lpstr>
      <vt:lpstr>性能分析</vt:lpstr>
      <vt:lpstr>IO模型概念</vt:lpstr>
      <vt:lpstr>关于序列化面试问题</vt:lpstr>
      <vt:lpstr>POSIX</vt:lpstr>
      <vt:lpstr>序列化原理</vt:lpstr>
      <vt:lpstr>序列化原理</vt:lpstr>
      <vt:lpstr>序列化原理</vt:lpstr>
      <vt:lpstr>序列化原理</vt:lpstr>
      <vt:lpstr>序列化原理</vt:lpstr>
      <vt:lpstr>序列化原理</vt:lpstr>
      <vt:lpstr>序列化原理</vt:lpstr>
      <vt:lpstr>序列化原理</vt:lpstr>
      <vt:lpstr>序列化原理</vt:lpstr>
      <vt:lpstr>序列化原理</vt:lpstr>
      <vt:lpstr>序列化原理</vt:lpstr>
      <vt:lpstr>反序列化原理</vt:lpstr>
      <vt:lpstr>序列化原理</vt:lpstr>
      <vt:lpstr>序列化原理</vt:lpstr>
      <vt:lpstr>序列化原理</vt:lpstr>
      <vt:lpstr>序列化原理</vt:lpstr>
      <vt:lpstr>传统阻塞IO</vt:lpstr>
      <vt:lpstr>非阻塞IO</vt:lpstr>
      <vt:lpstr>Parcelable</vt:lpstr>
      <vt:lpstr>OKIO 采取的方案</vt:lpstr>
      <vt:lpstr>面试相关</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四月你好</dc:title>
  <dc:creator/>
  <cp:keywords>www.1ppt.com</cp:keywords>
  <dc:description>www.1ppt.com</dc:description>
  <cp:lastModifiedBy>KERWIN</cp:lastModifiedBy>
  <cp:revision>232</cp:revision>
  <dcterms:created xsi:type="dcterms:W3CDTF">2016-09-17T14:09:00Z</dcterms:created>
  <dcterms:modified xsi:type="dcterms:W3CDTF">2021-10-27T14:52:37Z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300EC318D34D4D28B7879DF91205F0A2</vt:lpwstr>
  </property>
  <property fmtid="{D5CDD505-2E9C-101B-9397-08002B2CF9AE}" pid="3" name="KSOProductBuildVer">
    <vt:lpwstr>2052-11.1.0.11045</vt:lpwstr>
  </property>
</Properties>
</file>