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3336" r:id="rId7"/>
    <p:sldId id="3280" r:id="rId8"/>
    <p:sldId id="3420" r:id="rId9"/>
    <p:sldId id="3335" r:id="rId10"/>
    <p:sldId id="3421" r:id="rId11"/>
    <p:sldId id="3418" r:id="rId12"/>
    <p:sldId id="3419" r:id="rId13"/>
    <p:sldId id="3382" r:id="rId14"/>
    <p:sldId id="3422" r:id="rId15"/>
    <p:sldId id="3425" r:id="rId16"/>
    <p:sldId id="3357" r:id="rId17"/>
    <p:sldId id="3423" r:id="rId18"/>
    <p:sldId id="3355" r:id="rId19"/>
    <p:sldId id="3358" r:id="rId20"/>
    <p:sldId id="2763" r:id="rId21"/>
    <p:sldId id="2764" r:id="rId22"/>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044"/>
        <p:guide pos="420"/>
        <p:guide orient="horz" pos="4238"/>
        <p:guide pos="756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5.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5" b="1" i="0">
                <a:solidFill>
                  <a:srgbClr val="1D69A2"/>
                </a:solidFill>
                <a:latin typeface="微软雅黑" panose="020B0503020204020204" pitchFamily="34" charset="-122"/>
                <a:cs typeface="微软雅黑" panose="020B0503020204020204" pitchFamily="34" charset="-122"/>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44600" y="1744345"/>
            <a:ext cx="1077277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b="1">
                <a:solidFill>
                  <a:schemeClr val="bg1"/>
                </a:solidFill>
              </a:rPr>
              <a:t>非对称算法：</a:t>
            </a:r>
            <a:endParaRPr lang="zh-CN" altLang="en-US" b="1">
              <a:solidFill>
                <a:schemeClr val="bg1"/>
              </a:solidFill>
            </a:endParaRPr>
          </a:p>
        </p:txBody>
      </p:sp>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非对称加密算法比较</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1244600" y="2392680"/>
            <a:ext cx="9212580" cy="1234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大厂中的加密思想</a:t>
            </a:r>
            <a:endParaRPr lang="zh-CN"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44600" y="1744345"/>
            <a:ext cx="1077277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b="1">
                <a:solidFill>
                  <a:schemeClr val="bg1"/>
                </a:solidFill>
              </a:rPr>
              <a:t>算法自定义，数学与性能的考虑，</a:t>
            </a:r>
            <a:r>
              <a:rPr lang="en-US" altLang="zh-CN" b="1">
                <a:solidFill>
                  <a:schemeClr val="bg1"/>
                </a:solidFill>
              </a:rPr>
              <a:t>CPU</a:t>
            </a:r>
            <a:r>
              <a:rPr lang="zh-CN" altLang="en-US" b="1">
                <a:solidFill>
                  <a:schemeClr val="bg1"/>
                </a:solidFill>
              </a:rPr>
              <a:t>利用与汇编底层的</a:t>
            </a:r>
            <a:r>
              <a:rPr lang="zh-CN" altLang="en-US" b="1">
                <a:solidFill>
                  <a:schemeClr val="bg1"/>
                </a:solidFill>
              </a:rPr>
              <a:t>融合</a:t>
            </a:r>
            <a:endParaRPr lang="zh-CN"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015852" y="1330004"/>
            <a:ext cx="5873180" cy="3007360"/>
          </a:xfrm>
          <a:prstGeom prst="rect">
            <a:avLst/>
          </a:prstGeom>
        </p:spPr>
        <p:txBody>
          <a:bodyPr vert="horz" wrap="square" lIns="0" tIns="14063" rIns="0" bIns="0" rtlCol="0">
            <a:spAutoFit/>
          </a:bodyPr>
          <a:lstStyle/>
          <a:p>
            <a:pPr marL="12700">
              <a:lnSpc>
                <a:spcPct val="100000"/>
              </a:lnSpc>
              <a:spcBef>
                <a:spcPts val="105"/>
              </a:spcBef>
              <a:tabLst>
                <a:tab pos="2773045" algn="l"/>
              </a:tabLst>
            </a:pPr>
            <a:r>
              <a:rPr lang="en-US" altLang="zh-CN" sz="2110" b="1" dirty="0">
                <a:solidFill>
                  <a:schemeClr val="bg1"/>
                </a:solidFill>
                <a:latin typeface="宋体" panose="02010600030101010101" pitchFamily="2" charset="-122"/>
                <a:cs typeface="宋体" panose="02010600030101010101" pitchFamily="2" charset="-122"/>
              </a:rPr>
              <a:t>APK</a:t>
            </a:r>
            <a:endParaRPr lang="en-US" altLang="zh-CN" sz="2110" b="1" dirty="0">
              <a:solidFill>
                <a:schemeClr val="bg1"/>
              </a:solidFill>
              <a:latin typeface="宋体" panose="02010600030101010101" pitchFamily="2" charset="-122"/>
              <a:cs typeface="宋体" panose="02010600030101010101" pitchFamily="2" charset="-122"/>
            </a:endParaRPr>
          </a:p>
          <a:p>
            <a:pPr marL="12700">
              <a:lnSpc>
                <a:spcPct val="100000"/>
              </a:lnSpc>
              <a:spcBef>
                <a:spcPts val="105"/>
              </a:spcBef>
              <a:tabLst>
                <a:tab pos="2773045" algn="l"/>
              </a:tabLst>
            </a:pPr>
            <a:endParaRPr lang="zh-CN" sz="2110" b="1" dirty="0">
              <a:solidFill>
                <a:schemeClr val="bg1"/>
              </a:solidFill>
              <a:latin typeface="宋体" panose="02010600030101010101" pitchFamily="2" charset="-122"/>
              <a:cs typeface="宋体" panose="02010600030101010101" pitchFamily="2" charset="-122"/>
            </a:endParaRPr>
          </a:p>
          <a:p>
            <a:pPr marL="12700">
              <a:lnSpc>
                <a:spcPct val="100000"/>
              </a:lnSpc>
              <a:spcBef>
                <a:spcPts val="105"/>
              </a:spcBef>
              <a:tabLst>
                <a:tab pos="2773045" algn="l"/>
              </a:tabLst>
            </a:pPr>
            <a:r>
              <a:rPr lang="zh-CN" sz="2110" b="1" dirty="0">
                <a:solidFill>
                  <a:schemeClr val="bg1"/>
                </a:solidFill>
                <a:latin typeface="宋体" panose="02010600030101010101" pitchFamily="2" charset="-122"/>
                <a:cs typeface="宋体" panose="02010600030101010101" pitchFamily="2" charset="-122"/>
              </a:rPr>
              <a:t>偷代码，</a:t>
            </a:r>
            <a:r>
              <a:rPr sz="2110" b="1" dirty="0">
                <a:solidFill>
                  <a:schemeClr val="bg1"/>
                </a:solidFill>
                <a:latin typeface="宋体" panose="02010600030101010101" pitchFamily="2" charset="-122"/>
                <a:cs typeface="宋体" panose="02010600030101010101" pitchFamily="2" charset="-122"/>
              </a:rPr>
              <a:t>反编译</a:t>
            </a:r>
            <a:r>
              <a:rPr sz="2110" b="1" spc="-5" dirty="0">
                <a:solidFill>
                  <a:schemeClr val="bg1"/>
                </a:solidFill>
                <a:latin typeface="宋体" panose="02010600030101010101" pitchFamily="2" charset="-122"/>
                <a:cs typeface="宋体" panose="02010600030101010101" pitchFamily="2" charset="-122"/>
              </a:rPr>
              <a:t>？</a:t>
            </a:r>
            <a:endParaRPr sz="2110">
              <a:solidFill>
                <a:schemeClr val="bg1"/>
              </a:solidFill>
              <a:latin typeface="宋体" panose="02010600030101010101" pitchFamily="2" charset="-122"/>
              <a:cs typeface="宋体" panose="02010600030101010101" pitchFamily="2" charset="-122"/>
            </a:endParaRPr>
          </a:p>
          <a:p>
            <a:pPr>
              <a:lnSpc>
                <a:spcPct val="100000"/>
              </a:lnSpc>
              <a:spcBef>
                <a:spcPts val="25"/>
              </a:spcBef>
            </a:pPr>
            <a:endParaRPr sz="1900">
              <a:solidFill>
                <a:schemeClr val="bg1"/>
              </a:solidFill>
              <a:latin typeface="宋体" panose="02010600030101010101" pitchFamily="2" charset="-122"/>
              <a:cs typeface="宋体" panose="02010600030101010101" pitchFamily="2" charset="-122"/>
            </a:endParaRPr>
          </a:p>
          <a:p>
            <a:pPr>
              <a:lnSpc>
                <a:spcPct val="100000"/>
              </a:lnSpc>
              <a:buClr>
                <a:srgbClr val="FFC000"/>
              </a:buClr>
              <a:buFont typeface="Wingdings" panose="05000000000000000000"/>
              <a:buChar char=""/>
            </a:pPr>
            <a:endParaRPr sz="1900">
              <a:solidFill>
                <a:schemeClr val="bg1"/>
              </a:solidFill>
              <a:latin typeface="宋体" panose="02010600030101010101" pitchFamily="2" charset="-122"/>
              <a:cs typeface="宋体" panose="02010600030101010101" pitchFamily="2" charset="-122"/>
            </a:endParaRPr>
          </a:p>
          <a:p>
            <a:pPr>
              <a:lnSpc>
                <a:spcPct val="100000"/>
              </a:lnSpc>
              <a:spcBef>
                <a:spcPts val="55"/>
              </a:spcBef>
              <a:buClr>
                <a:srgbClr val="FFC000"/>
              </a:buClr>
              <a:buFont typeface="Wingdings" panose="05000000000000000000"/>
              <a:buChar char=""/>
            </a:pPr>
            <a:endParaRPr sz="1685">
              <a:solidFill>
                <a:schemeClr val="bg1"/>
              </a:solidFill>
              <a:latin typeface="宋体" panose="02010600030101010101" pitchFamily="2" charset="-122"/>
              <a:cs typeface="宋体" panose="02010600030101010101" pitchFamily="2" charset="-122"/>
            </a:endParaRPr>
          </a:p>
          <a:p>
            <a:pPr marL="101600">
              <a:lnSpc>
                <a:spcPct val="100000"/>
              </a:lnSpc>
            </a:pPr>
            <a:r>
              <a:rPr sz="1900" b="1" dirty="0">
                <a:solidFill>
                  <a:schemeClr val="bg1"/>
                </a:solidFill>
                <a:latin typeface="宋体" panose="02010600030101010101" pitchFamily="2" charset="-122"/>
                <a:cs typeface="宋体" panose="02010600030101010101" pitchFamily="2" charset="-122"/>
              </a:rPr>
              <a:t>怎么进行反编译</a:t>
            </a:r>
            <a:r>
              <a:rPr sz="1900" b="1" spc="-5" dirty="0">
                <a:solidFill>
                  <a:schemeClr val="bg1"/>
                </a:solidFill>
                <a:latin typeface="宋体" panose="02010600030101010101" pitchFamily="2" charset="-122"/>
                <a:cs typeface="宋体" panose="02010600030101010101" pitchFamily="2" charset="-122"/>
              </a:rPr>
              <a:t>？（</a:t>
            </a:r>
            <a:r>
              <a:rPr sz="1900" b="1" spc="-405" dirty="0">
                <a:solidFill>
                  <a:schemeClr val="bg1"/>
                </a:solidFill>
                <a:latin typeface="宋体" panose="02010600030101010101" pitchFamily="2" charset="-122"/>
                <a:cs typeface="宋体" panose="02010600030101010101" pitchFamily="2" charset="-122"/>
              </a:rPr>
              <a:t> </a:t>
            </a:r>
            <a:r>
              <a:rPr sz="1900" b="1" dirty="0">
                <a:solidFill>
                  <a:schemeClr val="bg1"/>
                </a:solidFill>
                <a:latin typeface="Arial" panose="020B0604020202020204"/>
                <a:cs typeface="Arial" panose="020B0604020202020204"/>
              </a:rPr>
              <a:t>how</a:t>
            </a:r>
            <a:r>
              <a:rPr sz="1900" b="1" spc="-5" dirty="0">
                <a:solidFill>
                  <a:schemeClr val="bg1"/>
                </a:solidFill>
                <a:latin typeface="Arial" panose="020B0604020202020204"/>
                <a:cs typeface="Arial" panose="020B0604020202020204"/>
              </a:rPr>
              <a:t> </a:t>
            </a:r>
            <a:r>
              <a:rPr sz="1900" b="1" spc="-10" dirty="0">
                <a:solidFill>
                  <a:schemeClr val="bg1"/>
                </a:solidFill>
                <a:latin typeface="宋体" panose="02010600030101010101" pitchFamily="2" charset="-122"/>
                <a:cs typeface="宋体" panose="02010600030101010101" pitchFamily="2" charset="-122"/>
              </a:rPr>
              <a:t>）</a:t>
            </a:r>
            <a:endParaRPr sz="1900">
              <a:solidFill>
                <a:schemeClr val="bg1"/>
              </a:solidFill>
              <a:latin typeface="宋体" panose="02010600030101010101" pitchFamily="2" charset="-122"/>
              <a:cs typeface="宋体" panose="02010600030101010101" pitchFamily="2" charset="-122"/>
            </a:endParaRPr>
          </a:p>
          <a:p>
            <a:pPr>
              <a:lnSpc>
                <a:spcPct val="100000"/>
              </a:lnSpc>
            </a:pPr>
            <a:endParaRPr sz="2110">
              <a:solidFill>
                <a:schemeClr val="bg1"/>
              </a:solidFill>
              <a:latin typeface="宋体" panose="02010600030101010101" pitchFamily="2" charset="-122"/>
              <a:cs typeface="宋体" panose="02010600030101010101" pitchFamily="2" charset="-122"/>
            </a:endParaRPr>
          </a:p>
          <a:p>
            <a:pPr marL="371475" lvl="1" indent="-285750">
              <a:lnSpc>
                <a:spcPct val="100000"/>
              </a:lnSpc>
              <a:spcBef>
                <a:spcPts val="1790"/>
              </a:spcBef>
              <a:buClr>
                <a:srgbClr val="FFC000"/>
              </a:buClr>
              <a:buFont typeface="Wingdings" panose="05000000000000000000"/>
              <a:buChar char=""/>
              <a:tabLst>
                <a:tab pos="371475" algn="l"/>
              </a:tabLst>
            </a:pPr>
            <a:r>
              <a:rPr sz="1900" dirty="0">
                <a:solidFill>
                  <a:schemeClr val="bg1"/>
                </a:solidFill>
                <a:latin typeface="宋体" panose="02010600030101010101" pitchFamily="2" charset="-122"/>
                <a:cs typeface="宋体" panose="02010600030101010101" pitchFamily="2" charset="-122"/>
              </a:rPr>
              <a:t>先了解</a:t>
            </a:r>
            <a:r>
              <a:rPr sz="1900" spc="-5" dirty="0">
                <a:solidFill>
                  <a:schemeClr val="bg1"/>
                </a:solidFill>
                <a:latin typeface="Arial" panose="020B0604020202020204"/>
                <a:cs typeface="Arial" panose="020B0604020202020204"/>
              </a:rPr>
              <a:t>apk</a:t>
            </a:r>
            <a:r>
              <a:rPr sz="1900" dirty="0">
                <a:solidFill>
                  <a:schemeClr val="bg1"/>
                </a:solidFill>
                <a:latin typeface="宋体" panose="02010600030101010101" pitchFamily="2" charset="-122"/>
                <a:cs typeface="宋体" panose="02010600030101010101" pitchFamily="2" charset="-122"/>
              </a:rPr>
              <a:t>的文件构造结构。</a:t>
            </a:r>
            <a:endParaRPr sz="1900" dirty="0">
              <a:solidFill>
                <a:schemeClr val="bg1"/>
              </a:solidFill>
              <a:latin typeface="宋体" panose="02010600030101010101" pitchFamily="2" charset="-122"/>
              <a:cs typeface="宋体" panose="02010600030101010101" pitchFamily="2" charset="-122"/>
            </a:endParaRPr>
          </a:p>
        </p:txBody>
      </p:sp>
      <p:pic>
        <p:nvPicPr>
          <p:cNvPr id="10" name="object 10"/>
          <p:cNvPicPr/>
          <p:nvPr/>
        </p:nvPicPr>
        <p:blipFill>
          <a:blip r:embed="rId1" cstate="print"/>
          <a:stretch>
            <a:fillRect/>
          </a:stretch>
        </p:blipFill>
        <p:spPr>
          <a:xfrm>
            <a:off x="2397259" y="5272954"/>
            <a:ext cx="8304154" cy="1071158"/>
          </a:xfrm>
          <a:prstGeom prst="rect">
            <a:avLst/>
          </a:prstGeom>
        </p:spPr>
      </p:pic>
      <p:pic>
        <p:nvPicPr>
          <p:cNvPr id="12" name="object 12"/>
          <p:cNvPicPr/>
          <p:nvPr/>
        </p:nvPicPr>
        <p:blipFill>
          <a:blip r:embed="rId2" cstate="print"/>
          <a:stretch>
            <a:fillRect/>
          </a:stretch>
        </p:blipFill>
        <p:spPr>
          <a:xfrm>
            <a:off x="5853430" y="3256280"/>
            <a:ext cx="5977255" cy="1543050"/>
          </a:xfrm>
          <a:prstGeom prst="rect">
            <a:avLst/>
          </a:prstGeom>
        </p:spPr>
      </p:pic>
      <p:sp>
        <p:nvSpPr>
          <p:cNvPr id="15" name="标题 14"/>
          <p:cNvSpPr>
            <a:spLocks noGrp="1"/>
          </p:cNvSpPr>
          <p:nvPr>
            <p:ph type="title"/>
          </p:nvPr>
        </p:nvSpPr>
        <p:spPr>
          <a:xfrm>
            <a:off x="220475" y="296240"/>
            <a:ext cx="12055205" cy="614405"/>
          </a:xfrm>
        </p:spPr>
        <p:txBody>
          <a:bodyPr/>
          <a:p>
            <a:r>
              <a:rPr lang="en-US" sz="3200" dirty="0" smtClean="0">
                <a:solidFill>
                  <a:schemeClr val="bg1"/>
                </a:solidFill>
                <a:sym typeface="+mn-ea"/>
              </a:rPr>
              <a:t>APK</a:t>
            </a:r>
            <a:r>
              <a:rPr lang="zh-CN" altLang="en-US" sz="3200" dirty="0" smtClean="0">
                <a:solidFill>
                  <a:schemeClr val="bg1"/>
                </a:solidFill>
                <a:sym typeface="+mn-ea"/>
              </a:rPr>
              <a:t>反编译原理及实战</a:t>
            </a:r>
            <a:endParaRPr lang="zh-CN" altLang="en-US" sz="3200" dirty="0" smtClean="0">
              <a:solidFill>
                <a:schemeClr val="bg1"/>
              </a:solidFill>
              <a:sym typeface="+mn-ea"/>
            </a:endParaRPr>
          </a:p>
        </p:txBody>
      </p:sp>
      <p:sp>
        <p:nvSpPr>
          <p:cNvPr id="16" name="圆角矩形 15"/>
          <p:cNvSpPr/>
          <p:nvPr/>
        </p:nvSpPr>
        <p:spPr>
          <a:xfrm>
            <a:off x="667385" y="124079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加固的总体</a:t>
            </a:r>
            <a:r>
              <a:rPr lang="zh-CN" altLang="en-US" sz="3200" dirty="0" smtClean="0">
                <a:sym typeface="+mn-ea"/>
              </a:rPr>
              <a:t>思想</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4939030"/>
          </a:xfrm>
          <a:prstGeom prst="rect">
            <a:avLst/>
          </a:prstGeom>
          <a:noFill/>
        </p:spPr>
        <p:txBody>
          <a:bodyPr wrap="square" rtlCol="0" anchor="t">
            <a:spAutoFit/>
          </a:bodyPr>
          <a:p>
            <a:pPr marL="12700">
              <a:lnSpc>
                <a:spcPct val="100000"/>
              </a:lnSpc>
              <a:spcBef>
                <a:spcPts val="1180"/>
              </a:spcBef>
            </a:pPr>
            <a:r>
              <a:rPr sz="1800" dirty="0">
                <a:solidFill>
                  <a:schemeClr val="bg1"/>
                </a:solidFill>
                <a:latin typeface="宋体" panose="02010600030101010101" pitchFamily="2" charset="-122"/>
                <a:cs typeface="宋体" panose="02010600030101010101" pitchFamily="2" charset="-122"/>
                <a:sym typeface="+mn-ea"/>
              </a:rPr>
              <a:t>一个程序员的故事：</a:t>
            </a:r>
            <a:endParaRPr sz="1800">
              <a:solidFill>
                <a:schemeClr val="bg1"/>
              </a:solidFill>
              <a:latin typeface="宋体" panose="02010600030101010101" pitchFamily="2" charset="-122"/>
              <a:cs typeface="宋体" panose="02010600030101010101" pitchFamily="2" charset="-122"/>
            </a:endParaRPr>
          </a:p>
          <a:p>
            <a:pPr marL="12700" marR="5080" algn="just">
              <a:lnSpc>
                <a:spcPct val="150000"/>
              </a:lnSpc>
            </a:pPr>
            <a:r>
              <a:rPr sz="1800" dirty="0">
                <a:solidFill>
                  <a:schemeClr val="bg1"/>
                </a:solidFill>
                <a:latin typeface="宋体" panose="02010600030101010101" pitchFamily="2" charset="-122"/>
                <a:cs typeface="宋体" panose="02010600030101010101" pitchFamily="2" charset="-122"/>
                <a:sym typeface="+mn-ea"/>
              </a:rPr>
              <a:t>辛辛苦苦找到一个对象，</a:t>
            </a:r>
            <a:r>
              <a:rPr lang="zh-CN" sz="1800" dirty="0">
                <a:solidFill>
                  <a:schemeClr val="bg1"/>
                </a:solidFill>
                <a:latin typeface="宋体" panose="02010600030101010101" pitchFamily="2" charset="-122"/>
                <a:cs typeface="宋体" panose="02010600030101010101" pitchFamily="2" charset="-122"/>
                <a:sym typeface="+mn-ea"/>
              </a:rPr>
              <a:t>婚后家里主权为大，老婆</a:t>
            </a:r>
            <a:r>
              <a:rPr sz="1800" dirty="0">
                <a:solidFill>
                  <a:schemeClr val="bg1"/>
                </a:solidFill>
                <a:latin typeface="宋体" panose="02010600030101010101" pitchFamily="2" charset="-122"/>
                <a:cs typeface="宋体" panose="02010600030101010101" pitchFamily="2" charset="-122"/>
                <a:sym typeface="+mn-ea"/>
              </a:rPr>
              <a:t>管钱，导致这程序员</a:t>
            </a:r>
            <a:r>
              <a:rPr lang="zh-CN" sz="1800" dirty="0">
                <a:solidFill>
                  <a:schemeClr val="bg1"/>
                </a:solidFill>
                <a:latin typeface="宋体" panose="02010600030101010101" pitchFamily="2" charset="-122"/>
                <a:cs typeface="宋体" panose="02010600030101010101" pitchFamily="2" charset="-122"/>
                <a:sym typeface="+mn-ea"/>
              </a:rPr>
              <a:t>木有经费去做一些爱做的事情</a:t>
            </a:r>
            <a:r>
              <a:rPr sz="1800" dirty="0">
                <a:solidFill>
                  <a:schemeClr val="bg1"/>
                </a:solidFill>
                <a:latin typeface="宋体" panose="02010600030101010101" pitchFamily="2" charset="-122"/>
                <a:cs typeface="宋体" panose="02010600030101010101" pitchFamily="2" charset="-122"/>
                <a:sym typeface="+mn-ea"/>
              </a:rPr>
              <a:t>。然而这个程序员很努力，平时除了上班，还能够做点外包，赚点外快。 所以他就想到了把工资卡上交，而把赚到的外快放到了自己的小金库。从此过上了性福生活。</a:t>
            </a:r>
            <a:endParaRPr sz="1800" dirty="0">
              <a:solidFill>
                <a:schemeClr val="bg1"/>
              </a:solidFill>
              <a:latin typeface="宋体" panose="02010600030101010101" pitchFamily="2" charset="-122"/>
              <a:cs typeface="宋体" panose="02010600030101010101" pitchFamily="2" charset="-122"/>
              <a:sym typeface="+mn-ea"/>
            </a:endParaRPr>
          </a:p>
          <a:p>
            <a:pPr marL="12700" marR="5080" algn="just">
              <a:lnSpc>
                <a:spcPct val="150000"/>
              </a:lnSpc>
            </a:pPr>
            <a:r>
              <a:rPr lang="zh-CN" sz="1800">
                <a:solidFill>
                  <a:schemeClr val="bg1"/>
                </a:solidFill>
              </a:rPr>
              <a:t>结果被你反手一掏，小金库没了，从此</a:t>
            </a:r>
            <a:r>
              <a:rPr lang="zh-CN" sz="1800">
                <a:solidFill>
                  <a:schemeClr val="bg1"/>
                </a:solidFill>
              </a:rPr>
              <a:t>欲哭无泪。</a:t>
            </a:r>
            <a:endParaRPr lang="zh-CN" sz="1800">
              <a:solidFill>
                <a:schemeClr val="bg1"/>
              </a:solidFill>
            </a:endParaRPr>
          </a:p>
          <a:p>
            <a:pPr marL="12700" marR="5080" algn="just">
              <a:lnSpc>
                <a:spcPct val="150000"/>
              </a:lnSpc>
            </a:pPr>
            <a:endParaRPr lang="zh-CN" sz="1800">
              <a:solidFill>
                <a:schemeClr val="bg1"/>
              </a:solidFill>
            </a:endParaRPr>
          </a:p>
          <a:p>
            <a:pPr marL="12700" marR="5080" algn="just">
              <a:lnSpc>
                <a:spcPct val="150000"/>
              </a:lnSpc>
            </a:pPr>
            <a:r>
              <a:rPr lang="zh-CN" sz="1800">
                <a:solidFill>
                  <a:schemeClr val="bg1"/>
                </a:solidFill>
              </a:rPr>
              <a:t>钱</a:t>
            </a:r>
            <a:r>
              <a:rPr lang="en-US" altLang="zh-CN" sz="1800">
                <a:solidFill>
                  <a:schemeClr val="bg1"/>
                </a:solidFill>
              </a:rPr>
              <a:t> = </a:t>
            </a:r>
            <a:r>
              <a:rPr lang="zh-CN" altLang="en-US" sz="1800">
                <a:solidFill>
                  <a:schemeClr val="bg1"/>
                </a:solidFill>
              </a:rPr>
              <a:t>代码</a:t>
            </a:r>
            <a:endParaRPr lang="zh-CN" altLang="en-US" sz="1800">
              <a:solidFill>
                <a:schemeClr val="bg1"/>
              </a:solidFill>
            </a:endParaRPr>
          </a:p>
          <a:p>
            <a:pPr marL="12700" marR="5080" algn="just">
              <a:lnSpc>
                <a:spcPct val="150000"/>
              </a:lnSpc>
            </a:pPr>
            <a:endParaRPr lang="zh-CN" altLang="en-US" sz="1800">
              <a:solidFill>
                <a:schemeClr val="bg1"/>
              </a:solidFill>
            </a:endParaRPr>
          </a:p>
          <a:p>
            <a:pPr marL="12700" marR="5080" algn="just">
              <a:lnSpc>
                <a:spcPct val="150000"/>
              </a:lnSpc>
            </a:pPr>
            <a:r>
              <a:rPr lang="zh-CN" sz="1800">
                <a:solidFill>
                  <a:schemeClr val="bg1"/>
                </a:solidFill>
              </a:rPr>
              <a:t>金库</a:t>
            </a:r>
            <a:r>
              <a:rPr lang="en-US" altLang="zh-CN" sz="1800">
                <a:solidFill>
                  <a:schemeClr val="bg1"/>
                </a:solidFill>
              </a:rPr>
              <a:t> = </a:t>
            </a:r>
            <a:r>
              <a:rPr lang="zh-CN" altLang="en-US" sz="1800">
                <a:solidFill>
                  <a:schemeClr val="bg1"/>
                </a:solidFill>
              </a:rPr>
              <a:t>编译过程</a:t>
            </a:r>
            <a:endParaRPr lang="zh-CN" altLang="en-US" sz="1800">
              <a:solidFill>
                <a:schemeClr val="bg1"/>
              </a:solidFill>
            </a:endParaRPr>
          </a:p>
          <a:p>
            <a:pPr marL="12700" marR="5080" algn="just">
              <a:lnSpc>
                <a:spcPct val="150000"/>
              </a:lnSpc>
            </a:pPr>
            <a:endParaRPr lang="zh-CN" altLang="en-US" sz="1800">
              <a:solidFill>
                <a:schemeClr val="bg1"/>
              </a:solidFill>
            </a:endParaRPr>
          </a:p>
          <a:p>
            <a:pPr marL="12700" marR="5080" algn="just">
              <a:lnSpc>
                <a:spcPct val="150000"/>
              </a:lnSpc>
            </a:pPr>
            <a:r>
              <a:rPr lang="zh-CN" sz="1800">
                <a:solidFill>
                  <a:schemeClr val="bg1"/>
                </a:solidFill>
              </a:rPr>
              <a:t>反手一套</a:t>
            </a:r>
            <a:r>
              <a:rPr lang="en-US" altLang="zh-CN" sz="1800">
                <a:solidFill>
                  <a:schemeClr val="bg1"/>
                </a:solidFill>
              </a:rPr>
              <a:t> = </a:t>
            </a:r>
            <a:r>
              <a:rPr lang="zh-CN" altLang="en-US" sz="1800">
                <a:solidFill>
                  <a:schemeClr val="bg1"/>
                </a:solidFill>
              </a:rPr>
              <a:t>破解过程</a:t>
            </a:r>
            <a:endParaRPr lang="zh-CN" sz="1800">
              <a:solidFill>
                <a:schemeClr val="bg1"/>
              </a:solidFill>
            </a:endParaRPr>
          </a:p>
          <a:p>
            <a:pPr marL="12700" marR="5080" algn="just">
              <a:lnSpc>
                <a:spcPct val="150000"/>
              </a:lnSpc>
            </a:pPr>
            <a:endParaRPr 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sym typeface="+mn-ea"/>
              </a:rPr>
              <a:t>加固基本</a:t>
            </a:r>
            <a:r>
              <a:rPr lang="zh-CN" altLang="en-US" sz="3200" b="1" dirty="0" smtClean="0">
                <a:sym typeface="+mn-ea"/>
              </a:rPr>
              <a:t>原理</a:t>
            </a:r>
            <a:endParaRPr lang="zh-CN" altLang="en-US" sz="3200" b="1"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4" name="object 4"/>
          <p:cNvPicPr/>
          <p:nvPr/>
        </p:nvPicPr>
        <p:blipFill>
          <a:blip r:embed="rId1" cstate="print"/>
          <a:stretch>
            <a:fillRect/>
          </a:stretch>
        </p:blipFill>
        <p:spPr>
          <a:xfrm>
            <a:off x="886198" y="1874759"/>
            <a:ext cx="3378208" cy="3888126"/>
          </a:xfrm>
          <a:prstGeom prst="rect">
            <a:avLst/>
          </a:prstGeom>
        </p:spPr>
      </p:pic>
      <p:sp>
        <p:nvSpPr>
          <p:cNvPr id="5" name="object 5"/>
          <p:cNvSpPr/>
          <p:nvPr/>
        </p:nvSpPr>
        <p:spPr>
          <a:xfrm>
            <a:off x="4440110" y="2014740"/>
            <a:ext cx="2813050" cy="3136900"/>
          </a:xfrm>
          <a:custGeom>
            <a:avLst/>
            <a:gdLst/>
            <a:ahLst/>
            <a:cxnLst/>
            <a:rect l="l" t="t" r="r" b="b"/>
            <a:pathLst>
              <a:path w="2813050" h="3136900">
                <a:moveTo>
                  <a:pt x="1264323" y="1939391"/>
                </a:moveTo>
                <a:lnTo>
                  <a:pt x="1228940" y="1918754"/>
                </a:lnTo>
                <a:lnTo>
                  <a:pt x="1109941" y="1849335"/>
                </a:lnTo>
                <a:lnTo>
                  <a:pt x="1106690" y="1847799"/>
                </a:lnTo>
                <a:lnTo>
                  <a:pt x="1103223" y="1846846"/>
                </a:lnTo>
                <a:lnTo>
                  <a:pt x="1099642" y="1846516"/>
                </a:lnTo>
                <a:lnTo>
                  <a:pt x="1096048" y="1846821"/>
                </a:lnTo>
                <a:lnTo>
                  <a:pt x="1078903" y="1867065"/>
                </a:lnTo>
                <a:lnTo>
                  <a:pt x="1079207" y="1870646"/>
                </a:lnTo>
                <a:lnTo>
                  <a:pt x="1147025" y="1918754"/>
                </a:lnTo>
                <a:lnTo>
                  <a:pt x="61798" y="1918754"/>
                </a:lnTo>
                <a:lnTo>
                  <a:pt x="879652" y="587413"/>
                </a:lnTo>
                <a:lnTo>
                  <a:pt x="878128" y="654405"/>
                </a:lnTo>
                <a:lnTo>
                  <a:pt x="878370" y="657999"/>
                </a:lnTo>
                <a:lnTo>
                  <a:pt x="898296" y="675513"/>
                </a:lnTo>
                <a:lnTo>
                  <a:pt x="901877" y="675271"/>
                </a:lnTo>
                <a:lnTo>
                  <a:pt x="922909" y="500761"/>
                </a:lnTo>
                <a:lnTo>
                  <a:pt x="923467" y="476656"/>
                </a:lnTo>
                <a:lnTo>
                  <a:pt x="765924" y="561073"/>
                </a:lnTo>
                <a:lnTo>
                  <a:pt x="755040" y="578599"/>
                </a:lnTo>
                <a:lnTo>
                  <a:pt x="755243" y="582193"/>
                </a:lnTo>
                <a:lnTo>
                  <a:pt x="775017" y="599884"/>
                </a:lnTo>
                <a:lnTo>
                  <a:pt x="778611" y="599694"/>
                </a:lnTo>
                <a:lnTo>
                  <a:pt x="782116" y="598868"/>
                </a:lnTo>
                <a:lnTo>
                  <a:pt x="785418" y="597446"/>
                </a:lnTo>
                <a:lnTo>
                  <a:pt x="844499" y="565797"/>
                </a:lnTo>
                <a:lnTo>
                  <a:pt x="0" y="1940496"/>
                </a:lnTo>
                <a:lnTo>
                  <a:pt x="17576" y="1951316"/>
                </a:lnTo>
                <a:lnTo>
                  <a:pt x="1193" y="1963839"/>
                </a:lnTo>
                <a:lnTo>
                  <a:pt x="835850" y="3055823"/>
                </a:lnTo>
                <a:lnTo>
                  <a:pt x="773861" y="3030321"/>
                </a:lnTo>
                <a:lnTo>
                  <a:pt x="770432" y="3029254"/>
                </a:lnTo>
                <a:lnTo>
                  <a:pt x="766864" y="3028785"/>
                </a:lnTo>
                <a:lnTo>
                  <a:pt x="763270" y="3028950"/>
                </a:lnTo>
                <a:lnTo>
                  <a:pt x="745401" y="3048558"/>
                </a:lnTo>
                <a:lnTo>
                  <a:pt x="745566" y="3052153"/>
                </a:lnTo>
                <a:lnTo>
                  <a:pt x="923467" y="3136468"/>
                </a:lnTo>
                <a:lnTo>
                  <a:pt x="920953" y="3116453"/>
                </a:lnTo>
                <a:lnTo>
                  <a:pt x="901268" y="2959112"/>
                </a:lnTo>
                <a:lnTo>
                  <a:pt x="881824" y="2941066"/>
                </a:lnTo>
                <a:lnTo>
                  <a:pt x="878230" y="2941205"/>
                </a:lnTo>
                <a:lnTo>
                  <a:pt x="860183" y="2960649"/>
                </a:lnTo>
                <a:lnTo>
                  <a:pt x="860310" y="2964243"/>
                </a:lnTo>
                <a:lnTo>
                  <a:pt x="868629" y="3030740"/>
                </a:lnTo>
                <a:lnTo>
                  <a:pt x="50228" y="1960029"/>
                </a:lnTo>
                <a:lnTo>
                  <a:pt x="1147013" y="1960029"/>
                </a:lnTo>
                <a:lnTo>
                  <a:pt x="1182408" y="1939391"/>
                </a:lnTo>
                <a:lnTo>
                  <a:pt x="1089139" y="1993798"/>
                </a:lnTo>
                <a:lnTo>
                  <a:pt x="1078903" y="2011718"/>
                </a:lnTo>
                <a:lnTo>
                  <a:pt x="1079233" y="2015299"/>
                </a:lnTo>
                <a:lnTo>
                  <a:pt x="1099642" y="2032254"/>
                </a:lnTo>
                <a:lnTo>
                  <a:pt x="1103223" y="2031923"/>
                </a:lnTo>
                <a:lnTo>
                  <a:pt x="1106690" y="2030984"/>
                </a:lnTo>
                <a:lnTo>
                  <a:pt x="1109941" y="2029447"/>
                </a:lnTo>
                <a:lnTo>
                  <a:pt x="1228940" y="1960029"/>
                </a:lnTo>
                <a:lnTo>
                  <a:pt x="1264323" y="1939391"/>
                </a:lnTo>
                <a:close/>
              </a:path>
              <a:path w="2813050" h="3136900">
                <a:moveTo>
                  <a:pt x="2812999" y="428980"/>
                </a:moveTo>
                <a:lnTo>
                  <a:pt x="2804007" y="362648"/>
                </a:lnTo>
                <a:lnTo>
                  <a:pt x="2777972" y="299504"/>
                </a:lnTo>
                <a:lnTo>
                  <a:pt x="2736202" y="240334"/>
                </a:lnTo>
                <a:lnTo>
                  <a:pt x="2709849" y="212471"/>
                </a:lnTo>
                <a:lnTo>
                  <a:pt x="2680068" y="185889"/>
                </a:lnTo>
                <a:lnTo>
                  <a:pt x="2647023" y="160680"/>
                </a:lnTo>
                <a:lnTo>
                  <a:pt x="2610904" y="136944"/>
                </a:lnTo>
                <a:lnTo>
                  <a:pt x="2571851" y="114769"/>
                </a:lnTo>
                <a:lnTo>
                  <a:pt x="2530043" y="94246"/>
                </a:lnTo>
                <a:lnTo>
                  <a:pt x="2485644" y="75488"/>
                </a:lnTo>
                <a:lnTo>
                  <a:pt x="2438831" y="58572"/>
                </a:lnTo>
                <a:lnTo>
                  <a:pt x="2389771" y="43611"/>
                </a:lnTo>
                <a:lnTo>
                  <a:pt x="2338628" y="30683"/>
                </a:lnTo>
                <a:lnTo>
                  <a:pt x="2285568" y="19888"/>
                </a:lnTo>
                <a:lnTo>
                  <a:pt x="2230767" y="11341"/>
                </a:lnTo>
                <a:lnTo>
                  <a:pt x="2174379" y="5105"/>
                </a:lnTo>
                <a:lnTo>
                  <a:pt x="2116582" y="1295"/>
                </a:lnTo>
                <a:lnTo>
                  <a:pt x="2057552" y="0"/>
                </a:lnTo>
                <a:lnTo>
                  <a:pt x="1998510" y="1295"/>
                </a:lnTo>
                <a:lnTo>
                  <a:pt x="1940712" y="5105"/>
                </a:lnTo>
                <a:lnTo>
                  <a:pt x="1884324" y="11341"/>
                </a:lnTo>
                <a:lnTo>
                  <a:pt x="1829511" y="19888"/>
                </a:lnTo>
                <a:lnTo>
                  <a:pt x="1776450" y="30683"/>
                </a:lnTo>
                <a:lnTo>
                  <a:pt x="1725307" y="43599"/>
                </a:lnTo>
                <a:lnTo>
                  <a:pt x="1676234" y="58559"/>
                </a:lnTo>
                <a:lnTo>
                  <a:pt x="1629410" y="75476"/>
                </a:lnTo>
                <a:lnTo>
                  <a:pt x="1585010" y="94234"/>
                </a:lnTo>
                <a:lnTo>
                  <a:pt x="1543189" y="114744"/>
                </a:lnTo>
                <a:lnTo>
                  <a:pt x="1504124" y="136906"/>
                </a:lnTo>
                <a:lnTo>
                  <a:pt x="1467980" y="160642"/>
                </a:lnTo>
                <a:lnTo>
                  <a:pt x="1434909" y="185839"/>
                </a:lnTo>
                <a:lnTo>
                  <a:pt x="1405102" y="212394"/>
                </a:lnTo>
                <a:lnTo>
                  <a:pt x="1378724" y="240245"/>
                </a:lnTo>
                <a:lnTo>
                  <a:pt x="1336890" y="299377"/>
                </a:lnTo>
                <a:lnTo>
                  <a:pt x="1310767" y="362470"/>
                </a:lnTo>
                <a:lnTo>
                  <a:pt x="1301686" y="428739"/>
                </a:lnTo>
                <a:lnTo>
                  <a:pt x="1304010" y="462305"/>
                </a:lnTo>
                <a:lnTo>
                  <a:pt x="1321777" y="527189"/>
                </a:lnTo>
                <a:lnTo>
                  <a:pt x="1355928" y="588492"/>
                </a:lnTo>
                <a:lnTo>
                  <a:pt x="1405102" y="645426"/>
                </a:lnTo>
                <a:lnTo>
                  <a:pt x="1434909" y="672020"/>
                </a:lnTo>
                <a:lnTo>
                  <a:pt x="1467980" y="697242"/>
                </a:lnTo>
                <a:lnTo>
                  <a:pt x="1504124" y="720991"/>
                </a:lnTo>
                <a:lnTo>
                  <a:pt x="1543189" y="743178"/>
                </a:lnTo>
                <a:lnTo>
                  <a:pt x="1585010" y="763701"/>
                </a:lnTo>
                <a:lnTo>
                  <a:pt x="1629410" y="782472"/>
                </a:lnTo>
                <a:lnTo>
                  <a:pt x="1676234" y="799388"/>
                </a:lnTo>
                <a:lnTo>
                  <a:pt x="1725307" y="814362"/>
                </a:lnTo>
                <a:lnTo>
                  <a:pt x="1776450" y="827290"/>
                </a:lnTo>
                <a:lnTo>
                  <a:pt x="1829511" y="838073"/>
                </a:lnTo>
                <a:lnTo>
                  <a:pt x="1884324" y="846632"/>
                </a:lnTo>
                <a:lnTo>
                  <a:pt x="1940712" y="852868"/>
                </a:lnTo>
                <a:lnTo>
                  <a:pt x="1998510" y="856678"/>
                </a:lnTo>
                <a:lnTo>
                  <a:pt x="2057552" y="857961"/>
                </a:lnTo>
                <a:lnTo>
                  <a:pt x="2116582" y="856678"/>
                </a:lnTo>
                <a:lnTo>
                  <a:pt x="2174379" y="852868"/>
                </a:lnTo>
                <a:lnTo>
                  <a:pt x="2230767" y="846632"/>
                </a:lnTo>
                <a:lnTo>
                  <a:pt x="2285568" y="838085"/>
                </a:lnTo>
                <a:lnTo>
                  <a:pt x="2338628" y="827290"/>
                </a:lnTo>
                <a:lnTo>
                  <a:pt x="2389771" y="814362"/>
                </a:lnTo>
                <a:lnTo>
                  <a:pt x="2438831" y="799401"/>
                </a:lnTo>
                <a:lnTo>
                  <a:pt x="2485644" y="782485"/>
                </a:lnTo>
                <a:lnTo>
                  <a:pt x="2530043" y="763727"/>
                </a:lnTo>
                <a:lnTo>
                  <a:pt x="2571851" y="743204"/>
                </a:lnTo>
                <a:lnTo>
                  <a:pt x="2610904" y="721029"/>
                </a:lnTo>
                <a:lnTo>
                  <a:pt x="2647023" y="697293"/>
                </a:lnTo>
                <a:lnTo>
                  <a:pt x="2680068" y="672084"/>
                </a:lnTo>
                <a:lnTo>
                  <a:pt x="2709849" y="645502"/>
                </a:lnTo>
                <a:lnTo>
                  <a:pt x="2736202" y="617639"/>
                </a:lnTo>
                <a:lnTo>
                  <a:pt x="2777972" y="558469"/>
                </a:lnTo>
                <a:lnTo>
                  <a:pt x="2804007" y="495325"/>
                </a:lnTo>
                <a:lnTo>
                  <a:pt x="2812999" y="428980"/>
                </a:lnTo>
                <a:close/>
              </a:path>
            </a:pathLst>
          </a:custGeom>
          <a:solidFill>
            <a:srgbClr val="00AFEF"/>
          </a:solidFill>
        </p:spPr>
        <p:txBody>
          <a:bodyPr wrap="square" lIns="0" tIns="0" rIns="0" bIns="0" rtlCol="0"/>
          <a:p>
            <a:endParaRPr b="1"/>
          </a:p>
        </p:txBody>
      </p:sp>
      <p:sp>
        <p:nvSpPr>
          <p:cNvPr id="7" name="object 6"/>
          <p:cNvSpPr txBox="1"/>
          <p:nvPr/>
        </p:nvSpPr>
        <p:spPr>
          <a:xfrm>
            <a:off x="6049835" y="2095144"/>
            <a:ext cx="1042035" cy="636905"/>
          </a:xfrm>
          <a:prstGeom prst="rect">
            <a:avLst/>
          </a:prstGeom>
        </p:spPr>
        <p:txBody>
          <a:bodyPr vert="horz" wrap="square" lIns="0" tIns="24130" rIns="0" bIns="0" rtlCol="0">
            <a:spAutoFit/>
          </a:bodyPr>
          <a:p>
            <a:pPr marL="12700" marR="5080">
              <a:lnSpc>
                <a:spcPts val="2390"/>
              </a:lnSpc>
              <a:spcBef>
                <a:spcPts val="190"/>
              </a:spcBef>
            </a:pPr>
            <a:r>
              <a:rPr sz="2000" b="1" spc="-5" dirty="0">
                <a:solidFill>
                  <a:srgbClr val="FFFFFF"/>
                </a:solidFill>
                <a:latin typeface="Arial" panose="020B0604020202020204"/>
                <a:cs typeface="Arial" panose="020B0604020202020204"/>
              </a:rPr>
              <a:t>Dex</a:t>
            </a:r>
            <a:r>
              <a:rPr sz="2000" b="1" dirty="0">
                <a:solidFill>
                  <a:srgbClr val="FFFFFF"/>
                </a:solidFill>
                <a:latin typeface="宋体" panose="02010600030101010101" pitchFamily="2" charset="-122"/>
                <a:cs typeface="宋体" panose="02010600030101010101" pitchFamily="2" charset="-122"/>
              </a:rPr>
              <a:t>文</a:t>
            </a:r>
            <a:r>
              <a:rPr sz="2000" b="1" spc="5" dirty="0">
                <a:solidFill>
                  <a:srgbClr val="FFFFFF"/>
                </a:solidFill>
                <a:latin typeface="宋体" panose="02010600030101010101" pitchFamily="2" charset="-122"/>
                <a:cs typeface="宋体" panose="02010600030101010101" pitchFamily="2" charset="-122"/>
              </a:rPr>
              <a:t>件 </a:t>
            </a:r>
            <a:r>
              <a:rPr sz="2000" b="1" dirty="0">
                <a:solidFill>
                  <a:srgbClr val="FFFFFF"/>
                </a:solidFill>
                <a:latin typeface="宋体" panose="02010600030101010101" pitchFamily="2" charset="-122"/>
                <a:cs typeface="宋体" panose="02010600030101010101" pitchFamily="2" charset="-122"/>
              </a:rPr>
              <a:t>是什么</a:t>
            </a:r>
            <a:r>
              <a:rPr sz="2000" b="1" spc="5" dirty="0">
                <a:solidFill>
                  <a:srgbClr val="FFFFFF"/>
                </a:solidFill>
                <a:latin typeface="宋体" panose="02010600030101010101" pitchFamily="2" charset="-122"/>
                <a:cs typeface="宋体" panose="02010600030101010101" pitchFamily="2" charset="-122"/>
              </a:rPr>
              <a:t>？</a:t>
            </a:r>
            <a:endParaRPr sz="2000" b="1">
              <a:latin typeface="宋体" panose="02010600030101010101" pitchFamily="2" charset="-122"/>
              <a:cs typeface="宋体" panose="02010600030101010101" pitchFamily="2" charset="-122"/>
            </a:endParaRPr>
          </a:p>
        </p:txBody>
      </p:sp>
      <p:sp>
        <p:nvSpPr>
          <p:cNvPr id="8" name="object 7"/>
          <p:cNvSpPr/>
          <p:nvPr/>
        </p:nvSpPr>
        <p:spPr>
          <a:xfrm>
            <a:off x="5662549" y="3478187"/>
            <a:ext cx="1630680" cy="953135"/>
          </a:xfrm>
          <a:custGeom>
            <a:avLst/>
            <a:gdLst/>
            <a:ahLst/>
            <a:cxnLst/>
            <a:rect l="l" t="t" r="r" b="b"/>
            <a:pathLst>
              <a:path w="1630679" h="953135">
                <a:moveTo>
                  <a:pt x="815136" y="952779"/>
                </a:moveTo>
                <a:lnTo>
                  <a:pt x="754301" y="951472"/>
                </a:lnTo>
                <a:lnTo>
                  <a:pt x="694681" y="947614"/>
                </a:lnTo>
                <a:lnTo>
                  <a:pt x="636432" y="941297"/>
                </a:lnTo>
                <a:lnTo>
                  <a:pt x="579713" y="932614"/>
                </a:lnTo>
                <a:lnTo>
                  <a:pt x="524681" y="921656"/>
                </a:lnTo>
                <a:lnTo>
                  <a:pt x="471494" y="908517"/>
                </a:lnTo>
                <a:lnTo>
                  <a:pt x="420310" y="893289"/>
                </a:lnTo>
                <a:lnTo>
                  <a:pt x="371285" y="876065"/>
                </a:lnTo>
                <a:lnTo>
                  <a:pt x="324578" y="856936"/>
                </a:lnTo>
                <a:lnTo>
                  <a:pt x="280346" y="835996"/>
                </a:lnTo>
                <a:lnTo>
                  <a:pt x="238747" y="813338"/>
                </a:lnTo>
                <a:lnTo>
                  <a:pt x="199938" y="789053"/>
                </a:lnTo>
                <a:lnTo>
                  <a:pt x="164078" y="763233"/>
                </a:lnTo>
                <a:lnTo>
                  <a:pt x="131323" y="735973"/>
                </a:lnTo>
                <a:lnTo>
                  <a:pt x="101831" y="707364"/>
                </a:lnTo>
                <a:lnTo>
                  <a:pt x="75760" y="677498"/>
                </a:lnTo>
                <a:lnTo>
                  <a:pt x="53268" y="646468"/>
                </a:lnTo>
                <a:lnTo>
                  <a:pt x="19649" y="581288"/>
                </a:lnTo>
                <a:lnTo>
                  <a:pt x="2235" y="512562"/>
                </a:lnTo>
                <a:lnTo>
                  <a:pt x="0" y="477100"/>
                </a:lnTo>
                <a:lnTo>
                  <a:pt x="2235" y="441454"/>
                </a:lnTo>
                <a:lnTo>
                  <a:pt x="19649" y="372407"/>
                </a:lnTo>
                <a:lnTo>
                  <a:pt x="53268" y="306966"/>
                </a:lnTo>
                <a:lnTo>
                  <a:pt x="75760" y="275828"/>
                </a:lnTo>
                <a:lnTo>
                  <a:pt x="101831" y="245866"/>
                </a:lnTo>
                <a:lnTo>
                  <a:pt x="131323" y="217172"/>
                </a:lnTo>
                <a:lnTo>
                  <a:pt x="164078" y="189838"/>
                </a:lnTo>
                <a:lnTo>
                  <a:pt x="199938" y="163957"/>
                </a:lnTo>
                <a:lnTo>
                  <a:pt x="238747" y="139619"/>
                </a:lnTo>
                <a:lnTo>
                  <a:pt x="280346" y="116916"/>
                </a:lnTo>
                <a:lnTo>
                  <a:pt x="324578" y="95940"/>
                </a:lnTo>
                <a:lnTo>
                  <a:pt x="371285" y="76782"/>
                </a:lnTo>
                <a:lnTo>
                  <a:pt x="420310" y="59535"/>
                </a:lnTo>
                <a:lnTo>
                  <a:pt x="471494" y="44290"/>
                </a:lnTo>
                <a:lnTo>
                  <a:pt x="524681" y="31139"/>
                </a:lnTo>
                <a:lnTo>
                  <a:pt x="579713" y="20173"/>
                </a:lnTo>
                <a:lnTo>
                  <a:pt x="636432" y="11485"/>
                </a:lnTo>
                <a:lnTo>
                  <a:pt x="694681" y="5165"/>
                </a:lnTo>
                <a:lnTo>
                  <a:pt x="754301" y="1306"/>
                </a:lnTo>
                <a:lnTo>
                  <a:pt x="815136" y="0"/>
                </a:lnTo>
                <a:lnTo>
                  <a:pt x="875970" y="1306"/>
                </a:lnTo>
                <a:lnTo>
                  <a:pt x="935589" y="5165"/>
                </a:lnTo>
                <a:lnTo>
                  <a:pt x="993836" y="11483"/>
                </a:lnTo>
                <a:lnTo>
                  <a:pt x="1050555" y="20169"/>
                </a:lnTo>
                <a:lnTo>
                  <a:pt x="1105586" y="31131"/>
                </a:lnTo>
                <a:lnTo>
                  <a:pt x="1158773" y="44276"/>
                </a:lnTo>
                <a:lnTo>
                  <a:pt x="1209957" y="59512"/>
                </a:lnTo>
                <a:lnTo>
                  <a:pt x="1258982" y="76748"/>
                </a:lnTo>
                <a:lnTo>
                  <a:pt x="1305689" y="95891"/>
                </a:lnTo>
                <a:lnTo>
                  <a:pt x="1349922" y="116849"/>
                </a:lnTo>
                <a:lnTo>
                  <a:pt x="1391521" y="139530"/>
                </a:lnTo>
                <a:lnTo>
                  <a:pt x="1430330" y="163841"/>
                </a:lnTo>
                <a:lnTo>
                  <a:pt x="1466191" y="189692"/>
                </a:lnTo>
                <a:lnTo>
                  <a:pt x="1498947" y="216989"/>
                </a:lnTo>
                <a:lnTo>
                  <a:pt x="1528439" y="245640"/>
                </a:lnTo>
                <a:lnTo>
                  <a:pt x="1554510" y="275554"/>
                </a:lnTo>
                <a:lnTo>
                  <a:pt x="1577003" y="306638"/>
                </a:lnTo>
                <a:lnTo>
                  <a:pt x="1610623" y="371949"/>
                </a:lnTo>
                <a:lnTo>
                  <a:pt x="1628037" y="440835"/>
                </a:lnTo>
                <a:lnTo>
                  <a:pt x="1630273" y="476389"/>
                </a:lnTo>
                <a:lnTo>
                  <a:pt x="1628037" y="511943"/>
                </a:lnTo>
                <a:lnTo>
                  <a:pt x="1610623" y="580830"/>
                </a:lnTo>
                <a:lnTo>
                  <a:pt x="1577003" y="646140"/>
                </a:lnTo>
                <a:lnTo>
                  <a:pt x="1554510" y="677224"/>
                </a:lnTo>
                <a:lnTo>
                  <a:pt x="1528439" y="707138"/>
                </a:lnTo>
                <a:lnTo>
                  <a:pt x="1498947" y="735790"/>
                </a:lnTo>
                <a:lnTo>
                  <a:pt x="1466191" y="763087"/>
                </a:lnTo>
                <a:lnTo>
                  <a:pt x="1430330" y="788937"/>
                </a:lnTo>
                <a:lnTo>
                  <a:pt x="1391521" y="813249"/>
                </a:lnTo>
                <a:lnTo>
                  <a:pt x="1349922" y="835930"/>
                </a:lnTo>
                <a:lnTo>
                  <a:pt x="1305689" y="856888"/>
                </a:lnTo>
                <a:lnTo>
                  <a:pt x="1258982" y="876030"/>
                </a:lnTo>
                <a:lnTo>
                  <a:pt x="1209957" y="893266"/>
                </a:lnTo>
                <a:lnTo>
                  <a:pt x="1158773" y="908503"/>
                </a:lnTo>
                <a:lnTo>
                  <a:pt x="1105586" y="921648"/>
                </a:lnTo>
                <a:lnTo>
                  <a:pt x="1050555" y="932609"/>
                </a:lnTo>
                <a:lnTo>
                  <a:pt x="993836" y="941295"/>
                </a:lnTo>
                <a:lnTo>
                  <a:pt x="935589" y="947614"/>
                </a:lnTo>
                <a:lnTo>
                  <a:pt x="875970" y="951472"/>
                </a:lnTo>
                <a:lnTo>
                  <a:pt x="815136" y="952779"/>
                </a:lnTo>
                <a:close/>
              </a:path>
            </a:pathLst>
          </a:custGeom>
          <a:solidFill>
            <a:srgbClr val="00AFEF"/>
          </a:solidFill>
        </p:spPr>
        <p:txBody>
          <a:bodyPr wrap="square" lIns="0" tIns="0" rIns="0" bIns="0" rtlCol="0"/>
          <a:p>
            <a:endParaRPr b="1"/>
          </a:p>
        </p:txBody>
      </p:sp>
      <p:sp>
        <p:nvSpPr>
          <p:cNvPr id="9" name="object 8"/>
          <p:cNvSpPr txBox="1"/>
          <p:nvPr/>
        </p:nvSpPr>
        <p:spPr>
          <a:xfrm>
            <a:off x="5984697" y="3642042"/>
            <a:ext cx="915035" cy="628650"/>
          </a:xfrm>
          <a:prstGeom prst="rect">
            <a:avLst/>
          </a:prstGeom>
        </p:spPr>
        <p:txBody>
          <a:bodyPr vert="horz" wrap="square" lIns="0" tIns="13335" rIns="0" bIns="0" rtlCol="0">
            <a:spAutoFit/>
          </a:bodyPr>
          <a:p>
            <a:pPr marL="12700" marR="5080">
              <a:lnSpc>
                <a:spcPct val="100000"/>
              </a:lnSpc>
              <a:spcBef>
                <a:spcPts val="105"/>
              </a:spcBef>
            </a:pPr>
            <a:r>
              <a:rPr sz="2000" b="1" spc="-5" dirty="0">
                <a:solidFill>
                  <a:srgbClr val="FFFFFF"/>
                </a:solidFill>
                <a:latin typeface="宋体" panose="02010600030101010101" pitchFamily="2" charset="-122"/>
                <a:cs typeface="宋体" panose="02010600030101010101" pitchFamily="2" charset="-122"/>
              </a:rPr>
              <a:t>Apk打</a:t>
            </a:r>
            <a:r>
              <a:rPr sz="2000" b="1" dirty="0">
                <a:solidFill>
                  <a:srgbClr val="FFFFFF"/>
                </a:solidFill>
                <a:latin typeface="宋体" panose="02010600030101010101" pitchFamily="2" charset="-122"/>
                <a:cs typeface="宋体" panose="02010600030101010101" pitchFamily="2" charset="-122"/>
              </a:rPr>
              <a:t>包 流</a:t>
            </a:r>
            <a:r>
              <a:rPr sz="2000" b="1" spc="5" dirty="0">
                <a:solidFill>
                  <a:srgbClr val="FFFFFF"/>
                </a:solidFill>
                <a:latin typeface="宋体" panose="02010600030101010101" pitchFamily="2" charset="-122"/>
                <a:cs typeface="宋体" panose="02010600030101010101" pitchFamily="2" charset="-122"/>
              </a:rPr>
              <a:t>程</a:t>
            </a:r>
            <a:endParaRPr sz="2000" b="1">
              <a:latin typeface="宋体" panose="02010600030101010101" pitchFamily="2" charset="-122"/>
              <a:cs typeface="宋体" panose="02010600030101010101" pitchFamily="2" charset="-122"/>
            </a:endParaRPr>
          </a:p>
        </p:txBody>
      </p:sp>
      <p:sp>
        <p:nvSpPr>
          <p:cNvPr id="10" name="object 9"/>
          <p:cNvSpPr/>
          <p:nvPr/>
        </p:nvSpPr>
        <p:spPr>
          <a:xfrm>
            <a:off x="5703696" y="4999634"/>
            <a:ext cx="1642110" cy="885190"/>
          </a:xfrm>
          <a:custGeom>
            <a:avLst/>
            <a:gdLst/>
            <a:ahLst/>
            <a:cxnLst/>
            <a:rect l="l" t="t" r="r" b="b"/>
            <a:pathLst>
              <a:path w="1642109" h="885189">
                <a:moveTo>
                  <a:pt x="821169" y="884656"/>
                </a:moveTo>
                <a:lnTo>
                  <a:pt x="759939" y="883443"/>
                </a:lnTo>
                <a:lnTo>
                  <a:pt x="699931" y="879861"/>
                </a:lnTo>
                <a:lnTo>
                  <a:pt x="641303" y="873995"/>
                </a:lnTo>
                <a:lnTo>
                  <a:pt x="584213" y="865932"/>
                </a:lnTo>
                <a:lnTo>
                  <a:pt x="528820" y="855758"/>
                </a:lnTo>
                <a:lnTo>
                  <a:pt x="475281" y="843559"/>
                </a:lnTo>
                <a:lnTo>
                  <a:pt x="423755" y="829421"/>
                </a:lnTo>
                <a:lnTo>
                  <a:pt x="374400" y="813429"/>
                </a:lnTo>
                <a:lnTo>
                  <a:pt x="327374" y="795669"/>
                </a:lnTo>
                <a:lnTo>
                  <a:pt x="282836" y="776229"/>
                </a:lnTo>
                <a:lnTo>
                  <a:pt x="240944" y="755192"/>
                </a:lnTo>
                <a:lnTo>
                  <a:pt x="201856" y="732647"/>
                </a:lnTo>
                <a:lnTo>
                  <a:pt x="165729" y="708677"/>
                </a:lnTo>
                <a:lnTo>
                  <a:pt x="132724" y="683370"/>
                </a:lnTo>
                <a:lnTo>
                  <a:pt x="102996" y="656812"/>
                </a:lnTo>
                <a:lnTo>
                  <a:pt x="76706" y="629088"/>
                </a:lnTo>
                <a:lnTo>
                  <a:pt x="35069" y="570486"/>
                </a:lnTo>
                <a:lnTo>
                  <a:pt x="9078" y="508253"/>
                </a:lnTo>
                <a:lnTo>
                  <a:pt x="0" y="443077"/>
                </a:lnTo>
                <a:lnTo>
                  <a:pt x="2346" y="409967"/>
                </a:lnTo>
                <a:lnTo>
                  <a:pt x="20039" y="345836"/>
                </a:lnTo>
                <a:lnTo>
                  <a:pt x="54011" y="285058"/>
                </a:lnTo>
                <a:lnTo>
                  <a:pt x="102996" y="228313"/>
                </a:lnTo>
                <a:lnTo>
                  <a:pt x="132724" y="201666"/>
                </a:lnTo>
                <a:lnTo>
                  <a:pt x="165729" y="176282"/>
                </a:lnTo>
                <a:lnTo>
                  <a:pt x="201856" y="152247"/>
                </a:lnTo>
                <a:lnTo>
                  <a:pt x="240944" y="129646"/>
                </a:lnTo>
                <a:lnTo>
                  <a:pt x="282836" y="108564"/>
                </a:lnTo>
                <a:lnTo>
                  <a:pt x="327374" y="89085"/>
                </a:lnTo>
                <a:lnTo>
                  <a:pt x="374400" y="71296"/>
                </a:lnTo>
                <a:lnTo>
                  <a:pt x="423755" y="55281"/>
                </a:lnTo>
                <a:lnTo>
                  <a:pt x="475281" y="41125"/>
                </a:lnTo>
                <a:lnTo>
                  <a:pt x="528820" y="28913"/>
                </a:lnTo>
                <a:lnTo>
                  <a:pt x="584213" y="18731"/>
                </a:lnTo>
                <a:lnTo>
                  <a:pt x="641303" y="10664"/>
                </a:lnTo>
                <a:lnTo>
                  <a:pt x="699931" y="4796"/>
                </a:lnTo>
                <a:lnTo>
                  <a:pt x="759939" y="1213"/>
                </a:lnTo>
                <a:lnTo>
                  <a:pt x="821169" y="0"/>
                </a:lnTo>
                <a:lnTo>
                  <a:pt x="882400" y="1213"/>
                </a:lnTo>
                <a:lnTo>
                  <a:pt x="942409" y="4795"/>
                </a:lnTo>
                <a:lnTo>
                  <a:pt x="1001036" y="10662"/>
                </a:lnTo>
                <a:lnTo>
                  <a:pt x="1058125" y="18727"/>
                </a:lnTo>
                <a:lnTo>
                  <a:pt x="1113514" y="28905"/>
                </a:lnTo>
                <a:lnTo>
                  <a:pt x="1167047" y="41110"/>
                </a:lnTo>
                <a:lnTo>
                  <a:pt x="1218565" y="55257"/>
                </a:lnTo>
                <a:lnTo>
                  <a:pt x="1267908" y="71260"/>
                </a:lnTo>
                <a:lnTo>
                  <a:pt x="1314918" y="89034"/>
                </a:lnTo>
                <a:lnTo>
                  <a:pt x="1359437" y="108493"/>
                </a:lnTo>
                <a:lnTo>
                  <a:pt x="1401306" y="129552"/>
                </a:lnTo>
                <a:lnTo>
                  <a:pt x="1440367" y="152126"/>
                </a:lnTo>
                <a:lnTo>
                  <a:pt x="1476460" y="176128"/>
                </a:lnTo>
                <a:lnTo>
                  <a:pt x="1509427" y="201473"/>
                </a:lnTo>
                <a:lnTo>
                  <a:pt x="1539110" y="228076"/>
                </a:lnTo>
                <a:lnTo>
                  <a:pt x="1565350" y="255851"/>
                </a:lnTo>
                <a:lnTo>
                  <a:pt x="1606866" y="314575"/>
                </a:lnTo>
                <a:lnTo>
                  <a:pt x="1632706" y="376962"/>
                </a:lnTo>
                <a:lnTo>
                  <a:pt x="1641602" y="442328"/>
                </a:lnTo>
                <a:lnTo>
                  <a:pt x="1639351" y="475338"/>
                </a:lnTo>
                <a:lnTo>
                  <a:pt x="1621825" y="539298"/>
                </a:lnTo>
                <a:lnTo>
                  <a:pt x="1587988" y="599938"/>
                </a:lnTo>
                <a:lnTo>
                  <a:pt x="1539110" y="656574"/>
                </a:lnTo>
                <a:lnTo>
                  <a:pt x="1509427" y="683177"/>
                </a:lnTo>
                <a:lnTo>
                  <a:pt x="1476460" y="708523"/>
                </a:lnTo>
                <a:lnTo>
                  <a:pt x="1440367" y="732525"/>
                </a:lnTo>
                <a:lnTo>
                  <a:pt x="1401306" y="755099"/>
                </a:lnTo>
                <a:lnTo>
                  <a:pt x="1359437" y="776158"/>
                </a:lnTo>
                <a:lnTo>
                  <a:pt x="1314918" y="795618"/>
                </a:lnTo>
                <a:lnTo>
                  <a:pt x="1267908" y="813393"/>
                </a:lnTo>
                <a:lnTo>
                  <a:pt x="1218565" y="829396"/>
                </a:lnTo>
                <a:lnTo>
                  <a:pt x="1167047" y="843544"/>
                </a:lnTo>
                <a:lnTo>
                  <a:pt x="1113514" y="855750"/>
                </a:lnTo>
                <a:lnTo>
                  <a:pt x="1058125" y="865928"/>
                </a:lnTo>
                <a:lnTo>
                  <a:pt x="1001036" y="873993"/>
                </a:lnTo>
                <a:lnTo>
                  <a:pt x="942409" y="879860"/>
                </a:lnTo>
                <a:lnTo>
                  <a:pt x="882400" y="883443"/>
                </a:lnTo>
                <a:lnTo>
                  <a:pt x="821169" y="884656"/>
                </a:lnTo>
                <a:close/>
              </a:path>
            </a:pathLst>
          </a:custGeom>
          <a:solidFill>
            <a:srgbClr val="00AFEF"/>
          </a:solidFill>
        </p:spPr>
        <p:txBody>
          <a:bodyPr wrap="square" lIns="0" tIns="0" rIns="0" bIns="0" rtlCol="0"/>
          <a:p>
            <a:endParaRPr b="1"/>
          </a:p>
        </p:txBody>
      </p:sp>
      <p:sp>
        <p:nvSpPr>
          <p:cNvPr id="11" name="object 10"/>
          <p:cNvSpPr txBox="1"/>
          <p:nvPr/>
        </p:nvSpPr>
        <p:spPr>
          <a:xfrm>
            <a:off x="5957862" y="5155069"/>
            <a:ext cx="1106170" cy="603885"/>
          </a:xfrm>
          <a:prstGeom prst="rect">
            <a:avLst/>
          </a:prstGeom>
        </p:spPr>
        <p:txBody>
          <a:bodyPr vert="horz" wrap="square" lIns="0" tIns="22225" rIns="0" bIns="0" rtlCol="0">
            <a:spAutoFit/>
          </a:bodyPr>
          <a:p>
            <a:pPr marL="12700" marR="5080">
              <a:lnSpc>
                <a:spcPts val="2270"/>
              </a:lnSpc>
              <a:spcBef>
                <a:spcPts val="175"/>
              </a:spcBef>
            </a:pPr>
            <a:r>
              <a:rPr sz="1900" b="1" spc="-10" dirty="0">
                <a:solidFill>
                  <a:srgbClr val="FFFFFF"/>
                </a:solidFill>
                <a:latin typeface="宋体" panose="02010600030101010101" pitchFamily="2" charset="-122"/>
                <a:cs typeface="宋体" panose="02010600030101010101" pitchFamily="2" charset="-122"/>
              </a:rPr>
              <a:t>Dex文件</a:t>
            </a:r>
            <a:r>
              <a:rPr sz="1900" b="1" spc="-5" dirty="0">
                <a:solidFill>
                  <a:srgbClr val="FFFFFF"/>
                </a:solidFill>
                <a:latin typeface="宋体" panose="02010600030101010101" pitchFamily="2" charset="-122"/>
                <a:cs typeface="宋体" panose="02010600030101010101" pitchFamily="2" charset="-122"/>
              </a:rPr>
              <a:t>加 </a:t>
            </a:r>
            <a:r>
              <a:rPr sz="1900" b="1" spc="-10" dirty="0">
                <a:solidFill>
                  <a:srgbClr val="FFFFFF"/>
                </a:solidFill>
                <a:latin typeface="宋体" panose="02010600030101010101" pitchFamily="2" charset="-122"/>
                <a:cs typeface="宋体" panose="02010600030101010101" pitchFamily="2" charset="-122"/>
              </a:rPr>
              <a:t>载流</a:t>
            </a:r>
            <a:r>
              <a:rPr sz="1900" b="1" spc="-5" dirty="0">
                <a:solidFill>
                  <a:srgbClr val="FFFFFF"/>
                </a:solidFill>
                <a:latin typeface="宋体" panose="02010600030101010101" pitchFamily="2" charset="-122"/>
                <a:cs typeface="宋体" panose="02010600030101010101" pitchFamily="2" charset="-122"/>
              </a:rPr>
              <a:t>程</a:t>
            </a:r>
            <a:endParaRPr sz="1900" b="1">
              <a:latin typeface="宋体" panose="02010600030101010101" pitchFamily="2" charset="-122"/>
              <a:cs typeface="宋体" panose="02010600030101010101" pitchFamily="2" charset="-122"/>
            </a:endParaRPr>
          </a:p>
        </p:txBody>
      </p:sp>
      <p:sp>
        <p:nvSpPr>
          <p:cNvPr id="12" name="object 11"/>
          <p:cNvSpPr txBox="1"/>
          <p:nvPr/>
        </p:nvSpPr>
        <p:spPr>
          <a:xfrm>
            <a:off x="7695565" y="3447796"/>
            <a:ext cx="4276725" cy="993140"/>
          </a:xfrm>
          <a:prstGeom prst="rect">
            <a:avLst/>
          </a:prstGeom>
          <a:solidFill>
            <a:srgbClr val="00AFEF"/>
          </a:solidFill>
        </p:spPr>
        <p:txBody>
          <a:bodyPr vert="horz" wrap="square" lIns="0" tIns="24130" rIns="0" bIns="0" rtlCol="0">
            <a:spAutoFit/>
          </a:bodyPr>
          <a:p>
            <a:pPr marL="91440" marR="133985" algn="just">
              <a:lnSpc>
                <a:spcPct val="150000"/>
              </a:lnSpc>
              <a:spcBef>
                <a:spcPts val="190"/>
              </a:spcBef>
            </a:pPr>
            <a:r>
              <a:rPr sz="1400" b="1" dirty="0">
                <a:solidFill>
                  <a:srgbClr val="FFFFFF"/>
                </a:solidFill>
                <a:latin typeface="微软雅黑" panose="020B0503020204020204" pitchFamily="34" charset="-122"/>
                <a:cs typeface="微软雅黑" panose="020B0503020204020204" pitchFamily="34" charset="-122"/>
              </a:rPr>
              <a:t>加壳是在原来</a:t>
            </a:r>
            <a:r>
              <a:rPr sz="1400" b="1" spc="-5" dirty="0">
                <a:solidFill>
                  <a:srgbClr val="FFFFFF"/>
                </a:solidFill>
                <a:latin typeface="微软雅黑" panose="020B0503020204020204" pitchFamily="34" charset="-122"/>
                <a:cs typeface="微软雅黑" panose="020B0503020204020204" pitchFamily="34" charset="-122"/>
              </a:rPr>
              <a:t>apk</a:t>
            </a:r>
            <a:r>
              <a:rPr sz="1400" b="1" dirty="0">
                <a:solidFill>
                  <a:srgbClr val="FFFFFF"/>
                </a:solidFill>
                <a:latin typeface="微软雅黑" panose="020B0503020204020204" pitchFamily="34" charset="-122"/>
                <a:cs typeface="微软雅黑" panose="020B0503020204020204" pitchFamily="34" charset="-122"/>
              </a:rPr>
              <a:t>的基础上加一层保护壳</a:t>
            </a:r>
            <a:r>
              <a:rPr sz="1400" b="1" spc="-5" dirty="0">
                <a:solidFill>
                  <a:srgbClr val="FFFFFF"/>
                </a:solidFill>
                <a:latin typeface="微软雅黑" panose="020B0503020204020204" pitchFamily="34" charset="-122"/>
                <a:cs typeface="微软雅黑" panose="020B0503020204020204" pitchFamily="34" charset="-122"/>
              </a:rPr>
              <a:t>，dex</a:t>
            </a:r>
            <a:r>
              <a:rPr sz="1400" b="1" dirty="0">
                <a:solidFill>
                  <a:srgbClr val="FFFFFF"/>
                </a:solidFill>
                <a:latin typeface="微软雅黑" panose="020B0503020204020204" pitchFamily="34" charset="-122"/>
                <a:cs typeface="微软雅黑" panose="020B0503020204020204" pitchFamily="34" charset="-122"/>
              </a:rPr>
              <a:t>文</a:t>
            </a:r>
            <a:r>
              <a:rPr sz="1400" b="1" spc="5" dirty="0">
                <a:solidFill>
                  <a:srgbClr val="FFFFFF"/>
                </a:solidFill>
                <a:latin typeface="微软雅黑" panose="020B0503020204020204" pitchFamily="34" charset="-122"/>
                <a:cs typeface="微软雅黑" panose="020B0503020204020204" pitchFamily="34" charset="-122"/>
              </a:rPr>
              <a:t>件 </a:t>
            </a:r>
            <a:r>
              <a:rPr sz="1400" b="1" spc="-5" dirty="0">
                <a:solidFill>
                  <a:srgbClr val="FFFFFF"/>
                </a:solidFill>
                <a:latin typeface="微软雅黑" panose="020B0503020204020204" pitchFamily="34" charset="-122"/>
                <a:cs typeface="微软雅黑" panose="020B0503020204020204" pitchFamily="34" charset="-122"/>
              </a:rPr>
              <a:t>修改了就需要重新打包，否则apk安装不了。这就</a:t>
            </a:r>
            <a:r>
              <a:rPr sz="1400" b="1" dirty="0">
                <a:solidFill>
                  <a:srgbClr val="FFFFFF"/>
                </a:solidFill>
                <a:latin typeface="微软雅黑" panose="020B0503020204020204" pitchFamily="34" charset="-122"/>
                <a:cs typeface="微软雅黑" panose="020B0503020204020204" pitchFamily="34" charset="-122"/>
              </a:rPr>
              <a:t>需 要我们详细学习</a:t>
            </a:r>
            <a:r>
              <a:rPr sz="1400" b="1" spc="-5" dirty="0">
                <a:solidFill>
                  <a:srgbClr val="FFFFFF"/>
                </a:solidFill>
                <a:latin typeface="微软雅黑" panose="020B0503020204020204" pitchFamily="34" charset="-122"/>
                <a:cs typeface="微软雅黑" panose="020B0503020204020204" pitchFamily="34" charset="-122"/>
              </a:rPr>
              <a:t>apk</a:t>
            </a:r>
            <a:r>
              <a:rPr sz="1400" b="1" dirty="0">
                <a:solidFill>
                  <a:srgbClr val="FFFFFF"/>
                </a:solidFill>
                <a:latin typeface="微软雅黑" panose="020B0503020204020204" pitchFamily="34" charset="-122"/>
                <a:cs typeface="微软雅黑" panose="020B0503020204020204" pitchFamily="34" charset="-122"/>
              </a:rPr>
              <a:t>如何打包的</a:t>
            </a:r>
            <a:r>
              <a:rPr sz="1400" b="1" spc="5" dirty="0">
                <a:solidFill>
                  <a:srgbClr val="FFFFFF"/>
                </a:solidFill>
                <a:latin typeface="微软雅黑" panose="020B0503020204020204" pitchFamily="34" charset="-122"/>
                <a:cs typeface="微软雅黑" panose="020B0503020204020204" pitchFamily="34" charset="-122"/>
              </a:rPr>
              <a:t>，</a:t>
            </a:r>
            <a:endParaRPr sz="1400" b="1">
              <a:latin typeface="微软雅黑" panose="020B0503020204020204" pitchFamily="34" charset="-122"/>
              <a:cs typeface="微软雅黑" panose="020B0503020204020204" pitchFamily="34" charset="-122"/>
            </a:endParaRPr>
          </a:p>
        </p:txBody>
      </p:sp>
      <p:sp>
        <p:nvSpPr>
          <p:cNvPr id="13" name="object 12"/>
          <p:cNvSpPr txBox="1"/>
          <p:nvPr/>
        </p:nvSpPr>
        <p:spPr>
          <a:xfrm>
            <a:off x="7593456" y="1811020"/>
            <a:ext cx="4277995" cy="992505"/>
          </a:xfrm>
          <a:prstGeom prst="rect">
            <a:avLst/>
          </a:prstGeom>
          <a:solidFill>
            <a:srgbClr val="00AFEF"/>
          </a:solidFill>
        </p:spPr>
        <p:txBody>
          <a:bodyPr vert="horz" wrap="square" lIns="0" tIns="23495" rIns="0" bIns="0" rtlCol="0">
            <a:spAutoFit/>
          </a:bodyPr>
          <a:p>
            <a:pPr marL="91440" marR="12700">
              <a:lnSpc>
                <a:spcPct val="150000"/>
              </a:lnSpc>
              <a:spcBef>
                <a:spcPts val="185"/>
              </a:spcBef>
            </a:pPr>
            <a:r>
              <a:rPr sz="1400" b="1" dirty="0">
                <a:solidFill>
                  <a:srgbClr val="FFFFFF"/>
                </a:solidFill>
                <a:latin typeface="微软雅黑" panose="020B0503020204020204" pitchFamily="34" charset="-122"/>
                <a:cs typeface="微软雅黑" panose="020B0503020204020204" pitchFamily="34" charset="-122"/>
              </a:rPr>
              <a:t>加固的目的是保护</a:t>
            </a:r>
            <a:r>
              <a:rPr sz="1400" b="1" spc="-5" dirty="0">
                <a:solidFill>
                  <a:srgbClr val="FFFFFF"/>
                </a:solidFill>
                <a:latin typeface="微软雅黑" panose="020B0503020204020204" pitchFamily="34" charset="-122"/>
                <a:cs typeface="微软雅黑" panose="020B0503020204020204" pitchFamily="34" charset="-122"/>
              </a:rPr>
              <a:t>dex，</a:t>
            </a:r>
            <a:r>
              <a:rPr sz="1400" b="1" dirty="0">
                <a:solidFill>
                  <a:srgbClr val="FFFFFF"/>
                </a:solidFill>
                <a:latin typeface="微软雅黑" panose="020B0503020204020204" pitchFamily="34" charset="-122"/>
                <a:cs typeface="微软雅黑" panose="020B0503020204020204" pitchFamily="34" charset="-122"/>
              </a:rPr>
              <a:t>直接而言就是对</a:t>
            </a:r>
            <a:r>
              <a:rPr sz="1400" b="1" spc="-5" dirty="0">
                <a:solidFill>
                  <a:srgbClr val="FFFFFF"/>
                </a:solidFill>
                <a:latin typeface="微软雅黑" panose="020B0503020204020204" pitchFamily="34" charset="-122"/>
                <a:cs typeface="微软雅黑" panose="020B0503020204020204" pitchFamily="34" charset="-122"/>
              </a:rPr>
              <a:t>dex</a:t>
            </a:r>
            <a:r>
              <a:rPr sz="1400" b="1" dirty="0">
                <a:solidFill>
                  <a:srgbClr val="FFFFFF"/>
                </a:solidFill>
                <a:latin typeface="微软雅黑" panose="020B0503020204020204" pitchFamily="34" charset="-122"/>
                <a:cs typeface="微软雅黑" panose="020B0503020204020204" pitchFamily="34" charset="-122"/>
              </a:rPr>
              <a:t>文件</a:t>
            </a:r>
            <a:r>
              <a:rPr sz="1400" b="1" spc="5" dirty="0">
                <a:solidFill>
                  <a:srgbClr val="FFFFFF"/>
                </a:solidFill>
                <a:latin typeface="微软雅黑" panose="020B0503020204020204" pitchFamily="34" charset="-122"/>
                <a:cs typeface="微软雅黑" panose="020B0503020204020204" pitchFamily="34" charset="-122"/>
              </a:rPr>
              <a:t>进 </a:t>
            </a:r>
            <a:r>
              <a:rPr sz="1400" b="1" dirty="0">
                <a:solidFill>
                  <a:srgbClr val="FFFFFF"/>
                </a:solidFill>
                <a:latin typeface="微软雅黑" panose="020B0503020204020204" pitchFamily="34" charset="-122"/>
                <a:cs typeface="微软雅黑" panose="020B0503020204020204" pitchFamily="34" charset="-122"/>
              </a:rPr>
              <a:t>行操作，对</a:t>
            </a:r>
            <a:r>
              <a:rPr sz="1400" b="1" spc="-5" dirty="0">
                <a:solidFill>
                  <a:srgbClr val="FFFFFF"/>
                </a:solidFill>
                <a:latin typeface="微软雅黑" panose="020B0503020204020204" pitchFamily="34" charset="-122"/>
                <a:cs typeface="微软雅黑" panose="020B0503020204020204" pitchFamily="34" charset="-122"/>
              </a:rPr>
              <a:t>dex</a:t>
            </a:r>
            <a:r>
              <a:rPr sz="1400" b="1" dirty="0">
                <a:solidFill>
                  <a:srgbClr val="FFFFFF"/>
                </a:solidFill>
                <a:latin typeface="微软雅黑" panose="020B0503020204020204" pitchFamily="34" charset="-122"/>
                <a:cs typeface="微软雅黑" panose="020B0503020204020204" pitchFamily="34" charset="-122"/>
              </a:rPr>
              <a:t>文件动刀子，必须知道</a:t>
            </a:r>
            <a:r>
              <a:rPr sz="1400" b="1" spc="-5" dirty="0">
                <a:solidFill>
                  <a:srgbClr val="FFFFFF"/>
                </a:solidFill>
                <a:latin typeface="微软雅黑" panose="020B0503020204020204" pitchFamily="34" charset="-122"/>
                <a:cs typeface="微软雅黑" panose="020B0503020204020204" pitchFamily="34" charset="-122"/>
              </a:rPr>
              <a:t>dex</a:t>
            </a:r>
            <a:r>
              <a:rPr sz="1400" b="1" dirty="0">
                <a:solidFill>
                  <a:srgbClr val="FFFFFF"/>
                </a:solidFill>
                <a:latin typeface="微软雅黑" panose="020B0503020204020204" pitchFamily="34" charset="-122"/>
                <a:cs typeface="微软雅黑" panose="020B0503020204020204" pitchFamily="34" charset="-122"/>
              </a:rPr>
              <a:t>文件是</a:t>
            </a:r>
            <a:r>
              <a:rPr sz="1400" b="1" spc="5" dirty="0">
                <a:solidFill>
                  <a:srgbClr val="FFFFFF"/>
                </a:solidFill>
                <a:latin typeface="微软雅黑" panose="020B0503020204020204" pitchFamily="34" charset="-122"/>
                <a:cs typeface="微软雅黑" panose="020B0503020204020204" pitchFamily="34" charset="-122"/>
              </a:rPr>
              <a:t>什 </a:t>
            </a:r>
            <a:r>
              <a:rPr sz="1400" b="1" spc="-5" dirty="0">
                <a:solidFill>
                  <a:srgbClr val="FFFFFF"/>
                </a:solidFill>
                <a:latin typeface="微软雅黑" panose="020B0503020204020204" pitchFamily="34" charset="-122"/>
                <a:cs typeface="微软雅黑" panose="020B0503020204020204" pitchFamily="34" charset="-122"/>
              </a:rPr>
              <a:t>么，能否直接动刀子。什么是源dex？什么是壳dex</a:t>
            </a:r>
            <a:r>
              <a:rPr sz="1400" b="1" spc="5" dirty="0">
                <a:solidFill>
                  <a:srgbClr val="FFFFFF"/>
                </a:solidFill>
                <a:latin typeface="微软雅黑" panose="020B0503020204020204" pitchFamily="34" charset="-122"/>
                <a:cs typeface="微软雅黑" panose="020B0503020204020204" pitchFamily="34" charset="-122"/>
              </a:rPr>
              <a:t>？</a:t>
            </a:r>
            <a:endParaRPr sz="1400" b="1">
              <a:latin typeface="微软雅黑" panose="020B0503020204020204" pitchFamily="34" charset="-122"/>
              <a:cs typeface="微软雅黑" panose="020B0503020204020204" pitchFamily="34" charset="-122"/>
            </a:endParaRPr>
          </a:p>
        </p:txBody>
      </p:sp>
      <p:sp>
        <p:nvSpPr>
          <p:cNvPr id="14" name="object 13"/>
          <p:cNvSpPr txBox="1"/>
          <p:nvPr/>
        </p:nvSpPr>
        <p:spPr>
          <a:xfrm>
            <a:off x="7683373" y="5099811"/>
            <a:ext cx="4276725" cy="992505"/>
          </a:xfrm>
          <a:prstGeom prst="rect">
            <a:avLst/>
          </a:prstGeom>
          <a:solidFill>
            <a:srgbClr val="00AFEF"/>
          </a:solidFill>
        </p:spPr>
        <p:txBody>
          <a:bodyPr vert="horz" wrap="square" lIns="0" tIns="23495" rIns="0" bIns="0" rtlCol="0">
            <a:spAutoFit/>
          </a:bodyPr>
          <a:p>
            <a:pPr marL="90805" marR="138430" algn="just">
              <a:lnSpc>
                <a:spcPct val="150000"/>
              </a:lnSpc>
              <a:spcBef>
                <a:spcPts val="185"/>
              </a:spcBef>
            </a:pPr>
            <a:r>
              <a:rPr sz="1400" b="1" spc="-5" dirty="0">
                <a:solidFill>
                  <a:srgbClr val="FFFFFF"/>
                </a:solidFill>
                <a:latin typeface="微软雅黑" panose="020B0503020204020204" pitchFamily="34" charset="-122"/>
                <a:cs typeface="微软雅黑" panose="020B0503020204020204" pitchFamily="34" charset="-122"/>
              </a:rPr>
              <a:t>加壳后的文件是不能直接用的，dex文件是加密的</a:t>
            </a:r>
            <a:r>
              <a:rPr sz="1400" b="1" dirty="0">
                <a:solidFill>
                  <a:srgbClr val="FFFFFF"/>
                </a:solidFill>
                <a:latin typeface="微软雅黑" panose="020B0503020204020204" pitchFamily="34" charset="-122"/>
                <a:cs typeface="微软雅黑" panose="020B0503020204020204" pitchFamily="34" charset="-122"/>
              </a:rPr>
              <a:t>， </a:t>
            </a:r>
            <a:r>
              <a:rPr sz="1400" b="1" spc="-5" dirty="0">
                <a:solidFill>
                  <a:srgbClr val="FFFFFF"/>
                </a:solidFill>
                <a:latin typeface="微软雅黑" panose="020B0503020204020204" pitchFamily="34" charset="-122"/>
                <a:cs typeface="微软雅黑" panose="020B0503020204020204" pitchFamily="34" charset="-122"/>
              </a:rPr>
              <a:t>所以我们需要对他进行解密，解密后的dex文件如</a:t>
            </a:r>
            <a:r>
              <a:rPr sz="1400" b="1" dirty="0">
                <a:solidFill>
                  <a:srgbClr val="FFFFFF"/>
                </a:solidFill>
                <a:latin typeface="微软雅黑" panose="020B0503020204020204" pitchFamily="34" charset="-122"/>
                <a:cs typeface="微软雅黑" panose="020B0503020204020204" pitchFamily="34" charset="-122"/>
              </a:rPr>
              <a:t>何 加载</a:t>
            </a:r>
            <a:r>
              <a:rPr sz="1400" b="1" spc="5" dirty="0">
                <a:solidFill>
                  <a:srgbClr val="FFFFFF"/>
                </a:solidFill>
                <a:latin typeface="微软雅黑" panose="020B0503020204020204" pitchFamily="34" charset="-122"/>
                <a:cs typeface="微软雅黑" panose="020B0503020204020204" pitchFamily="34" charset="-122"/>
              </a:rPr>
              <a:t>？</a:t>
            </a:r>
            <a:endParaRPr sz="1400" b="1">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APK</a:t>
            </a:r>
            <a:r>
              <a:rPr lang="zh-CN" altLang="en-US" sz="3200" dirty="0" smtClean="0">
                <a:sym typeface="+mn-ea"/>
              </a:rPr>
              <a:t>加载</a:t>
            </a:r>
            <a:r>
              <a:rPr lang="zh-CN" altLang="en-US" sz="3200" dirty="0" smtClean="0">
                <a:sym typeface="+mn-ea"/>
              </a:rPr>
              <a:t>流程</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3837305" y="1178560"/>
            <a:ext cx="4099560" cy="57378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加壳步骤</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4555" y="1456055"/>
            <a:ext cx="10619740" cy="4686300"/>
          </a:xfrm>
          <a:prstGeom prst="rect">
            <a:avLst/>
          </a:prstGeom>
          <a:noFill/>
        </p:spPr>
        <p:txBody>
          <a:bodyPr wrap="square" rtlCol="0" anchor="t">
            <a:spAutoFit/>
          </a:bodyPr>
          <a:p>
            <a:pPr marL="742950" lvl="1" indent="-285750">
              <a:lnSpc>
                <a:spcPct val="120000"/>
              </a:lnSpc>
              <a:buFont typeface="Arial" panose="020B0604020202020204" pitchFamily="34" charset="0"/>
              <a:buChar char="•"/>
            </a:pPr>
            <a:r>
              <a:rPr sz="1800" b="1">
                <a:solidFill>
                  <a:schemeClr val="bg1"/>
                </a:solidFill>
              </a:rPr>
              <a:t>1、制作原始项目的apk，这里称作original.apk；</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2、制作一个壳项目（具体功能见ps），编译通过后得到它的classes.dex文件，这里称作shell.dex，而壳项目的apk称作shell.apk（需要签名）；</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3、制作一个加壳工具（java工程就可以），按照以下流程工作：</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1）读取original.apk的byte流，并加密；</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2）读取shell.dex的byte流；</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3）new一个新的byte数组，长度为1）和2）的长度之和+4，因为我们要在shell.dex中保存original.apk的长度；</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4）在new byte数组中写入2），写入1），写入1）的长度；</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5）根据dex文件的结构，修改checksum文件头、Signature文件头和file_size文件头，最终生成一个新的classes.dex；</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4、替换掉2中的shell.apk中的classes.dex，并使用工具重新签名；</a:t>
            </a:r>
            <a:endParaRPr sz="1800" b="1">
              <a:solidFill>
                <a:schemeClr val="bg1"/>
              </a:solidFill>
            </a:endParaRPr>
          </a:p>
          <a:p>
            <a:pPr marL="742950" lvl="1" indent="-285750">
              <a:lnSpc>
                <a:spcPct val="120000"/>
              </a:lnSpc>
              <a:buFont typeface="Arial" panose="020B0604020202020204" pitchFamily="34" charset="0"/>
              <a:buChar char="•"/>
            </a:pPr>
            <a:r>
              <a:rPr sz="1800" b="1">
                <a:solidFill>
                  <a:schemeClr val="bg1"/>
                </a:solidFill>
              </a:rPr>
              <a:t>5、生成的新签名apk就是我们加壳过的apk了。</a:t>
            </a:r>
            <a:endParaRPr sz="1800" b="1">
              <a:solidFill>
                <a:schemeClr val="bg1"/>
              </a:solidFill>
            </a:endParaRPr>
          </a:p>
          <a:p>
            <a:pPr marL="742950" lvl="1" indent="-285750">
              <a:buFont typeface="Arial" panose="020B0604020202020204" pitchFamily="34" charset="0"/>
              <a:buChar char="•"/>
            </a:pPr>
            <a:endParaRPr sz="1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脱壳</a:t>
            </a:r>
            <a:r>
              <a:rPr lang="zh-CN" altLang="en-US" sz="3200" dirty="0" smtClean="0">
                <a:sym typeface="+mn-ea"/>
              </a:rPr>
              <a:t>流程</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108835" y="1960245"/>
            <a:ext cx="7719060" cy="3695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a:t>
            </a:r>
            <a:r>
              <a:rPr lang="en-US" sz="4000" dirty="0">
                <a:solidFill>
                  <a:srgbClr val="00B0F0"/>
                </a:solidFill>
              </a:rPr>
              <a:t> IO</a:t>
            </a:r>
            <a:r>
              <a:rPr lang="zh-CN" altLang="en-US" sz="4000" dirty="0">
                <a:solidFill>
                  <a:srgbClr val="00B0F0"/>
                </a:solidFill>
              </a:rPr>
              <a:t>原理</a:t>
            </a:r>
            <a:r>
              <a:rPr lang="zh-CN" altLang="en-US" sz="4000" dirty="0">
                <a:solidFill>
                  <a:srgbClr val="00B0F0"/>
                </a:solidFill>
              </a:rPr>
              <a:t>篇</a:t>
            </a:r>
            <a:r>
              <a:rPr sz="4000" dirty="0">
                <a:solidFill>
                  <a:srgbClr val="00B0F0"/>
                </a:solidFill>
              </a:rPr>
              <a:t>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03-IO加解密核心与dex文件改造过程分析</a:t>
            </a:r>
            <a:endParaRPr sz="2400" dirty="0">
              <a:solidFill>
                <a:srgbClr val="00B0F0"/>
              </a:solidFill>
            </a:endParaRPr>
          </a:p>
        </p:txBody>
      </p:sp>
      <p:sp>
        <p:nvSpPr>
          <p:cNvPr id="3" name="文本框 2"/>
          <p:cNvSpPr txBox="1"/>
          <p:nvPr/>
        </p:nvSpPr>
        <p:spPr>
          <a:xfrm>
            <a:off x="3477260" y="1744345"/>
            <a:ext cx="9589770" cy="3216910"/>
          </a:xfrm>
          <a:prstGeom prst="rect">
            <a:avLst/>
          </a:prstGeom>
        </p:spPr>
        <p:txBody>
          <a:bodyPr vert="horz" wrap="square" lIns="51029" tIns="25514" rIns="51029" bIns="25514" rtlCol="0">
            <a:noAutofit/>
          </a:bodyPr>
          <a:lstStyle/>
          <a:p>
            <a:pPr>
              <a:lnSpc>
                <a:spcPct val="135000"/>
              </a:lnSpc>
            </a:pPr>
            <a:r>
              <a:rPr>
                <a:solidFill>
                  <a:schemeClr val="bg1"/>
                </a:solidFill>
              </a:rPr>
              <a:t>    1.IO应用加解密核心原理</a:t>
            </a:r>
            <a:endParaRPr>
              <a:solidFill>
                <a:schemeClr val="bg1"/>
              </a:solidFill>
            </a:endParaRPr>
          </a:p>
          <a:p>
            <a:pPr>
              <a:lnSpc>
                <a:spcPct val="135000"/>
              </a:lnSpc>
            </a:pPr>
            <a:r>
              <a:rPr>
                <a:solidFill>
                  <a:schemeClr val="bg1"/>
                </a:solidFill>
              </a:rPr>
              <a:t>    2.文件加密的意义</a:t>
            </a:r>
            <a:endParaRPr>
              <a:solidFill>
                <a:schemeClr val="bg1"/>
              </a:solidFill>
            </a:endParaRPr>
          </a:p>
          <a:p>
            <a:pPr>
              <a:lnSpc>
                <a:spcPct val="135000"/>
              </a:lnSpc>
            </a:pPr>
            <a:r>
              <a:rPr>
                <a:solidFill>
                  <a:schemeClr val="bg1"/>
                </a:solidFill>
              </a:rPr>
              <a:t>    3.文件加密与文件混淆</a:t>
            </a:r>
            <a:endParaRPr>
              <a:solidFill>
                <a:schemeClr val="bg1"/>
              </a:solidFill>
            </a:endParaRPr>
          </a:p>
          <a:p>
            <a:pPr>
              <a:lnSpc>
                <a:spcPct val="135000"/>
              </a:lnSpc>
            </a:pPr>
            <a:r>
              <a:rPr>
                <a:solidFill>
                  <a:schemeClr val="bg1"/>
                </a:solidFill>
              </a:rPr>
              <a:t>    4.初探加密算法</a:t>
            </a:r>
            <a:endParaRPr>
              <a:solidFill>
                <a:schemeClr val="bg1"/>
              </a:solidFill>
            </a:endParaRPr>
          </a:p>
          <a:p>
            <a:pPr>
              <a:lnSpc>
                <a:spcPct val="135000"/>
              </a:lnSpc>
            </a:pPr>
            <a:r>
              <a:rPr>
                <a:solidFill>
                  <a:schemeClr val="bg1"/>
                </a:solidFill>
              </a:rPr>
              <a:t>    5.dex文件加密与解密 </a:t>
            </a:r>
            <a:endParaRPr>
              <a:solidFill>
                <a:schemeClr val="bg1"/>
              </a:solidFill>
            </a:endParaRPr>
          </a:p>
          <a:p>
            <a:pPr>
              <a:lnSpc>
                <a:spcPct val="135000"/>
              </a:lnSpc>
            </a:pPr>
            <a:r>
              <a:rPr>
                <a:solidFill>
                  <a:schemeClr val="bg1"/>
                </a:solidFill>
              </a:rPr>
              <a:t>    6.APK打包流程与加壳过程</a:t>
            </a:r>
            <a:endParaRPr>
              <a:solidFill>
                <a:schemeClr val="bg1"/>
              </a:solidFill>
            </a:endParaRPr>
          </a:p>
          <a:p>
            <a:pPr>
              <a:lnSpc>
                <a:spcPct val="135000"/>
              </a:lnSpc>
            </a:pPr>
            <a:r>
              <a:rPr>
                <a:solidFill>
                  <a:schemeClr val="bg1"/>
                </a:solidFill>
              </a:rPr>
              <a:t>    7.APK解包流程与脱壳过程</a:t>
            </a:r>
            <a:endParaRPr>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IO</a:t>
            </a:r>
            <a:r>
              <a:rPr lang="zh-CN" altLang="en-US" sz="3200" dirty="0" smtClean="0">
                <a:sym typeface="+mn-ea"/>
              </a:rPr>
              <a:t>及序列化</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44600" y="1529080"/>
            <a:ext cx="10750550" cy="2584450"/>
          </a:xfrm>
          <a:prstGeom prst="rect">
            <a:avLst/>
          </a:prstGeom>
          <a:noFill/>
        </p:spPr>
        <p:txBody>
          <a:bodyPr wrap="square" rtlCol="0" anchor="t">
            <a:spAutoFit/>
          </a:bodyPr>
          <a:p>
            <a:pPr marL="285750" indent="-285750">
              <a:buFont typeface="Arial" panose="020B0604020202020204" pitchFamily="34" charset="0"/>
              <a:buChar char="•"/>
            </a:pPr>
            <a:r>
              <a:rPr lang="en-US" dirty="0" smtClean="0">
                <a:solidFill>
                  <a:schemeClr val="bg1"/>
                </a:solidFill>
                <a:sym typeface="+mn-ea"/>
              </a:rPr>
              <a:t>IO</a:t>
            </a:r>
            <a:r>
              <a:rPr lang="zh-CN" altLang="en-US" dirty="0" smtClean="0">
                <a:solidFill>
                  <a:schemeClr val="bg1"/>
                </a:solidFill>
                <a:sym typeface="+mn-ea"/>
              </a:rPr>
              <a:t>及序列化学习完成后，我能用用他们做什么？</a:t>
            </a:r>
            <a:endParaRPr lang="zh-CN" altLang="en-US" dirty="0" smtClean="0">
              <a:solidFill>
                <a:schemeClr val="bg1"/>
              </a:solidFill>
              <a:sym typeface="+mn-ea"/>
            </a:endParaRPr>
          </a:p>
          <a:p>
            <a:pPr marL="285750" indent="-285750">
              <a:buFont typeface="Arial" panose="020B0604020202020204" pitchFamily="34" charset="0"/>
              <a:buChar char="•"/>
            </a:pPr>
            <a:endParaRPr lang="zh-CN" altLang="en-US" dirty="0" smtClean="0">
              <a:solidFill>
                <a:schemeClr val="bg1"/>
              </a:solidFill>
              <a:sym typeface="+mn-ea"/>
            </a:endParaRPr>
          </a:p>
          <a:p>
            <a:pPr marL="285750" indent="-285750">
              <a:buFont typeface="Arial" panose="020B0604020202020204" pitchFamily="34" charset="0"/>
              <a:buChar char="•"/>
            </a:pPr>
            <a:endParaRPr lang="zh-CN" altLang="en-US" dirty="0" smtClean="0">
              <a:solidFill>
                <a:schemeClr val="bg1"/>
              </a:solidFill>
              <a:sym typeface="+mn-ea"/>
            </a:endParaRPr>
          </a:p>
          <a:p>
            <a:pPr marL="742950" lvl="1" indent="-285750">
              <a:buFont typeface="Arial" panose="020B0604020202020204" pitchFamily="34" charset="0"/>
              <a:buChar char="•"/>
            </a:pPr>
            <a:r>
              <a:rPr lang="zh-CN" altLang="en-US" dirty="0" smtClean="0">
                <a:solidFill>
                  <a:schemeClr val="bg1"/>
                </a:solidFill>
                <a:sym typeface="+mn-ea"/>
              </a:rPr>
              <a:t>数据的加解密</a:t>
            </a:r>
            <a:endParaRPr lang="zh-CN" altLang="en-US" dirty="0" smtClean="0">
              <a:solidFill>
                <a:schemeClr val="bg1"/>
              </a:solidFill>
              <a:sym typeface="+mn-ea"/>
            </a:endParaRPr>
          </a:p>
          <a:p>
            <a:pPr marL="742950" lvl="1" indent="-285750">
              <a:buFont typeface="Arial" panose="020B0604020202020204" pitchFamily="34" charset="0"/>
              <a:buChar char="•"/>
            </a:pPr>
            <a:endParaRPr lang="zh-CN" altLang="en-US" dirty="0" smtClean="0">
              <a:solidFill>
                <a:schemeClr val="bg1"/>
              </a:solidFill>
              <a:sym typeface="+mn-ea"/>
            </a:endParaRPr>
          </a:p>
          <a:p>
            <a:pPr marL="742950" lvl="1" indent="-285750">
              <a:buFont typeface="Arial" panose="020B0604020202020204" pitchFamily="34" charset="0"/>
              <a:buChar char="•"/>
            </a:pPr>
            <a:r>
              <a:rPr lang="zh-CN" altLang="en-US" dirty="0" smtClean="0">
                <a:solidFill>
                  <a:schemeClr val="bg1"/>
                </a:solidFill>
                <a:sym typeface="+mn-ea"/>
              </a:rPr>
              <a:t>文件的</a:t>
            </a:r>
            <a:r>
              <a:rPr lang="zh-CN" altLang="en-US" dirty="0" smtClean="0">
                <a:solidFill>
                  <a:schemeClr val="bg1"/>
                </a:solidFill>
                <a:sym typeface="+mn-ea"/>
              </a:rPr>
              <a:t>读写</a:t>
            </a:r>
            <a:endParaRPr lang="zh-CN" altLang="en-US" dirty="0" smtClean="0">
              <a:solidFill>
                <a:schemeClr val="bg1"/>
              </a:solidFill>
              <a:sym typeface="+mn-ea"/>
            </a:endParaRPr>
          </a:p>
          <a:p>
            <a:pPr marL="742950" lvl="1" indent="-285750">
              <a:buFont typeface="Arial" panose="020B0604020202020204" pitchFamily="34" charset="0"/>
              <a:buChar char="•"/>
            </a:pPr>
            <a:r>
              <a:rPr lang="zh-CN" altLang="en-US" dirty="0" smtClean="0">
                <a:solidFill>
                  <a:schemeClr val="bg1"/>
                </a:solidFill>
                <a:sym typeface="+mn-ea"/>
              </a:rPr>
              <a:t>网络数据的</a:t>
            </a:r>
            <a:r>
              <a:rPr lang="zh-CN" altLang="en-US" dirty="0" smtClean="0">
                <a:solidFill>
                  <a:schemeClr val="bg1"/>
                </a:solidFill>
                <a:sym typeface="+mn-ea"/>
              </a:rPr>
              <a:t>传输</a:t>
            </a:r>
            <a:endParaRPr lang="zh-CN" altLang="en-US" dirty="0" smtClean="0">
              <a:solidFill>
                <a:schemeClr val="bg1"/>
              </a:solidFill>
              <a:sym typeface="+mn-ea"/>
            </a:endParaRPr>
          </a:p>
          <a:p>
            <a:pPr marL="285750" indent="-285750">
              <a:buFont typeface="Arial" panose="020B0604020202020204" pitchFamily="34" charset="0"/>
              <a:buChar char="•"/>
            </a:pPr>
            <a:endParaRPr lang="zh-CN" altLang="en-US" dirty="0" smtClean="0">
              <a:solidFill>
                <a:schemeClr val="bg1"/>
              </a:solidFill>
              <a:sym typeface="+mn-ea"/>
            </a:endParaRPr>
          </a:p>
          <a:p>
            <a:pPr marL="285750" indent="-285750">
              <a:buFont typeface="Arial" panose="020B0604020202020204" pitchFamily="34" charset="0"/>
              <a:buChar char="•"/>
            </a:pPr>
            <a:endParaRPr lang="zh-CN" altLang="en-US"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加解密的核心原理</a:t>
            </a:r>
            <a:endParaRPr lang="zh-CN"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84225" y="1576705"/>
            <a:ext cx="11008360" cy="2861310"/>
          </a:xfrm>
          <a:prstGeom prst="rect">
            <a:avLst/>
          </a:prstGeom>
          <a:noFill/>
        </p:spPr>
        <p:txBody>
          <a:bodyPr wrap="square" rtlCol="0" anchor="t">
            <a:spAutoFit/>
          </a:bodyPr>
          <a:p>
            <a:pPr marL="742950" lvl="1" indent="-285750">
              <a:buFont typeface="Arial" panose="020B0604020202020204" pitchFamily="34" charset="0"/>
              <a:buChar char="•"/>
            </a:pPr>
            <a:r>
              <a:rPr sz="1800">
                <a:solidFill>
                  <a:schemeClr val="bg1"/>
                </a:solidFill>
              </a:rPr>
              <a:t>加密原理其实很简单，通俗的说就是打乱所加密文件的内容，举个简单例子：你的桌面图标是不是可以按顺序排列，按时间排列，按大小排列，按内容排列？对的就是这个原理 加密就是打乱信息内容，比如把第一个字放在最后，在吧最后一个字放在前面，按照一定的算法，给一个自己编写的函数，比如递归加密，异或加密等等，解密的时候倒过来解密，异或加密，倒过来解密就是先或在异。 有的加密，把内容打乱后在进行2次整体加密。。完了后在加…… 其实不用加密软软件：我根据加密的原理自己手动加密，</a:t>
            </a:r>
            <a:r>
              <a:rPr lang="zh-CN" sz="1800">
                <a:solidFill>
                  <a:schemeClr val="bg1"/>
                </a:solidFill>
              </a:rPr>
              <a:t>一</a:t>
            </a:r>
            <a:r>
              <a:rPr sz="1800">
                <a:solidFill>
                  <a:schemeClr val="bg1"/>
                </a:solidFill>
              </a:rPr>
              <a:t>个简单的方法。。你把文件后缀名改掉，比如JPG，改成CHM,log.WIN等等。。个人倾向改成系统问价后缀，然后把改了的文件在压缩，，压缩后在吧压缩文件后缀RAR在改掉、、，，恶心吧。。多改几次。。别人怎么能打开？当然你的指导顺序在改回来。。一般我是最后改成INF或者COM系统后缀放在C盘的系统问文件夹下面。。。一般别人也不会动、。 </a:t>
            </a:r>
            <a:endParaRPr sz="1800">
              <a:solidFill>
                <a:schemeClr val="bg1"/>
              </a:solidFill>
            </a:endParaRPr>
          </a:p>
          <a:p>
            <a:pPr marL="457200" lvl="1" indent="0">
              <a:buFont typeface="Arial" panose="020B0604020202020204" pitchFamily="34" charset="0"/>
              <a:buNone/>
            </a:pPr>
            <a:endParaRPr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120" y="3472510"/>
            <a:ext cx="12055205" cy="614405"/>
          </a:xfrm>
        </p:spPr>
        <p:txBody>
          <a:bodyPr/>
          <a:lstStyle/>
          <a:p>
            <a:r>
              <a:rPr lang="zh-CN" altLang="en-US" sz="3200" dirty="0" smtClean="0">
                <a:sym typeface="+mn-ea"/>
              </a:rPr>
              <a:t>我们能自己写算法，做加</a:t>
            </a:r>
            <a:r>
              <a:rPr lang="zh-CN" altLang="en-US" sz="3200" dirty="0" smtClean="0">
                <a:sym typeface="+mn-ea"/>
              </a:rPr>
              <a:t>密？</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数字签名</a:t>
            </a:r>
            <a:r>
              <a:rPr lang="en-US" altLang="zh-CN" sz="3200" dirty="0" smtClean="0">
                <a:sym typeface="+mn-ea"/>
              </a:rPr>
              <a:t>-</a:t>
            </a:r>
            <a:r>
              <a:rPr lang="zh-CN" altLang="en-US" sz="3200" dirty="0" smtClean="0">
                <a:sym typeface="+mn-ea"/>
              </a:rPr>
              <a:t>哈希</a:t>
            </a:r>
            <a:r>
              <a:rPr lang="zh-CN" altLang="en-US" sz="3200" dirty="0" smtClean="0">
                <a:sym typeface="+mn-ea"/>
              </a:rPr>
              <a:t>散列</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44600" y="1744345"/>
            <a:ext cx="10772775" cy="3692525"/>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accent1"/>
                </a:solidFill>
                <a:effectLst>
                  <a:outerShdw blurRad="38100" dist="25400" dir="5400000" algn="ctr" rotWithShape="0">
                    <a:srgbClr val="6E747A">
                      <a:alpha val="43000"/>
                    </a:srgbClr>
                  </a:outerShdw>
                </a:effectLst>
              </a:rPr>
              <a:t>MD5算法</a:t>
            </a:r>
            <a:r>
              <a:rPr lang="en-US" altLang="zh-CN">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a:p>
            <a:pPr marL="742950" lvl="1" indent="-285750">
              <a:buFont typeface="Arial" panose="020B0604020202020204" pitchFamily="34" charset="0"/>
              <a:buChar char="•"/>
            </a:pPr>
            <a:r>
              <a:rPr lang="zh-CN" altLang="en-US">
                <a:solidFill>
                  <a:schemeClr val="bg1"/>
                </a:solidFill>
              </a:rPr>
              <a:t>MD5 用的是 哈希函数，它的典型应用是对一段信息产生 信息摘要，以 防止被篡改。严格来说，MD5 不是一种 加密算法 而是 摘要算法。无论是多长的输入，MD5 都会输出长度为 128bits 的一个串 (通常用 16 进制 表示为 32 个字符)。。</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对称加密和非对称加密</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加密算法分 对称加密 和 非对称加密，其中对称加密算法的加密与解密 密钥相同，非对称加密算法的加密密钥与解密 密钥不同，此外，还有一类 不需要密钥 的 散列算法。</a:t>
            </a:r>
            <a:endParaRPr lang="zh-CN" altLang="en-US">
              <a:solidFill>
                <a:schemeClr val="bg1"/>
              </a:solidFill>
            </a:endParaRPr>
          </a:p>
          <a:p>
            <a:pPr marL="285750" lvl="0" indent="-285750">
              <a:buFont typeface="Arial" panose="020B0604020202020204" pitchFamily="34" charset="0"/>
              <a:buChar char="•"/>
            </a:pPr>
            <a:endParaRPr lang="zh-CN" altLang="en-US" sz="1800">
              <a:solidFill>
                <a:schemeClr val="bg1"/>
              </a:solidFill>
            </a:endParaRPr>
          </a:p>
          <a:p>
            <a:pPr marL="285750" lvl="0" indent="-285750">
              <a:buFont typeface="Arial" panose="020B0604020202020204" pitchFamily="34" charset="0"/>
              <a:buChar char="•"/>
            </a:pPr>
            <a:r>
              <a:rPr lang="zh-CN" altLang="en-US" sz="1800">
                <a:solidFill>
                  <a:schemeClr val="accent1"/>
                </a:solidFill>
                <a:effectLst>
                  <a:outerShdw blurRad="38100" dist="25400" dir="5400000" algn="ctr" rotWithShape="0">
                    <a:srgbClr val="6E747A">
                      <a:alpha val="43000"/>
                    </a:srgbClr>
                  </a:outerShdw>
                </a:effectLst>
              </a:rPr>
              <a:t>SHA1算法：</a:t>
            </a:r>
            <a:endParaRPr lang="zh-CN" altLang="en-US" sz="1800">
              <a:solidFill>
                <a:schemeClr val="bg1"/>
              </a:solidFill>
            </a:endParaRPr>
          </a:p>
          <a:p>
            <a:pPr marL="742950" lvl="1" indent="-285750">
              <a:buFont typeface="Arial" panose="020B0604020202020204" pitchFamily="34" charset="0"/>
              <a:buChar char="•"/>
            </a:pPr>
            <a:r>
              <a:rPr lang="zh-CN" altLang="en-US">
                <a:solidFill>
                  <a:schemeClr val="bg1"/>
                </a:solidFill>
                <a:sym typeface="+mn-ea"/>
              </a:rPr>
              <a:t>HA1 是和 MD5 一样流行的 消息摘要算法，然而 SHA1 比 MD5 的 安全性更强。对于长度小于 2 ^ 64 位的消息，SHA1 会产生一个 160 位的 消息摘要。基于 MD5、SHA1 的信息摘要特性以及 不可逆 (一般而言)，可以被应用在检查 文件完整性 以及 数字签名 等场景。</a:t>
            </a:r>
            <a:endParaRPr lang="zh-CN" altLang="en-US">
              <a:solidFill>
                <a:schemeClr val="bg1"/>
              </a:solidFill>
              <a:sym typeface="+mn-ea"/>
            </a:endParaRPr>
          </a:p>
          <a:p>
            <a:pPr marL="742950" lvl="1" indent="-285750">
              <a:buFont typeface="Arial" panose="020B0604020202020204" pitchFamily="34" charset="0"/>
              <a:buChar char="•"/>
            </a:pPr>
            <a:endParaRPr lang="zh-CN" altLang="en-US">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对称加密与非对称</a:t>
            </a:r>
            <a:r>
              <a:rPr lang="zh-CN" altLang="en-US" sz="3200" dirty="0" smtClean="0">
                <a:sym typeface="+mn-ea"/>
              </a:rPr>
              <a:t>加密</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44600" y="1744345"/>
            <a:ext cx="10772775" cy="4523105"/>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accent1"/>
                </a:solidFill>
                <a:effectLst>
                  <a:outerShdw blurRad="38100" dist="25400" dir="5400000" algn="ctr" rotWithShape="0">
                    <a:srgbClr val="6E747A">
                      <a:alpha val="43000"/>
                    </a:srgbClr>
                  </a:outerShdw>
                </a:effectLst>
              </a:rPr>
              <a:t>AES算法</a:t>
            </a:r>
            <a:r>
              <a:rPr lang="en-US" altLang="zh-CN">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a:p>
            <a:pPr marL="742950" lvl="1" indent="-285750">
              <a:buFont typeface="Arial" panose="020B0604020202020204" pitchFamily="34" charset="0"/>
              <a:buChar char="•"/>
            </a:pPr>
            <a:r>
              <a:rPr lang="zh-CN" altLang="en-US">
                <a:solidFill>
                  <a:schemeClr val="bg1"/>
                </a:solidFill>
              </a:rPr>
              <a:t>AES 加密算法是密码学中的 高级加密标准，该加密算法采用 对称分组密码体制，密钥长度的最少支持为 128 位、 192 位、256 位，分组长度 128 位，算法应易于各种硬件和软件实现。这种加密算法是美国联邦政府采用的 区块加密标准。</a:t>
            </a:r>
            <a:endParaRPr lang="zh-CN" altLang="en-US">
              <a:solidFill>
                <a:schemeClr val="bg1"/>
              </a:solidFill>
            </a:endParaRPr>
          </a:p>
          <a:p>
            <a:pPr marL="285750" lvl="0" indent="-285750">
              <a:buFont typeface="Arial" panose="020B0604020202020204" pitchFamily="34" charset="0"/>
              <a:buChar char="•"/>
            </a:pPr>
            <a:endParaRPr lang="zh-CN" altLang="en-US" sz="1800">
              <a:solidFill>
                <a:schemeClr val="bg1"/>
              </a:solidFill>
            </a:endParaRPr>
          </a:p>
          <a:p>
            <a:pPr marL="285750" lvl="0" indent="-285750">
              <a:buFont typeface="Arial" panose="020B0604020202020204" pitchFamily="34" charset="0"/>
              <a:buChar char="•"/>
            </a:pPr>
            <a:endParaRPr lang="zh-CN" altLang="en-US" sz="1800">
              <a:solidFill>
                <a:schemeClr val="bg1"/>
              </a:solidFill>
            </a:endParaRPr>
          </a:p>
          <a:p>
            <a:pPr marL="285750" lvl="0" indent="-285750">
              <a:buFont typeface="Arial" panose="020B0604020202020204" pitchFamily="34" charset="0"/>
              <a:buChar char="•"/>
            </a:pPr>
            <a:endParaRPr lang="zh-CN" altLang="en-US" sz="1800">
              <a:solidFill>
                <a:schemeClr val="bg1"/>
              </a:solidFill>
            </a:endParaRPr>
          </a:p>
          <a:p>
            <a:pPr marL="285750" lvl="0" indent="-285750">
              <a:buFont typeface="Arial" panose="020B0604020202020204" pitchFamily="34" charset="0"/>
              <a:buChar char="•"/>
            </a:pPr>
            <a:r>
              <a:rPr lang="zh-CN" altLang="en-US" sz="1800">
                <a:solidFill>
                  <a:schemeClr val="accent1"/>
                </a:solidFill>
                <a:effectLst>
                  <a:outerShdw blurRad="38100" dist="25400" dir="5400000" algn="ctr" rotWithShape="0">
                    <a:srgbClr val="6E747A">
                      <a:alpha val="43000"/>
                    </a:srgbClr>
                  </a:outerShdw>
                </a:effectLst>
              </a:rPr>
              <a:t>RSA算法：</a:t>
            </a:r>
            <a:endParaRPr lang="zh-CN" altLang="en-US" sz="1800">
              <a:solidFill>
                <a:schemeClr val="bg1"/>
              </a:solidFill>
            </a:endParaRPr>
          </a:p>
          <a:p>
            <a:pPr marL="742950" lvl="1" indent="-285750">
              <a:buFont typeface="Arial" panose="020B0604020202020204" pitchFamily="34" charset="0"/>
              <a:buChar char="•"/>
            </a:pPr>
            <a:r>
              <a:rPr lang="zh-CN" altLang="en-US">
                <a:solidFill>
                  <a:schemeClr val="bg1"/>
                </a:solidFill>
                <a:sym typeface="+mn-ea"/>
              </a:rPr>
              <a:t>RSA 加密算法是目前最有影响力的 公钥加密算法，并且被普遍认为是目前 最优秀的公钥方案 之一。RSA 是第一个能同时用于 加密 和 数字签名 的算法，它能够 抵抗 到目前为止已知的 所有密码攻击，已被 ISO 推荐为公钥数据加密标准。</a:t>
            </a:r>
            <a:endParaRPr lang="zh-CN" altLang="en-US">
              <a:solidFill>
                <a:schemeClr val="bg1"/>
              </a:solidFill>
              <a:sym typeface="+mn-ea"/>
            </a:endParaRPr>
          </a:p>
          <a:p>
            <a:pPr marL="285750" lvl="0" indent="-285750">
              <a:buFont typeface="Arial" panose="020B0604020202020204" pitchFamily="34" charset="0"/>
              <a:buChar char="•"/>
            </a:pPr>
            <a:r>
              <a:rPr lang="zh-CN" altLang="en-US">
                <a:solidFill>
                  <a:schemeClr val="accent1"/>
                </a:solidFill>
                <a:effectLst>
                  <a:outerShdw blurRad="38100" dist="25400" dir="5400000" algn="ctr" rotWithShape="0">
                    <a:srgbClr val="6E747A">
                      <a:alpha val="43000"/>
                    </a:srgbClr>
                  </a:outerShdw>
                </a:effectLst>
                <a:sym typeface="+mn-ea"/>
              </a:rPr>
              <a:t>ECC算法：</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sym typeface="+mn-ea"/>
              </a:rPr>
              <a:t>ECC 也是一种 非对称加密算法，主要优势是在某些情况下，它比其他的方法使用 更小的密钥，比如 RSA 加密算法，提供 相当的或更高等级 的安全级别。不过一个缺点是 加密和解密操作 的实现比其他机制 时间长 (相比 RSA 算法，该算法对 CPU 消耗严重)。。</a:t>
            </a:r>
            <a:endParaRPr lang="zh-CN" altLang="en-US">
              <a:solidFill>
                <a:schemeClr val="bg1"/>
              </a:solidFill>
              <a:sym typeface="+mn-ea"/>
            </a:endParaRPr>
          </a:p>
          <a:p>
            <a:pPr marL="742950" lvl="1" indent="-285750">
              <a:buFont typeface="Arial" panose="020B0604020202020204" pitchFamily="34" charset="0"/>
              <a:buChar char="•"/>
            </a:pPr>
            <a:endParaRPr lang="zh-CN" altLang="en-US">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各算法比较</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316990" y="2176145"/>
            <a:ext cx="9464040" cy="1211580"/>
          </a:xfrm>
          <a:prstGeom prst="rect">
            <a:avLst/>
          </a:prstGeom>
        </p:spPr>
      </p:pic>
      <p:sp>
        <p:nvSpPr>
          <p:cNvPr id="6" name="文本框 5"/>
          <p:cNvSpPr txBox="1"/>
          <p:nvPr/>
        </p:nvSpPr>
        <p:spPr>
          <a:xfrm>
            <a:off x="1244600" y="1744345"/>
            <a:ext cx="10772775" cy="2306955"/>
          </a:xfrm>
          <a:prstGeom prst="rect">
            <a:avLst/>
          </a:prstGeom>
          <a:noFill/>
        </p:spPr>
        <p:txBody>
          <a:bodyPr wrap="square" rtlCol="0" anchor="t">
            <a:spAutoFit/>
          </a:bodyPr>
          <a:p>
            <a:pPr marL="285750" indent="-285750">
              <a:buFont typeface="Arial" panose="020B0604020202020204" pitchFamily="34" charset="0"/>
              <a:buChar char="•"/>
            </a:pPr>
            <a:r>
              <a:rPr lang="zh-CN" altLang="en-US" b="1">
                <a:solidFill>
                  <a:schemeClr val="bg1"/>
                </a:solidFill>
              </a:rPr>
              <a:t>散列</a:t>
            </a:r>
            <a:endParaRPr lang="zh-CN" altLang="en-US" b="1">
              <a:solidFill>
                <a:schemeClr val="bg1"/>
              </a:solidFill>
            </a:endParaRPr>
          </a:p>
          <a:p>
            <a:pPr marL="285750" indent="-285750">
              <a:buFont typeface="Arial" panose="020B0604020202020204" pitchFamily="34" charset="0"/>
              <a:buChar char="•"/>
            </a:pPr>
            <a:endParaRPr lang="zh-CN" altLang="en-US" b="1">
              <a:solidFill>
                <a:schemeClr val="bg1"/>
              </a:solidFill>
            </a:endParaRPr>
          </a:p>
          <a:p>
            <a:pPr marL="285750" indent="-285750">
              <a:buFont typeface="Arial" panose="020B0604020202020204" pitchFamily="34" charset="0"/>
              <a:buChar char="•"/>
            </a:pPr>
            <a:endParaRPr lang="zh-CN" altLang="en-US" b="1">
              <a:solidFill>
                <a:schemeClr val="bg1"/>
              </a:solidFill>
            </a:endParaRPr>
          </a:p>
          <a:p>
            <a:pPr marL="285750" indent="-285750">
              <a:buFont typeface="Arial" panose="020B0604020202020204" pitchFamily="34" charset="0"/>
              <a:buChar char="•"/>
            </a:pPr>
            <a:endParaRPr lang="zh-CN" altLang="en-US" b="1">
              <a:solidFill>
                <a:schemeClr val="bg1"/>
              </a:solidFill>
            </a:endParaRPr>
          </a:p>
          <a:p>
            <a:pPr marL="285750" indent="-285750">
              <a:buFont typeface="Arial" panose="020B0604020202020204" pitchFamily="34" charset="0"/>
              <a:buChar char="•"/>
            </a:pPr>
            <a:endParaRPr lang="zh-CN" altLang="en-US" b="1">
              <a:solidFill>
                <a:schemeClr val="bg1"/>
              </a:solidFill>
            </a:endParaRPr>
          </a:p>
          <a:p>
            <a:pPr marL="285750" indent="-285750">
              <a:buFont typeface="Arial" panose="020B0604020202020204" pitchFamily="34" charset="0"/>
              <a:buChar char="•"/>
            </a:pPr>
            <a:endParaRPr lang="zh-CN" altLang="en-US" b="1">
              <a:solidFill>
                <a:schemeClr val="bg1"/>
              </a:solidFill>
            </a:endParaRPr>
          </a:p>
          <a:p>
            <a:pPr marL="285750" indent="-285750">
              <a:buFont typeface="Arial" panose="020B0604020202020204" pitchFamily="34" charset="0"/>
              <a:buChar char="•"/>
            </a:pPr>
            <a:endParaRPr lang="zh-CN" altLang="en-US" b="1">
              <a:solidFill>
                <a:schemeClr val="bg1"/>
              </a:solidFill>
            </a:endParaRPr>
          </a:p>
          <a:p>
            <a:pPr marL="285750" indent="-285750">
              <a:buFont typeface="Arial" panose="020B0604020202020204" pitchFamily="34" charset="0"/>
              <a:buChar char="•"/>
            </a:pPr>
            <a:r>
              <a:rPr lang="zh-CN" altLang="en-US" b="1">
                <a:solidFill>
                  <a:schemeClr val="bg1"/>
                </a:solidFill>
              </a:rPr>
              <a:t>对称加密算法</a:t>
            </a:r>
            <a:endParaRPr lang="zh-CN" altLang="en-US" b="1">
              <a:solidFill>
                <a:schemeClr val="bg1"/>
              </a:solidFill>
            </a:endParaRPr>
          </a:p>
        </p:txBody>
      </p:sp>
      <p:pic>
        <p:nvPicPr>
          <p:cNvPr id="7" name="图片 6"/>
          <p:cNvPicPr>
            <a:picLocks noChangeAspect="1"/>
          </p:cNvPicPr>
          <p:nvPr/>
        </p:nvPicPr>
        <p:blipFill>
          <a:blip r:embed="rId2"/>
          <a:stretch>
            <a:fillRect/>
          </a:stretch>
        </p:blipFill>
        <p:spPr>
          <a:xfrm>
            <a:off x="1316990" y="4264660"/>
            <a:ext cx="9189720" cy="15087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2624</Words>
  <Application>WPS 演示</Application>
  <PresentationFormat>自定义</PresentationFormat>
  <Paragraphs>160</Paragraphs>
  <Slides>19</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Calibri</vt:lpstr>
      <vt:lpstr>Segoe UI</vt:lpstr>
      <vt:lpstr>Calibri</vt:lpstr>
      <vt:lpstr>黑体</vt:lpstr>
      <vt:lpstr>思源黑体 CN Normal</vt:lpstr>
      <vt:lpstr>微软雅黑</vt:lpstr>
      <vt:lpstr>Arial Unicode MS</vt:lpstr>
      <vt:lpstr>Calibri Light</vt:lpstr>
      <vt:lpstr>Segoe Print</vt:lpstr>
      <vt:lpstr>Wingdings</vt:lpstr>
      <vt:lpstr>Arial</vt:lpstr>
      <vt:lpstr>Times New Roman</vt:lpstr>
      <vt:lpstr>第一PPT，www.1ppt.com</vt:lpstr>
      <vt:lpstr>PowerPoint 演示文稿</vt:lpstr>
      <vt:lpstr>PowerPoint 演示文稿</vt:lpstr>
      <vt:lpstr>PowerPoint 演示文稿</vt:lpstr>
      <vt:lpstr>IO及序列化</vt:lpstr>
      <vt:lpstr>加解密的核心原理</vt:lpstr>
      <vt:lpstr>我们能自己写算法，做加密？</vt:lpstr>
      <vt:lpstr>数字签名-哈希散列</vt:lpstr>
      <vt:lpstr>对称加密与非对称加密</vt:lpstr>
      <vt:lpstr>各算法比较</vt:lpstr>
      <vt:lpstr>非对称加密算法比较</vt:lpstr>
      <vt:lpstr>大厂中的加密思想</vt:lpstr>
      <vt:lpstr>APK反编译原理及实战</vt:lpstr>
      <vt:lpstr>加固的总体思想</vt:lpstr>
      <vt:lpstr>加固基本原理</vt:lpstr>
      <vt:lpstr>APK加载流程</vt:lpstr>
      <vt:lpstr>加壳步骤</vt:lpstr>
      <vt:lpstr>脱壳流程</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264</cp:revision>
  <dcterms:created xsi:type="dcterms:W3CDTF">2016-09-17T14:09:00Z</dcterms:created>
  <dcterms:modified xsi:type="dcterms:W3CDTF">2021-11-02T06:08:53Z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B08D0B217FE444628D719DF8C4CCCDFB</vt:lpwstr>
  </property>
  <property fmtid="{D5CDD505-2E9C-101B-9397-08002B2CF9AE}" pid="3" name="KSOProductBuildVer">
    <vt:lpwstr>2052-11.1.0.11045</vt:lpwstr>
  </property>
</Properties>
</file>