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16" r:id="rId3"/>
    <p:sldId id="2717" r:id="rId5"/>
    <p:sldId id="2718" r:id="rId6"/>
    <p:sldId id="3094" r:id="rId7"/>
    <p:sldId id="3137" r:id="rId8"/>
    <p:sldId id="3153" r:id="rId9"/>
    <p:sldId id="3193" r:id="rId10"/>
    <p:sldId id="3138" r:id="rId11"/>
    <p:sldId id="3052" r:id="rId12"/>
    <p:sldId id="3194" r:id="rId13"/>
    <p:sldId id="3195" r:id="rId14"/>
    <p:sldId id="3145" r:id="rId15"/>
    <p:sldId id="2885" r:id="rId16"/>
    <p:sldId id="3179" r:id="rId17"/>
    <p:sldId id="3178" r:id="rId18"/>
    <p:sldId id="3196" r:id="rId19"/>
    <p:sldId id="3015" r:id="rId20"/>
    <p:sldId id="3021" r:id="rId21"/>
    <p:sldId id="3197" r:id="rId22"/>
    <p:sldId id="3198" r:id="rId23"/>
    <p:sldId id="2763" r:id="rId24"/>
    <p:sldId id="2764" r:id="rId25"/>
  </p:sldIdLst>
  <p:sldSz cx="12858750" cy="7232650"/>
  <p:notesSz cx="6858000" cy="9144000"/>
  <p:custDataLst>
    <p:tags r:id="rId3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2986" autoAdjust="0"/>
  </p:normalViewPr>
  <p:slideViewPr>
    <p:cSldViewPr>
      <p:cViewPr varScale="1">
        <p:scale>
          <a:sx n="84" d="100"/>
          <a:sy n="84" d="100"/>
        </p:scale>
        <p:origin x="504" y="77"/>
      </p:cViewPr>
      <p:guideLst>
        <p:guide orient="horz" pos="735"/>
        <p:guide pos="4110"/>
        <p:guide pos="420"/>
        <p:guide orient="horz" pos="4202"/>
        <p:guide pos="7589"/>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6.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endParaRPr dirty="0"/>
          </a:p>
          <a:p>
            <a:r>
              <a:rPr dirty="0"/>
              <a:t>https://blog.csdn.net/huachao1001/article/details/51810328</a:t>
            </a:r>
            <a:endParaRPr dirty="0"/>
          </a:p>
          <a:p>
            <a:r>
              <a:rPr dirty="0"/>
              <a:t>https://www.jianshu.com/p/37a5e058830a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5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65" indent="-481965">
              <a:buClr>
                <a:srgbClr val="1577BA"/>
              </a:buClr>
              <a:buFont typeface="Arial" panose="020B0604020202020204" pitchFamily="34" charset="0"/>
              <a:buChar char="•"/>
              <a:defRPr lang="zh-CN" altLang="en-US" sz="357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8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65" lvl="0" indent="-481965" algn="l" defTabSz="1285240" rtl="0" eaLnBrk="1" latinLnBrk="0" hangingPunct="1">
              <a:lnSpc>
                <a:spcPct val="150000"/>
              </a:lnSpc>
              <a:spcBef>
                <a:spcPts val="135"/>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素材下载：</a:t>
            </a:r>
            <a:r>
              <a:rPr lang="en-US" altLang="zh-CN" sz="100" dirty="0">
                <a:solidFill>
                  <a:prstClr val="black"/>
                </a:solidFill>
                <a:latin typeface="Calibri" panose="020F0502020204030204"/>
                <a:ea typeface="宋体" panose="02010600030101010101" pitchFamily="2" charset="-122"/>
              </a:rPr>
              <a:t>www.1ppt.com/sucai/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图表下载：</a:t>
            </a:r>
            <a:r>
              <a:rPr lang="en-US" altLang="zh-CN" sz="100" dirty="0">
                <a:solidFill>
                  <a:prstClr val="black"/>
                </a:solidFill>
                <a:latin typeface="Calibri" panose="020F0502020204030204"/>
                <a:ea typeface="宋体" panose="02010600030101010101" pitchFamily="2" charset="-122"/>
              </a:rPr>
              <a:t>www.1ppt.com/tubiao/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优秀</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Word</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www.1ppt.com/word/              Excel</a:t>
            </a:r>
            <a:r>
              <a:rPr lang="zh-CN" altLang="en-US" sz="100" dirty="0">
                <a:solidFill>
                  <a:prstClr val="black"/>
                </a:solidFill>
                <a:latin typeface="Calibri" panose="020F0502020204030204"/>
                <a:ea typeface="宋体" panose="02010600030101010101" pitchFamily="2" charset="-122"/>
              </a:rPr>
              <a:t>教程：</a:t>
            </a:r>
            <a:r>
              <a:rPr lang="en-US" altLang="zh-CN" sz="100" dirty="0">
                <a:solidFill>
                  <a:prstClr val="black"/>
                </a:solidFill>
                <a:latin typeface="Calibri" panose="020F0502020204030204"/>
                <a:ea typeface="宋体" panose="02010600030101010101" pitchFamily="2" charset="-122"/>
              </a:rPr>
              <a:t>www.1ppt.com/excel/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资料下载：</a:t>
            </a:r>
            <a:r>
              <a:rPr lang="en-US" altLang="zh-CN" sz="100" dirty="0">
                <a:solidFill>
                  <a:prstClr val="black"/>
                </a:solidFill>
                <a:latin typeface="Calibri" panose="020F0502020204030204"/>
                <a:ea typeface="宋体" panose="02010600030101010101" pitchFamily="2" charset="-122"/>
              </a:rPr>
              <a:t>www.1ppt.com/ziliao/                PPT</a:t>
            </a:r>
            <a:r>
              <a:rPr lang="zh-CN" altLang="en-US" sz="100" dirty="0">
                <a:solidFill>
                  <a:prstClr val="black"/>
                </a:solidFill>
                <a:latin typeface="Calibri" panose="020F0502020204030204"/>
                <a:ea typeface="宋体" panose="02010600030101010101" pitchFamily="2" charset="-122"/>
              </a:rPr>
              <a:t>课件下载：</a:t>
            </a:r>
            <a:r>
              <a:rPr lang="en-US" altLang="zh-CN" sz="100" dirty="0">
                <a:solidFill>
                  <a:prstClr val="black"/>
                </a:solidFill>
                <a:latin typeface="Calibri" panose="020F0502020204030204"/>
                <a:ea typeface="宋体" panose="02010600030101010101" pitchFamily="2" charset="-122"/>
              </a:rPr>
              <a:t>www.1ppt.com/kejian/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范文下载：</a:t>
            </a:r>
            <a:r>
              <a:rPr lang="en-US" altLang="zh-CN" sz="100" dirty="0">
                <a:solidFill>
                  <a:prstClr val="black"/>
                </a:solidFill>
                <a:latin typeface="Calibri" panose="020F0502020204030204"/>
                <a:ea typeface="宋体" panose="02010600030101010101" pitchFamily="2" charset="-122"/>
              </a:rPr>
              <a:t>www.1ppt.com/fanwen/             </a:t>
            </a:r>
            <a:r>
              <a:rPr lang="zh-CN" altLang="en-US" sz="100" dirty="0">
                <a:solidFill>
                  <a:prstClr val="black"/>
                </a:solidFill>
                <a:latin typeface="Calibri" panose="020F0502020204030204"/>
                <a:ea typeface="宋体" panose="02010600030101010101" pitchFamily="2" charset="-122"/>
              </a:rPr>
              <a:t>试卷下载：</a:t>
            </a:r>
            <a:r>
              <a:rPr lang="en-US" altLang="zh-CN" sz="100" dirty="0">
                <a:solidFill>
                  <a:prstClr val="black"/>
                </a:solidFill>
                <a:latin typeface="Calibri" panose="020F0502020204030204"/>
                <a:ea typeface="宋体" panose="02010600030101010101" pitchFamily="2" charset="-122"/>
              </a:rPr>
              <a:t>www.1ppt.com/shiti/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教案下载：</a:t>
            </a:r>
            <a:r>
              <a:rPr lang="en-US" altLang="zh-CN" sz="100" dirty="0">
                <a:solidFill>
                  <a:prstClr val="black"/>
                </a:solidFill>
                <a:latin typeface="Calibri" panose="020F0502020204030204"/>
                <a:ea typeface="宋体" panose="02010600030101010101" pitchFamily="2" charset="-122"/>
              </a:rPr>
              <a:t>www.1ppt.com/jiaoan/  </a:t>
            </a:r>
            <a:r>
              <a:rPr lang="en-US" altLang="zh-CN" sz="100" dirty="0" smtClean="0">
                <a:solidFill>
                  <a:prstClr val="black"/>
                </a:solidFill>
                <a:latin typeface="Calibri" panose="020F0502020204030204"/>
                <a:ea typeface="宋体" panose="02010600030101010101" pitchFamily="2" charset="-122"/>
              </a:rPr>
              <a: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字体下</a:t>
            </a:r>
            <a:r>
              <a:rPr lang="zh-CN" altLang="en-US" sz="100" dirty="0" smtClean="0">
                <a:solidFill>
                  <a:prstClr val="black"/>
                </a:solidFill>
                <a:latin typeface="Calibri" panose="020F0502020204030204"/>
                <a:ea typeface="宋体" panose="02010600030101010101" pitchFamily="2" charset="-122"/>
              </a:rPr>
              <a:t>载：</a:t>
            </a:r>
            <a:r>
              <a:rPr lang="en-US" altLang="zh-CN" sz="100" dirty="0" smtClean="0">
                <a:solidFill>
                  <a:prstClr val="black"/>
                </a:solidFill>
                <a:latin typeface="Calibri" panose="020F0502020204030204"/>
                <a:ea typeface="宋体" panose="02010600030101010101" pitchFamily="2" charset="-122"/>
              </a:rPr>
              <a:t>www.1ppt.com/ziti/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 </a:t>
            </a:r>
            <a:endParaRPr lang="zh-CN" altLang="en-US" sz="100" dirty="0">
              <a:solidFill>
                <a:prstClr val="black"/>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5" b="1" dirty="0">
                <a:solidFill>
                  <a:schemeClr val="bg1"/>
                </a:solidFill>
                <a:latin typeface="微软雅黑" panose="020B0503020204020204" pitchFamily="34" charset="-122"/>
                <a:ea typeface="微软雅黑" panose="020B0503020204020204" pitchFamily="34" charset="-122"/>
              </a:rPr>
              <a:t>Android</a:t>
            </a:r>
            <a:r>
              <a:rPr lang="zh-CN" altLang="zh-CN" sz="5065" b="1" dirty="0">
                <a:solidFill>
                  <a:schemeClr val="bg1"/>
                </a:solidFill>
                <a:latin typeface="微软雅黑" panose="020B0503020204020204" pitchFamily="34" charset="-122"/>
                <a:ea typeface="微软雅黑" panose="020B0503020204020204" pitchFamily="34" charset="-122"/>
              </a:rPr>
              <a:t>高级</a:t>
            </a:r>
            <a:r>
              <a:rPr lang="zh-CN" altLang="zh-CN" sz="5065" b="1" dirty="0" smtClean="0">
                <a:solidFill>
                  <a:schemeClr val="bg1"/>
                </a:solidFill>
                <a:latin typeface="微软雅黑" panose="020B0503020204020204" pitchFamily="34" charset="-122"/>
                <a:ea typeface="微软雅黑" panose="020B0503020204020204" pitchFamily="34" charset="-122"/>
              </a:rPr>
              <a:t>开发</a:t>
            </a:r>
            <a:r>
              <a:rPr lang="zh-CN" altLang="en-US" sz="5065" b="1" dirty="0" smtClean="0">
                <a:solidFill>
                  <a:schemeClr val="bg1"/>
                </a:solidFill>
                <a:latin typeface="微软雅黑" panose="020B0503020204020204" pitchFamily="34" charset="-122"/>
                <a:ea typeface="微软雅黑" panose="020B0503020204020204" pitchFamily="34" charset="-122"/>
              </a:rPr>
              <a:t>正式课</a:t>
            </a:r>
            <a:endParaRPr lang="zh-CN" altLang="zh-CN" sz="5065"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676847" y="1816125"/>
            <a:ext cx="1967443" cy="19674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a:solidFill>
                  <a:schemeClr val="bg1"/>
                </a:solidFill>
                <a:latin typeface="微软雅黑" panose="020B0503020204020204" pitchFamily="34" charset="-122"/>
                <a:ea typeface="微软雅黑" panose="020B0503020204020204" pitchFamily="34" charset="-122"/>
                <a:sym typeface="+mn-ea"/>
              </a:rPr>
              <a:t>算法的时间与空间复杂度</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
        <p:nvSpPr>
          <p:cNvPr id="3" name="圆角矩形 2"/>
          <p:cNvSpPr/>
          <p:nvPr/>
        </p:nvSpPr>
        <p:spPr>
          <a:xfrm>
            <a:off x="667385" y="1384300"/>
            <a:ext cx="11537315" cy="533971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56945" y="1744345"/>
            <a:ext cx="10841990" cy="5077460"/>
          </a:xfrm>
          <a:prstGeom prst="rect">
            <a:avLst/>
          </a:prstGeom>
          <a:noFill/>
        </p:spPr>
        <p:txBody>
          <a:bodyPr wrap="square" rtlCol="0" anchor="t">
            <a:spAutoFit/>
          </a:bodyPr>
          <a:p>
            <a:endParaRPr lang="zh-CN" altLang="en-US">
              <a:solidFill>
                <a:schemeClr val="bg1"/>
              </a:solidFill>
            </a:endParaRPr>
          </a:p>
          <a:p>
            <a:r>
              <a:rPr lang="zh-CN" altLang="en-US">
                <a:solidFill>
                  <a:schemeClr val="bg1"/>
                </a:solidFill>
              </a:rPr>
              <a:t>int a = 10;</a:t>
            </a:r>
            <a:endParaRPr lang="zh-CN" altLang="en-US">
              <a:solidFill>
                <a:schemeClr val="bg1"/>
              </a:solidFill>
            </a:endParaRPr>
          </a:p>
          <a:p>
            <a:r>
              <a:rPr lang="zh-CN" altLang="en-US">
                <a:solidFill>
                  <a:schemeClr val="bg1"/>
                </a:solidFill>
              </a:rPr>
              <a:t>int b = 20;</a:t>
            </a:r>
            <a:endParaRPr lang="zh-CN" altLang="en-US">
              <a:solidFill>
                <a:schemeClr val="bg1"/>
              </a:solidFill>
            </a:endParaRPr>
          </a:p>
          <a:p>
            <a:endParaRPr lang="zh-CN" altLang="en-US">
              <a:solidFill>
                <a:schemeClr val="bg1"/>
              </a:solidFill>
            </a:endParaRPr>
          </a:p>
          <a:p>
            <a:r>
              <a:rPr lang="zh-CN" altLang="en-US">
                <a:solidFill>
                  <a:schemeClr val="bg1"/>
                </a:solidFill>
              </a:rPr>
              <a:t>应用三方变量：</a:t>
            </a:r>
            <a:endParaRPr lang="zh-CN" altLang="en-US">
              <a:solidFill>
                <a:schemeClr val="bg1"/>
              </a:solidFill>
            </a:endParaRPr>
          </a:p>
          <a:p>
            <a:r>
              <a:rPr lang="zh-CN" altLang="en-US">
                <a:solidFill>
                  <a:schemeClr val="bg1"/>
                </a:solidFill>
              </a:rPr>
              <a:t>int temp = a;</a:t>
            </a:r>
            <a:endParaRPr lang="zh-CN" altLang="en-US">
              <a:solidFill>
                <a:schemeClr val="bg1"/>
              </a:solidFill>
            </a:endParaRPr>
          </a:p>
          <a:p>
            <a:r>
              <a:rPr lang="zh-CN" altLang="en-US">
                <a:solidFill>
                  <a:schemeClr val="bg1"/>
                </a:solidFill>
              </a:rPr>
              <a:t>a = b;</a:t>
            </a:r>
            <a:endParaRPr lang="zh-CN" altLang="en-US">
              <a:solidFill>
                <a:schemeClr val="bg1"/>
              </a:solidFill>
            </a:endParaRPr>
          </a:p>
          <a:p>
            <a:r>
              <a:rPr lang="zh-CN" altLang="en-US">
                <a:solidFill>
                  <a:schemeClr val="bg1"/>
                </a:solidFill>
              </a:rPr>
              <a:t>b = temp;</a:t>
            </a:r>
            <a:endParaRPr lang="zh-CN" altLang="en-US">
              <a:solidFill>
                <a:schemeClr val="bg1"/>
              </a:solidFill>
            </a:endParaRPr>
          </a:p>
          <a:p>
            <a:endParaRPr lang="zh-CN" altLang="en-US">
              <a:solidFill>
                <a:schemeClr val="bg1"/>
              </a:solidFill>
            </a:endParaRPr>
          </a:p>
          <a:p>
            <a:r>
              <a:rPr lang="zh-CN" altLang="en-US">
                <a:solidFill>
                  <a:schemeClr val="bg1"/>
                </a:solidFill>
              </a:rPr>
              <a:t>不应用第三方变量</a:t>
            </a:r>
            <a:endParaRPr lang="zh-CN" altLang="en-US">
              <a:solidFill>
                <a:schemeClr val="bg1"/>
              </a:solidFill>
            </a:endParaRPr>
          </a:p>
          <a:p>
            <a:r>
              <a:rPr lang="zh-CN" altLang="en-US">
                <a:solidFill>
                  <a:schemeClr val="bg1"/>
                </a:solidFill>
              </a:rPr>
              <a:t>a = a + b;</a:t>
            </a:r>
            <a:endParaRPr lang="zh-CN" altLang="en-US">
              <a:solidFill>
                <a:schemeClr val="bg1"/>
              </a:solidFill>
            </a:endParaRPr>
          </a:p>
          <a:p>
            <a:r>
              <a:rPr lang="zh-CN" altLang="en-US">
                <a:solidFill>
                  <a:schemeClr val="bg1"/>
                </a:solidFill>
              </a:rPr>
              <a:t>b= a - b;</a:t>
            </a:r>
            <a:endParaRPr lang="zh-CN" altLang="en-US">
              <a:solidFill>
                <a:schemeClr val="bg1"/>
              </a:solidFill>
            </a:endParaRPr>
          </a:p>
          <a:p>
            <a:r>
              <a:rPr lang="zh-CN" altLang="en-US">
                <a:solidFill>
                  <a:schemeClr val="bg1"/>
                </a:solidFill>
              </a:rPr>
              <a:t>a = a - b;</a:t>
            </a:r>
            <a:endParaRPr lang="zh-CN" altLang="en-US">
              <a:solidFill>
                <a:schemeClr val="bg1"/>
              </a:solidFill>
            </a:endParaRPr>
          </a:p>
          <a:p>
            <a:endParaRPr lang="en-US" altLang="zh-CN">
              <a:solidFill>
                <a:schemeClr val="bg1"/>
              </a:solidFill>
            </a:endParaRPr>
          </a:p>
          <a:p>
            <a:endParaRPr lang="en-US" altLang="zh-CN">
              <a:solidFill>
                <a:schemeClr val="bg1"/>
              </a:solidFill>
            </a:endParaRPr>
          </a:p>
          <a:p>
            <a:r>
              <a:rPr lang="zh-CN" altLang="en-US">
                <a:solidFill>
                  <a:schemeClr val="bg1"/>
                </a:solidFill>
              </a:rPr>
              <a:t>场景分析：</a:t>
            </a:r>
            <a:endParaRPr lang="zh-CN" altLang="en-US">
              <a:solidFill>
                <a:schemeClr val="bg1"/>
              </a:solidFill>
            </a:endParaRPr>
          </a:p>
          <a:p>
            <a:r>
              <a:rPr lang="zh-CN" altLang="en-US">
                <a:solidFill>
                  <a:schemeClr val="bg1"/>
                </a:solidFill>
              </a:rPr>
              <a:t>无三方变量问题：损耗一定运算性能</a:t>
            </a:r>
            <a:endParaRPr lang="zh-CN" altLang="en-US">
              <a:solidFill>
                <a:schemeClr val="bg1"/>
              </a:solidFill>
            </a:endParaRPr>
          </a:p>
          <a:p>
            <a:r>
              <a:rPr lang="zh-CN" altLang="en-US">
                <a:solidFill>
                  <a:schemeClr val="bg1"/>
                </a:solidFill>
              </a:rPr>
              <a:t>有三方变量问题：开辟额外空间</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矩形 4"/>
          <p:cNvSpPr/>
          <p:nvPr/>
        </p:nvSpPr>
        <p:spPr>
          <a:xfrm>
            <a:off x="2471509" y="460412"/>
            <a:ext cx="9353893" cy="106680"/>
          </a:xfrm>
          <a:prstGeom prst="rect">
            <a:avLst/>
          </a:prstGeom>
          <a:noFill/>
          <a:ln w="9525">
            <a:noFill/>
          </a:ln>
        </p:spPr>
        <p:txBody>
          <a:bodyPr anchor="t" anchorCtr="0">
            <a:spAutoFit/>
          </a:bodyPr>
          <a:p>
            <a:r>
              <a:rPr lang="en-US" altLang="zh-CN" sz="100" dirty="0">
                <a:solidFill>
                  <a:srgbClr val="10263C"/>
                </a:solidFill>
                <a:latin typeface="Arial" panose="020B0604020202020204" pitchFamily="34" charset="0"/>
                <a:ea typeface="微软雅黑" panose="020B0503020204020204" pitchFamily="34" charset="-122"/>
              </a:rPr>
              <a:t>Hash</a:t>
            </a:r>
            <a:r>
              <a:rPr lang="zh-CN" altLang="en-US" sz="100" dirty="0">
                <a:solidFill>
                  <a:srgbClr val="10263C"/>
                </a:solidFill>
                <a:latin typeface="Arial" panose="020B0604020202020204" pitchFamily="34" charset="0"/>
                <a:ea typeface="微软雅黑" panose="020B0503020204020204" pitchFamily="34" charset="-122"/>
              </a:rPr>
              <a:t>表</a:t>
            </a:r>
            <a:endParaRPr lang="zh-CN" altLang="en-US" sz="100" dirty="0">
              <a:solidFill>
                <a:srgbClr val="10263C"/>
              </a:solidFill>
              <a:latin typeface="Arial" panose="020B0604020202020204" pitchFamily="34" charset="0"/>
              <a:ea typeface="微软雅黑" panose="020B0503020204020204" pitchFamily="34" charset="-122"/>
            </a:endParaRPr>
          </a:p>
        </p:txBody>
      </p:sp>
      <p:pic>
        <p:nvPicPr>
          <p:cNvPr id="11269" name="图片 6" descr="HashMap.png"/>
          <p:cNvPicPr>
            <a:picLocks noChangeAspect="1"/>
          </p:cNvPicPr>
          <p:nvPr/>
        </p:nvPicPr>
        <p:blipFill>
          <a:blip r:embed="rId1"/>
          <a:stretch>
            <a:fillRect/>
          </a:stretch>
        </p:blipFill>
        <p:spPr>
          <a:xfrm>
            <a:off x="3620849" y="952760"/>
            <a:ext cx="4738056" cy="5814581"/>
          </a:xfrm>
          <a:prstGeom prst="rect">
            <a:avLst/>
          </a:prstGeom>
          <a:noFill/>
          <a:ln w="9525">
            <a:noFill/>
          </a:ln>
        </p:spPr>
      </p:pic>
      <p:sp>
        <p:nvSpPr>
          <p:cNvPr id="2" name="标题 1"/>
          <p:cNvSpPr>
            <a:spLocks noGrp="1"/>
          </p:cNvSpPr>
          <p:nvPr>
            <p:ph type="title"/>
          </p:nvPr>
        </p:nvSpPr>
        <p:spPr>
          <a:xfrm>
            <a:off x="402126" y="278919"/>
            <a:ext cx="12054544" cy="614405"/>
          </a:xfrm>
        </p:spPr>
        <p:txBody>
          <a:bodyPr>
            <a:normAutofit fontScale="90000"/>
          </a:bodyPr>
          <a:p>
            <a:r>
              <a:rPr lang="en-US" sz="3685" dirty="0">
                <a:solidFill>
                  <a:schemeClr val="bg1"/>
                </a:solidFill>
              </a:rPr>
              <a:t>HASH</a:t>
            </a:r>
            <a:r>
              <a:rPr lang="zh-CN" altLang="en-US" sz="3685" dirty="0">
                <a:solidFill>
                  <a:schemeClr val="bg1"/>
                </a:solidFill>
              </a:rPr>
              <a:t>表</a:t>
            </a:r>
            <a:endParaRPr lang="zh-CN" altLang="en-US" sz="3685" dirty="0">
              <a:solidFill>
                <a:schemeClr val="bg1"/>
              </a:solidFill>
            </a:endParaRPr>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 </a:t>
            </a:r>
            <a:r>
              <a:rPr lang="zh-CN" altLang="en-US" sz="3200" dirty="0" smtClean="0">
                <a:sym typeface="+mn-ea"/>
              </a:rPr>
              <a:t>运算与</a:t>
            </a:r>
            <a:r>
              <a:rPr lang="en-US" altLang="zh-CN" sz="3200" dirty="0" smtClean="0">
                <a:sym typeface="+mn-ea"/>
              </a:rPr>
              <a:t> &amp;</a:t>
            </a:r>
            <a:r>
              <a:rPr lang="zh-CN" altLang="en-US" sz="3200" dirty="0" smtClean="0">
                <a:sym typeface="+mn-ea"/>
              </a:rPr>
              <a:t>运算</a:t>
            </a:r>
            <a:r>
              <a:rPr lang="en-US" altLang="zh-CN" sz="3200" dirty="0" smtClean="0">
                <a:sym typeface="+mn-ea"/>
              </a:rPr>
              <a:t> </a:t>
            </a:r>
            <a:endParaRPr lang="en-US" altLang="zh-CN" sz="3200" b="1" dirty="0" smtClean="0">
              <a:latin typeface="宋体" panose="02010600030101010101" pitchFamily="2" charset="-122"/>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p:nvPr/>
        </p:nvSpPr>
        <p:spPr>
          <a:xfrm>
            <a:off x="1172845" y="1692275"/>
            <a:ext cx="9504045" cy="3703955"/>
          </a:xfrm>
          <a:prstGeom prst="rect">
            <a:avLst/>
          </a:prstGeom>
        </p:spPr>
        <p:txBody>
          <a:bodyPr>
            <a:scene3d>
              <a:camera prst="orthographicFront"/>
              <a:lightRig rig="threePt" dir="t"/>
            </a:scene3d>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algn="just"/>
            <a:r>
              <a:rPr lang="zh-CN" sz="2000">
                <a:solidFill>
                  <a:schemeClr val="bg1"/>
                </a:solidFill>
                <a:sym typeface="+mn-ea"/>
              </a:rPr>
              <a:t>算术运算与二进制运算的性价比问题，选择二进制作为落点计算</a:t>
            </a:r>
            <a:endParaRPr lang="zh-CN" sz="2000">
              <a:solidFill>
                <a:schemeClr val="bg1"/>
              </a:solidFill>
              <a:sym typeface="+mn-ea"/>
            </a:endParaRPr>
          </a:p>
          <a:p>
            <a:pPr lvl="1" algn="just"/>
            <a:r>
              <a:rPr lang="zh-CN" sz="1710">
                <a:solidFill>
                  <a:schemeClr val="bg1"/>
                </a:solidFill>
                <a:sym typeface="+mn-ea"/>
              </a:rPr>
              <a:t>如果存在高频插入情况，这种方案更加效率</a:t>
            </a:r>
            <a:endParaRPr lang="zh-CN" sz="1710">
              <a:solidFill>
                <a:schemeClr val="bg1"/>
              </a:solidFill>
              <a:sym typeface="+mn-ea"/>
            </a:endParaRPr>
          </a:p>
          <a:p>
            <a:pPr algn="just">
              <a:buNone/>
            </a:pPr>
            <a:endParaRPr lang="en-US" altLang="zh-CN" sz="2000" dirty="0">
              <a:ln w="22225">
                <a:solidFill>
                  <a:schemeClr val="accent2"/>
                </a:solidFill>
                <a:prstDash val="solid"/>
              </a:ln>
              <a:solidFill>
                <a:schemeClr val="bg1"/>
              </a:solidFill>
              <a:effectLst/>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a:solidFill>
                  <a:schemeClr val="bg1"/>
                </a:solidFill>
                <a:latin typeface="微软雅黑" panose="020B0503020204020204" pitchFamily="34" charset="-122"/>
                <a:ea typeface="微软雅黑" panose="020B0503020204020204" pitchFamily="34" charset="-122"/>
                <a:sym typeface="+mn-ea"/>
              </a:rPr>
              <a:t>HASHMAP</a:t>
            </a:r>
            <a:r>
              <a:rPr lang="zh-CN" sz="3200" dirty="0">
                <a:solidFill>
                  <a:schemeClr val="bg1"/>
                </a:solidFill>
                <a:latin typeface="微软雅黑" panose="020B0503020204020204" pitchFamily="34" charset="-122"/>
                <a:ea typeface="微软雅黑" panose="020B0503020204020204" pitchFamily="34" charset="-122"/>
                <a:sym typeface="+mn-ea"/>
              </a:rPr>
              <a:t>扩容配合所带来的死环问题</a:t>
            </a:r>
            <a:endParaRPr lang="zh-CN" sz="32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p:nvPr/>
        </p:nvSpPr>
        <p:spPr>
          <a:xfrm>
            <a:off x="1172845" y="1692275"/>
            <a:ext cx="9504045" cy="3703955"/>
          </a:xfrm>
          <a:prstGeom prst="rect">
            <a:avLst/>
          </a:prstGeom>
        </p:spPr>
        <p:txBody>
          <a:bodyPr>
            <a:scene3d>
              <a:camera prst="orthographicFront"/>
              <a:lightRig rig="threePt" dir="t"/>
            </a:scene3d>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algn="just"/>
            <a:r>
              <a:rPr lang="zh-CN" sz="2000">
                <a:solidFill>
                  <a:schemeClr val="bg1"/>
                </a:solidFill>
                <a:sym typeface="+mn-ea"/>
              </a:rPr>
              <a:t>头插法引发的问题：</a:t>
            </a:r>
            <a:endParaRPr lang="zh-CN" sz="2000">
              <a:solidFill>
                <a:schemeClr val="bg1"/>
              </a:solidFill>
              <a:sym typeface="+mn-ea"/>
            </a:endParaRPr>
          </a:p>
          <a:p>
            <a:pPr lvl="1" algn="just"/>
            <a:r>
              <a:rPr lang="zh-CN" sz="2000">
                <a:solidFill>
                  <a:schemeClr val="bg1"/>
                </a:solidFill>
                <a:sym typeface="+mn-ea"/>
              </a:rPr>
              <a:t>在多线程下头插法会在两个线程同时对其扩容时将对象间的复制引用变更为自己引用自己，已导致当前数组不会结束，同时多个线程间全部跑死的情况。</a:t>
            </a:r>
            <a:endParaRPr lang="zh-CN" sz="2000">
              <a:solidFill>
                <a:schemeClr val="bg1"/>
              </a:solidFill>
              <a:sym typeface="+mn-ea"/>
            </a:endParaRPr>
          </a:p>
          <a:p>
            <a:pPr algn="just">
              <a:buNone/>
            </a:pPr>
            <a:endParaRPr lang="en-US" altLang="zh-CN" sz="2000" dirty="0">
              <a:ln w="22225">
                <a:solidFill>
                  <a:schemeClr val="accent2"/>
                </a:solidFill>
                <a:prstDash val="solid"/>
              </a:ln>
              <a:solidFill>
                <a:schemeClr val="bg1"/>
              </a:solidFill>
              <a:effectLst/>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a:solidFill>
                  <a:schemeClr val="bg1"/>
                </a:solidFill>
                <a:latin typeface="微软雅黑" panose="020B0503020204020204" pitchFamily="34" charset="-122"/>
                <a:ea typeface="微软雅黑" panose="020B0503020204020204" pitchFamily="34" charset="-122"/>
                <a:sym typeface="+mn-ea"/>
              </a:rPr>
              <a:t>持久化下的数据结构设计问题</a:t>
            </a:r>
            <a:endParaRPr lang="zh-CN" sz="3200" dirty="0">
              <a:solidFill>
                <a:schemeClr val="bg1"/>
              </a:solidFill>
              <a:latin typeface="微软雅黑" panose="020B0503020204020204" pitchFamily="34" charset="-122"/>
              <a:ea typeface="微软雅黑" panose="020B0503020204020204" pitchFamily="34" charset="-122"/>
              <a:sym typeface="+mn-ea"/>
            </a:endParaRPr>
          </a:p>
        </p:txBody>
      </p:sp>
      <p:sp>
        <p:nvSpPr>
          <p:cNvPr id="4" name="内容占位符 2"/>
          <p:cNvSpPr txBox="1"/>
          <p:nvPr/>
        </p:nvSpPr>
        <p:spPr>
          <a:xfrm>
            <a:off x="1244600" y="1671955"/>
            <a:ext cx="9504045" cy="3703955"/>
          </a:xfrm>
          <a:prstGeom prst="rect">
            <a:avLst/>
          </a:prstGeom>
        </p:spPr>
        <p:txBody>
          <a:bodyPr>
            <a:scene3d>
              <a:camera prst="orthographicFront"/>
              <a:lightRig rig="threePt" dir="t"/>
            </a:scene3d>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algn="just"/>
            <a:r>
              <a:rPr lang="en-US" altLang="zh-CN"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1.</a:t>
            </a:r>
            <a:r>
              <a:rPr lang="zh-CN" altLang="en-US"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磁盘存储问题：</a:t>
            </a:r>
            <a:endParaRPr lang="zh-CN" altLang="en-US"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algn="just"/>
            <a:r>
              <a:rPr lang="en-US" altLang="zh-CN"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	</a:t>
            </a:r>
            <a:r>
              <a:rPr lang="zh-CN" altLang="en-US"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如何保存数据？</a:t>
            </a:r>
            <a:endParaRPr lang="zh-CN" altLang="en-US"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algn="just"/>
            <a:r>
              <a:rPr lang="en-US" altLang="zh-CN"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2.IO</a:t>
            </a:r>
            <a:r>
              <a:rPr lang="zh-CN" altLang="en-US"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读取问题</a:t>
            </a:r>
            <a:r>
              <a:rPr lang="en-US" altLang="zh-CN"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a:t>
            </a:r>
            <a:endParaRPr lang="en-US" altLang="zh-CN"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algn="just"/>
            <a:r>
              <a:rPr lang="en-US" altLang="zh-CN"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	</a:t>
            </a:r>
            <a:r>
              <a:rPr lang="zh-CN" altLang="en-US"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如何查询数据？</a:t>
            </a:r>
            <a:endParaRPr lang="en-US" altLang="zh-CN"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algn="just"/>
            <a:r>
              <a:rPr lang="zh-CN" altLang="en-US"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怎么去考虑？数据存储单元怎么选择？</a:t>
            </a:r>
            <a:endParaRPr lang="zh-CN" altLang="en-US" sz="20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a:solidFill>
                  <a:schemeClr val="bg1"/>
                </a:solidFill>
                <a:latin typeface="微软雅黑" panose="020B0503020204020204" pitchFamily="34" charset="-122"/>
                <a:ea typeface="微软雅黑" panose="020B0503020204020204" pitchFamily="34" charset="-122"/>
                <a:sym typeface="+mn-ea"/>
              </a:rPr>
              <a:t>查询怎么办？索引思想的应用</a:t>
            </a:r>
            <a:endParaRPr lang="zh-CN" sz="32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p:nvPr/>
        </p:nvSpPr>
        <p:spPr>
          <a:xfrm>
            <a:off x="1244600" y="1671955"/>
            <a:ext cx="9504045" cy="3703955"/>
          </a:xfrm>
          <a:prstGeom prst="rect">
            <a:avLst/>
          </a:prstGeom>
        </p:spPr>
        <p:txBody>
          <a:bodyPr>
            <a:scene3d>
              <a:camera prst="orthographicFront"/>
              <a:lightRig rig="threePt" dir="t"/>
            </a:scene3d>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zh-CN"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为了解决数据查询的问题，我们想到的办法是</a:t>
            </a:r>
            <a:r>
              <a:rPr lang="en-US" altLang="zh-CN"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K-V</a:t>
            </a:r>
            <a:r>
              <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形式</a:t>
            </a: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r>
              <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但是这里做出一些改变</a:t>
            </a: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r>
              <a:rPr lang="en-US" altLang="zh-CN"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K</a:t>
            </a:r>
            <a:r>
              <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的数据，从原本的数据里面选取某一列数据出来，进行独立存储，然后将当前行数据的引用地址与这个选取出来的数据存储起来</a:t>
            </a: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a:solidFill>
                  <a:schemeClr val="bg1"/>
                </a:solidFill>
                <a:latin typeface="微软雅黑" panose="020B0503020204020204" pitchFamily="34" charset="-122"/>
                <a:ea typeface="微软雅黑" panose="020B0503020204020204" pitchFamily="34" charset="-122"/>
                <a:sym typeface="+mn-ea"/>
              </a:rPr>
              <a:t>索引用什么结构去存储？</a:t>
            </a:r>
            <a:endParaRPr lang="zh-CN" sz="32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p:cNvSpPr txBox="1"/>
          <p:nvPr/>
        </p:nvSpPr>
        <p:spPr>
          <a:xfrm>
            <a:off x="1244600" y="1671955"/>
            <a:ext cx="9504045" cy="3703955"/>
          </a:xfrm>
          <a:prstGeom prst="rect">
            <a:avLst/>
          </a:prstGeom>
        </p:spPr>
        <p:txBody>
          <a:bodyPr>
            <a:scene3d>
              <a:camera prst="orthographicFront"/>
              <a:lightRig rig="threePt" dir="t"/>
            </a:scene3d>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r>
              <a:rPr lang="zh-CN"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为了解决数据查询的问题，我们想到的办法是</a:t>
            </a:r>
            <a:r>
              <a:rPr lang="en-US" altLang="zh-CN"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K-V</a:t>
            </a:r>
            <a:r>
              <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形式</a:t>
            </a: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r>
              <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但是这里做出一些改变</a:t>
            </a: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r>
              <a:rPr lang="en-US" altLang="zh-CN"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K</a:t>
            </a:r>
            <a:r>
              <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rPr>
              <a:t>的数据，从原本的数据里面选取某一列数据出来，进行独立存储，然后将当前行数据的引用地址与这个选取出来的数据存储起来</a:t>
            </a: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a:p>
            <a:pPr marL="0" indent="0" algn="just">
              <a:buNone/>
            </a:pPr>
            <a:endParaRPr lang="zh-CN" altLang="en-US" sz="1600" dirty="0">
              <a:solidFill>
                <a:schemeClr val="accent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scene3d>
              <a:camera prst="orthographicFront"/>
              <a:lightRig rig="threePt" dir="t"/>
            </a:scene3d>
          </a:bodyPr>
          <a:lstStyle/>
          <a:p>
            <a:r>
              <a:rPr lang="zh-CN" altLang="en-US" sz="3200" b="1" dirty="0" smtClean="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索引存储结构</a:t>
            </a:r>
            <a:endParaRPr lang="zh-CN" altLang="en-US" sz="3200" b="1" dirty="0" smtClean="0">
              <a:solidFill>
                <a:schemeClr val="bg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6213475" y="1544320"/>
            <a:ext cx="3949065" cy="4001135"/>
          </a:xfrm>
          <a:prstGeom prst="rect">
            <a:avLst/>
          </a:prstGeom>
        </p:spPr>
      </p:pic>
      <p:sp>
        <p:nvSpPr>
          <p:cNvPr id="6" name="文本框 5"/>
          <p:cNvSpPr txBox="1"/>
          <p:nvPr/>
        </p:nvSpPr>
        <p:spPr>
          <a:xfrm>
            <a:off x="1748790" y="1744345"/>
            <a:ext cx="2540000" cy="3138170"/>
          </a:xfrm>
          <a:prstGeom prst="rect">
            <a:avLst/>
          </a:prstGeom>
          <a:noFill/>
        </p:spPr>
        <p:txBody>
          <a:bodyPr wrap="square" rtlCol="0" anchor="t">
            <a:spAutoFit/>
          </a:bodyPr>
          <a:p>
            <a:r>
              <a:rPr lang="zh-CN" altLang="en-US">
                <a:solidFill>
                  <a:schemeClr val="bg1"/>
                </a:solidFill>
              </a:rPr>
              <a:t>当数据成有序递增时，传统二叉树结构在存储数据的时候，会形成链表形式， 那么当如果我现在要找到最后一条记录的时候</a:t>
            </a:r>
            <a:endParaRPr lang="zh-CN" altLang="en-US">
              <a:solidFill>
                <a:schemeClr val="bg1"/>
              </a:solidFill>
            </a:endParaRPr>
          </a:p>
          <a:p>
            <a:r>
              <a:rPr lang="zh-CN" altLang="en-US">
                <a:solidFill>
                  <a:schemeClr val="bg1"/>
                </a:solidFill>
              </a:rPr>
              <a:t>相当于是进行了一次全表扫描。 可能还不如直接全表扫描来的快。这时衍生出另外一个树结构，平衡二叉树</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a:solidFill>
                  <a:schemeClr val="bg1"/>
                </a:solidFill>
                <a:latin typeface="微软雅黑" panose="020B0503020204020204" pitchFamily="34" charset="-122"/>
                <a:ea typeface="微软雅黑" panose="020B0503020204020204" pitchFamily="34" charset="-122"/>
                <a:sym typeface="+mn-ea"/>
              </a:rPr>
              <a:t>平衡二叉树</a:t>
            </a:r>
            <a:endParaRPr lang="zh-CN" altLang="en-US" sz="32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4" name="圆角矩形 3"/>
          <p:cNvSpPr/>
          <p:nvPr/>
        </p:nvSpPr>
        <p:spPr>
          <a:xfrm>
            <a:off x="502285" y="1397635"/>
            <a:ext cx="11615420" cy="431990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1"/>
          <a:stretch>
            <a:fillRect/>
          </a:stretch>
        </p:blipFill>
        <p:spPr>
          <a:xfrm>
            <a:off x="5349240" y="1240155"/>
            <a:ext cx="6697980" cy="5074920"/>
          </a:xfrm>
          <a:prstGeom prst="rect">
            <a:avLst/>
          </a:prstGeom>
        </p:spPr>
      </p:pic>
      <p:sp>
        <p:nvSpPr>
          <p:cNvPr id="7" name="文本框 6"/>
          <p:cNvSpPr txBox="1"/>
          <p:nvPr/>
        </p:nvSpPr>
        <p:spPr>
          <a:xfrm>
            <a:off x="1821180" y="2824480"/>
            <a:ext cx="2540000" cy="922020"/>
          </a:xfrm>
          <a:prstGeom prst="rect">
            <a:avLst/>
          </a:prstGeom>
          <a:noFill/>
        </p:spPr>
        <p:txBody>
          <a:bodyPr wrap="square" rtlCol="0" anchor="t">
            <a:spAutoFit/>
          </a:bodyPr>
          <a:p>
            <a:r>
              <a:rPr lang="zh-CN" altLang="en-US">
                <a:solidFill>
                  <a:schemeClr val="bg1"/>
                </a:solidFill>
              </a:rPr>
              <a:t>平衡二叉树的原理是保证了树与树之间子节点的高度差不超过1</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solidFill>
                  <a:schemeClr val="bg1"/>
                </a:solidFill>
                <a:latin typeface="微软雅黑" panose="020B0503020204020204" pitchFamily="34" charset="-122"/>
                <a:ea typeface="微软雅黑" panose="020B0503020204020204" pitchFamily="34" charset="-122"/>
                <a:sym typeface="+mn-ea"/>
              </a:rPr>
              <a:t>持久化层面考虑的问题</a:t>
            </a:r>
            <a:r>
              <a:rPr lang="en-US" altLang="zh-CN" sz="3200" b="1" dirty="0" smtClean="0">
                <a:solidFill>
                  <a:schemeClr val="bg1"/>
                </a:solidFill>
                <a:latin typeface="微软雅黑" panose="020B0503020204020204" pitchFamily="34" charset="-122"/>
                <a:ea typeface="微软雅黑" panose="020B0503020204020204" pitchFamily="34" charset="-122"/>
                <a:sym typeface="+mn-ea"/>
              </a:rPr>
              <a:t>--</a:t>
            </a:r>
            <a:r>
              <a:rPr lang="zh-CN" altLang="en-US" sz="3200" b="1" dirty="0" smtClean="0">
                <a:solidFill>
                  <a:schemeClr val="bg1"/>
                </a:solidFill>
                <a:latin typeface="微软雅黑" panose="020B0503020204020204" pitchFamily="34" charset="-122"/>
                <a:ea typeface="微软雅黑" panose="020B0503020204020204" pitchFamily="34" charset="-122"/>
                <a:sym typeface="+mn-ea"/>
              </a:rPr>
              <a:t>数据饱满与</a:t>
            </a:r>
            <a:r>
              <a:rPr lang="en-US" altLang="zh-CN" sz="3200" b="1" dirty="0" smtClean="0">
                <a:solidFill>
                  <a:schemeClr val="bg1"/>
                </a:solidFill>
                <a:latin typeface="微软雅黑" panose="020B0503020204020204" pitchFamily="34" charset="-122"/>
                <a:ea typeface="微软雅黑" panose="020B0503020204020204" pitchFamily="34" charset="-122"/>
                <a:sym typeface="+mn-ea"/>
              </a:rPr>
              <a:t>IO</a:t>
            </a:r>
            <a:r>
              <a:rPr lang="zh-CN" altLang="en-US" sz="3200" b="1" dirty="0" smtClean="0">
                <a:solidFill>
                  <a:schemeClr val="bg1"/>
                </a:solidFill>
                <a:latin typeface="微软雅黑" panose="020B0503020204020204" pitchFamily="34" charset="-122"/>
                <a:ea typeface="微软雅黑" panose="020B0503020204020204" pitchFamily="34" charset="-122"/>
                <a:sym typeface="+mn-ea"/>
              </a:rPr>
              <a:t>性能</a:t>
            </a:r>
            <a:endParaRPr lang="zh-CN" altLang="en-US" sz="32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4" name="圆角矩形 3"/>
          <p:cNvSpPr/>
          <p:nvPr/>
        </p:nvSpPr>
        <p:spPr>
          <a:xfrm>
            <a:off x="502285" y="1397635"/>
            <a:ext cx="11615420" cy="431990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96900" y="1528445"/>
            <a:ext cx="6313805" cy="5077460"/>
          </a:xfrm>
          <a:prstGeom prst="rect">
            <a:avLst/>
          </a:prstGeom>
          <a:noFill/>
        </p:spPr>
        <p:txBody>
          <a:bodyPr wrap="square" rtlCol="0" anchor="t">
            <a:spAutoFit/>
          </a:bodyPr>
          <a:p>
            <a:r>
              <a:rPr lang="zh-CN" altLang="en-US">
                <a:solidFill>
                  <a:schemeClr val="bg1"/>
                </a:solidFill>
              </a:rPr>
              <a:t>如果是</a:t>
            </a:r>
            <a:r>
              <a:rPr lang="en-US" altLang="zh-CN">
                <a:solidFill>
                  <a:schemeClr val="bg1"/>
                </a:solidFill>
              </a:rPr>
              <a:t>1</a:t>
            </a:r>
            <a:r>
              <a:rPr lang="zh-CN" altLang="en-US">
                <a:solidFill>
                  <a:schemeClr val="bg1"/>
                </a:solidFill>
              </a:rPr>
              <a:t>亿条数据的记录能满足要求吗？</a:t>
            </a:r>
            <a:endParaRPr lang="zh-CN" altLang="en-US">
              <a:solidFill>
                <a:schemeClr val="bg1"/>
              </a:solidFill>
            </a:endParaRPr>
          </a:p>
          <a:p>
            <a:endParaRPr lang="zh-CN" altLang="en-US">
              <a:solidFill>
                <a:schemeClr val="bg1"/>
              </a:solidFill>
            </a:endParaRPr>
          </a:p>
          <a:p>
            <a:r>
              <a:rPr lang="zh-CN" altLang="en-US">
                <a:solidFill>
                  <a:schemeClr val="bg1"/>
                </a:solidFill>
                <a:sym typeface="+mn-ea"/>
              </a:rPr>
              <a:t>两个弊端存在：</a:t>
            </a:r>
            <a:endParaRPr lang="zh-CN" altLang="en-US">
              <a:solidFill>
                <a:schemeClr val="bg1"/>
              </a:solidFill>
            </a:endParaRPr>
          </a:p>
          <a:p>
            <a:r>
              <a:rPr lang="zh-CN" altLang="en-US">
                <a:solidFill>
                  <a:schemeClr val="bg1"/>
                </a:solidFill>
                <a:sym typeface="+mn-ea"/>
              </a:rPr>
              <a:t>        数据太深</a:t>
            </a:r>
            <a:endParaRPr lang="zh-CN" altLang="en-US">
              <a:solidFill>
                <a:schemeClr val="bg1"/>
              </a:solidFill>
            </a:endParaRPr>
          </a:p>
          <a:p>
            <a:r>
              <a:rPr lang="zh-CN" altLang="en-US">
                <a:solidFill>
                  <a:schemeClr val="bg1"/>
                </a:solidFill>
                <a:sym typeface="+mn-ea"/>
              </a:rPr>
              <a:t>                数据处的（高）深度决定着他的IO操作次数，IO操作耗时大</a:t>
            </a:r>
            <a:endParaRPr lang="zh-CN" altLang="en-US">
              <a:solidFill>
                <a:schemeClr val="bg1"/>
              </a:solidFill>
            </a:endParaRPr>
          </a:p>
          <a:p>
            <a:r>
              <a:rPr lang="zh-CN" altLang="en-US">
                <a:solidFill>
                  <a:schemeClr val="bg1"/>
                </a:solidFill>
                <a:sym typeface="+mn-ea"/>
              </a:rPr>
              <a:t>                看上图，七个数据，走3次？</a:t>
            </a:r>
            <a:endParaRPr lang="zh-CN" altLang="en-US">
              <a:solidFill>
                <a:schemeClr val="bg1"/>
              </a:solidFill>
            </a:endParaRPr>
          </a:p>
          <a:p>
            <a:r>
              <a:rPr lang="zh-CN" altLang="en-US">
                <a:solidFill>
                  <a:schemeClr val="bg1"/>
                </a:solidFill>
                <a:sym typeface="+mn-ea"/>
              </a:rPr>
              <a:t>                1个亿呢？走几次？</a:t>
            </a:r>
            <a:endParaRPr lang="zh-CN" altLang="en-US">
              <a:solidFill>
                <a:schemeClr val="bg1"/>
              </a:solidFill>
            </a:endParaRPr>
          </a:p>
          <a:p>
            <a:r>
              <a:rPr lang="zh-CN" altLang="en-US">
                <a:solidFill>
                  <a:schemeClr val="bg1"/>
                </a:solidFill>
                <a:sym typeface="+mn-ea"/>
              </a:rPr>
              <a:t>        数据太少</a:t>
            </a:r>
            <a:endParaRPr lang="zh-CN" altLang="en-US">
              <a:solidFill>
                <a:schemeClr val="bg1"/>
              </a:solidFill>
            </a:endParaRPr>
          </a:p>
          <a:p>
            <a:r>
              <a:rPr lang="zh-CN" altLang="en-US">
                <a:solidFill>
                  <a:schemeClr val="bg1"/>
                </a:solidFill>
                <a:sym typeface="+mn-ea"/>
              </a:rPr>
              <a:t>                每一个磁盘块（节点/页）保存的数据量太小了 </a:t>
            </a:r>
            <a:endParaRPr lang="zh-CN" altLang="en-US">
              <a:solidFill>
                <a:schemeClr val="bg1"/>
              </a:solidFill>
            </a:endParaRPr>
          </a:p>
          <a:p>
            <a:r>
              <a:rPr lang="zh-CN" altLang="en-US">
                <a:solidFill>
                  <a:schemeClr val="bg1"/>
                </a:solidFill>
                <a:sym typeface="+mn-ea"/>
              </a:rPr>
              <a:t>                没有很好的利用操作磁盘IO的数据交换特性， </a:t>
            </a:r>
            <a:endParaRPr lang="zh-CN" altLang="en-US">
              <a:solidFill>
                <a:schemeClr val="bg1"/>
              </a:solidFill>
            </a:endParaRPr>
          </a:p>
          <a:p>
            <a:r>
              <a:rPr lang="zh-CN" altLang="en-US">
                <a:solidFill>
                  <a:schemeClr val="bg1"/>
                </a:solidFill>
                <a:sym typeface="+mn-ea"/>
              </a:rPr>
              <a:t>                也没有利用好磁盘IO的预读能力（空间局部性原理），</a:t>
            </a:r>
            <a:endParaRPr lang="zh-CN" altLang="en-US">
              <a:solidFill>
                <a:schemeClr val="bg1"/>
              </a:solidFill>
            </a:endParaRPr>
          </a:p>
          <a:p>
            <a:r>
              <a:rPr lang="zh-CN" altLang="en-US">
                <a:solidFill>
                  <a:schemeClr val="bg1"/>
                </a:solidFill>
                <a:sym typeface="+mn-ea"/>
              </a:rPr>
              <a:t>                从而带来频繁的IO操作</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6789420" y="1672590"/>
            <a:ext cx="5654040" cy="3208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lang="zh-CN" sz="4000" dirty="0">
                <a:solidFill>
                  <a:srgbClr val="00B0F0"/>
                </a:solidFill>
              </a:rPr>
              <a:t>数据结构与算法</a:t>
            </a:r>
            <a:r>
              <a:rPr lang="en-US" altLang="zh-CN" sz="4000" dirty="0">
                <a:solidFill>
                  <a:srgbClr val="00B0F0"/>
                </a:solidFill>
              </a:rPr>
              <a:t>”</a:t>
            </a:r>
            <a:r>
              <a:rPr lang="zh-CN" sz="4000" dirty="0">
                <a:solidFill>
                  <a:srgbClr val="00B0F0"/>
                </a:solidFill>
                <a:sym typeface="+mn-ea"/>
              </a:rPr>
              <a:t>入门</a:t>
            </a:r>
            <a:r>
              <a:rPr lang="en-US" altLang="zh-CN" sz="4000" dirty="0">
                <a:solidFill>
                  <a:srgbClr val="00B0F0"/>
                </a:solidFill>
              </a:rPr>
              <a:t>”</a:t>
            </a:r>
            <a:r>
              <a:rPr sz="4000" dirty="0">
                <a:solidFill>
                  <a:srgbClr val="00B0F0"/>
                </a:solidFill>
              </a:rPr>
              <a:t> </a:t>
            </a:r>
            <a:endParaRPr sz="4000" dirty="0">
              <a:solidFill>
                <a:srgbClr val="00B0F0"/>
              </a:solidFill>
            </a:endParaRPr>
          </a:p>
          <a:p>
            <a:pPr algn="ctr">
              <a:lnSpc>
                <a:spcPct val="105000"/>
              </a:lnSpc>
            </a:pPr>
            <a:r>
              <a:rPr lang="en-US" sz="4000" dirty="0">
                <a:solidFill>
                  <a:srgbClr val="00B0F0"/>
                </a:solidFill>
              </a:rPr>
              <a:t>							</a:t>
            </a:r>
            <a:r>
              <a:rPr lang="en-US" sz="2400" dirty="0">
                <a:solidFill>
                  <a:srgbClr val="00B0F0"/>
                </a:solidFill>
              </a:rPr>
              <a:t>--</a:t>
            </a:r>
            <a:r>
              <a:rPr sz="2400" dirty="0">
                <a:solidFill>
                  <a:srgbClr val="00B0F0"/>
                </a:solidFill>
              </a:rPr>
              <a:t>-</a:t>
            </a:r>
            <a:r>
              <a:rPr lang="zh-CN" sz="2400" dirty="0">
                <a:solidFill>
                  <a:srgbClr val="00B0F0"/>
                </a:solidFill>
              </a:rPr>
              <a:t>从本质层面去了解数据结构与算法</a:t>
            </a:r>
            <a:endParaRPr lang="zh-CN" sz="2400" dirty="0">
              <a:solidFill>
                <a:srgbClr val="00B0F0"/>
              </a:solidFill>
            </a:endParaRPr>
          </a:p>
        </p:txBody>
      </p:sp>
      <p:sp>
        <p:nvSpPr>
          <p:cNvPr id="3" name="文本框 2"/>
          <p:cNvSpPr txBox="1"/>
          <p:nvPr/>
        </p:nvSpPr>
        <p:spPr>
          <a:xfrm>
            <a:off x="3420110" y="1744345"/>
            <a:ext cx="9589770" cy="3216910"/>
          </a:xfrm>
          <a:prstGeom prst="rect">
            <a:avLst/>
          </a:prstGeom>
        </p:spPr>
        <p:txBody>
          <a:bodyPr vert="horz" wrap="square" lIns="51029" tIns="25514" rIns="51029" bIns="25514" rtlCol="0">
            <a:noAutofit/>
          </a:bodyPr>
          <a:lstStyle/>
          <a:p>
            <a:pPr>
              <a:lnSpc>
                <a:spcPct val="135000"/>
              </a:lnSpc>
            </a:pPr>
            <a:r>
              <a:rPr lang="en-US" altLang="zh-CN" dirty="0" smtClean="0">
                <a:solidFill>
                  <a:schemeClr val="bg1"/>
                </a:solidFill>
              </a:rPr>
              <a:t>	</a:t>
            </a:r>
            <a:r>
              <a:rPr>
                <a:solidFill>
                  <a:schemeClr val="bg1"/>
                </a:solidFill>
              </a:rPr>
              <a:t>   </a:t>
            </a:r>
            <a:endParaRPr>
              <a:solidFill>
                <a:schemeClr val="bg1"/>
              </a:solidFill>
            </a:endParaRPr>
          </a:p>
          <a:p>
            <a:pPr>
              <a:lnSpc>
                <a:spcPct val="135000"/>
              </a:lnSpc>
            </a:pPr>
            <a:r>
              <a:rPr>
                <a:solidFill>
                  <a:schemeClr val="bg1"/>
                </a:solidFill>
              </a:rPr>
              <a:t>    1.</a:t>
            </a:r>
            <a:r>
              <a:rPr lang="zh-CN">
                <a:solidFill>
                  <a:schemeClr val="bg1"/>
                </a:solidFill>
              </a:rPr>
              <a:t>计算机存储单元与存储结构分析</a:t>
            </a:r>
            <a:endParaRPr>
              <a:solidFill>
                <a:schemeClr val="bg1"/>
              </a:solidFill>
            </a:endParaRPr>
          </a:p>
          <a:p>
            <a:pPr>
              <a:lnSpc>
                <a:spcPct val="135000"/>
              </a:lnSpc>
            </a:pPr>
            <a:r>
              <a:rPr>
                <a:solidFill>
                  <a:schemeClr val="bg1"/>
                </a:solidFill>
              </a:rPr>
              <a:t>    2.</a:t>
            </a:r>
            <a:r>
              <a:rPr lang="zh-CN">
                <a:solidFill>
                  <a:schemeClr val="bg1"/>
                </a:solidFill>
              </a:rPr>
              <a:t>算法与数据结构的关系</a:t>
            </a:r>
            <a:endParaRPr>
              <a:solidFill>
                <a:schemeClr val="bg1"/>
              </a:solidFill>
            </a:endParaRPr>
          </a:p>
          <a:p>
            <a:pPr>
              <a:lnSpc>
                <a:spcPct val="135000"/>
              </a:lnSpc>
            </a:pPr>
            <a:r>
              <a:rPr>
                <a:solidFill>
                  <a:schemeClr val="bg1"/>
                </a:solidFill>
              </a:rPr>
              <a:t>    3.</a:t>
            </a:r>
            <a:r>
              <a:rPr lang="zh-CN">
                <a:solidFill>
                  <a:schemeClr val="bg1"/>
                </a:solidFill>
              </a:rPr>
              <a:t>基础存储单元与连续存储单元</a:t>
            </a:r>
            <a:endParaRPr>
              <a:solidFill>
                <a:schemeClr val="bg1"/>
              </a:solidFill>
            </a:endParaRPr>
          </a:p>
          <a:p>
            <a:pPr>
              <a:lnSpc>
                <a:spcPct val="135000"/>
              </a:lnSpc>
            </a:pPr>
            <a:r>
              <a:rPr>
                <a:solidFill>
                  <a:schemeClr val="bg1"/>
                </a:solidFill>
              </a:rPr>
              <a:t>    4.</a:t>
            </a:r>
            <a:r>
              <a:rPr lang="en-US" altLang="zh-CN">
                <a:solidFill>
                  <a:schemeClr val="bg1"/>
                </a:solidFill>
              </a:rPr>
              <a:t>ArraList</a:t>
            </a:r>
            <a:r>
              <a:rPr lang="zh-CN" altLang="en-US">
                <a:solidFill>
                  <a:schemeClr val="bg1"/>
                </a:solidFill>
              </a:rPr>
              <a:t>与</a:t>
            </a:r>
            <a:r>
              <a:rPr lang="en-US" altLang="zh-CN">
                <a:solidFill>
                  <a:schemeClr val="bg1"/>
                </a:solidFill>
              </a:rPr>
              <a:t>LinkedList</a:t>
            </a:r>
            <a:r>
              <a:rPr lang="zh-CN" altLang="en-US">
                <a:solidFill>
                  <a:schemeClr val="bg1"/>
                </a:solidFill>
              </a:rPr>
              <a:t>结构分析</a:t>
            </a:r>
            <a:endParaRPr>
              <a:solidFill>
                <a:schemeClr val="bg1"/>
              </a:solidFill>
            </a:endParaRPr>
          </a:p>
          <a:p>
            <a:pPr>
              <a:lnSpc>
                <a:spcPct val="135000"/>
              </a:lnSpc>
            </a:pPr>
            <a:r>
              <a:rPr>
                <a:solidFill>
                  <a:schemeClr val="bg1"/>
                </a:solidFill>
              </a:rPr>
              <a:t>    5.</a:t>
            </a:r>
            <a:r>
              <a:rPr lang="en-US" altLang="zh-CN">
                <a:solidFill>
                  <a:schemeClr val="bg1"/>
                </a:solidFill>
              </a:rPr>
              <a:t>HashMap</a:t>
            </a:r>
            <a:r>
              <a:rPr lang="zh-CN" altLang="en-US">
                <a:solidFill>
                  <a:schemeClr val="bg1"/>
                </a:solidFill>
              </a:rPr>
              <a:t>底层存储原理详解</a:t>
            </a:r>
            <a:endParaRPr lang="zh-CN" altLang="en-US">
              <a:solidFill>
                <a:schemeClr val="bg1"/>
              </a:solidFill>
            </a:endParaRPr>
          </a:p>
          <a:p>
            <a:pPr>
              <a:lnSpc>
                <a:spcPct val="135000"/>
              </a:lnSpc>
            </a:pPr>
            <a:r>
              <a:rPr lang="en-US" altLang="zh-CN">
                <a:solidFill>
                  <a:schemeClr val="bg1"/>
                </a:solidFill>
              </a:rPr>
              <a:t>    6.Hash</a:t>
            </a:r>
            <a:r>
              <a:rPr lang="zh-CN" altLang="en-US">
                <a:solidFill>
                  <a:schemeClr val="bg1"/>
                </a:solidFill>
              </a:rPr>
              <a:t>算法详解与</a:t>
            </a:r>
            <a:r>
              <a:rPr lang="en-US" altLang="zh-CN">
                <a:solidFill>
                  <a:schemeClr val="bg1"/>
                </a:solidFill>
              </a:rPr>
              <a:t>Hash</a:t>
            </a:r>
            <a:r>
              <a:rPr lang="zh-CN" altLang="en-US">
                <a:solidFill>
                  <a:schemeClr val="bg1"/>
                </a:solidFill>
              </a:rPr>
              <a:t>冲突</a:t>
            </a:r>
            <a:endParaRPr lang="zh-CN" altLang="en-US">
              <a:solidFill>
                <a:schemeClr val="bg1"/>
              </a:solidFill>
            </a:endParaRPr>
          </a:p>
          <a:p>
            <a:pPr>
              <a:lnSpc>
                <a:spcPct val="135000"/>
              </a:lnSpc>
            </a:pPr>
            <a:r>
              <a:rPr lang="en-US" altLang="zh-CN">
                <a:solidFill>
                  <a:schemeClr val="bg1"/>
                </a:solidFill>
              </a:rPr>
              <a:t>    7.HashMap</a:t>
            </a:r>
            <a:r>
              <a:rPr lang="zh-CN" altLang="en-US">
                <a:solidFill>
                  <a:schemeClr val="bg1"/>
                </a:solidFill>
              </a:rPr>
              <a:t>头插法与尾插法的优缺点</a:t>
            </a:r>
            <a:endParaRPr lang="zh-CN" altLang="en-US">
              <a:solidFill>
                <a:schemeClr val="bg1"/>
              </a:solidFill>
            </a:endParaRPr>
          </a:p>
          <a:p>
            <a:pPr>
              <a:lnSpc>
                <a:spcPct val="135000"/>
              </a:lnSpc>
            </a:pPr>
            <a:r>
              <a:rPr lang="en-US" altLang="zh-CN">
                <a:solidFill>
                  <a:schemeClr val="bg1"/>
                </a:solidFill>
              </a:rPr>
              <a:t>    8.HashMap</a:t>
            </a:r>
            <a:r>
              <a:rPr lang="zh-CN" altLang="en-US">
                <a:solidFill>
                  <a:schemeClr val="bg1"/>
                </a:solidFill>
              </a:rPr>
              <a:t>导致</a:t>
            </a:r>
            <a:r>
              <a:rPr lang="en-US" altLang="zh-CN">
                <a:solidFill>
                  <a:schemeClr val="bg1"/>
                </a:solidFill>
              </a:rPr>
              <a:t>100%CPU</a:t>
            </a:r>
            <a:r>
              <a:rPr lang="zh-CN" altLang="en-US">
                <a:solidFill>
                  <a:schemeClr val="bg1"/>
                </a:solidFill>
              </a:rPr>
              <a:t>解密</a:t>
            </a:r>
            <a:endParaRPr lang="zh-CN" altLang="en-US">
              <a:solidFill>
                <a:schemeClr val="bg1"/>
              </a:solidFill>
            </a:endParaRP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solidFill>
                  <a:schemeClr val="bg1"/>
                </a:solidFill>
                <a:latin typeface="微软雅黑" panose="020B0503020204020204" pitchFamily="34" charset="-122"/>
                <a:ea typeface="微软雅黑" panose="020B0503020204020204" pitchFamily="34" charset="-122"/>
                <a:sym typeface="+mn-ea"/>
              </a:rPr>
              <a:t>多路平衡二叉树</a:t>
            </a:r>
            <a:endParaRPr lang="zh-CN" sz="32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4" name="圆角矩形 3"/>
          <p:cNvSpPr/>
          <p:nvPr/>
        </p:nvSpPr>
        <p:spPr>
          <a:xfrm>
            <a:off x="502285" y="1397635"/>
            <a:ext cx="11615420" cy="431990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2192655" y="1604645"/>
            <a:ext cx="8473440" cy="4023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30" dirty="0">
                <a:solidFill>
                  <a:srgbClr val="EB5F56"/>
                </a:solidFill>
                <a:latin typeface="微软雅黑" panose="020B0503020204020204" pitchFamily="34" charset="-122"/>
                <a:ea typeface="微软雅黑" panose="020B0503020204020204" pitchFamily="34" charset="-122"/>
              </a:rPr>
              <a:t>THANK</a:t>
            </a:r>
            <a:r>
              <a:rPr lang="en-US" altLang="zh-CN" sz="6330" dirty="0">
                <a:solidFill>
                  <a:srgbClr val="309060"/>
                </a:solidFill>
                <a:latin typeface="微软雅黑" panose="020B0503020204020204" pitchFamily="34" charset="-122"/>
                <a:ea typeface="微软雅黑" panose="020B0503020204020204" pitchFamily="34" charset="-122"/>
              </a:rPr>
              <a:t> </a:t>
            </a:r>
            <a:r>
              <a:rPr lang="en-US" altLang="zh-CN" sz="6330" dirty="0">
                <a:solidFill>
                  <a:srgbClr val="364555"/>
                </a:solidFill>
                <a:latin typeface="微软雅黑" panose="020B0503020204020204" pitchFamily="34" charset="-122"/>
                <a:ea typeface="微软雅黑" panose="020B0503020204020204" pitchFamily="34" charset="-122"/>
              </a:rPr>
              <a:t>YOU</a:t>
            </a:r>
            <a:endParaRPr lang="zh-CN" altLang="en-US" sz="633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5"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953408" y="2270990"/>
            <a:ext cx="2464327" cy="246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5">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2026920" y="2524760"/>
            <a:ext cx="4037330" cy="4293235"/>
          </a:xfrm>
          <a:prstGeom prst="rect">
            <a:avLst/>
          </a:prstGeom>
          <a:noFill/>
        </p:spPr>
        <p:txBody>
          <a:bodyPr wrap="square" lIns="0" tIns="0" rIns="0" bIns="0" rtlCol="0">
            <a:spAutoFit/>
          </a:bodyPr>
          <a:p>
            <a:r>
              <a:rPr lang="zh-CN" altLang="en-US" dirty="0">
                <a:solidFill>
                  <a:schemeClr val="bg1"/>
                </a:solidFill>
                <a:latin typeface="微软雅黑" panose="020B0503020204020204" pitchFamily="34" charset="-122"/>
                <a:ea typeface="微软雅黑" panose="020B0503020204020204" pitchFamily="34" charset="-122"/>
                <a:sym typeface="+mn-ea"/>
              </a:rPr>
              <a:t>◆</a:t>
            </a:r>
            <a:r>
              <a:rPr>
                <a:solidFill>
                  <a:schemeClr val="bg1"/>
                </a:solidFill>
              </a:rPr>
              <a:t>10年互联网行业从业经验，架构师</a:t>
            </a:r>
            <a:endParaRPr>
              <a:solidFill>
                <a:schemeClr val="bg1"/>
              </a:solidFill>
            </a:endParaRPr>
          </a:p>
          <a:p>
            <a:r>
              <a:rPr>
                <a:solidFill>
                  <a:schemeClr val="bg1"/>
                </a:solidFill>
              </a:rPr>
              <a:t>精通JAVA,C,C++,Android,IOS</a:t>
            </a:r>
            <a:endParaRPr>
              <a:solidFill>
                <a:schemeClr val="bg1"/>
              </a:solidFill>
            </a:endParaRPr>
          </a:p>
          <a:p>
            <a:endParaRPr>
              <a:solidFill>
                <a:schemeClr val="bg1"/>
              </a:solidFill>
            </a:endParaRPr>
          </a:p>
          <a:p>
            <a:r>
              <a:rPr>
                <a:solidFill>
                  <a:schemeClr val="bg1"/>
                </a:solidFill>
              </a:rPr>
              <a:t>前华为工程师，后出任</a:t>
            </a:r>
            <a:r>
              <a:rPr lang="zh-CN">
                <a:solidFill>
                  <a:schemeClr val="bg1"/>
                </a:solidFill>
              </a:rPr>
              <a:t>两</a:t>
            </a:r>
            <a:r>
              <a:rPr>
                <a:solidFill>
                  <a:schemeClr val="bg1"/>
                </a:solidFill>
              </a:rPr>
              <a:t>家公司技术总监，高校外聘讲师</a:t>
            </a:r>
            <a:r>
              <a:rPr lang="zh-CN">
                <a:solidFill>
                  <a:schemeClr val="bg1"/>
                </a:solidFill>
              </a:rPr>
              <a:t>，省公安厅电子物证鉴定专家</a:t>
            </a:r>
            <a:endParaRPr lang="zh-CN">
              <a:solidFill>
                <a:schemeClr val="bg1"/>
              </a:solidFill>
            </a:endParaRPr>
          </a:p>
          <a:p>
            <a:endParaRPr>
              <a:solidFill>
                <a:schemeClr val="bg1"/>
              </a:solidFill>
            </a:endParaRPr>
          </a:p>
          <a:p>
            <a:r>
              <a:rPr>
                <a:solidFill>
                  <a:schemeClr val="bg1"/>
                </a:solidFill>
              </a:rPr>
              <a:t>拥有多个大型分布式系统架构设计与实施和移动终端系统架构设计经验</a:t>
            </a:r>
            <a:endParaRPr>
              <a:solidFill>
                <a:schemeClr val="bg1"/>
              </a:solidFill>
            </a:endParaRPr>
          </a:p>
          <a:p>
            <a:endParaRPr>
              <a:solidFill>
                <a:schemeClr val="bg1"/>
              </a:solidFill>
            </a:endParaRPr>
          </a:p>
          <a:p>
            <a:r>
              <a:rPr>
                <a:solidFill>
                  <a:schemeClr val="bg1"/>
                </a:solidFill>
              </a:rPr>
              <a:t>有丰富的分布式，高并发实战经验，</a:t>
            </a:r>
            <a:endParaRPr>
              <a:solidFill>
                <a:schemeClr val="bg1"/>
              </a:solidFill>
            </a:endParaRPr>
          </a:p>
          <a:p>
            <a:r>
              <a:rPr>
                <a:solidFill>
                  <a:schemeClr val="bg1"/>
                </a:solidFill>
              </a:rPr>
              <a:t>开发过多套企业级自定义框架</a:t>
            </a:r>
            <a:endParaRPr>
              <a:solidFill>
                <a:schemeClr val="bg1"/>
              </a:solidFill>
            </a:endParaRPr>
          </a:p>
          <a:p>
            <a:r>
              <a:rPr>
                <a:solidFill>
                  <a:schemeClr val="bg1"/>
                </a:solidFill>
              </a:rPr>
              <a:t>擅长系统底层架构，移动终端系统架构</a:t>
            </a:r>
            <a:endParaRPr>
              <a:solidFill>
                <a:schemeClr val="bg1"/>
              </a:solidFill>
            </a:endParaRPr>
          </a:p>
          <a:p>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32"/>
          <p:cNvSpPr txBox="1"/>
          <p:nvPr/>
        </p:nvSpPr>
        <p:spPr>
          <a:xfrm>
            <a:off x="2026920" y="1268095"/>
            <a:ext cx="4924425" cy="1050290"/>
          </a:xfrm>
          <a:prstGeom prst="rect">
            <a:avLst/>
          </a:prstGeom>
          <a:noFill/>
        </p:spPr>
        <p:txBody>
          <a:bodyPr wrap="square" rtlCol="0" anchor="t">
            <a:spAutoFit/>
          </a:bodyPr>
          <a:p>
            <a:pPr>
              <a:lnSpc>
                <a:spcPct val="13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码牛学院</a:t>
            </a:r>
            <a:r>
              <a:rPr lang="en-US" altLang="zh-CN" sz="2400" b="1" dirty="0" smtClean="0">
                <a:solidFill>
                  <a:schemeClr val="bg1"/>
                </a:solidFill>
                <a:latin typeface="微软雅黑" panose="020B0503020204020204" pitchFamily="34" charset="-122"/>
                <a:ea typeface="微软雅黑" panose="020B0503020204020204" pitchFamily="34" charset="-122"/>
                <a:sym typeface="+mn-ea"/>
              </a:rPr>
              <a:t>-Kerwin</a:t>
            </a: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老</a:t>
            </a:r>
            <a:r>
              <a:rPr lang="zh-CN" altLang="en-US" sz="2400" b="1" dirty="0">
                <a:solidFill>
                  <a:schemeClr val="bg1"/>
                </a:solidFill>
                <a:latin typeface="微软雅黑" panose="020B0503020204020204" pitchFamily="34" charset="-122"/>
                <a:ea typeface="微软雅黑" panose="020B0503020204020204" pitchFamily="34" charset="-122"/>
                <a:sym typeface="+mn-ea"/>
              </a:rPr>
              <a:t>师</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系统架构师、技术总监</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5125" name="图片 7"/>
          <p:cNvPicPr/>
          <p:nvPr/>
        </p:nvPicPr>
        <p:blipFill>
          <a:blip r:embed="rId1"/>
          <a:stretch>
            <a:fillRect/>
          </a:stretch>
        </p:blipFill>
        <p:spPr>
          <a:xfrm>
            <a:off x="6994525" y="2066925"/>
            <a:ext cx="3677285" cy="3572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b="1" dirty="0" smtClean="0">
                <a:latin typeface="宋体" panose="02010600030101010101" pitchFamily="2" charset="-122"/>
              </a:rPr>
              <a:t>容器与结构</a:t>
            </a:r>
            <a:endParaRPr lang="zh-CN" sz="3200" b="1" dirty="0" smtClean="0">
              <a:latin typeface="宋体" panose="02010600030101010101" pitchFamily="2" charset="-122"/>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6172" y="1600101"/>
            <a:ext cx="9865096" cy="203009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数据结构是计算机存储、组织数据的方式。数据结构是指相互之间存在一种或多种特定关系的数据元素的集合。通常情况下，精心选择的数据结构可以带来更高的运行或者存储效率。数据结构往往同高效的检索算法和索引技术有关。</a:t>
            </a: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本质：容器的设计规则</a:t>
            </a:r>
            <a:endParaRPr lang="zh-CN" altLang="en-US" dirty="0" smtClean="0">
              <a:solidFill>
                <a:schemeClr val="bg1"/>
              </a:solidFill>
            </a:endParaRPr>
          </a:p>
          <a:p>
            <a:pPr marL="285750" indent="-285750">
              <a:buFont typeface="Arial" panose="020B0604020202020204" pitchFamily="34" charset="0"/>
              <a:buChar char="•"/>
            </a:pPr>
            <a:endParaRPr lang="zh-CN" altLang="en-US"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用处：运行效率的提升</a:t>
            </a:r>
            <a:endParaRPr lang="zh-CN" altLang="en-US"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latin typeface="宋体" panose="02010600030101010101" pitchFamily="2" charset="-122"/>
              </a:rPr>
              <a:t>容器类别与结构本质</a:t>
            </a:r>
            <a:endParaRPr lang="zh-CN" altLang="en-US" sz="3200" b="1" dirty="0" smtClean="0">
              <a:latin typeface="宋体" panose="02010600030101010101" pitchFamily="2" charset="-122"/>
            </a:endParaRPr>
          </a:p>
        </p:txBody>
      </p:sp>
      <p:sp>
        <p:nvSpPr>
          <p:cNvPr id="3" name="圆角矩形 2"/>
          <p:cNvSpPr/>
          <p:nvPr/>
        </p:nvSpPr>
        <p:spPr>
          <a:xfrm>
            <a:off x="667385" y="1384300"/>
            <a:ext cx="11507470" cy="535749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6172" y="1600101"/>
            <a:ext cx="9865096" cy="4799965"/>
          </a:xfrm>
          <a:prstGeom prst="rect">
            <a:avLst/>
          </a:prstGeom>
          <a:noFill/>
        </p:spPr>
        <p:txBody>
          <a:bodyPr wrap="square" rtlCol="0">
            <a:spAutoFit/>
          </a:bodyPr>
          <a:lstStyle/>
          <a:p>
            <a:pPr marL="0" indent="0">
              <a:buFont typeface="+mj-lt"/>
              <a:buNone/>
            </a:pPr>
            <a:r>
              <a:rPr lang="zh-CN">
                <a:solidFill>
                  <a:schemeClr val="bg1"/>
                </a:solidFill>
                <a:sym typeface="+mn-ea"/>
              </a:rPr>
              <a:t>在</a:t>
            </a:r>
            <a:r>
              <a:rPr lang="en-US" altLang="zh-CN">
                <a:solidFill>
                  <a:schemeClr val="bg1"/>
                </a:solidFill>
                <a:sym typeface="+mn-ea"/>
              </a:rPr>
              <a:t>JAVA</a:t>
            </a:r>
            <a:r>
              <a:rPr lang="zh-CN" altLang="en-US">
                <a:solidFill>
                  <a:schemeClr val="bg1"/>
                </a:solidFill>
                <a:sym typeface="+mn-ea"/>
              </a:rPr>
              <a:t>中实际的数据容器有两种，</a:t>
            </a:r>
            <a:endParaRPr lang="zh-CN" altLang="en-US">
              <a:solidFill>
                <a:schemeClr val="bg1"/>
              </a:solidFill>
              <a:sym typeface="+mn-ea"/>
            </a:endParaRPr>
          </a:p>
          <a:p>
            <a:pPr marL="0" indent="0">
              <a:buFont typeface="+mj-lt"/>
              <a:buNone/>
            </a:pPr>
            <a:r>
              <a:rPr lang="en-US" altLang="zh-CN" dirty="0" smtClean="0">
                <a:solidFill>
                  <a:schemeClr val="bg1"/>
                </a:solidFill>
                <a:sym typeface="+mn-ea"/>
              </a:rPr>
              <a:t>	1.</a:t>
            </a:r>
            <a:r>
              <a:rPr lang="zh-CN" altLang="en-US" dirty="0" smtClean="0">
                <a:solidFill>
                  <a:schemeClr val="bg1"/>
                </a:solidFill>
                <a:sym typeface="+mn-ea"/>
              </a:rPr>
              <a:t>基本存储单元（单个数据存储，包含两块基本数据类型，对象）</a:t>
            </a:r>
            <a:endParaRPr lang="zh-CN" altLang="en-US" dirty="0" smtClean="0">
              <a:solidFill>
                <a:schemeClr val="bg1"/>
              </a:solidFill>
              <a:sym typeface="+mn-ea"/>
            </a:endParaRPr>
          </a:p>
          <a:p>
            <a:pPr marL="0" indent="0">
              <a:buFont typeface="+mj-lt"/>
              <a:buNone/>
            </a:pPr>
            <a:r>
              <a:rPr lang="en-US" altLang="zh-CN" dirty="0" smtClean="0">
                <a:solidFill>
                  <a:schemeClr val="bg1"/>
                </a:solidFill>
                <a:sym typeface="+mn-ea"/>
              </a:rPr>
              <a:t>	</a:t>
            </a:r>
            <a:endParaRPr lang="en-US" altLang="zh-CN" dirty="0" smtClean="0">
              <a:solidFill>
                <a:schemeClr val="bg1"/>
              </a:solidFill>
              <a:sym typeface="+mn-ea"/>
            </a:endParaRPr>
          </a:p>
          <a:p>
            <a:pPr marL="0" indent="0">
              <a:buFont typeface="+mj-lt"/>
              <a:buNone/>
            </a:pPr>
            <a:r>
              <a:rPr lang="en-US" altLang="zh-CN" dirty="0" smtClean="0">
                <a:solidFill>
                  <a:schemeClr val="bg1"/>
                </a:solidFill>
                <a:sym typeface="+mn-ea"/>
              </a:rPr>
              <a:t>	2.</a:t>
            </a:r>
            <a:r>
              <a:rPr lang="zh-CN" altLang="en-US" dirty="0" smtClean="0">
                <a:solidFill>
                  <a:schemeClr val="bg1"/>
                </a:solidFill>
                <a:sym typeface="+mn-ea"/>
              </a:rPr>
              <a:t>连续数据存储（数组）</a:t>
            </a:r>
            <a:endParaRPr lang="zh-CN" altLang="en-US" dirty="0" smtClean="0">
              <a:solidFill>
                <a:schemeClr val="bg1"/>
              </a:solidFill>
              <a:sym typeface="+mn-ea"/>
            </a:endParaRPr>
          </a:p>
          <a:p>
            <a:pPr marL="0" indent="0">
              <a:buFont typeface="+mj-lt"/>
              <a:buNone/>
            </a:pPr>
            <a:endParaRPr lang="zh-CN" altLang="en-US" dirty="0" smtClean="0">
              <a:solidFill>
                <a:schemeClr val="bg1"/>
              </a:solidFill>
              <a:sym typeface="+mn-ea"/>
            </a:endParaRPr>
          </a:p>
          <a:p>
            <a:pPr marL="0" indent="0">
              <a:buFont typeface="+mj-lt"/>
              <a:buNone/>
            </a:pPr>
            <a:r>
              <a:rPr lang="zh-CN" altLang="en-US" dirty="0" smtClean="0">
                <a:solidFill>
                  <a:schemeClr val="bg1"/>
                </a:solidFill>
                <a:sym typeface="+mn-ea"/>
              </a:rPr>
              <a:t>数组</a:t>
            </a:r>
            <a:r>
              <a:rPr lang="en-US" altLang="zh-CN" dirty="0" smtClean="0">
                <a:solidFill>
                  <a:schemeClr val="bg1"/>
                </a:solidFill>
                <a:sym typeface="+mn-ea"/>
              </a:rPr>
              <a:t>=Java</a:t>
            </a:r>
            <a:r>
              <a:rPr lang="zh-CN" altLang="en-US" dirty="0" smtClean="0">
                <a:solidFill>
                  <a:schemeClr val="bg1"/>
                </a:solidFill>
                <a:sym typeface="+mn-ea"/>
              </a:rPr>
              <a:t>提供出来的数据结构</a:t>
            </a:r>
            <a:endParaRPr lang="zh-CN" altLang="en-US" dirty="0" smtClean="0">
              <a:solidFill>
                <a:schemeClr val="bg1"/>
              </a:solidFill>
              <a:sym typeface="+mn-ea"/>
            </a:endParaRPr>
          </a:p>
          <a:p>
            <a:pPr marL="0" indent="0">
              <a:buFont typeface="+mj-lt"/>
              <a:buNone/>
            </a:pPr>
            <a:endParaRPr lang="zh-CN" altLang="en-US" dirty="0" smtClean="0">
              <a:solidFill>
                <a:schemeClr val="bg1"/>
              </a:solidFill>
              <a:sym typeface="+mn-ea"/>
            </a:endParaRPr>
          </a:p>
          <a:p>
            <a:pPr marL="0" indent="0">
              <a:buFont typeface="+mj-lt"/>
              <a:buNone/>
            </a:pPr>
            <a:endParaRPr lang="zh-CN" altLang="en-US" dirty="0" smtClean="0">
              <a:solidFill>
                <a:schemeClr val="bg1"/>
              </a:solidFill>
              <a:sym typeface="+mn-ea"/>
            </a:endParaRPr>
          </a:p>
          <a:p>
            <a:pPr marL="0" indent="0">
              <a:buFont typeface="+mj-lt"/>
              <a:buNone/>
            </a:pPr>
            <a:r>
              <a:rPr lang="zh-CN" altLang="en-US" dirty="0" smtClean="0">
                <a:solidFill>
                  <a:schemeClr val="bg1"/>
                </a:solidFill>
                <a:sym typeface="+mn-ea"/>
              </a:rPr>
              <a:t>数据结构的特征：</a:t>
            </a:r>
            <a:endParaRPr lang="zh-CN" altLang="en-US" dirty="0" smtClean="0">
              <a:solidFill>
                <a:schemeClr val="bg1"/>
              </a:solidFill>
              <a:sym typeface="+mn-ea"/>
            </a:endParaRPr>
          </a:p>
          <a:p>
            <a:pPr marL="0" indent="0">
              <a:buFont typeface="+mj-lt"/>
              <a:buNone/>
            </a:pPr>
            <a:r>
              <a:rPr lang="en-US" altLang="zh-CN" dirty="0" smtClean="0">
                <a:solidFill>
                  <a:schemeClr val="bg1"/>
                </a:solidFill>
                <a:sym typeface="+mn-ea"/>
              </a:rPr>
              <a:t>	1.</a:t>
            </a:r>
            <a:r>
              <a:rPr lang="zh-CN" altLang="en-US" dirty="0" smtClean="0">
                <a:solidFill>
                  <a:schemeClr val="bg1"/>
                </a:solidFill>
                <a:sym typeface="+mn-ea"/>
              </a:rPr>
              <a:t>对于数据类型设计</a:t>
            </a:r>
            <a:endParaRPr lang="zh-CN" altLang="en-US" dirty="0" smtClean="0">
              <a:solidFill>
                <a:schemeClr val="bg1"/>
              </a:solidFill>
              <a:sym typeface="+mn-ea"/>
            </a:endParaRPr>
          </a:p>
          <a:p>
            <a:pPr marL="0" indent="0">
              <a:buFont typeface="+mj-lt"/>
              <a:buNone/>
            </a:pPr>
            <a:endParaRPr lang="zh-CN" altLang="en-US" dirty="0" smtClean="0">
              <a:solidFill>
                <a:schemeClr val="bg1"/>
              </a:solidFill>
              <a:sym typeface="+mn-ea"/>
            </a:endParaRPr>
          </a:p>
          <a:p>
            <a:pPr marL="0" indent="0">
              <a:buFont typeface="+mj-lt"/>
              <a:buNone/>
            </a:pPr>
            <a:r>
              <a:rPr lang="en-US" altLang="zh-CN" dirty="0" smtClean="0">
                <a:solidFill>
                  <a:schemeClr val="bg1"/>
                </a:solidFill>
                <a:sym typeface="+mn-ea"/>
              </a:rPr>
              <a:t>	2.</a:t>
            </a:r>
            <a:r>
              <a:rPr lang="zh-CN" altLang="en-US" dirty="0" smtClean="0">
                <a:solidFill>
                  <a:schemeClr val="bg1"/>
                </a:solidFill>
                <a:sym typeface="+mn-ea"/>
              </a:rPr>
              <a:t>对于数据存储与提取设计</a:t>
            </a:r>
            <a:endParaRPr lang="zh-CN" altLang="en-US" dirty="0" smtClean="0">
              <a:solidFill>
                <a:schemeClr val="bg1"/>
              </a:solidFill>
              <a:sym typeface="+mn-ea"/>
            </a:endParaRPr>
          </a:p>
          <a:p>
            <a:pPr marL="0" indent="0">
              <a:buFont typeface="+mj-lt"/>
              <a:buNone/>
            </a:pPr>
            <a:r>
              <a:rPr lang="en-US" altLang="zh-CN" dirty="0" smtClean="0">
                <a:solidFill>
                  <a:schemeClr val="bg1"/>
                </a:solidFill>
                <a:sym typeface="+mn-ea"/>
              </a:rPr>
              <a:t>	</a:t>
            </a:r>
            <a:endParaRPr lang="en-US" altLang="zh-CN" dirty="0" smtClean="0">
              <a:solidFill>
                <a:schemeClr val="bg1"/>
              </a:solidFill>
              <a:sym typeface="+mn-ea"/>
            </a:endParaRPr>
          </a:p>
          <a:p>
            <a:pPr marL="0" indent="0">
              <a:buFont typeface="+mj-lt"/>
              <a:buNone/>
            </a:pPr>
            <a:r>
              <a:rPr lang="en-US" altLang="zh-CN" dirty="0" smtClean="0">
                <a:solidFill>
                  <a:schemeClr val="bg1"/>
                </a:solidFill>
                <a:sym typeface="+mn-ea"/>
              </a:rPr>
              <a:t>	3.</a:t>
            </a:r>
            <a:r>
              <a:rPr lang="zh-CN" altLang="en-US" dirty="0" smtClean="0">
                <a:solidFill>
                  <a:schemeClr val="bg1"/>
                </a:solidFill>
                <a:sym typeface="+mn-ea"/>
              </a:rPr>
              <a:t>对于数据物理结构设计</a:t>
            </a:r>
            <a:endParaRPr lang="zh-CN" altLang="en-US" dirty="0" smtClean="0">
              <a:solidFill>
                <a:schemeClr val="bg1"/>
              </a:solidFill>
              <a:sym typeface="+mn-ea"/>
            </a:endParaRPr>
          </a:p>
          <a:p>
            <a:pPr marL="0" indent="0">
              <a:buFont typeface="+mj-lt"/>
              <a:buNone/>
            </a:pPr>
            <a:endParaRPr lang="zh-CN" altLang="en-US" dirty="0" smtClean="0">
              <a:solidFill>
                <a:schemeClr val="bg1"/>
              </a:solidFill>
              <a:sym typeface="+mn-ea"/>
            </a:endParaRPr>
          </a:p>
          <a:p>
            <a:pPr marL="0" indent="0">
              <a:buFont typeface="+mj-lt"/>
              <a:buNone/>
            </a:pPr>
            <a:endParaRPr lang="zh-CN" altLang="en-US" dirty="0" smtClean="0">
              <a:solidFill>
                <a:schemeClr val="bg1"/>
              </a:solidFill>
              <a:sym typeface="+mn-ea"/>
            </a:endParaRPr>
          </a:p>
          <a:p>
            <a:pPr marL="0" indent="0">
              <a:buFont typeface="+mj-lt"/>
              <a:buNone/>
            </a:pPr>
            <a:r>
              <a:rPr lang="zh-CN" altLang="en-US" dirty="0" smtClean="0">
                <a:solidFill>
                  <a:schemeClr val="bg1"/>
                </a:solidFill>
                <a:sym typeface="+mn-ea"/>
              </a:rPr>
              <a:t>数据结构的本质是一个管理类他是对于上面三点的一个维护</a:t>
            </a:r>
            <a:endParaRPr lang="zh-CN" altLang="en-US" dirty="0" smtClean="0">
              <a:solidFill>
                <a:schemeClr val="bg1"/>
              </a:solidFill>
              <a:sym typeface="+mn-ea"/>
            </a:endParaRPr>
          </a:p>
        </p:txBody>
      </p:sp>
      <p:pic>
        <p:nvPicPr>
          <p:cNvPr id="4" name="图片 3"/>
          <p:cNvPicPr>
            <a:picLocks noChangeAspect="1"/>
          </p:cNvPicPr>
          <p:nvPr>
            <p:custDataLst>
              <p:tags r:id="rId1"/>
            </p:custDataLst>
          </p:nvPr>
        </p:nvPicPr>
        <p:blipFill>
          <a:blip r:embed="rId2"/>
          <a:stretch>
            <a:fillRect/>
          </a:stretch>
        </p:blipFill>
        <p:spPr>
          <a:xfrm>
            <a:off x="6141720" y="3040380"/>
            <a:ext cx="5101590" cy="18884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126" y="278919"/>
            <a:ext cx="12054544" cy="614405"/>
          </a:xfrm>
        </p:spPr>
        <p:txBody>
          <a:bodyPr/>
          <a:lstStyle/>
          <a:p>
            <a:r>
              <a:rPr lang="en-US" altLang="zh-CN" sz="3685" dirty="0"/>
              <a:t>ArrayList</a:t>
            </a:r>
            <a:r>
              <a:rPr lang="zh-CN" altLang="en-US" sz="3685" dirty="0"/>
              <a:t>结构分析</a:t>
            </a:r>
            <a:endParaRPr lang="zh-CN" altLang="en-US" sz="3685" dirty="0"/>
          </a:p>
        </p:txBody>
      </p:sp>
      <p:pic>
        <p:nvPicPr>
          <p:cNvPr id="100" name="图片 99"/>
          <p:cNvPicPr/>
          <p:nvPr/>
        </p:nvPicPr>
        <p:blipFill>
          <a:blip r:embed="rId1"/>
          <a:stretch>
            <a:fillRect/>
          </a:stretch>
        </p:blipFill>
        <p:spPr>
          <a:xfrm>
            <a:off x="1748790" y="1456055"/>
            <a:ext cx="8658225" cy="46863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126" y="278919"/>
            <a:ext cx="12054544" cy="614405"/>
          </a:xfrm>
        </p:spPr>
        <p:txBody>
          <a:bodyPr/>
          <a:lstStyle/>
          <a:p>
            <a:r>
              <a:rPr lang="en-US" sz="3685" dirty="0"/>
              <a:t>LinkedList</a:t>
            </a:r>
            <a:r>
              <a:rPr lang="zh-CN" altLang="en-US" sz="3685" dirty="0"/>
              <a:t>结构分析</a:t>
            </a:r>
            <a:endParaRPr lang="zh-CN" altLang="en-US" sz="3685" dirty="0"/>
          </a:p>
        </p:txBody>
      </p:sp>
      <p:pic>
        <p:nvPicPr>
          <p:cNvPr id="101" name="图片 100"/>
          <p:cNvPicPr/>
          <p:nvPr/>
        </p:nvPicPr>
        <p:blipFill>
          <a:blip r:embed="rId1"/>
          <a:stretch>
            <a:fillRect/>
          </a:stretch>
        </p:blipFill>
        <p:spPr>
          <a:xfrm>
            <a:off x="1244600" y="1312545"/>
            <a:ext cx="9786620" cy="49574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a:solidFill>
                  <a:schemeClr val="bg1"/>
                </a:solidFill>
                <a:latin typeface="微软雅黑" panose="020B0503020204020204" pitchFamily="34" charset="-122"/>
                <a:ea typeface="微软雅黑" panose="020B0503020204020204" pitchFamily="34" charset="-122"/>
                <a:sym typeface="+mn-ea"/>
              </a:rPr>
              <a:t>ArrayList</a:t>
            </a:r>
            <a:r>
              <a:rPr lang="zh-CN" altLang="en-US" sz="3200" dirty="0">
                <a:solidFill>
                  <a:schemeClr val="bg1"/>
                </a:solidFill>
                <a:latin typeface="微软雅黑" panose="020B0503020204020204" pitchFamily="34" charset="-122"/>
                <a:ea typeface="微软雅黑" panose="020B0503020204020204" pitchFamily="34" charset="-122"/>
                <a:sym typeface="+mn-ea"/>
              </a:rPr>
              <a:t>与</a:t>
            </a:r>
            <a:r>
              <a:rPr lang="en-US" altLang="zh-CN" sz="3200" dirty="0">
                <a:solidFill>
                  <a:schemeClr val="bg1"/>
                </a:solidFill>
                <a:latin typeface="微软雅黑" panose="020B0503020204020204" pitchFamily="34" charset="-122"/>
                <a:ea typeface="微软雅黑" panose="020B0503020204020204" pitchFamily="34" charset="-122"/>
                <a:sym typeface="+mn-ea"/>
              </a:rPr>
              <a:t>LinkedList</a:t>
            </a:r>
            <a:r>
              <a:rPr lang="zh-CN" altLang="en-US" sz="3200" dirty="0">
                <a:solidFill>
                  <a:schemeClr val="bg1"/>
                </a:solidFill>
                <a:latin typeface="微软雅黑" panose="020B0503020204020204" pitchFamily="34" charset="-122"/>
                <a:ea typeface="微软雅黑" panose="020B0503020204020204" pitchFamily="34" charset="-122"/>
                <a:sym typeface="+mn-ea"/>
              </a:rPr>
              <a:t>优缺点分析</a:t>
            </a:r>
            <a:endParaRPr lang="zh-CN" altLang="en-US" sz="32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圆角矩形 2"/>
          <p:cNvSpPr/>
          <p:nvPr/>
        </p:nvSpPr>
        <p:spPr>
          <a:xfrm>
            <a:off x="667385" y="1384300"/>
            <a:ext cx="11381105" cy="483235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6172" y="1600101"/>
            <a:ext cx="9865096" cy="922020"/>
          </a:xfrm>
          <a:prstGeom prst="rect">
            <a:avLst/>
          </a:prstGeom>
          <a:noFill/>
        </p:spPr>
        <p:txBody>
          <a:bodyPr wrap="square" rtlCol="0">
            <a:spAutoFit/>
          </a:bodyPr>
          <a:lstStyle/>
          <a:p>
            <a:pPr marL="0" indent="0">
              <a:buFont typeface="+mj-lt"/>
              <a:buNone/>
            </a:pPr>
            <a:r>
              <a:rPr lang="zh-CN" altLang="en-US" dirty="0" smtClean="0">
                <a:solidFill>
                  <a:schemeClr val="bg1"/>
                </a:solidFill>
                <a:sym typeface="+mn-ea"/>
              </a:rPr>
              <a:t>结构本质：</a:t>
            </a:r>
            <a:endParaRPr lang="zh-CN" altLang="en-US" dirty="0" smtClean="0">
              <a:solidFill>
                <a:schemeClr val="bg1"/>
              </a:solidFill>
              <a:sym typeface="+mn-ea"/>
            </a:endParaRPr>
          </a:p>
          <a:p>
            <a:pPr marL="0" indent="0">
              <a:buFont typeface="+mj-lt"/>
              <a:buNone/>
            </a:pPr>
            <a:r>
              <a:rPr lang="en-US" altLang="zh-CN" dirty="0" smtClean="0">
                <a:solidFill>
                  <a:schemeClr val="bg1"/>
                </a:solidFill>
                <a:sym typeface="+mn-ea"/>
              </a:rPr>
              <a:t>	</a:t>
            </a:r>
            <a:r>
              <a:rPr lang="zh-CN" altLang="en-US" dirty="0" smtClean="0">
                <a:solidFill>
                  <a:schemeClr val="bg1"/>
                </a:solidFill>
                <a:sym typeface="+mn-ea"/>
              </a:rPr>
              <a:t>查询</a:t>
            </a:r>
            <a:endParaRPr lang="zh-CN" altLang="en-US" dirty="0" smtClean="0">
              <a:solidFill>
                <a:schemeClr val="bg1"/>
              </a:solidFill>
              <a:sym typeface="+mn-ea"/>
            </a:endParaRPr>
          </a:p>
          <a:p>
            <a:pPr marL="0" indent="0">
              <a:buFont typeface="+mj-lt"/>
              <a:buNone/>
            </a:pPr>
            <a:r>
              <a:rPr lang="en-US" altLang="zh-CN" dirty="0" smtClean="0">
                <a:solidFill>
                  <a:schemeClr val="bg1"/>
                </a:solidFill>
                <a:sym typeface="+mn-ea"/>
              </a:rPr>
              <a:t>	</a:t>
            </a:r>
            <a:r>
              <a:rPr lang="zh-CN" altLang="en-US" dirty="0" smtClean="0">
                <a:solidFill>
                  <a:schemeClr val="bg1"/>
                </a:solidFill>
                <a:sym typeface="+mn-ea"/>
              </a:rPr>
              <a:t>增删改</a:t>
            </a:r>
            <a:endParaRPr lang="zh-CN" altLang="en-US" dirty="0" smtClean="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a:solidFill>
                  <a:schemeClr val="bg1"/>
                </a:solidFill>
                <a:latin typeface="微软雅黑" panose="020B0503020204020204" pitchFamily="34" charset="-122"/>
                <a:ea typeface="微软雅黑" panose="020B0503020204020204" pitchFamily="34" charset="-122"/>
                <a:sym typeface="+mn-ea"/>
              </a:rPr>
              <a:t>算法的时间与空间复杂度</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
        <p:nvSpPr>
          <p:cNvPr id="3" name="圆角矩形 2"/>
          <p:cNvSpPr/>
          <p:nvPr/>
        </p:nvSpPr>
        <p:spPr>
          <a:xfrm>
            <a:off x="667385" y="1384300"/>
            <a:ext cx="11537315" cy="5339715"/>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56945" y="1744345"/>
            <a:ext cx="10841990" cy="4246245"/>
          </a:xfrm>
          <a:prstGeom prst="rect">
            <a:avLst/>
          </a:prstGeom>
          <a:noFill/>
        </p:spPr>
        <p:txBody>
          <a:bodyPr wrap="square" rtlCol="0" anchor="t">
            <a:spAutoFit/>
          </a:bodyPr>
          <a:p>
            <a:r>
              <a:rPr lang="zh-CN" altLang="en-US">
                <a:solidFill>
                  <a:schemeClr val="bg1"/>
                </a:solidFill>
              </a:rPr>
              <a:t>算法（Algorithm）是指用来操作数据、解决程序问题的一组方法。对于同一个问题，使用不同的算法，也许最终得到的结果是一样的，但在过程中消耗的资源和时间却会有很大的区别。</a:t>
            </a:r>
            <a:endParaRPr lang="zh-CN" altLang="en-US">
              <a:solidFill>
                <a:schemeClr val="bg1"/>
              </a:solidFill>
            </a:endParaRPr>
          </a:p>
          <a:p>
            <a:endParaRPr lang="zh-CN" altLang="en-US">
              <a:solidFill>
                <a:schemeClr val="bg1"/>
              </a:solidFill>
            </a:endParaRPr>
          </a:p>
          <a:p>
            <a:r>
              <a:rPr lang="zh-CN" altLang="en-US">
                <a:solidFill>
                  <a:schemeClr val="bg1"/>
                </a:solidFill>
              </a:rPr>
              <a:t>那么我们应该如何去衡量不同算法之间的优劣呢？</a:t>
            </a:r>
            <a:endParaRPr lang="zh-CN" altLang="en-US">
              <a:solidFill>
                <a:schemeClr val="bg1"/>
              </a:solidFill>
            </a:endParaRPr>
          </a:p>
          <a:p>
            <a:endParaRPr lang="zh-CN" altLang="en-US">
              <a:solidFill>
                <a:schemeClr val="bg1"/>
              </a:solidFill>
            </a:endParaRPr>
          </a:p>
          <a:p>
            <a:r>
              <a:rPr lang="zh-CN" altLang="en-US">
                <a:solidFill>
                  <a:schemeClr val="bg1"/>
                </a:solidFill>
              </a:rPr>
              <a:t>主要还是从算法所占用的「时间」和「空间」两个维度去考量</a:t>
            </a:r>
            <a:endParaRPr lang="zh-CN" altLang="en-US">
              <a:solidFill>
                <a:schemeClr val="bg1"/>
              </a:solidFill>
            </a:endParaRPr>
          </a:p>
          <a:p>
            <a:endParaRPr lang="zh-CN" altLang="en-US">
              <a:solidFill>
                <a:schemeClr val="bg1"/>
              </a:solidFill>
            </a:endParaRPr>
          </a:p>
          <a:p>
            <a:r>
              <a:rPr lang="zh-CN" altLang="en-US">
                <a:solidFill>
                  <a:schemeClr val="bg1"/>
                </a:solidFill>
              </a:rPr>
              <a:t>时间维度：是指执行当前算法所消耗的时间，我们通常用「时间复杂度」来描述。</a:t>
            </a:r>
            <a:endParaRPr lang="zh-CN" altLang="en-US">
              <a:solidFill>
                <a:schemeClr val="bg1"/>
              </a:solidFill>
            </a:endParaRPr>
          </a:p>
          <a:p>
            <a:r>
              <a:rPr lang="zh-CN" altLang="en-US">
                <a:solidFill>
                  <a:schemeClr val="bg1"/>
                </a:solidFill>
              </a:rPr>
              <a:t>空间维度：是指执行当前算法需要占用多少内存空间，我们通常用「空间复杂度」来描述。</a:t>
            </a:r>
            <a:endParaRPr lang="zh-CN" altLang="en-US">
              <a:solidFill>
                <a:schemeClr val="bg1"/>
              </a:solidFill>
            </a:endParaRPr>
          </a:p>
          <a:p>
            <a:endParaRPr lang="zh-CN" altLang="en-US">
              <a:solidFill>
                <a:schemeClr val="bg1"/>
              </a:solidFill>
            </a:endParaRPr>
          </a:p>
          <a:p>
            <a:r>
              <a:rPr lang="zh-CN" altLang="en-US">
                <a:solidFill>
                  <a:schemeClr val="bg1"/>
                </a:solidFill>
              </a:rPr>
              <a:t>因此，评价一个算法的效率主要是看它的时间复杂度和空间复杂度情况。然而，有的时候时间和空间却又是「鱼和熊掌」，不可兼得的，那么我们就需要从中去取一个平衡点。</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KSO_WM_UNIT_PLACING_PICTURE_USER_VIEWPORT" val="{&quot;height&quot;:4140,&quot;width&quot;:11184}"/>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ISPRING_PRESENTATION_TITLE" val="bt01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2154</Words>
  <Application>WPS 演示</Application>
  <PresentationFormat>自定义</PresentationFormat>
  <Paragraphs>187</Paragraphs>
  <Slides>22</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Calibri</vt:lpstr>
      <vt:lpstr>Segoe UI</vt:lpstr>
      <vt:lpstr>Calibri</vt:lpstr>
      <vt:lpstr>黑体</vt:lpstr>
      <vt:lpstr>思源黑体 CN Normal</vt:lpstr>
      <vt:lpstr>微软雅黑</vt:lpstr>
      <vt:lpstr>Arial Unicode MS</vt:lpstr>
      <vt:lpstr>Calibri Light</vt:lpstr>
      <vt:lpstr>Segoe Print</vt:lpstr>
      <vt:lpstr>Times New Roman</vt:lpstr>
      <vt:lpstr>第一PPT，www.1ppt.com</vt:lpstr>
      <vt:lpstr>PowerPoint 演示文稿</vt:lpstr>
      <vt:lpstr>PowerPoint 演示文稿</vt:lpstr>
      <vt:lpstr>PowerPoint 演示文稿</vt:lpstr>
      <vt:lpstr>容器与结构</vt:lpstr>
      <vt:lpstr>容器类别与结构本质</vt:lpstr>
      <vt:lpstr>ArrayList结构分析</vt:lpstr>
      <vt:lpstr>LinkedList结构分析</vt:lpstr>
      <vt:lpstr>ArrayList与LinkedList优缺点分析</vt:lpstr>
      <vt:lpstr>算法的时间与空间复杂度</vt:lpstr>
      <vt:lpstr>算法的时间与空间复杂度</vt:lpstr>
      <vt:lpstr>HASH表</vt:lpstr>
      <vt:lpstr>% 运算与 &amp;运算 </vt:lpstr>
      <vt:lpstr>HASHMAP扩容配合所带来的死环问题</vt:lpstr>
      <vt:lpstr>持久化下的数据结构设计问题</vt:lpstr>
      <vt:lpstr>查询怎么办？索引思想的应用</vt:lpstr>
      <vt:lpstr>索引用什么结构去存储？</vt:lpstr>
      <vt:lpstr>索引存储结构</vt:lpstr>
      <vt:lpstr>平衡二叉树</vt:lpstr>
      <vt:lpstr>持久化层面考虑的问题--数据饱满与IO性能</vt:lpstr>
      <vt:lpstr>多路平衡二叉树</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KERWIN</cp:lastModifiedBy>
  <cp:revision>141</cp:revision>
  <dcterms:created xsi:type="dcterms:W3CDTF">2016-09-17T14:09:00Z</dcterms:created>
  <dcterms:modified xsi:type="dcterms:W3CDTF">2021-11-02T06:06:07Z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B025CA61E8FA462FA00E82408902E888</vt:lpwstr>
  </property>
  <property fmtid="{D5CDD505-2E9C-101B-9397-08002B2CF9AE}" pid="3" name="KSOProductBuildVer">
    <vt:lpwstr>2052-11.1.0.11045</vt:lpwstr>
  </property>
</Properties>
</file>