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321" r:id="rId2"/>
    <p:sldId id="669" r:id="rId3"/>
    <p:sldId id="725" r:id="rId4"/>
    <p:sldId id="736" r:id="rId5"/>
    <p:sldId id="756" r:id="rId6"/>
    <p:sldId id="757" r:id="rId7"/>
    <p:sldId id="758" r:id="rId8"/>
    <p:sldId id="759" r:id="rId9"/>
    <p:sldId id="761" r:id="rId10"/>
    <p:sldId id="762" r:id="rId11"/>
    <p:sldId id="763" r:id="rId12"/>
    <p:sldId id="764" r:id="rId13"/>
    <p:sldId id="765" r:id="rId14"/>
    <p:sldId id="766" r:id="rId15"/>
    <p:sldId id="767" r:id="rId16"/>
    <p:sldId id="768" r:id="rId17"/>
    <p:sldId id="769" r:id="rId18"/>
    <p:sldId id="770" r:id="rId19"/>
    <p:sldId id="771" r:id="rId20"/>
    <p:sldId id="772" r:id="rId21"/>
    <p:sldId id="773" r:id="rId22"/>
    <p:sldId id="774" r:id="rId23"/>
    <p:sldId id="775" r:id="rId24"/>
    <p:sldId id="776" r:id="rId25"/>
    <p:sldId id="750" r:id="rId26"/>
    <p:sldId id="751" r:id="rId27"/>
    <p:sldId id="752" r:id="rId28"/>
    <p:sldId id="753" r:id="rId29"/>
    <p:sldId id="754" r:id="rId30"/>
    <p:sldId id="755" r:id="rId31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669"/>
            <p14:sldId id="725"/>
            <p14:sldId id="736"/>
            <p14:sldId id="756"/>
            <p14:sldId id="757"/>
            <p14:sldId id="758"/>
            <p14:sldId id="759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50"/>
            <p14:sldId id="751"/>
            <p14:sldId id="752"/>
            <p14:sldId id="753"/>
            <p14:sldId id="754"/>
            <p14:sldId id="7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896"/>
    <a:srgbClr val="4D4D4D"/>
    <a:srgbClr val="297FD5"/>
    <a:srgbClr val="7F8FA9"/>
    <a:srgbClr val="000000"/>
    <a:srgbClr val="1577BA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6" autoAdjust="0"/>
  </p:normalViewPr>
  <p:slideViewPr>
    <p:cSldViewPr>
      <p:cViewPr varScale="1">
        <p:scale>
          <a:sx n="34" d="100"/>
          <a:sy n="34" d="100"/>
        </p:scale>
        <p:origin x="96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  <p:extLst>
      <p:ext uri="{BB962C8B-B14F-4D97-AF65-F5344CB8AC3E}">
        <p14:creationId xmlns:p14="http://schemas.microsoft.com/office/powerpoint/2010/main" val="78722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9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4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 课程目标</a:t>
            </a:r>
          </a:p>
        </p:txBody>
      </p:sp>
    </p:spTree>
    <p:extLst>
      <p:ext uri="{BB962C8B-B14F-4D97-AF65-F5344CB8AC3E}">
        <p14:creationId xmlns:p14="http://schemas.microsoft.com/office/powerpoint/2010/main" val="243525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DDE23D-E1A6-4E23-893A-432587B374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54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20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0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34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0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3815185" y="12067752"/>
            <a:ext cx="8895440" cy="806509"/>
            <a:chOff x="13815185" y="12067752"/>
            <a:chExt cx="8895440" cy="806509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2" y="12228510"/>
              <a:ext cx="7950933" cy="475658"/>
              <a:chOff x="15969848" y="12230840"/>
              <a:chExt cx="6480820" cy="475658"/>
            </a:xfrm>
          </p:grpSpPr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3"/>
                <a:ext cx="3417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185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3815185" y="12067752"/>
            <a:ext cx="8895440" cy="806509"/>
            <a:chOff x="13815185" y="12067752"/>
            <a:chExt cx="8895440" cy="806509"/>
          </a:xfrm>
        </p:grpSpPr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2" y="12228510"/>
              <a:ext cx="7950933" cy="475658"/>
              <a:chOff x="15969848" y="12230840"/>
              <a:chExt cx="6480820" cy="475658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="" xmlns:a16="http://schemas.microsoft.com/office/drawing/2014/main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3"/>
                <a:ext cx="3417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="" xmlns:a16="http://schemas.microsoft.com/office/drawing/2014/main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185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34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05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26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092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016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新增或导入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0970644" y="12289045"/>
            <a:ext cx="484789" cy="52058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8823873" y="11999878"/>
            <a:ext cx="3725122" cy="1223023"/>
            <a:chOff x="9765890" y="5984428"/>
            <a:chExt cx="2426110" cy="111234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60618"/>
              <a:ext cx="2118750" cy="55996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72794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401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5984428"/>
              <a:ext cx="619534" cy="1112344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72794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401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9065416" y="11999878"/>
            <a:ext cx="3725122" cy="1223023"/>
            <a:chOff x="9765890" y="5984428"/>
            <a:chExt cx="2426110" cy="1112344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60618"/>
              <a:ext cx="2118750" cy="55996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72794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401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5984428"/>
              <a:ext cx="619534" cy="1112344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72794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401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9344124" y="11999878"/>
            <a:ext cx="3725122" cy="1223023"/>
            <a:chOff x="9765890" y="5984428"/>
            <a:chExt cx="2426110" cy="1112344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60618"/>
              <a:ext cx="2118750" cy="55996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72794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401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5984428"/>
              <a:ext cx="619534" cy="1112344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72794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401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 flipV="1">
            <a:off x="-69641" y="-46704"/>
            <a:ext cx="1625413" cy="1223029"/>
            <a:chOff x="-360202" y="-29911"/>
            <a:chExt cx="860137" cy="783077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29911"/>
              <a:ext cx="655279" cy="783073"/>
              <a:chOff x="-20249" y="-37807"/>
              <a:chExt cx="924448" cy="99001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208011"/>
                <a:ext cx="447419" cy="49838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72794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401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-37807"/>
                <a:ext cx="924448" cy="990012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72794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401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29908"/>
              <a:ext cx="655280" cy="783073"/>
              <a:chOff x="-20249" y="-37806"/>
              <a:chExt cx="924448" cy="99001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208011"/>
                <a:ext cx="447418" cy="498379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72794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401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-37806"/>
                <a:ext cx="924448" cy="99001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72794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401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29907"/>
              <a:ext cx="655279" cy="783073"/>
              <a:chOff x="-20249" y="-37807"/>
              <a:chExt cx="924448" cy="99001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208010"/>
                <a:ext cx="447419" cy="4983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72794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401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-37807"/>
                <a:ext cx="924448" cy="99001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72794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401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91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7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4980305"/>
            <a:chOff x="5266365" y="4481724"/>
            <a:chExt cx="13633330" cy="4980305"/>
          </a:xfrm>
        </p:grpSpPr>
        <p:sp>
          <p:nvSpPr>
            <p:cNvPr id="10" name="TextBox 29">
              <a:extLst>
                <a:ext uri="{FF2B5EF4-FFF2-40B4-BE49-F238E27FC236}">
                  <a16:creationId xmlns="" xmlns:a16="http://schemas.microsoft.com/office/drawing/2014/main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移动互联网高级开发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="" xmlns:a16="http://schemas.microsoft.com/office/drawing/2014/main" id="{371E43EE-F17E-4BD8-91BC-7673B2926E02}"/>
                </a:ext>
              </a:extLst>
            </p:cNvPr>
            <p:cNvSpPr txBox="1"/>
            <p:nvPr/>
          </p:nvSpPr>
          <p:spPr>
            <a:xfrm>
              <a:off x="6460865" y="6385171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直播正式课</a:t>
              </a:r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="" xmlns:a16="http://schemas.microsoft.com/office/drawing/2014/main" id="{F9DF0C96-B9CE-45CD-B3CE-CD65703A3DCD}"/>
                </a:ext>
              </a:extLst>
            </p:cNvPr>
            <p:cNvSpPr txBox="1"/>
            <p:nvPr/>
          </p:nvSpPr>
          <p:spPr>
            <a:xfrm>
              <a:off x="6615530" y="8815698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用代码码出自己牛逼的人生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39803" y="1465187"/>
            <a:ext cx="10453405" cy="1729988"/>
            <a:chOff x="7039803" y="1465187"/>
            <a:chExt cx="10453405" cy="1729988"/>
          </a:xfrm>
        </p:grpSpPr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5C12BDFC-3B32-44E8-B922-9E5F28858A76}"/>
                </a:ext>
              </a:extLst>
            </p:cNvPr>
            <p:cNvGrpSpPr/>
            <p:nvPr/>
          </p:nvGrpSpPr>
          <p:grpSpPr>
            <a:xfrm>
              <a:off x="7039803" y="1715925"/>
              <a:ext cx="4845398" cy="1276993"/>
              <a:chOff x="5624694" y="1705372"/>
              <a:chExt cx="4845398" cy="1276993"/>
            </a:xfrm>
          </p:grpSpPr>
          <p:pic>
            <p:nvPicPr>
              <p:cNvPr id="13" name="图片 12">
                <a:extLst>
                  <a:ext uri="{FF2B5EF4-FFF2-40B4-BE49-F238E27FC236}">
                    <a16:creationId xmlns="" xmlns:a16="http://schemas.microsoft.com/office/drawing/2014/main" id="{7CFD3F3B-22A9-43D9-92D9-0F4143BD8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4694" y="1705372"/>
                <a:ext cx="3800574" cy="1276993"/>
              </a:xfrm>
              <a:prstGeom prst="rect">
                <a:avLst/>
              </a:prstGeom>
            </p:spPr>
          </p:pic>
          <p:sp>
            <p:nvSpPr>
              <p:cNvPr id="14" name="十字形 13">
                <a:extLst>
                  <a:ext uri="{FF2B5EF4-FFF2-40B4-BE49-F238E27FC236}">
                    <a16:creationId xmlns="" xmlns:a16="http://schemas.microsoft.com/office/drawing/2014/main" id="{14A66B0D-B6B1-4CA2-A936-35E77C56E115}"/>
                  </a:ext>
                </a:extLst>
              </p:cNvPr>
              <p:cNvSpPr/>
              <p:nvPr/>
            </p:nvSpPr>
            <p:spPr>
              <a:xfrm>
                <a:off x="9930092" y="2073868"/>
                <a:ext cx="540000" cy="540000"/>
              </a:xfrm>
              <a:prstGeom prst="plus">
                <a:avLst>
                  <a:gd name="adj" fmla="val 42882"/>
                </a:avLst>
              </a:prstGeom>
              <a:solidFill>
                <a:srgbClr val="157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577BA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8" name="图片 17" descr="log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90025" y="1465187"/>
              <a:ext cx="1729988" cy="172998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2779694" y="1610361"/>
              <a:ext cx="4713514" cy="127699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600" b="1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码牛学院</a:t>
              </a:r>
              <a:endParaRPr lang="en-US" altLang="zh-CN" sz="36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代码成就人生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13" y="1968295"/>
            <a:ext cx="16487562" cy="89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3784451" y="3651806"/>
            <a:ext cx="2170206" cy="2202338"/>
            <a:chOff x="1482853" y="1701114"/>
            <a:chExt cx="1148431" cy="1165435"/>
          </a:xfrm>
        </p:grpSpPr>
        <p:sp>
          <p:nvSpPr>
            <p:cNvPr id="4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7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6369866" y="3675742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7261814" y="3122923"/>
            <a:ext cx="12851575" cy="195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47" b="1" dirty="0" err="1">
                <a:latin typeface="+mn-ea"/>
              </a:rPr>
              <a:t>jclass</a:t>
            </a:r>
            <a:r>
              <a:rPr lang="en-US" altLang="zh-TW" sz="5291" dirty="0"/>
              <a:t>    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定义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native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函数的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类 </a:t>
            </a:r>
          </a:p>
          <a:p>
            <a:r>
              <a:rPr lang="en-US" altLang="zh-TW" sz="6047" b="1" dirty="0" err="1">
                <a:latin typeface="+mn-ea"/>
              </a:rPr>
              <a:t>jobject</a:t>
            </a:r>
            <a:r>
              <a:rPr lang="en-US" altLang="zh-TW" sz="5291" dirty="0"/>
              <a:t> 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定义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native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函数的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类的实例</a:t>
            </a:r>
            <a:endParaRPr lang="en-US" altLang="zh-CN" sz="3779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36706" y="6101149"/>
            <a:ext cx="17608434" cy="3275718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10" name="文本框 9"/>
          <p:cNvSpPr txBox="1"/>
          <p:nvPr/>
        </p:nvSpPr>
        <p:spPr>
          <a:xfrm>
            <a:off x="4873046" y="6846488"/>
            <a:ext cx="14130745" cy="19191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如果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native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函数是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static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参数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则代表类</a:t>
            </a:r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c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lass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对象（</a:t>
            </a:r>
            <a:r>
              <a:rPr lang="en-US" altLang="zh-CN" sz="3779" dirty="0" err="1">
                <a:latin typeface="微软雅黑"/>
                <a:ea typeface="微软雅黑"/>
                <a:cs typeface="微软雅黑"/>
              </a:rPr>
              <a:t>jclass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） </a:t>
            </a:r>
            <a:endParaRPr lang="en-US" altLang="zh-TW" sz="3779" dirty="0">
              <a:latin typeface="微软雅黑"/>
              <a:ea typeface="微软雅黑"/>
              <a:cs typeface="微软雅黑"/>
            </a:endParaRPr>
          </a:p>
          <a:p>
            <a:endParaRPr lang="zh-TW" altLang="en-US" sz="3779" dirty="0">
              <a:latin typeface="微软雅黑"/>
              <a:ea typeface="微软雅黑"/>
              <a:cs typeface="微软雅黑"/>
            </a:endParaRPr>
          </a:p>
          <a:p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如果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native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函数非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static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参数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则代表类的实例对象（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3779" dirty="0" err="1">
                <a:latin typeface="微软雅黑"/>
                <a:ea typeface="微软雅黑"/>
                <a:cs typeface="微软雅黑"/>
              </a:rPr>
              <a:t>jobject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437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4877" y="1755268"/>
            <a:ext cx="19356891" cy="917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538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9715" y="788107"/>
            <a:ext cx="4101011" cy="1144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9778" y="788107"/>
            <a:ext cx="3239938" cy="1144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828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74" y="674861"/>
            <a:ext cx="14559971" cy="1152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2759648" y="2372795"/>
            <a:ext cx="2170206" cy="2202338"/>
            <a:chOff x="1482853" y="1701114"/>
            <a:chExt cx="1148431" cy="1165435"/>
          </a:xfrm>
        </p:grpSpPr>
        <p:sp>
          <p:nvSpPr>
            <p:cNvPr id="4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7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5345063" y="2498819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6227400" y="1968260"/>
            <a:ext cx="15892600" cy="183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静态注册：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按照</a:t>
            </a:r>
            <a:r>
              <a:rPr lang="en-US" altLang="zh-CN" sz="3024" dirty="0">
                <a:latin typeface="微软雅黑"/>
                <a:ea typeface="微软雅黑"/>
                <a:cs typeface="微软雅黑"/>
              </a:rPr>
              <a:t>JNI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规范书写函数名：</a:t>
            </a:r>
            <a:r>
              <a:rPr lang="en-US" altLang="zh-CN" sz="3024" dirty="0">
                <a:latin typeface="微软雅黑"/>
                <a:ea typeface="微软雅黑"/>
                <a:cs typeface="微软雅黑"/>
              </a:rPr>
              <a:t>Java_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类路径</a:t>
            </a:r>
            <a:r>
              <a:rPr lang="en-US" altLang="zh-CN" sz="3024" dirty="0">
                <a:latin typeface="微软雅黑"/>
                <a:ea typeface="微软雅黑"/>
                <a:cs typeface="微软雅黑"/>
              </a:rPr>
              <a:t>_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方法名（路径用下划线分隔）</a:t>
            </a:r>
            <a:endParaRPr lang="en-US" altLang="zh-CN" sz="3024" dirty="0">
              <a:latin typeface="微软雅黑"/>
              <a:ea typeface="微软雅黑"/>
              <a:cs typeface="微软雅黑"/>
            </a:endParaRPr>
          </a:p>
          <a:p>
            <a:endParaRPr lang="zh-CN" altLang="en-US" sz="3779" dirty="0">
              <a:latin typeface="微软雅黑"/>
              <a:ea typeface="微软雅黑"/>
              <a:cs typeface="微软雅黑"/>
            </a:endParaRPr>
          </a:p>
          <a:p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动态注册：</a:t>
            </a:r>
            <a:r>
              <a:rPr lang="en-US" altLang="zh-CN" sz="3024" dirty="0" err="1">
                <a:latin typeface="微软雅黑"/>
                <a:ea typeface="微软雅黑"/>
                <a:cs typeface="微软雅黑"/>
              </a:rPr>
              <a:t>JNI_Onload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中</a:t>
            </a:r>
            <a:r>
              <a:rPr lang="zh-TW" altLang="en-US" sz="3024" dirty="0">
                <a:latin typeface="微软雅黑"/>
                <a:ea typeface="微软雅黑"/>
                <a:cs typeface="微软雅黑"/>
              </a:rPr>
              <a:t>指定</a:t>
            </a:r>
            <a:r>
              <a:rPr lang="en-US" altLang="zh-TW" sz="3024" dirty="0">
                <a:latin typeface="微软雅黑"/>
                <a:ea typeface="微软雅黑"/>
                <a:cs typeface="微软雅黑"/>
              </a:rPr>
              <a:t>Java Native</a:t>
            </a:r>
            <a:r>
              <a:rPr lang="zh-TW" altLang="en-US" sz="3024" dirty="0">
                <a:latin typeface="微软雅黑"/>
                <a:ea typeface="微软雅黑"/>
                <a:cs typeface="微软雅黑"/>
              </a:rPr>
              <a:t>函数与</a:t>
            </a:r>
            <a:r>
              <a:rPr lang="en-US" altLang="zh-TW" sz="3024" dirty="0">
                <a:latin typeface="微软雅黑"/>
                <a:ea typeface="微软雅黑"/>
                <a:cs typeface="微软雅黑"/>
              </a:rPr>
              <a:t>C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实现</a:t>
            </a:r>
            <a:r>
              <a:rPr lang="zh-TW" altLang="en-US" sz="3024" dirty="0">
                <a:latin typeface="微软雅黑"/>
                <a:ea typeface="微软雅黑"/>
                <a:cs typeface="微软雅黑"/>
              </a:rPr>
              <a:t>函数的对应关系</a:t>
            </a:r>
            <a:endParaRPr lang="en-US" altLang="zh-CN" sz="302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161153" y="5576306"/>
            <a:ext cx="9222874" cy="5907917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10" name="文本框 9"/>
          <p:cNvSpPr txBox="1"/>
          <p:nvPr/>
        </p:nvSpPr>
        <p:spPr>
          <a:xfrm>
            <a:off x="5532416" y="5889388"/>
            <a:ext cx="2857564" cy="872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4535" dirty="0">
                <a:latin typeface="微软雅黑"/>
                <a:ea typeface="微软雅黑"/>
                <a:cs typeface="微软雅黑"/>
              </a:rPr>
              <a:t>静态注册</a:t>
            </a:r>
            <a:endParaRPr lang="en-US" altLang="zh-CN" sz="4535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47 Rectángulo redondeado">
            <a:extLst>
              <a:ext uri="{FF2B5EF4-FFF2-40B4-BE49-F238E27FC236}">
                <a16:creationId xmlns:a16="http://schemas.microsoft.com/office/drawing/2014/main" xmlns="" id="{B17F34CF-2A36-4E63-A103-7734E0AE8641}"/>
              </a:ext>
            </a:extLst>
          </p:cNvPr>
          <p:cNvSpPr/>
          <p:nvPr/>
        </p:nvSpPr>
        <p:spPr bwMode="auto">
          <a:xfrm>
            <a:off x="2759648" y="7218474"/>
            <a:ext cx="3741200" cy="3532402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 w="19050" cap="rnd" cmpd="sng">
            <a:noFill/>
            <a:bevel/>
          </a:ln>
          <a:effectLst>
            <a:outerShdw blurRad="203200" sx="102000" sy="102000" algn="ctr" rotWithShape="0">
              <a:prstClr val="black">
                <a:alpha val="23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164" tIns="340109" rIns="510164" bIns="340109" rtlCol="0" anchor="t"/>
          <a:lstStyle/>
          <a:p>
            <a:pPr algn="ctr">
              <a:lnSpc>
                <a:spcPct val="125000"/>
              </a:lnSpc>
            </a:pP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注册方式</a:t>
            </a:r>
            <a:r>
              <a:rPr lang="en-US" altLang="zh-CN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时机</a:t>
            </a:r>
            <a:endParaRPr lang="en-US" sz="2646" kern="1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just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基于</a:t>
            </a:r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JNI</a:t>
            </a:r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规范命名函数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程序首次调用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Java Native</a:t>
            </a:r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函数时</a:t>
            </a:r>
            <a:endParaRPr 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47 Rectángulo redondeado">
            <a:extLst>
              <a:ext uri="{FF2B5EF4-FFF2-40B4-BE49-F238E27FC236}">
                <a16:creationId xmlns:a16="http://schemas.microsoft.com/office/drawing/2014/main" xmlns="" id="{B17F34CF-2A36-4E63-A103-7734E0AE8641}"/>
              </a:ext>
            </a:extLst>
          </p:cNvPr>
          <p:cNvSpPr/>
          <p:nvPr/>
        </p:nvSpPr>
        <p:spPr bwMode="auto">
          <a:xfrm>
            <a:off x="7029643" y="7265915"/>
            <a:ext cx="3741200" cy="3532402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 w="19050" cap="rnd" cmpd="sng">
            <a:noFill/>
            <a:bevel/>
          </a:ln>
          <a:effectLst>
            <a:outerShdw blurRad="203200" sx="102000" sy="102000" algn="ctr" rotWithShape="0">
              <a:prstClr val="black">
                <a:alpha val="23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164" tIns="340109" rIns="510164" bIns="340109" rtlCol="0" anchor="t"/>
          <a:lstStyle/>
          <a:p>
            <a:pPr algn="ctr">
              <a:lnSpc>
                <a:spcPct val="125000"/>
              </a:lnSpc>
            </a:pP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优缺点</a:t>
            </a:r>
            <a:endParaRPr lang="en-US" sz="2646" kern="1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实现方式简单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灵活性差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2185377" y="5546895"/>
            <a:ext cx="9222874" cy="5907917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20" name="文本框 19"/>
          <p:cNvSpPr txBox="1"/>
          <p:nvPr/>
        </p:nvSpPr>
        <p:spPr>
          <a:xfrm>
            <a:off x="15465854" y="5889388"/>
            <a:ext cx="2857564" cy="872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4535" dirty="0">
                <a:latin typeface="微软雅黑"/>
                <a:ea typeface="微软雅黑"/>
                <a:cs typeface="微软雅黑"/>
              </a:rPr>
              <a:t>动态注册</a:t>
            </a:r>
            <a:endParaRPr lang="en-US" altLang="zh-CN" sz="4535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47 Rectángulo redondeado">
            <a:extLst>
              <a:ext uri="{FF2B5EF4-FFF2-40B4-BE49-F238E27FC236}">
                <a16:creationId xmlns:a16="http://schemas.microsoft.com/office/drawing/2014/main" xmlns="" id="{B17F34CF-2A36-4E63-A103-7734E0AE8641}"/>
              </a:ext>
            </a:extLst>
          </p:cNvPr>
          <p:cNvSpPr/>
          <p:nvPr/>
        </p:nvSpPr>
        <p:spPr bwMode="auto">
          <a:xfrm>
            <a:off x="12783872" y="7189062"/>
            <a:ext cx="3741200" cy="3532402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 w="19050" cap="rnd" cmpd="sng">
            <a:noFill/>
            <a:bevel/>
          </a:ln>
          <a:effectLst>
            <a:outerShdw blurRad="203200" sx="102000" sy="102000" algn="ctr" rotWithShape="0">
              <a:prstClr val="black">
                <a:alpha val="23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164" tIns="340109" rIns="510164" bIns="340109" rtlCol="0" anchor="t"/>
          <a:lstStyle/>
          <a:p>
            <a:pPr algn="ctr">
              <a:lnSpc>
                <a:spcPct val="125000"/>
              </a:lnSpc>
            </a:pP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注册方式</a:t>
            </a:r>
            <a:r>
              <a:rPr lang="en-US" altLang="zh-CN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时机</a:t>
            </a:r>
            <a:endParaRPr lang="en-US" sz="2646" kern="1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just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常规命名函数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890" dirty="0" err="1">
                <a:solidFill>
                  <a:srgbClr val="000000"/>
                </a:solidFill>
              </a:rPr>
              <a:t>env</a:t>
            </a:r>
            <a:r>
              <a:rPr lang="en-US" altLang="zh-CN" sz="1890" dirty="0">
                <a:solidFill>
                  <a:srgbClr val="000000"/>
                </a:solidFill>
              </a:rPr>
              <a:t>-&gt;</a:t>
            </a:r>
            <a:r>
              <a:rPr lang="en-US" altLang="zh-CN" sz="1890" dirty="0" err="1">
                <a:solidFill>
                  <a:srgbClr val="000000"/>
                </a:solidFill>
              </a:rPr>
              <a:t>RegisterNatives</a:t>
            </a:r>
            <a:r>
              <a:rPr lang="zh-CN" altLang="en-US" sz="1890" dirty="0">
                <a:solidFill>
                  <a:srgbClr val="000000"/>
                </a:solidFill>
              </a:rPr>
              <a:t>注册</a:t>
            </a:r>
            <a:endParaRPr lang="en-US" altLang="zh-CN" sz="189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程序</a:t>
            </a:r>
            <a:r>
              <a:rPr lang="en-US" altLang="zh-CN" sz="1890" dirty="0" err="1">
                <a:solidFill>
                  <a:srgbClr val="000000"/>
                </a:solidFill>
              </a:rPr>
              <a:t>System.loadLibray</a:t>
            </a:r>
            <a:r>
              <a:rPr lang="en-US" altLang="zh-CN" sz="1890" dirty="0">
                <a:solidFill>
                  <a:srgbClr val="000000"/>
                </a:solidFill>
              </a:rPr>
              <a:t>()</a:t>
            </a:r>
            <a:r>
              <a:rPr lang="zh-CN" altLang="en-US" sz="1890" dirty="0">
                <a:solidFill>
                  <a:srgbClr val="000000"/>
                </a:solidFill>
              </a:rPr>
              <a:t>时</a:t>
            </a:r>
            <a:endParaRPr lang="en-US" sz="189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47 Rectángulo redondeado">
            <a:extLst>
              <a:ext uri="{FF2B5EF4-FFF2-40B4-BE49-F238E27FC236}">
                <a16:creationId xmlns:a16="http://schemas.microsoft.com/office/drawing/2014/main" xmlns="" id="{B17F34CF-2A36-4E63-A103-7734E0AE8641}"/>
              </a:ext>
            </a:extLst>
          </p:cNvPr>
          <p:cNvSpPr/>
          <p:nvPr/>
        </p:nvSpPr>
        <p:spPr bwMode="auto">
          <a:xfrm>
            <a:off x="17053867" y="7236503"/>
            <a:ext cx="3741200" cy="3532402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 w="19050" cap="rnd" cmpd="sng">
            <a:noFill/>
            <a:bevel/>
          </a:ln>
          <a:effectLst>
            <a:outerShdw blurRad="203200" sx="102000" sy="102000" algn="ctr" rotWithShape="0">
              <a:prstClr val="black">
                <a:alpha val="23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164" tIns="340109" rIns="510164" bIns="340109" rtlCol="0" anchor="t"/>
          <a:lstStyle/>
          <a:p>
            <a:pPr algn="ctr">
              <a:lnSpc>
                <a:spcPct val="125000"/>
              </a:lnSpc>
            </a:pP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优缺点</a:t>
            </a:r>
            <a:endParaRPr lang="en-US" sz="2646" kern="1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实现方式稍复杂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灵活性好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0755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10" y="2125791"/>
            <a:ext cx="8328659" cy="9389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4852" y="901121"/>
            <a:ext cx="4490458" cy="872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4535" dirty="0">
                <a:latin typeface="微软雅黑"/>
                <a:ea typeface="微软雅黑"/>
                <a:cs typeface="微软雅黑"/>
              </a:rPr>
              <a:t>动态注册案例：</a:t>
            </a:r>
            <a:endParaRPr lang="en-US" altLang="zh-CN" sz="4535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338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34" y="3008469"/>
            <a:ext cx="8620410" cy="66014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791" y="756334"/>
            <a:ext cx="11565245" cy="113028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4852" y="901121"/>
            <a:ext cx="4490458" cy="872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4535" dirty="0">
                <a:latin typeface="微软雅黑"/>
                <a:ea typeface="微软雅黑"/>
                <a:cs typeface="微软雅黑"/>
              </a:rPr>
              <a:t>动态注册案例：</a:t>
            </a:r>
            <a:endParaRPr lang="en-US" altLang="zh-CN" sz="4535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7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852" y="464914"/>
            <a:ext cx="4490458" cy="872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4535" dirty="0">
                <a:latin typeface="微软雅黑"/>
                <a:ea typeface="微软雅黑"/>
                <a:cs typeface="微软雅黑"/>
              </a:rPr>
              <a:t>动态注册案例：</a:t>
            </a:r>
            <a:endParaRPr lang="en-US" altLang="zh-CN" sz="4535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2674852" y="1755269"/>
            <a:ext cx="17214678" cy="986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6" b="1" dirty="0"/>
              <a:t>JNIEXPORT </a:t>
            </a:r>
            <a:r>
              <a:rPr lang="en-US" sz="2646" b="1" dirty="0" err="1"/>
              <a:t>jint</a:t>
            </a:r>
            <a:r>
              <a:rPr lang="en-US" sz="2646" b="1" dirty="0"/>
              <a:t> </a:t>
            </a:r>
            <a:r>
              <a:rPr lang="en-US" sz="2646" b="1" dirty="0" err="1"/>
              <a:t>JNI_OnLoad</a:t>
            </a:r>
            <a:r>
              <a:rPr lang="en-US" sz="2646" b="1" dirty="0"/>
              <a:t>(</a:t>
            </a:r>
            <a:r>
              <a:rPr lang="en-US" sz="2646" b="1" dirty="0" err="1"/>
              <a:t>JavaVM</a:t>
            </a:r>
            <a:r>
              <a:rPr lang="en-US" sz="2646" b="1" dirty="0"/>
              <a:t>* </a:t>
            </a:r>
            <a:r>
              <a:rPr lang="en-US" sz="2646" b="1" dirty="0" err="1"/>
              <a:t>vm</a:t>
            </a:r>
            <a:r>
              <a:rPr lang="en-US" sz="2646" b="1" dirty="0"/>
              <a:t>, void* reserved){</a:t>
            </a:r>
            <a:br>
              <a:rPr lang="en-US" sz="2646" b="1" dirty="0"/>
            </a:br>
            <a:r>
              <a:rPr lang="en-US" sz="2646" b="1" dirty="0"/>
              <a:t>    </a:t>
            </a:r>
            <a:r>
              <a:rPr lang="en-US" sz="2646" b="1" dirty="0" err="1"/>
              <a:t>JNIEnv</a:t>
            </a:r>
            <a:r>
              <a:rPr lang="en-US" sz="2646" b="1" dirty="0"/>
              <a:t>* </a:t>
            </a:r>
            <a:r>
              <a:rPr lang="en-US" sz="2646" b="1" dirty="0" err="1"/>
              <a:t>env</a:t>
            </a:r>
            <a:r>
              <a:rPr lang="en-US" sz="2646" b="1" dirty="0"/>
              <a:t> = NULL;</a:t>
            </a:r>
            <a:br>
              <a:rPr lang="en-US" sz="2646" b="1" dirty="0"/>
            </a:br>
            <a:r>
              <a:rPr lang="en-US" sz="2646" b="1" dirty="0"/>
              <a:t>    </a:t>
            </a:r>
            <a:r>
              <a:rPr lang="en-US" sz="2646" b="1" dirty="0" err="1"/>
              <a:t>jint</a:t>
            </a:r>
            <a:r>
              <a:rPr lang="en-US" sz="2646" b="1" dirty="0"/>
              <a:t> result = -1;</a:t>
            </a:r>
            <a:br>
              <a:rPr lang="en-US" sz="2646" b="1" dirty="0"/>
            </a:br>
            <a:r>
              <a:rPr lang="en-US" sz="2646" b="1" dirty="0"/>
              <a:t>    // </a:t>
            </a:r>
            <a:r>
              <a:rPr lang="zh-CN" altLang="en-US" sz="2646" b="1" dirty="0"/>
              <a:t>判断是否正确</a:t>
            </a:r>
            <a:br>
              <a:rPr lang="zh-CN" altLang="en-US" sz="2646" b="1" dirty="0"/>
            </a:br>
            <a:r>
              <a:rPr lang="zh-CN" altLang="en-US" sz="2646" b="1" dirty="0"/>
              <a:t>    </a:t>
            </a:r>
            <a:r>
              <a:rPr lang="en-US" sz="2646" b="1" dirty="0"/>
              <a:t>if(</a:t>
            </a:r>
            <a:r>
              <a:rPr lang="en-US" sz="2646" b="1" dirty="0" err="1"/>
              <a:t>vm</a:t>
            </a:r>
            <a:r>
              <a:rPr lang="en-US" sz="2646" b="1" dirty="0"/>
              <a:t>-&gt;</a:t>
            </a:r>
            <a:r>
              <a:rPr lang="en-US" sz="2646" b="1" dirty="0" err="1"/>
              <a:t>GetEnv</a:t>
            </a:r>
            <a:r>
              <a:rPr lang="en-US" sz="2646" b="1" dirty="0"/>
              <a:t>((void**)&amp;env,JNI_VERSION_1_6)!= JNI_OK){</a:t>
            </a:r>
            <a:br>
              <a:rPr lang="en-US" sz="2646" b="1" dirty="0"/>
            </a:br>
            <a:r>
              <a:rPr lang="en-US" sz="2646" b="1" dirty="0"/>
              <a:t>        return result;</a:t>
            </a:r>
            <a:br>
              <a:rPr lang="en-US" sz="2646" b="1" dirty="0"/>
            </a:br>
            <a:r>
              <a:rPr lang="en-US" sz="2646" b="1" dirty="0"/>
              <a:t>    }</a:t>
            </a:r>
            <a:br>
              <a:rPr lang="en-US" sz="2646" b="1" dirty="0"/>
            </a:br>
            <a:r>
              <a:rPr lang="en-US" sz="2646" b="1" dirty="0"/>
              <a:t>    // </a:t>
            </a:r>
            <a:r>
              <a:rPr lang="zh-CN" altLang="en-US" sz="2646" b="1" dirty="0"/>
              <a:t>定义函数映射关系（参数</a:t>
            </a:r>
            <a:r>
              <a:rPr lang="en-US" altLang="zh-CN" sz="2646" b="1" dirty="0"/>
              <a:t>1</a:t>
            </a:r>
            <a:r>
              <a:rPr lang="zh-CN" altLang="en-US" sz="2646" b="1" dirty="0"/>
              <a:t>：</a:t>
            </a:r>
            <a:r>
              <a:rPr lang="en-US" sz="2646" b="1" dirty="0"/>
              <a:t>java native</a:t>
            </a:r>
            <a:r>
              <a:rPr lang="zh-CN" altLang="en-US" sz="2646" b="1" dirty="0"/>
              <a:t>函数，参数</a:t>
            </a:r>
            <a:r>
              <a:rPr lang="en-US" altLang="zh-CN" sz="2646" b="1" dirty="0"/>
              <a:t>2</a:t>
            </a:r>
            <a:r>
              <a:rPr lang="zh-CN" altLang="en-US" sz="2646" b="1" dirty="0"/>
              <a:t>：函数描述符，参数</a:t>
            </a:r>
            <a:r>
              <a:rPr lang="en-US" altLang="zh-CN" sz="2646" b="1" dirty="0"/>
              <a:t>3</a:t>
            </a:r>
            <a:r>
              <a:rPr lang="zh-CN" altLang="en-US" sz="2646" b="1" dirty="0"/>
              <a:t>：</a:t>
            </a:r>
            <a:r>
              <a:rPr lang="en-US" sz="2646" b="1" dirty="0"/>
              <a:t>C</a:t>
            </a:r>
            <a:r>
              <a:rPr lang="zh-CN" altLang="en-US" sz="2646" b="1" dirty="0"/>
              <a:t>函数）</a:t>
            </a:r>
            <a:br>
              <a:rPr lang="zh-CN" altLang="en-US" sz="2646" b="1" dirty="0"/>
            </a:br>
            <a:r>
              <a:rPr lang="zh-CN" altLang="en-US" sz="2646" b="1" dirty="0"/>
              <a:t>    </a:t>
            </a:r>
            <a:r>
              <a:rPr lang="en-US" sz="2646" b="1" dirty="0"/>
              <a:t>const </a:t>
            </a:r>
            <a:r>
              <a:rPr lang="en-US" sz="2646" b="1" dirty="0" err="1"/>
              <a:t>JNINativeMethod</a:t>
            </a:r>
            <a:r>
              <a:rPr lang="en-US" sz="2646" b="1" dirty="0"/>
              <a:t> method[]={</a:t>
            </a:r>
            <a:br>
              <a:rPr lang="en-US" sz="2646" b="1" dirty="0"/>
            </a:br>
            <a:r>
              <a:rPr lang="en-US" sz="2646" b="1" dirty="0"/>
              <a:t>            {"add","(II)I",(void*)</a:t>
            </a:r>
            <a:r>
              <a:rPr lang="en-US" sz="2646" b="1" dirty="0" err="1"/>
              <a:t>addNum</a:t>
            </a:r>
            <a:r>
              <a:rPr lang="en-US" sz="2646" b="1" dirty="0"/>
              <a:t>},</a:t>
            </a:r>
            <a:br>
              <a:rPr lang="en-US" sz="2646" b="1" dirty="0"/>
            </a:br>
            <a:r>
              <a:rPr lang="en-US" sz="2646" b="1" dirty="0"/>
              <a:t>            {"sub","(II)I",(void*)</a:t>
            </a:r>
            <a:r>
              <a:rPr lang="en-US" sz="2646" b="1" dirty="0" err="1"/>
              <a:t>subNum</a:t>
            </a:r>
            <a:r>
              <a:rPr lang="en-US" sz="2646" b="1" dirty="0"/>
              <a:t>},</a:t>
            </a:r>
            <a:br>
              <a:rPr lang="en-US" sz="2646" b="1" dirty="0"/>
            </a:br>
            <a:r>
              <a:rPr lang="en-US" sz="2646" b="1" dirty="0"/>
              <a:t>            {"</a:t>
            </a:r>
            <a:r>
              <a:rPr lang="en-US" sz="2646" b="1" dirty="0" err="1"/>
              <a:t>mul</a:t>
            </a:r>
            <a:r>
              <a:rPr lang="en-US" sz="2646" b="1" dirty="0"/>
              <a:t>","(II)I",(void*)</a:t>
            </a:r>
            <a:r>
              <a:rPr lang="en-US" sz="2646" b="1" dirty="0" err="1"/>
              <a:t>mulNum</a:t>
            </a:r>
            <a:r>
              <a:rPr lang="en-US" sz="2646" b="1" dirty="0"/>
              <a:t>},</a:t>
            </a:r>
            <a:br>
              <a:rPr lang="en-US" sz="2646" b="1" dirty="0"/>
            </a:br>
            <a:r>
              <a:rPr lang="en-US" sz="2646" b="1" dirty="0"/>
              <a:t>            {"div","(II)I",(void*)</a:t>
            </a:r>
            <a:r>
              <a:rPr lang="en-US" sz="2646" b="1" dirty="0" err="1"/>
              <a:t>divNum</a:t>
            </a:r>
            <a:r>
              <a:rPr lang="en-US" sz="2646" b="1" dirty="0"/>
              <a:t>}</a:t>
            </a:r>
            <a:br>
              <a:rPr lang="en-US" sz="2646" b="1" dirty="0"/>
            </a:br>
            <a:r>
              <a:rPr lang="en-US" sz="2646" b="1" dirty="0"/>
              <a:t>    };</a:t>
            </a:r>
            <a:br>
              <a:rPr lang="en-US" sz="2646" b="1" dirty="0"/>
            </a:br>
            <a:r>
              <a:rPr lang="en-US" sz="2646" b="1" dirty="0"/>
              <a:t>    //</a:t>
            </a:r>
            <a:r>
              <a:rPr lang="zh-CN" altLang="en-US" sz="2646" b="1" dirty="0"/>
              <a:t>找到对应的</a:t>
            </a:r>
            <a:r>
              <a:rPr lang="en-US" sz="2646" b="1" dirty="0" err="1"/>
              <a:t>JNITools</a:t>
            </a:r>
            <a:r>
              <a:rPr lang="zh-CN" altLang="en-US" sz="2646" b="1" dirty="0"/>
              <a:t>类</a:t>
            </a:r>
            <a:br>
              <a:rPr lang="zh-CN" altLang="en-US" sz="2646" b="1" dirty="0"/>
            </a:br>
            <a:r>
              <a:rPr lang="zh-CN" altLang="en-US" sz="2646" b="1" dirty="0"/>
              <a:t>    </a:t>
            </a:r>
            <a:r>
              <a:rPr lang="en-US" sz="2646" b="1" dirty="0" err="1"/>
              <a:t>jclass</a:t>
            </a:r>
            <a:r>
              <a:rPr lang="en-US" sz="2646" b="1" dirty="0"/>
              <a:t> </a:t>
            </a:r>
            <a:r>
              <a:rPr lang="en-US" sz="2646" b="1" dirty="0" err="1"/>
              <a:t>jClassName</a:t>
            </a:r>
            <a:r>
              <a:rPr lang="en-US" sz="2646" b="1" dirty="0"/>
              <a:t>=</a:t>
            </a:r>
            <a:r>
              <a:rPr lang="en-US" sz="2646" b="1" dirty="0" err="1"/>
              <a:t>env</a:t>
            </a:r>
            <a:r>
              <a:rPr lang="en-US" sz="2646" b="1" dirty="0"/>
              <a:t>-&gt;</a:t>
            </a:r>
            <a:r>
              <a:rPr lang="en-US" sz="2646" b="1" dirty="0" err="1"/>
              <a:t>FindClass</a:t>
            </a:r>
            <a:r>
              <a:rPr lang="en-US" sz="2646" b="1" dirty="0"/>
              <a:t>("com/</a:t>
            </a:r>
            <a:r>
              <a:rPr lang="en-US" sz="2646" b="1" dirty="0" err="1"/>
              <a:t>qxc</a:t>
            </a:r>
            <a:r>
              <a:rPr lang="en-US" sz="2646" b="1" dirty="0"/>
              <a:t>/</a:t>
            </a:r>
            <a:r>
              <a:rPr lang="en-US" sz="2646" b="1" dirty="0" err="1"/>
              <a:t>testnative</a:t>
            </a:r>
            <a:r>
              <a:rPr lang="en-US" sz="2646" b="1" dirty="0"/>
              <a:t>/</a:t>
            </a:r>
            <a:r>
              <a:rPr lang="en-US" sz="2646" b="1" dirty="0" err="1"/>
              <a:t>MainActivity</a:t>
            </a:r>
            <a:r>
              <a:rPr lang="en-US" sz="2646" b="1" dirty="0"/>
              <a:t>");</a:t>
            </a:r>
            <a:br>
              <a:rPr lang="en-US" sz="2646" b="1" dirty="0"/>
            </a:br>
            <a:r>
              <a:rPr lang="en-US" sz="2646" b="1" dirty="0"/>
              <a:t>    //</a:t>
            </a:r>
            <a:r>
              <a:rPr lang="zh-CN" altLang="en-US" sz="2646" b="1" dirty="0"/>
              <a:t>开始注册</a:t>
            </a:r>
            <a:br>
              <a:rPr lang="zh-CN" altLang="en-US" sz="2646" b="1" dirty="0"/>
            </a:br>
            <a:r>
              <a:rPr lang="zh-CN" altLang="en-US" sz="2646" b="1" dirty="0"/>
              <a:t>    </a:t>
            </a:r>
            <a:r>
              <a:rPr lang="en-US" sz="2646" b="1" dirty="0" err="1"/>
              <a:t>jint</a:t>
            </a:r>
            <a:r>
              <a:rPr lang="en-US" sz="2646" b="1" dirty="0"/>
              <a:t> ret = </a:t>
            </a:r>
            <a:r>
              <a:rPr lang="en-US" sz="2646" b="1" dirty="0" err="1"/>
              <a:t>env</a:t>
            </a:r>
            <a:r>
              <a:rPr lang="en-US" sz="2646" b="1" dirty="0"/>
              <a:t>-&gt;</a:t>
            </a:r>
            <a:r>
              <a:rPr lang="en-US" sz="2646" b="1" dirty="0" err="1"/>
              <a:t>RegisterNatives</a:t>
            </a:r>
            <a:r>
              <a:rPr lang="en-US" sz="2646" b="1" dirty="0"/>
              <a:t>(</a:t>
            </a:r>
            <a:r>
              <a:rPr lang="en-US" sz="2646" b="1" dirty="0" err="1"/>
              <a:t>jClassName,method</a:t>
            </a:r>
            <a:r>
              <a:rPr lang="en-US" sz="2646" b="1" dirty="0"/>
              <a:t>, 4);</a:t>
            </a:r>
            <a:br>
              <a:rPr lang="en-US" sz="2646" b="1" dirty="0"/>
            </a:br>
            <a:r>
              <a:rPr lang="en-US" sz="2646" b="1" dirty="0"/>
              <a:t>    //</a:t>
            </a:r>
            <a:r>
              <a:rPr lang="zh-CN" altLang="en-US" sz="2646" b="1" dirty="0"/>
              <a:t>如果注册失败，打印日志</a:t>
            </a:r>
            <a:br>
              <a:rPr lang="zh-CN" altLang="en-US" sz="2646" b="1" dirty="0"/>
            </a:br>
            <a:r>
              <a:rPr lang="zh-CN" altLang="en-US" sz="2646" b="1" dirty="0"/>
              <a:t>    </a:t>
            </a:r>
            <a:r>
              <a:rPr lang="en-US" sz="2646" b="1" dirty="0"/>
              <a:t>if (ret != JNI_OK) {</a:t>
            </a:r>
          </a:p>
          <a:p>
            <a:r>
              <a:rPr lang="en-US" sz="2646" b="1" dirty="0"/>
              <a:t>         return -1;</a:t>
            </a:r>
            <a:br>
              <a:rPr lang="en-US" sz="2646" b="1" dirty="0"/>
            </a:br>
            <a:r>
              <a:rPr lang="en-US" sz="2646" b="1" dirty="0"/>
              <a:t>    }</a:t>
            </a:r>
            <a:br>
              <a:rPr lang="en-US" sz="2646" b="1" dirty="0"/>
            </a:br>
            <a:r>
              <a:rPr lang="en-US" sz="2646" b="1" dirty="0"/>
              <a:t>    return JNI_VERSION_1_6;</a:t>
            </a:r>
            <a:br>
              <a:rPr lang="en-US" sz="2646" b="1" dirty="0"/>
            </a:br>
            <a:r>
              <a:rPr lang="en-US" sz="2646" b="1" dirty="0"/>
              <a:t>}</a:t>
            </a:r>
            <a:endParaRPr lang="en-US" altLang="zh-CN" sz="2646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57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06" y="3078313"/>
            <a:ext cx="5926608" cy="80817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8536252" y="765047"/>
            <a:ext cx="10875763" cy="61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动态注册的主要流程</a:t>
            </a:r>
            <a:endParaRPr lang="en-US" altLang="zh-CN" sz="34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07013" y="688617"/>
            <a:ext cx="5579054" cy="872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4535" dirty="0">
                <a:latin typeface="微软雅黑"/>
                <a:ea typeface="微软雅黑"/>
                <a:cs typeface="微软雅黑"/>
              </a:rPr>
              <a:t>动态注册原理解析：</a:t>
            </a:r>
            <a:endParaRPr lang="en-US" altLang="zh-CN" sz="4535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8389982" y="8113069"/>
            <a:ext cx="13813324" cy="212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46" dirty="0">
                <a:latin typeface="微软雅黑"/>
                <a:ea typeface="微软雅黑"/>
                <a:cs typeface="微软雅黑"/>
              </a:rPr>
              <a:t>流程</a:t>
            </a:r>
            <a:r>
              <a:rPr lang="en-US" altLang="zh-TW" sz="2646" dirty="0">
                <a:latin typeface="微软雅黑"/>
                <a:ea typeface="微软雅黑"/>
                <a:cs typeface="微软雅黑"/>
              </a:rPr>
              <a:t>3</a:t>
            </a:r>
            <a:r>
              <a:rPr lang="zh-TW" altLang="en-US" sz="2646" dirty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sz="2646" dirty="0">
                <a:latin typeface="微软雅黑"/>
                <a:ea typeface="微软雅黑"/>
                <a:cs typeface="微软雅黑"/>
              </a:rPr>
              <a:t>执行</a:t>
            </a:r>
            <a:r>
              <a:rPr lang="zh-TW" altLang="en-US" sz="2646" dirty="0">
                <a:latin typeface="微软雅黑"/>
                <a:ea typeface="微软雅黑"/>
                <a:cs typeface="微软雅黑"/>
              </a:rPr>
              <a:t>开发人员在</a:t>
            </a:r>
            <a:r>
              <a:rPr lang="en-US" altLang="zh-TW" sz="2646" dirty="0" err="1">
                <a:latin typeface="微软雅黑"/>
                <a:ea typeface="微软雅黑"/>
                <a:cs typeface="微软雅黑"/>
              </a:rPr>
              <a:t>JNI_OnLoad</a:t>
            </a:r>
            <a:r>
              <a:rPr lang="zh-TW" altLang="en-US" sz="2646" dirty="0">
                <a:latin typeface="微软雅黑"/>
                <a:ea typeface="微软雅黑"/>
                <a:cs typeface="微软雅黑"/>
              </a:rPr>
              <a:t>中写的注册方法： </a:t>
            </a:r>
            <a:r>
              <a:rPr lang="en-US" altLang="zh-TW" sz="2646" dirty="0" err="1">
                <a:latin typeface="微软雅黑"/>
                <a:ea typeface="微软雅黑"/>
                <a:cs typeface="微软雅黑"/>
              </a:rPr>
              <a:t>env</a:t>
            </a:r>
            <a:r>
              <a:rPr lang="en-US" altLang="zh-TW" sz="2646" dirty="0">
                <a:latin typeface="微软雅黑"/>
                <a:ea typeface="微软雅黑"/>
                <a:cs typeface="微软雅黑"/>
              </a:rPr>
              <a:t>-&gt;</a:t>
            </a:r>
            <a:r>
              <a:rPr lang="en-US" altLang="zh-TW" sz="2646" dirty="0" err="1">
                <a:latin typeface="微软雅黑"/>
                <a:ea typeface="微软雅黑"/>
                <a:cs typeface="微软雅黑"/>
              </a:rPr>
              <a:t>RegisterNatives</a:t>
            </a:r>
            <a:r>
              <a:rPr lang="en-US" altLang="zh-TW" sz="2646" dirty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zh-TW" sz="2646" dirty="0">
                <a:latin typeface="微软雅黑"/>
                <a:ea typeface="微软雅黑"/>
                <a:cs typeface="微软雅黑"/>
              </a:rPr>
              <a:t>）</a:t>
            </a:r>
            <a:endParaRPr lang="en-US" altLang="zh-CN" sz="2646" dirty="0">
              <a:latin typeface="微软雅黑"/>
              <a:ea typeface="微软雅黑"/>
              <a:cs typeface="微软雅黑"/>
            </a:endParaRPr>
          </a:p>
          <a:p>
            <a:endParaRPr lang="zh-TW" altLang="en-US" sz="2646" dirty="0">
              <a:latin typeface="微软雅黑"/>
              <a:ea typeface="微软雅黑"/>
              <a:cs typeface="微软雅黑"/>
            </a:endParaRPr>
          </a:p>
          <a:p>
            <a:r>
              <a:rPr lang="zh-TW" altLang="en-US" sz="2646" dirty="0">
                <a:latin typeface="微软雅黑"/>
                <a:ea typeface="微软雅黑"/>
                <a:cs typeface="微软雅黑"/>
              </a:rPr>
              <a:t>流程</a:t>
            </a:r>
            <a:r>
              <a:rPr lang="en-US" altLang="zh-TW" sz="2646" dirty="0">
                <a:latin typeface="微软雅黑"/>
                <a:ea typeface="微软雅黑"/>
                <a:cs typeface="微软雅黑"/>
              </a:rPr>
              <a:t>4</a:t>
            </a:r>
            <a:r>
              <a:rPr lang="zh-TW" altLang="en-US" sz="2646" dirty="0">
                <a:latin typeface="微软雅黑"/>
                <a:ea typeface="微软雅黑"/>
                <a:cs typeface="微软雅黑"/>
              </a:rPr>
              <a:t>：</a:t>
            </a:r>
            <a:r>
              <a:rPr lang="en-US" altLang="zh-TW" sz="2646" dirty="0">
                <a:latin typeface="微软雅黑"/>
                <a:ea typeface="微软雅黑"/>
                <a:cs typeface="微软雅黑"/>
              </a:rPr>
              <a:t>Android</a:t>
            </a:r>
            <a:r>
              <a:rPr lang="zh-TW" altLang="en-US" sz="2646" dirty="0">
                <a:latin typeface="微软雅黑"/>
                <a:ea typeface="微软雅黑"/>
                <a:cs typeface="微软雅黑"/>
              </a:rPr>
              <a:t>中，</a:t>
            </a:r>
            <a:r>
              <a:rPr lang="en-US" altLang="zh-TW" sz="2646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2646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TW" sz="2646" dirty="0">
                <a:latin typeface="微软雅黑"/>
                <a:ea typeface="微软雅黑"/>
                <a:cs typeface="微软雅黑"/>
              </a:rPr>
              <a:t>Java native</a:t>
            </a:r>
            <a:r>
              <a:rPr lang="zh-TW" altLang="en-US" sz="2646" dirty="0">
                <a:latin typeface="微软雅黑"/>
                <a:ea typeface="微软雅黑"/>
                <a:cs typeface="微软雅黑"/>
              </a:rPr>
              <a:t>函数，在虚拟机中对应的都是一个</a:t>
            </a:r>
            <a:r>
              <a:rPr lang="en-US" altLang="zh-TW" sz="2646" dirty="0">
                <a:latin typeface="微软雅黑"/>
                <a:ea typeface="微软雅黑"/>
                <a:cs typeface="微软雅黑"/>
              </a:rPr>
              <a:t>Method*</a:t>
            </a:r>
            <a:r>
              <a:rPr lang="zh-TW" altLang="en-US" sz="2646" dirty="0">
                <a:latin typeface="微软雅黑"/>
                <a:ea typeface="微软雅黑"/>
                <a:cs typeface="微软雅黑"/>
              </a:rPr>
              <a:t>对象；</a:t>
            </a:r>
            <a:endParaRPr lang="en-US" altLang="zh-CN" sz="2646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646" dirty="0">
                <a:latin typeface="微软雅黑"/>
                <a:ea typeface="微软雅黑"/>
                <a:cs typeface="微软雅黑"/>
              </a:rPr>
              <a:t>            </a:t>
            </a:r>
            <a:r>
              <a:rPr lang="zh-CN" altLang="en-US" sz="2646" dirty="0">
                <a:latin typeface="微软雅黑"/>
                <a:ea typeface="微软雅黑"/>
                <a:cs typeface="微软雅黑"/>
              </a:rPr>
              <a:t>设置</a:t>
            </a:r>
            <a:r>
              <a:rPr lang="en-US" altLang="zh-CN" sz="2646" dirty="0" err="1">
                <a:latin typeface="微软雅黑"/>
                <a:ea typeface="微软雅黑"/>
                <a:cs typeface="微软雅黑"/>
              </a:rPr>
              <a:t>nativeFunc</a:t>
            </a:r>
            <a:r>
              <a:rPr lang="en-US" altLang="zh-CN" sz="2646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646" dirty="0">
                <a:latin typeface="微软雅黑"/>
                <a:ea typeface="微软雅黑"/>
                <a:cs typeface="微软雅黑"/>
              </a:rPr>
              <a:t>指向函数</a:t>
            </a:r>
            <a:r>
              <a:rPr lang="en-US" altLang="zh-CN" sz="2646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646" dirty="0" err="1">
                <a:latin typeface="微软雅黑"/>
                <a:ea typeface="微软雅黑"/>
                <a:cs typeface="微软雅黑"/>
              </a:rPr>
              <a:t>dvmCallJNIMethod</a:t>
            </a:r>
            <a:r>
              <a:rPr lang="zh-CN" altLang="en-US" sz="2646" dirty="0">
                <a:latin typeface="微软雅黑"/>
                <a:ea typeface="微软雅黑"/>
                <a:cs typeface="微软雅黑"/>
              </a:rPr>
              <a:t>（通常情况下）</a:t>
            </a:r>
            <a:endParaRPr lang="en-US" altLang="zh-CN" sz="2646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2646" dirty="0">
                <a:latin typeface="微软雅黑"/>
                <a:ea typeface="微软雅黑"/>
                <a:cs typeface="微软雅黑"/>
              </a:rPr>
              <a:t>            </a:t>
            </a:r>
            <a:r>
              <a:rPr lang="zh-CN" altLang="en-US" sz="2646" dirty="0">
                <a:latin typeface="微软雅黑"/>
                <a:ea typeface="微软雅黑"/>
                <a:cs typeface="微软雅黑"/>
              </a:rPr>
              <a:t>设置</a:t>
            </a:r>
            <a:r>
              <a:rPr lang="en-US" altLang="zh-CN" sz="2646" dirty="0" err="1">
                <a:latin typeface="微软雅黑"/>
                <a:ea typeface="微软雅黑"/>
                <a:cs typeface="微软雅黑"/>
              </a:rPr>
              <a:t>insns</a:t>
            </a:r>
            <a:r>
              <a:rPr lang="en-US" altLang="zh-CN" sz="2646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2646" dirty="0">
                <a:latin typeface="微软雅黑"/>
                <a:ea typeface="微软雅黑"/>
                <a:cs typeface="微软雅黑"/>
              </a:rPr>
              <a:t>指向</a:t>
            </a:r>
            <a:r>
              <a:rPr lang="en-US" altLang="zh-CN" sz="2646" dirty="0">
                <a:latin typeface="微软雅黑"/>
                <a:ea typeface="微软雅黑"/>
                <a:cs typeface="微软雅黑"/>
              </a:rPr>
              <a:t>native</a:t>
            </a:r>
            <a:r>
              <a:rPr lang="zh-CN" altLang="en-US" sz="2646" dirty="0">
                <a:latin typeface="微软雅黑"/>
                <a:ea typeface="微软雅黑"/>
                <a:cs typeface="微软雅黑"/>
              </a:rPr>
              <a:t>层的</a:t>
            </a:r>
            <a:r>
              <a:rPr lang="en-US" altLang="zh-CN" sz="2646" dirty="0">
                <a:latin typeface="微软雅黑"/>
                <a:ea typeface="微软雅黑"/>
                <a:cs typeface="微软雅黑"/>
              </a:rPr>
              <a:t>C</a:t>
            </a:r>
            <a:r>
              <a:rPr lang="zh-CN" altLang="en-US" sz="2646" dirty="0">
                <a:latin typeface="微软雅黑"/>
                <a:ea typeface="微软雅黑"/>
                <a:cs typeface="微软雅黑"/>
              </a:rPr>
              <a:t>函数指针 （我们写的</a:t>
            </a:r>
            <a:r>
              <a:rPr lang="en-US" altLang="zh-CN" sz="2646" dirty="0">
                <a:latin typeface="微软雅黑"/>
                <a:ea typeface="微软雅黑"/>
                <a:cs typeface="微软雅黑"/>
              </a:rPr>
              <a:t>C</a:t>
            </a:r>
            <a:r>
              <a:rPr lang="zh-CN" altLang="en-US" sz="2646" dirty="0">
                <a:latin typeface="微软雅黑"/>
                <a:ea typeface="微软雅黑"/>
                <a:cs typeface="微软雅黑"/>
              </a:rPr>
              <a:t>函数）</a:t>
            </a:r>
            <a:endParaRPr lang="en-US" altLang="zh-CN" sz="2646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245" y="3078314"/>
            <a:ext cx="10875763" cy="41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5218661" y="3960176"/>
            <a:ext cx="166960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8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移动互联网高级开发</a:t>
            </a:r>
            <a:endParaRPr lang="zh-CN" altLang="zh-CN" sz="8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14967202" y="5881392"/>
            <a:ext cx="4286286" cy="47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2079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694" y="3150175"/>
            <a:ext cx="3525506" cy="35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8299405" y="934120"/>
            <a:ext cx="10875763" cy="61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动态注册的详细流程</a:t>
            </a:r>
            <a:endParaRPr lang="en-US" altLang="zh-CN" sz="34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0154" y="818841"/>
            <a:ext cx="5579054" cy="872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4535" dirty="0">
                <a:latin typeface="微软雅黑"/>
                <a:ea typeface="微软雅黑"/>
                <a:cs typeface="微软雅黑"/>
              </a:rPr>
              <a:t>动态注册原理解析：</a:t>
            </a:r>
            <a:endParaRPr lang="en-US" altLang="zh-CN" sz="4535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05" y="1989717"/>
            <a:ext cx="19956312" cy="100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5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351" y="2534015"/>
            <a:ext cx="17350110" cy="91169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8467602" y="1370324"/>
            <a:ext cx="10875763" cy="61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Method*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属性映射源码</a:t>
            </a:r>
            <a:endParaRPr lang="en-US" altLang="zh-CN" sz="34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8352" y="1255045"/>
            <a:ext cx="5579054" cy="872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4535" dirty="0">
                <a:latin typeface="微软雅黑"/>
                <a:ea typeface="微软雅黑"/>
                <a:cs typeface="微软雅黑"/>
              </a:rPr>
              <a:t>动态注册原理解析：</a:t>
            </a:r>
            <a:endParaRPr lang="en-US" altLang="zh-CN" sz="4535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19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8467602" y="1370324"/>
            <a:ext cx="10875763" cy="61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静态注册的主要流程</a:t>
            </a:r>
            <a:endParaRPr lang="en-US" altLang="zh-CN" sz="340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8352" y="1255045"/>
            <a:ext cx="5579054" cy="872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en-US" altLang="en-US" sz="4535" dirty="0">
                <a:latin typeface="微软雅黑"/>
                <a:ea typeface="微软雅黑"/>
                <a:cs typeface="微软雅黑"/>
              </a:rPr>
              <a:t>静态</a:t>
            </a:r>
            <a:r>
              <a:rPr lang="zh-CN" altLang="en-US" sz="4535" dirty="0">
                <a:latin typeface="微软雅黑"/>
                <a:ea typeface="微软雅黑"/>
                <a:cs typeface="微软雅黑"/>
              </a:rPr>
              <a:t>注册原理解析：</a:t>
            </a:r>
            <a:endParaRPr lang="en-US" altLang="zh-CN" sz="4535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352" y="2548922"/>
            <a:ext cx="5484790" cy="91060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205" y="2942239"/>
            <a:ext cx="13339433" cy="82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8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4823" y="512600"/>
            <a:ext cx="13094744" cy="1190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903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78351" y="628972"/>
            <a:ext cx="7552747" cy="75604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调用</a:t>
            </a:r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Native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的流程：</a:t>
            </a:r>
            <a:endParaRPr lang="en-US" altLang="zh-CN" sz="3779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59" y="2125792"/>
            <a:ext cx="14125885" cy="95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291" dirty="0"/>
              <a:t>我们能为您带来什么样的服务</a:t>
            </a:r>
            <a:endParaRPr lang="en-US" sz="5291" dirty="0"/>
          </a:p>
        </p:txBody>
      </p:sp>
      <p:sp>
        <p:nvSpPr>
          <p:cNvPr id="2" name="圆角矩形 1"/>
          <p:cNvSpPr/>
          <p:nvPr/>
        </p:nvSpPr>
        <p:spPr>
          <a:xfrm>
            <a:off x="2119694" y="2527283"/>
            <a:ext cx="18452255" cy="7824280"/>
          </a:xfrm>
          <a:prstGeom prst="roundRect">
            <a:avLst>
              <a:gd name="adj" fmla="val 63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  <p:sp>
        <p:nvSpPr>
          <p:cNvPr id="4" name="同侧圆角矩形 3"/>
          <p:cNvSpPr/>
          <p:nvPr/>
        </p:nvSpPr>
        <p:spPr>
          <a:xfrm>
            <a:off x="2119695" y="2527282"/>
            <a:ext cx="18435956" cy="1581157"/>
          </a:xfrm>
          <a:prstGeom prst="round2SameRect">
            <a:avLst>
              <a:gd name="adj1" fmla="val 34475"/>
              <a:gd name="adj2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8056298" y="2767434"/>
            <a:ext cx="10799208" cy="1100849"/>
          </a:xfrm>
          <a:prstGeom prst="rect">
            <a:avLst/>
          </a:prstGeom>
        </p:spPr>
        <p:txBody>
          <a:bodyPr vert="horz" lIns="172786" tIns="86394" rIns="172786" bIns="8639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5291" dirty="0">
                <a:solidFill>
                  <a:schemeClr val="bg1"/>
                </a:solidFill>
              </a:rPr>
              <a:t>VIP</a:t>
            </a:r>
            <a:r>
              <a:rPr lang="zh-CN" altLang="en-US" sz="5291" dirty="0">
                <a:solidFill>
                  <a:schemeClr val="bg1"/>
                </a:solidFill>
              </a:rPr>
              <a:t>课程服务体系</a:t>
            </a:r>
            <a:endParaRPr lang="en-US" sz="5291" dirty="0">
              <a:solidFill>
                <a:schemeClr val="bg1"/>
              </a:solidFill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524967" y="4348587"/>
            <a:ext cx="10799208" cy="5742167"/>
          </a:xfrm>
          <a:prstGeom prst="rect">
            <a:avLst/>
          </a:prstGeom>
        </p:spPr>
        <p:txBody>
          <a:bodyPr vert="horz" lIns="172786" tIns="86394" rIns="172786" bIns="8639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647997" indent="-647997">
              <a:buFont typeface="+mj-lt"/>
              <a:buAutoNum type="arabicPeriod"/>
            </a:pPr>
            <a:r>
              <a:rPr lang="en-US" sz="2646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位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多年经验老师直播教学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每周一  周四  周六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 20:30-22:30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直播分享干货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en-US" sz="2646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小时终生答疑服务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终生学习新技术权限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en-US" sz="2646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个月完整直播学习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一线企业内推计划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线上教育唯一一家承诺 毕业未满三年 未涨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5K 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全面退费服务</a:t>
            </a: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标题 2"/>
          <p:cNvSpPr txBox="1">
            <a:spLocks/>
          </p:cNvSpPr>
          <p:nvPr/>
        </p:nvSpPr>
        <p:spPr>
          <a:xfrm>
            <a:off x="12950310" y="4344226"/>
            <a:ext cx="10799208" cy="5742167"/>
          </a:xfrm>
          <a:prstGeom prst="rect">
            <a:avLst/>
          </a:prstGeom>
        </p:spPr>
        <p:txBody>
          <a:bodyPr vert="horz" lIns="172786" tIns="86394" rIns="172786" bIns="8639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提供视频，源码，</a:t>
            </a:r>
            <a:r>
              <a:rPr lang="en-US" altLang="zh-CN" sz="2646" dirty="0" err="1">
                <a:solidFill>
                  <a:schemeClr val="bg2">
                    <a:lumMod val="25000"/>
                  </a:schemeClr>
                </a:solidFill>
              </a:rPr>
              <a:t>ppt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，以及笔记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专题结束有对应考试，考核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学习计划制定，制定你专属的学习计划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职业规划，打造你自己的生涯梦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面试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辅导服务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学习方式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轮询直播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11589045" y="4108439"/>
            <a:ext cx="13606" cy="62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262080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615" y="10531885"/>
            <a:ext cx="2369640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615" y="7900901"/>
            <a:ext cx="2369640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615" y="5266285"/>
            <a:ext cx="2369640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615" y="2631673"/>
            <a:ext cx="2369640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615" y="696"/>
            <a:ext cx="2369640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22347627" y="10531885"/>
            <a:ext cx="691146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22347627" y="7900901"/>
            <a:ext cx="691146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22347627" y="5266285"/>
            <a:ext cx="691146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22347627" y="2631673"/>
            <a:ext cx="691146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22347627" y="696"/>
            <a:ext cx="691146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FLYING IMPRESSION FID FEIZHAO    qq:1964271550"/>
          <p:cNvSpPr txBox="1"/>
          <p:nvPr/>
        </p:nvSpPr>
        <p:spPr>
          <a:xfrm>
            <a:off x="2370785" y="1107"/>
            <a:ext cx="7167347" cy="1488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7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课程配套服务</a:t>
            </a:r>
          </a:p>
        </p:txBody>
      </p:sp>
      <p:sp>
        <p:nvSpPr>
          <p:cNvPr id="157" name="ïśľîḍè"/>
          <p:cNvSpPr txBox="1"/>
          <p:nvPr/>
        </p:nvSpPr>
        <p:spPr>
          <a:xfrm>
            <a:off x="3972299" y="329443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8" name="íṥlîḍe"/>
          <p:cNvSpPr txBox="1"/>
          <p:nvPr/>
        </p:nvSpPr>
        <p:spPr>
          <a:xfrm>
            <a:off x="3972299" y="2350108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答疑服务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2299" y="3378424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专门的答疑老师替学员解答问题</a:t>
            </a:r>
          </a:p>
        </p:txBody>
      </p:sp>
      <p:sp>
        <p:nvSpPr>
          <p:cNvPr id="6" name="ïśľîḍè"/>
          <p:cNvSpPr txBox="1"/>
          <p:nvPr/>
        </p:nvSpPr>
        <p:spPr>
          <a:xfrm>
            <a:off x="8275154" y="329443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íṥlîḍe"/>
          <p:cNvSpPr txBox="1"/>
          <p:nvPr/>
        </p:nvSpPr>
        <p:spPr>
          <a:xfrm>
            <a:off x="8275154" y="2350108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学习计划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5154" y="3378424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46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1V1</a:t>
            </a:r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为你定制专属的学习计划</a:t>
            </a:r>
          </a:p>
        </p:txBody>
      </p:sp>
      <p:sp>
        <p:nvSpPr>
          <p:cNvPr id="9" name="ïśľîḍè"/>
          <p:cNvSpPr txBox="1"/>
          <p:nvPr/>
        </p:nvSpPr>
        <p:spPr>
          <a:xfrm>
            <a:off x="12444819" y="329443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íṥlîḍe"/>
          <p:cNvSpPr txBox="1"/>
          <p:nvPr/>
        </p:nvSpPr>
        <p:spPr>
          <a:xfrm>
            <a:off x="12444819" y="2350108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考核与作业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44820" y="3378424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考核与作业意义在于理论与实践并行</a:t>
            </a:r>
            <a:endParaRPr lang="en-US" altLang="zh-CN" sz="2646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ïśľîḍè"/>
          <p:cNvSpPr txBox="1"/>
          <p:nvPr/>
        </p:nvSpPr>
        <p:spPr>
          <a:xfrm>
            <a:off x="17080048" y="329443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íṥlîḍe"/>
          <p:cNvSpPr txBox="1"/>
          <p:nvPr/>
        </p:nvSpPr>
        <p:spPr>
          <a:xfrm>
            <a:off x="17080048" y="2350108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专属班级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80048" y="3378424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专属班级打开你的人际交流圈</a:t>
            </a:r>
          </a:p>
        </p:txBody>
      </p:sp>
      <p:sp>
        <p:nvSpPr>
          <p:cNvPr id="16" name="ïśľîḍè"/>
          <p:cNvSpPr txBox="1"/>
          <p:nvPr/>
        </p:nvSpPr>
        <p:spPr>
          <a:xfrm>
            <a:off x="3972299" y="6558171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íṥlîḍe"/>
          <p:cNvSpPr txBox="1"/>
          <p:nvPr/>
        </p:nvSpPr>
        <p:spPr>
          <a:xfrm>
            <a:off x="3972299" y="5613845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新技术分享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72299" y="6579770"/>
            <a:ext cx="3323734" cy="131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时刻关注国际市场新技术的动态，分享给学员</a:t>
            </a:r>
            <a:endParaRPr lang="en-US" altLang="zh-CN" sz="2646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ïśľîḍè"/>
          <p:cNvSpPr txBox="1"/>
          <p:nvPr/>
        </p:nvSpPr>
        <p:spPr>
          <a:xfrm>
            <a:off x="8275154" y="6558171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íṥlîḍe"/>
          <p:cNvSpPr txBox="1"/>
          <p:nvPr/>
        </p:nvSpPr>
        <p:spPr>
          <a:xfrm>
            <a:off x="8275154" y="5635445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就业指导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75154" y="6564170"/>
            <a:ext cx="3323734" cy="131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简历指导和面试指导并行，让你的岗位不侮辱你的能力</a:t>
            </a:r>
          </a:p>
        </p:txBody>
      </p:sp>
      <p:sp>
        <p:nvSpPr>
          <p:cNvPr id="22" name="ïśľîḍè"/>
          <p:cNvSpPr txBox="1"/>
          <p:nvPr/>
        </p:nvSpPr>
        <p:spPr>
          <a:xfrm>
            <a:off x="12444819" y="6558171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íṥlîḍe"/>
          <p:cNvSpPr txBox="1"/>
          <p:nvPr/>
        </p:nvSpPr>
        <p:spPr>
          <a:xfrm>
            <a:off x="12444819" y="5613845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企业内推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444820" y="6642163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众多一线企业的内推岗位等你拿</a:t>
            </a:r>
          </a:p>
        </p:txBody>
      </p:sp>
      <p:sp>
        <p:nvSpPr>
          <p:cNvPr id="25" name="ïśľîḍè"/>
          <p:cNvSpPr txBox="1"/>
          <p:nvPr/>
        </p:nvSpPr>
        <p:spPr>
          <a:xfrm>
            <a:off x="17080048" y="6558171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íṥlîḍe"/>
          <p:cNvSpPr txBox="1"/>
          <p:nvPr/>
        </p:nvSpPr>
        <p:spPr>
          <a:xfrm>
            <a:off x="17080048" y="5613845"/>
            <a:ext cx="3395728" cy="944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升级更新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080048" y="6642164"/>
            <a:ext cx="332373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最新技术一直免费学</a:t>
            </a:r>
          </a:p>
        </p:txBody>
      </p:sp>
      <p:sp>
        <p:nvSpPr>
          <p:cNvPr id="28" name="ïśľîḍè"/>
          <p:cNvSpPr txBox="1"/>
          <p:nvPr/>
        </p:nvSpPr>
        <p:spPr>
          <a:xfrm>
            <a:off x="3972299" y="977391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" name="íṥlîḍe"/>
          <p:cNvSpPr txBox="1"/>
          <p:nvPr/>
        </p:nvSpPr>
        <p:spPr>
          <a:xfrm>
            <a:off x="3972299" y="8829588"/>
            <a:ext cx="3395728" cy="944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钱程无忧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72299" y="9857907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46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Toppro</a:t>
            </a:r>
            <a:r>
              <a:rPr lang="zh-CN" altLang="en-US" sz="2646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优先权，告别死工资</a:t>
            </a:r>
          </a:p>
        </p:txBody>
      </p:sp>
      <p:sp>
        <p:nvSpPr>
          <p:cNvPr id="31" name="ïśľîḍè"/>
          <p:cNvSpPr txBox="1"/>
          <p:nvPr/>
        </p:nvSpPr>
        <p:spPr>
          <a:xfrm>
            <a:off x="8275154" y="977391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2" name="íṥlîḍe"/>
          <p:cNvSpPr txBox="1"/>
          <p:nvPr/>
        </p:nvSpPr>
        <p:spPr>
          <a:xfrm>
            <a:off x="8275154" y="8829588"/>
            <a:ext cx="3395728" cy="944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涨薪无忧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75154" y="9795512"/>
            <a:ext cx="3323734" cy="131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毕业不满三年的学员学完课程不涨</a:t>
            </a:r>
            <a:r>
              <a:rPr lang="en-US" altLang="zh-CN" sz="2646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5K</a:t>
            </a:r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，全额退款</a:t>
            </a:r>
          </a:p>
        </p:txBody>
      </p:sp>
    </p:spTree>
    <p:extLst>
      <p:ext uri="{BB962C8B-B14F-4D97-AF65-F5344CB8AC3E}">
        <p14:creationId xmlns:p14="http://schemas.microsoft.com/office/powerpoint/2010/main" val="270164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YING IMPRESSION FID FEIZHAO    qq:1964271550"/>
          <p:cNvSpPr txBox="1"/>
          <p:nvPr/>
        </p:nvSpPr>
        <p:spPr>
          <a:xfrm>
            <a:off x="14792408" y="3372767"/>
            <a:ext cx="2075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solidFill>
                  <a:srgbClr val="33C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</a:p>
        </p:txBody>
      </p:sp>
      <p:sp>
        <p:nvSpPr>
          <p:cNvPr id="42" name="FLYING IMPRESSION FID FEIZHAO    qq:1964271550"/>
          <p:cNvSpPr txBox="1"/>
          <p:nvPr/>
        </p:nvSpPr>
        <p:spPr>
          <a:xfrm>
            <a:off x="14792408" y="4037063"/>
            <a:ext cx="5274635" cy="115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不再仅限于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死工资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，技术价值最大化。</a:t>
            </a:r>
          </a:p>
        </p:txBody>
      </p:sp>
      <p:sp>
        <p:nvSpPr>
          <p:cNvPr id="43" name="FLYING IMPRESSION FID FEIZHAO    qq:1964271550"/>
          <p:cNvSpPr txBox="1"/>
          <p:nvPr/>
        </p:nvSpPr>
        <p:spPr>
          <a:xfrm>
            <a:off x="14792408" y="8174582"/>
            <a:ext cx="2075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3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44" name="FLYING IMPRESSION FID FEIZHAO    qq:1964271550"/>
          <p:cNvSpPr txBox="1"/>
          <p:nvPr/>
        </p:nvSpPr>
        <p:spPr>
          <a:xfrm>
            <a:off x="14792408" y="8872476"/>
            <a:ext cx="5274635" cy="115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年工作经验的人学习完本课程未涨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，全额退费。</a:t>
            </a:r>
          </a:p>
        </p:txBody>
      </p:sp>
      <p:sp>
        <p:nvSpPr>
          <p:cNvPr id="45" name="FLYING IMPRESSION FID FEIZHAO    qq:1964271550"/>
          <p:cNvSpPr txBox="1"/>
          <p:nvPr/>
        </p:nvSpPr>
        <p:spPr>
          <a:xfrm>
            <a:off x="4919025" y="3372425"/>
            <a:ext cx="33789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46" name="FLYING IMPRESSION FID FEIZHAO    qq:1964271550"/>
          <p:cNvSpPr txBox="1"/>
          <p:nvPr/>
        </p:nvSpPr>
        <p:spPr>
          <a:xfrm>
            <a:off x="2972343" y="4070661"/>
            <a:ext cx="5325676" cy="115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凡是基于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平台的应用开发都不再有技术壁垒。</a:t>
            </a:r>
          </a:p>
        </p:txBody>
      </p:sp>
      <p:sp>
        <p:nvSpPr>
          <p:cNvPr id="47" name="FLYING IMPRESSION FID FEIZHAO    qq:1964271550"/>
          <p:cNvSpPr txBox="1"/>
          <p:nvPr/>
        </p:nvSpPr>
        <p:spPr>
          <a:xfrm>
            <a:off x="6222202" y="8174582"/>
            <a:ext cx="2075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4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人脉</a:t>
            </a:r>
          </a:p>
        </p:txBody>
      </p:sp>
      <p:sp>
        <p:nvSpPr>
          <p:cNvPr id="48" name="FLYING IMPRESSION FID FEIZHAO    qq:1964271550"/>
          <p:cNvSpPr txBox="1"/>
          <p:nvPr/>
        </p:nvSpPr>
        <p:spPr>
          <a:xfrm>
            <a:off x="2972343" y="8872478"/>
            <a:ext cx="5325676" cy="168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不管是公司还是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都有机会，能力接触到更高端的圈子，增加新的机遇。</a:t>
            </a: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rot="2700000">
            <a:off x="8528076" y="4297306"/>
            <a:ext cx="3449723" cy="2762778"/>
          </a:xfrm>
          <a:prstGeom prst="roundRect">
            <a:avLst/>
          </a:prstGeom>
          <a:solidFill>
            <a:srgbClr val="EB5F56"/>
          </a:solidFill>
          <a:ln>
            <a:noFill/>
          </a:ln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schemeClr val="bg1"/>
              </a:solidFill>
            </a:endParaRPr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rot="2700000">
            <a:off x="11444941" y="3952769"/>
            <a:ext cx="2759779" cy="3449723"/>
          </a:xfrm>
          <a:prstGeom prst="roundRect">
            <a:avLst/>
          </a:prstGeom>
          <a:solidFill>
            <a:srgbClr val="33C3AB"/>
          </a:solidFill>
          <a:ln>
            <a:noFill/>
          </a:ln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schemeClr val="bg1"/>
              </a:solidFill>
            </a:endParaRPr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rot="2700000">
            <a:off x="11098909" y="6868138"/>
            <a:ext cx="3449723" cy="2762778"/>
          </a:xfrm>
          <a:prstGeom prst="roundRect">
            <a:avLst/>
          </a:prstGeom>
          <a:solidFill>
            <a:srgbClr val="364555"/>
          </a:solidFill>
          <a:ln>
            <a:noFill/>
          </a:ln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schemeClr val="bg1"/>
              </a:solidFill>
            </a:endParaRPr>
          </a:p>
        </p:txBody>
      </p:sp>
      <p:sp>
        <p:nvSpPr>
          <p:cNvPr id="54" name="FLYING IMPRESSION FID FEIZHAO    qq:1964271550"/>
          <p:cNvSpPr/>
          <p:nvPr/>
        </p:nvSpPr>
        <p:spPr bwMode="auto">
          <a:xfrm rot="2700000">
            <a:off x="8827194" y="6570516"/>
            <a:ext cx="2759779" cy="3449723"/>
          </a:xfrm>
          <a:prstGeom prst="roundRect">
            <a:avLst/>
          </a:prstGeom>
          <a:solidFill>
            <a:srgbClr val="FCB030"/>
          </a:solidFill>
          <a:ln>
            <a:noFill/>
          </a:ln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schemeClr val="bg1"/>
              </a:solidFill>
            </a:endParaRPr>
          </a:p>
        </p:txBody>
      </p:sp>
      <p:sp>
        <p:nvSpPr>
          <p:cNvPr id="58" name="FLYING IMPRESSION FID FEIZHAO    qq:1964271550"/>
          <p:cNvSpPr txBox="1"/>
          <p:nvPr/>
        </p:nvSpPr>
        <p:spPr>
          <a:xfrm>
            <a:off x="11951522" y="5059859"/>
            <a:ext cx="2075816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7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</a:p>
        </p:txBody>
      </p:sp>
      <p:sp>
        <p:nvSpPr>
          <p:cNvPr id="60" name="FLYING IMPRESSION FID FEIZHAO    qq:1964271550"/>
          <p:cNvSpPr/>
          <p:nvPr/>
        </p:nvSpPr>
        <p:spPr>
          <a:xfrm>
            <a:off x="9059917" y="6271826"/>
            <a:ext cx="2593169" cy="1472125"/>
          </a:xfrm>
          <a:custGeom>
            <a:avLst/>
            <a:gdLst>
              <a:gd name="connsiteX0" fmla="*/ 0 w 1624676"/>
              <a:gd name="connsiteY0" fmla="*/ 0 h 711399"/>
              <a:gd name="connsiteX1" fmla="*/ 1624676 w 1624676"/>
              <a:gd name="connsiteY1" fmla="*/ 0 h 711399"/>
              <a:gd name="connsiteX2" fmla="*/ 984649 w 1624676"/>
              <a:gd name="connsiteY2" fmla="*/ 640026 h 711399"/>
              <a:gd name="connsiteX3" fmla="*/ 640025 w 1624676"/>
              <a:gd name="connsiteY3" fmla="*/ 640026 h 711399"/>
              <a:gd name="connsiteX4" fmla="*/ 0 w 1624676"/>
              <a:gd name="connsiteY4" fmla="*/ 0 h 711399"/>
              <a:gd name="connsiteX0-1" fmla="*/ 0 w 1624676"/>
              <a:gd name="connsiteY0-2" fmla="*/ 67663 h 779062"/>
              <a:gd name="connsiteX1-3" fmla="*/ 778439 w 1624676"/>
              <a:gd name="connsiteY1-4" fmla="*/ 0 h 779062"/>
              <a:gd name="connsiteX2-5" fmla="*/ 1624676 w 1624676"/>
              <a:gd name="connsiteY2-6" fmla="*/ 67663 h 779062"/>
              <a:gd name="connsiteX3-7" fmla="*/ 984649 w 1624676"/>
              <a:gd name="connsiteY3-8" fmla="*/ 707689 h 779062"/>
              <a:gd name="connsiteX4-9" fmla="*/ 640025 w 1624676"/>
              <a:gd name="connsiteY4-10" fmla="*/ 707689 h 779062"/>
              <a:gd name="connsiteX5" fmla="*/ 0 w 1624676"/>
              <a:gd name="connsiteY5" fmla="*/ 67663 h 779062"/>
              <a:gd name="connsiteX0-11" fmla="*/ 0 w 1624676"/>
              <a:gd name="connsiteY0-12" fmla="*/ 67663 h 779062"/>
              <a:gd name="connsiteX1-13" fmla="*/ 778439 w 1624676"/>
              <a:gd name="connsiteY1-14" fmla="*/ 0 h 779062"/>
              <a:gd name="connsiteX2-15" fmla="*/ 1624676 w 1624676"/>
              <a:gd name="connsiteY2-16" fmla="*/ 67663 h 779062"/>
              <a:gd name="connsiteX3-17" fmla="*/ 1372328 w 1624676"/>
              <a:gd name="connsiteY3-18" fmla="*/ 311085 h 779062"/>
              <a:gd name="connsiteX4-19" fmla="*/ 984649 w 1624676"/>
              <a:gd name="connsiteY4-20" fmla="*/ 707689 h 779062"/>
              <a:gd name="connsiteX5-21" fmla="*/ 640025 w 1624676"/>
              <a:gd name="connsiteY5-22" fmla="*/ 707689 h 779062"/>
              <a:gd name="connsiteX6" fmla="*/ 0 w 1624676"/>
              <a:gd name="connsiteY6" fmla="*/ 67663 h 779062"/>
              <a:gd name="connsiteX0-23" fmla="*/ 0 w 1624676"/>
              <a:gd name="connsiteY0-24" fmla="*/ 67663 h 779062"/>
              <a:gd name="connsiteX1-25" fmla="*/ 778439 w 1624676"/>
              <a:gd name="connsiteY1-26" fmla="*/ 0 h 779062"/>
              <a:gd name="connsiteX2-27" fmla="*/ 1624676 w 1624676"/>
              <a:gd name="connsiteY2-28" fmla="*/ 67663 h 779062"/>
              <a:gd name="connsiteX3-29" fmla="*/ 1372328 w 1624676"/>
              <a:gd name="connsiteY3-30" fmla="*/ 311085 h 779062"/>
              <a:gd name="connsiteX4-31" fmla="*/ 984649 w 1624676"/>
              <a:gd name="connsiteY4-32" fmla="*/ 707689 h 779062"/>
              <a:gd name="connsiteX5-33" fmla="*/ 640025 w 1624676"/>
              <a:gd name="connsiteY5-34" fmla="*/ 707689 h 779062"/>
              <a:gd name="connsiteX6-35" fmla="*/ 0 w 1624676"/>
              <a:gd name="connsiteY6-36" fmla="*/ 67663 h 779062"/>
              <a:gd name="connsiteX0-37" fmla="*/ 0 w 1372328"/>
              <a:gd name="connsiteY0-38" fmla="*/ 67663 h 779062"/>
              <a:gd name="connsiteX1-39" fmla="*/ 778439 w 1372328"/>
              <a:gd name="connsiteY1-40" fmla="*/ 0 h 779062"/>
              <a:gd name="connsiteX2-41" fmla="*/ 1115629 w 1372328"/>
              <a:gd name="connsiteY2-42" fmla="*/ 114797 h 779062"/>
              <a:gd name="connsiteX3-43" fmla="*/ 1372328 w 1372328"/>
              <a:gd name="connsiteY3-44" fmla="*/ 311085 h 779062"/>
              <a:gd name="connsiteX4-45" fmla="*/ 984649 w 1372328"/>
              <a:gd name="connsiteY4-46" fmla="*/ 707689 h 779062"/>
              <a:gd name="connsiteX5-47" fmla="*/ 640025 w 1372328"/>
              <a:gd name="connsiteY5-48" fmla="*/ 707689 h 779062"/>
              <a:gd name="connsiteX6-49" fmla="*/ 0 w 1372328"/>
              <a:gd name="connsiteY6-50" fmla="*/ 67663 h 779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1372328" h="779062">
                <a:moveTo>
                  <a:pt x="0" y="67663"/>
                </a:moveTo>
                <a:cubicBezTo>
                  <a:pt x="272049" y="67105"/>
                  <a:pt x="506390" y="558"/>
                  <a:pt x="778439" y="0"/>
                </a:cubicBezTo>
                <a:lnTo>
                  <a:pt x="1115629" y="114797"/>
                </a:lnTo>
                <a:cubicBezTo>
                  <a:pt x="1031513" y="195938"/>
                  <a:pt x="1098226" y="220517"/>
                  <a:pt x="1372328" y="311085"/>
                </a:cubicBezTo>
                <a:lnTo>
                  <a:pt x="984649" y="707689"/>
                </a:lnTo>
                <a:cubicBezTo>
                  <a:pt x="889484" y="802854"/>
                  <a:pt x="735191" y="802854"/>
                  <a:pt x="640025" y="707689"/>
                </a:cubicBezTo>
                <a:lnTo>
                  <a:pt x="0" y="67663"/>
                </a:lnTo>
                <a:close/>
              </a:path>
            </a:pathLst>
          </a:custGeom>
          <a:solidFill>
            <a:srgbClr val="EB5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0"/>
          </a:p>
        </p:txBody>
      </p:sp>
      <p:sp>
        <p:nvSpPr>
          <p:cNvPr id="33" name="FLYING IMPRESSION FID FEIZHAO    qq:1964271550"/>
          <p:cNvSpPr/>
          <p:nvPr/>
        </p:nvSpPr>
        <p:spPr bwMode="auto">
          <a:xfrm>
            <a:off x="22682104" y="697"/>
            <a:ext cx="356668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>
            <a:off x="22682104" y="2631681"/>
            <a:ext cx="356668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>
            <a:off x="22682104" y="5266295"/>
            <a:ext cx="356668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59" name="FLYING IMPRESSION FID FEIZHAO    qq:1964271550"/>
          <p:cNvSpPr/>
          <p:nvPr/>
        </p:nvSpPr>
        <p:spPr bwMode="auto">
          <a:xfrm>
            <a:off x="22682104" y="7900907"/>
            <a:ext cx="356668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1" name="FLYING IMPRESSION FID FEIZHAO    qq:1964271550"/>
          <p:cNvSpPr/>
          <p:nvPr/>
        </p:nvSpPr>
        <p:spPr bwMode="auto">
          <a:xfrm>
            <a:off x="22682104" y="10535520"/>
            <a:ext cx="356668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2" name="FLYING IMPRESSION FID FEIZHAO    qq:1964271550"/>
          <p:cNvSpPr/>
          <p:nvPr/>
        </p:nvSpPr>
        <p:spPr bwMode="auto">
          <a:xfrm flipV="1">
            <a:off x="618" y="10531891"/>
            <a:ext cx="356668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3" name="FLYING IMPRESSION FID FEIZHAO    qq:1964271550"/>
          <p:cNvSpPr/>
          <p:nvPr/>
        </p:nvSpPr>
        <p:spPr bwMode="auto">
          <a:xfrm flipV="1">
            <a:off x="618" y="7900905"/>
            <a:ext cx="356668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 flipV="1">
            <a:off x="618" y="5266291"/>
            <a:ext cx="356668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 flipV="1">
            <a:off x="618" y="2631679"/>
            <a:ext cx="356668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 flipV="1">
            <a:off x="618" y="696"/>
            <a:ext cx="356668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" name="FLYING IMPRESSION FID FEIZHAO    qq:1964271550"/>
          <p:cNvSpPr txBox="1"/>
          <p:nvPr/>
        </p:nvSpPr>
        <p:spPr>
          <a:xfrm>
            <a:off x="12295892" y="8054821"/>
            <a:ext cx="2075816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7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377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5" name="FLYING IMPRESSION FID FEIZHAO    qq:1964271550"/>
          <p:cNvSpPr txBox="1"/>
          <p:nvPr/>
        </p:nvSpPr>
        <p:spPr>
          <a:xfrm>
            <a:off x="8854569" y="5044261"/>
            <a:ext cx="2075816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7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6" name="FLYING IMPRESSION FID FEIZHAO    qq:1964271550"/>
          <p:cNvSpPr txBox="1"/>
          <p:nvPr/>
        </p:nvSpPr>
        <p:spPr>
          <a:xfrm>
            <a:off x="9012957" y="8070418"/>
            <a:ext cx="2075816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7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人脉</a:t>
            </a:r>
          </a:p>
        </p:txBody>
      </p:sp>
      <p:sp>
        <p:nvSpPr>
          <p:cNvPr id="7" name="FLYING IMPRESSION FID FEIZHAO    qq:1964271550"/>
          <p:cNvSpPr txBox="1"/>
          <p:nvPr/>
        </p:nvSpPr>
        <p:spPr>
          <a:xfrm>
            <a:off x="357343" y="1107"/>
            <a:ext cx="4839786" cy="1488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7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良性循环</a:t>
            </a:r>
          </a:p>
        </p:txBody>
      </p:sp>
      <p:sp>
        <p:nvSpPr>
          <p:cNvPr id="8" name="FLYING IMPRESSION FID FEIZHAO    qq:1964271550"/>
          <p:cNvSpPr txBox="1"/>
          <p:nvPr/>
        </p:nvSpPr>
        <p:spPr>
          <a:xfrm>
            <a:off x="502178" y="12186917"/>
            <a:ext cx="18177344" cy="47045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学完本高级课程未加薪</a:t>
            </a:r>
            <a:r>
              <a:rPr lang="en-US" altLang="zh-CN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</a:t>
            </a:r>
          </a:p>
        </p:txBody>
      </p:sp>
    </p:spTree>
    <p:extLst>
      <p:ext uri="{BB962C8B-B14F-4D97-AF65-F5344CB8AC3E}">
        <p14:creationId xmlns:p14="http://schemas.microsoft.com/office/powerpoint/2010/main" val="64024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bldLvl="0" animBg="1"/>
      <p:bldP spid="52" grpId="0" bldLvl="0" animBg="1"/>
      <p:bldP spid="53" grpId="0" bldLvl="0" animBg="1"/>
      <p:bldP spid="54" grpId="0" bldLvl="0" animBg="1"/>
      <p:bldP spid="58" grpId="0"/>
      <p:bldP spid="60" grpId="0" bldLvl="0" animBg="1"/>
      <p:bldP spid="4" grpId="0"/>
      <p:bldP spid="5" grpId="0"/>
      <p:bldP spid="6" grpId="0"/>
      <p:bldP spid="7" grpId="0"/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YING IMPRESSION FID FEIZHAO    qq:1964271550"/>
          <p:cNvSpPr/>
          <p:nvPr/>
        </p:nvSpPr>
        <p:spPr>
          <a:xfrm>
            <a:off x="-2937661" y="-2483275"/>
            <a:ext cx="12086621" cy="15596218"/>
          </a:xfrm>
          <a:prstGeom prst="blockArc">
            <a:avLst>
              <a:gd name="adj1" fmla="val 18900000"/>
              <a:gd name="adj2" fmla="val 4088250"/>
              <a:gd name="adj3" fmla="val 0"/>
            </a:avLst>
          </a:prstGeom>
          <a:ln w="38100">
            <a:solidFill>
              <a:srgbClr val="364555"/>
            </a:solidFill>
          </a:ln>
        </p:spPr>
        <p:style>
          <a:lnRef idx="2">
            <a:scrgbClr r="0" g="0" b="0"/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" name="FLYING IMPRESSION FID FEIZHAO    qq:1964271550"/>
          <p:cNvGrpSpPr/>
          <p:nvPr/>
        </p:nvGrpSpPr>
        <p:grpSpPr>
          <a:xfrm>
            <a:off x="9048677" y="11478"/>
            <a:ext cx="10579151" cy="1929505"/>
            <a:chOff x="4527649" y="1472239"/>
            <a:chExt cx="5598583" cy="1021112"/>
          </a:xfrm>
        </p:grpSpPr>
        <p:sp>
          <p:nvSpPr>
            <p:cNvPr id="16" name="FLYING IMPRESSION FID FEIZHAO    qq:1964271550"/>
            <p:cNvSpPr/>
            <p:nvPr/>
          </p:nvSpPr>
          <p:spPr>
            <a:xfrm>
              <a:off x="5242970" y="1574334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LYING IMPRESSION FID FEIZHAO    qq:1964271550"/>
            <p:cNvSpPr/>
            <p:nvPr/>
          </p:nvSpPr>
          <p:spPr>
            <a:xfrm>
              <a:off x="4527649" y="1472239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EB5F5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LYING IMPRESSION FID FEIZHAO    qq:1964271550"/>
            <p:cNvSpPr txBox="1"/>
            <p:nvPr/>
          </p:nvSpPr>
          <p:spPr>
            <a:xfrm>
              <a:off x="4661187" y="1621782"/>
              <a:ext cx="754036" cy="72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315" b="1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8" name="FLYING IMPRESSION FID FEIZHAO    qq:1964271550"/>
            <p:cNvSpPr txBox="1"/>
            <p:nvPr/>
          </p:nvSpPr>
          <p:spPr>
            <a:xfrm>
              <a:off x="5722509" y="1598750"/>
              <a:ext cx="3792293" cy="64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3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项目开发必备底层知识</a:t>
              </a:r>
              <a:endPara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学习周期</a:t>
              </a:r>
              <a:r>
                <a:rPr lang="en-US" altLang="zh-CN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3" name="FLYING IMPRESSION FID FEIZHAO    qq:1964271550"/>
          <p:cNvGrpSpPr/>
          <p:nvPr/>
        </p:nvGrpSpPr>
        <p:grpSpPr>
          <a:xfrm>
            <a:off x="9941622" y="2577962"/>
            <a:ext cx="10579151" cy="1929505"/>
            <a:chOff x="4990678" y="3085716"/>
            <a:chExt cx="5598583" cy="1021112"/>
          </a:xfrm>
        </p:grpSpPr>
        <p:sp>
          <p:nvSpPr>
            <p:cNvPr id="18" name="FLYING IMPRESSION FID FEIZHAO    qq:1964271550"/>
            <p:cNvSpPr/>
            <p:nvPr/>
          </p:nvSpPr>
          <p:spPr>
            <a:xfrm>
              <a:off x="5705999" y="3187811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LYING IMPRESSION FID FEIZHAO    qq:1964271550"/>
            <p:cNvSpPr/>
            <p:nvPr/>
          </p:nvSpPr>
          <p:spPr>
            <a:xfrm>
              <a:off x="4990678" y="3085716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LYING IMPRESSION FID FEIZHAO    qq:1964271550"/>
            <p:cNvSpPr txBox="1"/>
            <p:nvPr/>
          </p:nvSpPr>
          <p:spPr>
            <a:xfrm>
              <a:off x="5124216" y="3235259"/>
              <a:ext cx="754036" cy="72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31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4" name="FLYING IMPRESSION FID FEIZHAO    qq:1964271550"/>
          <p:cNvGrpSpPr/>
          <p:nvPr/>
        </p:nvGrpSpPr>
        <p:grpSpPr>
          <a:xfrm>
            <a:off x="9813015" y="5314834"/>
            <a:ext cx="10579151" cy="1929505"/>
            <a:chOff x="4527649" y="4699193"/>
            <a:chExt cx="5598583" cy="1021112"/>
          </a:xfrm>
        </p:grpSpPr>
        <p:sp>
          <p:nvSpPr>
            <p:cNvPr id="25" name="FLYING IMPRESSION FID FEIZHAO    qq:1964271550"/>
            <p:cNvSpPr/>
            <p:nvPr/>
          </p:nvSpPr>
          <p:spPr>
            <a:xfrm>
              <a:off x="5242970" y="4801288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LYING IMPRESSION FID FEIZHAO    qq:1964271550"/>
            <p:cNvSpPr/>
            <p:nvPr/>
          </p:nvSpPr>
          <p:spPr>
            <a:xfrm>
              <a:off x="4527649" y="4699193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FCB03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LYING IMPRESSION FID FEIZHAO    qq:1964271550"/>
            <p:cNvSpPr txBox="1"/>
            <p:nvPr/>
          </p:nvSpPr>
          <p:spPr>
            <a:xfrm>
              <a:off x="4661912" y="4825011"/>
              <a:ext cx="754036" cy="72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315" b="1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1" name="FLYING IMPRESSION FID FEIZHAO    qq:1964271550"/>
          <p:cNvSpPr txBox="1"/>
          <p:nvPr/>
        </p:nvSpPr>
        <p:spPr>
          <a:xfrm>
            <a:off x="979930" y="4857072"/>
            <a:ext cx="7579792" cy="113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805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6805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6805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>
            <a:off x="22682104" y="697"/>
            <a:ext cx="356668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3" name="FLYING IMPRESSION FID FEIZHAO    qq:1964271550"/>
          <p:cNvSpPr/>
          <p:nvPr/>
        </p:nvSpPr>
        <p:spPr bwMode="auto">
          <a:xfrm>
            <a:off x="22682104" y="2631681"/>
            <a:ext cx="356668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22682104" y="5266295"/>
            <a:ext cx="356668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22682104" y="7900907"/>
            <a:ext cx="356668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22682104" y="10535520"/>
            <a:ext cx="356668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618" y="10531891"/>
            <a:ext cx="356668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618" y="7900905"/>
            <a:ext cx="356668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618" y="5266291"/>
            <a:ext cx="356668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618" y="2631679"/>
            <a:ext cx="356668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618" y="696"/>
            <a:ext cx="356668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7" name="FLYING IMPRESSION FID FEIZHAO    qq:1964271550"/>
          <p:cNvSpPr txBox="1"/>
          <p:nvPr/>
        </p:nvSpPr>
        <p:spPr>
          <a:xfrm>
            <a:off x="12277219" y="2855525"/>
            <a:ext cx="8243552" cy="122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Q </a:t>
            </a:r>
            <a:r>
              <a:rPr lang="en-US" altLang="zh-CN" sz="3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r>
              <a:rPr lang="zh-CN" altLang="en-US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源码与</a:t>
            </a:r>
            <a:r>
              <a: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新技术</a:t>
            </a:r>
            <a:r>
              <a:rPr lang="zh-CN" altLang="en-US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</a:t>
            </a:r>
            <a:r>
              <a:rPr lang="en-US" altLang="zh-CN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8" name="FLYING IMPRESSION FID FEIZHAO    qq:1964271550"/>
          <p:cNvSpPr txBox="1"/>
          <p:nvPr/>
        </p:nvSpPr>
        <p:spPr>
          <a:xfrm>
            <a:off x="12102034" y="5610504"/>
            <a:ext cx="7165964" cy="122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腾讯内部调优专题</a:t>
            </a:r>
            <a:endParaRPr lang="en-US" altLang="zh-CN" sz="3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</a:t>
            </a:r>
            <a:r>
              <a:rPr lang="en-US" altLang="zh-CN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31085" y="7888628"/>
            <a:ext cx="10459160" cy="1929505"/>
            <a:chOff x="4726158" y="4174326"/>
            <a:chExt cx="5534786" cy="1021057"/>
          </a:xfrm>
        </p:grpSpPr>
        <p:grpSp>
          <p:nvGrpSpPr>
            <p:cNvPr id="9" name="FLYING IMPRESSION FID FEIZHAO    qq:1964271550"/>
            <p:cNvGrpSpPr/>
            <p:nvPr/>
          </p:nvGrpSpPr>
          <p:grpSpPr>
            <a:xfrm>
              <a:off x="4726158" y="4174326"/>
              <a:ext cx="5534786" cy="1021057"/>
              <a:chOff x="4591149" y="4699193"/>
              <a:chExt cx="5535083" cy="1021112"/>
            </a:xfrm>
          </p:grpSpPr>
          <p:sp>
            <p:nvSpPr>
              <p:cNvPr id="10" name="FLYING IMPRESSION FID FEIZHAO    qq:1964271550"/>
              <p:cNvSpPr/>
              <p:nvPr/>
            </p:nvSpPr>
            <p:spPr>
              <a:xfrm>
                <a:off x="5242970" y="4801288"/>
                <a:ext cx="4883262" cy="816889"/>
              </a:xfrm>
              <a:prstGeom prst="homePlate">
                <a:avLst/>
              </a:prstGeom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FLYING IMPRESSION FID FEIZHAO    qq:1964271550"/>
              <p:cNvSpPr/>
              <p:nvPr/>
            </p:nvSpPr>
            <p:spPr>
              <a:xfrm>
                <a:off x="4591149" y="4699193"/>
                <a:ext cx="1021112" cy="1021112"/>
              </a:xfrm>
              <a:prstGeom prst="ellipse">
                <a:avLst/>
              </a:prstGeom>
              <a:solidFill>
                <a:srgbClr val="ECEFF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LYING IMPRESSION FID FEIZHAO    qq:1964271550"/>
              <p:cNvSpPr txBox="1"/>
              <p:nvPr/>
            </p:nvSpPr>
            <p:spPr>
              <a:xfrm>
                <a:off x="4694932" y="4825011"/>
                <a:ext cx="754036" cy="72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315" b="1" dirty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</p:grpSp>
        <p:sp>
          <p:nvSpPr>
            <p:cNvPr id="13" name="FLYING IMPRESSION FID FEIZHAO    qq:1964271550"/>
            <p:cNvSpPr txBox="1"/>
            <p:nvPr/>
          </p:nvSpPr>
          <p:spPr>
            <a:xfrm>
              <a:off x="5908141" y="4333982"/>
              <a:ext cx="3792090" cy="64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3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高级音视频专题</a:t>
              </a:r>
              <a:endPara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学习周期</a:t>
              </a:r>
              <a:r>
                <a:rPr lang="en-US" altLang="zh-CN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sp>
        <p:nvSpPr>
          <p:cNvPr id="53" name="FLYING IMPRESSION FID FEIZHAO    qq:1964271550"/>
          <p:cNvSpPr txBox="1"/>
          <p:nvPr/>
        </p:nvSpPr>
        <p:spPr>
          <a:xfrm>
            <a:off x="357286" y="12300848"/>
            <a:ext cx="18177344" cy="47045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毕业未满三年学完本高级课程未加薪</a:t>
            </a:r>
            <a:r>
              <a:rPr lang="en-US" altLang="zh-CN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7871498" y="10178422"/>
            <a:ext cx="10459160" cy="1929505"/>
            <a:chOff x="4726158" y="4174326"/>
            <a:chExt cx="5534786" cy="1021057"/>
          </a:xfrm>
        </p:grpSpPr>
        <p:grpSp>
          <p:nvGrpSpPr>
            <p:cNvPr id="58" name="FLYING IMPRESSION FID FEIZHAO    qq:1964271550"/>
            <p:cNvGrpSpPr/>
            <p:nvPr/>
          </p:nvGrpSpPr>
          <p:grpSpPr>
            <a:xfrm>
              <a:off x="4726158" y="4174326"/>
              <a:ext cx="5534786" cy="1021057"/>
              <a:chOff x="4591149" y="4699193"/>
              <a:chExt cx="5535083" cy="1021112"/>
            </a:xfrm>
          </p:grpSpPr>
          <p:sp>
            <p:nvSpPr>
              <p:cNvPr id="60" name="FLYING IMPRESSION FID FEIZHAO    qq:1964271550"/>
              <p:cNvSpPr/>
              <p:nvPr/>
            </p:nvSpPr>
            <p:spPr>
              <a:xfrm>
                <a:off x="5242970" y="4801288"/>
                <a:ext cx="4883262" cy="816889"/>
              </a:xfrm>
              <a:prstGeom prst="homePlat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FLYING IMPRESSION FID FEIZHAO    qq:1964271550"/>
              <p:cNvSpPr/>
              <p:nvPr/>
            </p:nvSpPr>
            <p:spPr>
              <a:xfrm>
                <a:off x="4591149" y="4699193"/>
                <a:ext cx="1021112" cy="1021112"/>
              </a:xfrm>
              <a:prstGeom prst="ellipse">
                <a:avLst/>
              </a:prstGeom>
              <a:solidFill>
                <a:srgbClr val="ECEFF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2" name="FLYING IMPRESSION FID FEIZHAO    qq:1964271550"/>
              <p:cNvSpPr txBox="1"/>
              <p:nvPr/>
            </p:nvSpPr>
            <p:spPr>
              <a:xfrm>
                <a:off x="4694932" y="4825011"/>
                <a:ext cx="754036" cy="72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315" b="1" dirty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</p:grpSp>
        <p:sp>
          <p:nvSpPr>
            <p:cNvPr id="59" name="FLYING IMPRESSION FID FEIZHAO    qq:1964271550"/>
            <p:cNvSpPr txBox="1"/>
            <p:nvPr/>
          </p:nvSpPr>
          <p:spPr>
            <a:xfrm>
              <a:off x="5908141" y="4333982"/>
              <a:ext cx="3792090" cy="64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3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</a:t>
              </a:r>
              <a:r>
                <a:rPr lang="en-US" altLang="zh-CN" sz="3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T3.3</a:t>
              </a:r>
              <a:r>
                <a:rPr lang="zh-CN" altLang="en-US" sz="3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架构师</a:t>
              </a:r>
              <a:endPara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学习周期</a:t>
              </a:r>
              <a:r>
                <a:rPr lang="en-US" altLang="zh-CN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817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619" y="695"/>
            <a:ext cx="4325806" cy="44430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4668342" y="695"/>
            <a:ext cx="4325806" cy="44430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9382692" y="695"/>
            <a:ext cx="4274001" cy="44430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14045238" y="695"/>
            <a:ext cx="4325806" cy="44430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18712965" y="695"/>
            <a:ext cx="4325806" cy="44430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18712963" y="11766611"/>
            <a:ext cx="4325806" cy="119304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14045236" y="11766611"/>
            <a:ext cx="4325806" cy="119304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9382690" y="11766611"/>
            <a:ext cx="4274001" cy="119304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4668340" y="11766611"/>
            <a:ext cx="4325806" cy="119304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617" y="11766611"/>
            <a:ext cx="4325806" cy="119304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8358954" y="5116498"/>
            <a:ext cx="10267485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34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1134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34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1134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8324157" y="7035306"/>
            <a:ext cx="8775654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984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539" y="4069571"/>
            <a:ext cx="4415646" cy="44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62418" y="6216472"/>
            <a:ext cx="30861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David </a:t>
            </a:r>
            <a:r>
              <a:rPr lang="zh-CN" altLang="en-US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 </a:t>
            </a:r>
            <a:r>
              <a:rPr lang="en-US" altLang="zh-CN" sz="2000" b="1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复旦大学工程硕士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</a:t>
            </a:r>
            <a:r>
              <a:rPr lang="zh-CN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原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Oppo</a:t>
            </a:r>
            <a:r>
              <a:rPr lang="zh-CN" altLang="en-US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资深研发工程师，网易特邀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</a:t>
            </a:r>
            <a:r>
              <a:rPr lang="zh-CN" altLang="en-US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10333" y="6023751"/>
            <a:ext cx="3567420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</a:t>
            </a:r>
            <a:r>
              <a:rPr lang="en-US" altLang="zh-CN" sz="2000" b="1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River</a:t>
            </a:r>
            <a:r>
              <a:rPr lang="zh-CN" altLang="en-US" sz="2000" b="1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《</a:t>
            </a:r>
            <a:r>
              <a:rPr lang="en-US" altLang="zh-CN" sz="2000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Android开发入门与实战第二版》</a:t>
            </a:r>
            <a:r>
              <a:rPr lang="en-US" altLang="zh-CN" sz="2000" dirty="0" err="1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作者之一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25809" y="6118917"/>
            <a:ext cx="3207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Zee</a:t>
            </a:r>
            <a:r>
              <a:rPr lang="zh-CN" altLang="en-US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中南大学计算机信息专业毕业，前新浪架构师，58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同城项目负责人 </a:t>
            </a:r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0" y="2336787"/>
            <a:ext cx="3032852" cy="3057961"/>
          </a:xfrm>
          <a:prstGeom prst="rect">
            <a:avLst/>
          </a:prstGeom>
        </p:spPr>
      </p:pic>
      <p:sp>
        <p:nvSpPr>
          <p:cNvPr id="8" name="FLYING IMPRESSION FID FEIZHAO    qq:1964271550"/>
          <p:cNvSpPr txBox="1"/>
          <p:nvPr/>
        </p:nvSpPr>
        <p:spPr>
          <a:xfrm>
            <a:off x="1956014" y="8240294"/>
            <a:ext cx="18177344" cy="432619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zh-CN" altLang="en-US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1051917835</a:t>
            </a:r>
            <a:endParaRPr lang="zh-CN" altLang="en-US" sz="170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17" y="2307536"/>
            <a:ext cx="2876669" cy="30192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333" y="2349001"/>
            <a:ext cx="3072761" cy="30335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4638217" y="6184461"/>
            <a:ext cx="3279556" cy="1354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Andy </a:t>
            </a:r>
            <a:r>
              <a:rPr lang="zh-CN" altLang="en-US" sz="2079" b="1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zh-CN" altLang="en-US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华中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科技大学计算机相关专业硕士</a:t>
            </a:r>
            <a:r>
              <a:rPr lang="zh-CN" altLang="en-US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，腾讯架构师</a:t>
            </a:r>
            <a:r>
              <a:rPr lang="en-US" altLang="zh-CN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6" name="Picture 2" descr="http://10.url.cn/eth/ajNVdqHZLLCGm1Yz7Pmpj9BuoiamYtw6sibLuxkibicst4q2rIxCnfgCpA6kpgrTLJKfghFmupDaa2g/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218" y="2367700"/>
            <a:ext cx="2804339" cy="29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09587" y="377033"/>
            <a:ext cx="10799787" cy="1100907"/>
          </a:xfrm>
        </p:spPr>
        <p:txBody>
          <a:bodyPr/>
          <a:lstStyle/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8493580" y="6124299"/>
            <a:ext cx="3279556" cy="94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Damon</a:t>
            </a: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前三星研发高级工程师</a:t>
            </a:r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8" name="Picture 4" descr="http://10.url.cn/eth/ajNVdqHZLLAz9BIMUCxNK5fIAWdZpGvS61dgwj1nwqCdta3F41Bvj5n4qvf8bSOohXg0icw9KKHs/1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731" y="2367699"/>
            <a:ext cx="2951347" cy="295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45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229" y="5285834"/>
            <a:ext cx="23038235" cy="769442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18" y="81670"/>
            <a:ext cx="23038235" cy="7694420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" y="7860071"/>
            <a:ext cx="23037388" cy="1799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199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619" y="8160045"/>
            <a:ext cx="2303815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883" y="3958474"/>
            <a:ext cx="11250011" cy="2754165"/>
          </a:xfrm>
        </p:spPr>
        <p:txBody>
          <a:bodyPr>
            <a:noAutofit/>
          </a:bodyPr>
          <a:lstStyle/>
          <a:p>
            <a:pPr algn="ctr"/>
            <a:r>
              <a:rPr lang="zh-CN" altLang="en-US" sz="14001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7160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ŝlîḑé">
            <a:extLst>
              <a:ext uri="{FF2B5EF4-FFF2-40B4-BE49-F238E27FC236}">
                <a16:creationId xmlns="" xmlns:a16="http://schemas.microsoft.com/office/drawing/2014/main" id="{71FBCDB7-A784-49F6-982C-0E657C261630}"/>
              </a:ext>
            </a:extLst>
          </p:cNvPr>
          <p:cNvGrpSpPr/>
          <p:nvPr/>
        </p:nvGrpSpPr>
        <p:grpSpPr>
          <a:xfrm>
            <a:off x="1271967" y="1718902"/>
            <a:ext cx="20495454" cy="1221380"/>
            <a:chOff x="673100" y="1228912"/>
            <a:chExt cx="10845800" cy="646331"/>
          </a:xfrm>
        </p:grpSpPr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FF717F27-AEFA-42AD-A144-267B78F03F8B}"/>
                </a:ext>
              </a:extLst>
            </p:cNvPr>
            <p:cNvCxnSpPr/>
            <p:nvPr/>
          </p:nvCxnSpPr>
          <p:spPr>
            <a:xfrm>
              <a:off x="673100" y="1552077"/>
              <a:ext cx="108458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Sľïḓè">
              <a:extLst>
                <a:ext uri="{FF2B5EF4-FFF2-40B4-BE49-F238E27FC236}">
                  <a16:creationId xmlns="" xmlns:a16="http://schemas.microsoft.com/office/drawing/2014/main" id="{904C03C2-7596-4128-A9EC-4E5AB8FB10D9}"/>
                </a:ext>
              </a:extLst>
            </p:cNvPr>
            <p:cNvSpPr txBox="1"/>
            <p:nvPr/>
          </p:nvSpPr>
          <p:spPr>
            <a:xfrm>
              <a:off x="4563035" y="1228912"/>
              <a:ext cx="30659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课程安排</a:t>
              </a:r>
              <a:endPara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="" xmlns:a16="http://schemas.microsoft.com/office/drawing/2014/main" id="{B1845E35-C357-4BA9-84E6-45B55275665A}"/>
              </a:ext>
            </a:extLst>
          </p:cNvPr>
          <p:cNvGrpSpPr/>
          <p:nvPr/>
        </p:nvGrpSpPr>
        <p:grpSpPr>
          <a:xfrm>
            <a:off x="599006" y="3755365"/>
            <a:ext cx="21841373" cy="5449620"/>
            <a:chOff x="764694" y="5093240"/>
            <a:chExt cx="21841373" cy="5449620"/>
          </a:xfrm>
        </p:grpSpPr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EC7E5998-4C23-47CE-8FF8-01E931F4A869}"/>
                </a:ext>
              </a:extLst>
            </p:cNvPr>
            <p:cNvGrpSpPr/>
            <p:nvPr/>
          </p:nvGrpSpPr>
          <p:grpSpPr>
            <a:xfrm>
              <a:off x="764694" y="5093240"/>
              <a:ext cx="4890578" cy="5449620"/>
              <a:chOff x="1271967" y="5093240"/>
              <a:chExt cx="4890578" cy="5449620"/>
            </a:xfrm>
          </p:grpSpPr>
          <p:sp>
            <p:nvSpPr>
              <p:cNvPr id="36" name="ïṡļíḑê">
                <a:extLst>
                  <a:ext uri="{FF2B5EF4-FFF2-40B4-BE49-F238E27FC236}">
                    <a16:creationId xmlns="" xmlns:a16="http://schemas.microsoft.com/office/drawing/2014/main" id="{96644146-FD55-4412-807C-A9DA6D8F10E9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îṩľíḋe">
                <a:extLst>
                  <a:ext uri="{FF2B5EF4-FFF2-40B4-BE49-F238E27FC236}">
                    <a16:creationId xmlns="" xmlns:a16="http://schemas.microsoft.com/office/drawing/2014/main" id="{25F03D11-E6A2-46D7-9606-24C83CE9483D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í$ḷíďê">
                <a:extLst>
                  <a:ext uri="{FF2B5EF4-FFF2-40B4-BE49-F238E27FC236}">
                    <a16:creationId xmlns="" xmlns:a16="http://schemas.microsoft.com/office/drawing/2014/main" id="{EEB8D930-7F14-4A48-820F-ECBC99D506B6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C531E749-6E6A-4588-A674-50C86EC61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ṡḻîdè">
                <a:extLst>
                  <a:ext uri="{FF2B5EF4-FFF2-40B4-BE49-F238E27FC236}">
                    <a16:creationId xmlns="" xmlns:a16="http://schemas.microsoft.com/office/drawing/2014/main" id="{C4D546B1-0C0A-4EB7-88D7-ECC1AB5D8115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01</a:t>
                </a:r>
              </a:p>
            </p:txBody>
          </p:sp>
          <p:sp>
            <p:nvSpPr>
              <p:cNvPr id="41" name="ï$1îḓè">
                <a:extLst>
                  <a:ext uri="{FF2B5EF4-FFF2-40B4-BE49-F238E27FC236}">
                    <a16:creationId xmlns="" xmlns:a16="http://schemas.microsoft.com/office/drawing/2014/main" id="{4E98EC80-1BFE-42B9-80D8-EE0B9132EA8A}"/>
                  </a:ext>
                </a:extLst>
              </p:cNvPr>
              <p:cNvSpPr txBox="1"/>
              <p:nvPr/>
            </p:nvSpPr>
            <p:spPr>
              <a:xfrm>
                <a:off x="1479223" y="7323049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1219200"/>
                <a:r>
                  <a:rPr lang="en-US" altLang="zh-CN" sz="3200" b="1" dirty="0">
                    <a:ln w="6350"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RTMP</a:t>
                </a:r>
                <a:r>
                  <a:rPr lang="zh-CN" altLang="en-US" sz="3200" b="1" dirty="0">
                    <a:ln w="6350"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协议</a:t>
                </a: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="" xmlns:a16="http://schemas.microsoft.com/office/drawing/2014/main" id="{794F2E0C-1545-45C7-BDDC-08B2B73C56A0}"/>
                </a:ext>
              </a:extLst>
            </p:cNvPr>
            <p:cNvGrpSpPr/>
            <p:nvPr/>
          </p:nvGrpSpPr>
          <p:grpSpPr>
            <a:xfrm>
              <a:off x="6087815" y="5093240"/>
              <a:ext cx="5217722" cy="5449620"/>
              <a:chOff x="6087815" y="5093240"/>
              <a:chExt cx="5217722" cy="5449620"/>
            </a:xfrm>
          </p:grpSpPr>
          <p:sp>
            <p:nvSpPr>
              <p:cNvPr id="29" name="ïSḷîḓé">
                <a:extLst>
                  <a:ext uri="{FF2B5EF4-FFF2-40B4-BE49-F238E27FC236}">
                    <a16:creationId xmlns="" xmlns:a16="http://schemas.microsoft.com/office/drawing/2014/main" id="{FE038554-2D6A-4822-9A3C-CF3D7EAA8570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î$ļiḍè">
                <a:extLst>
                  <a:ext uri="{FF2B5EF4-FFF2-40B4-BE49-F238E27FC236}">
                    <a16:creationId xmlns="" xmlns:a16="http://schemas.microsoft.com/office/drawing/2014/main" id="{289423F1-8C42-447F-AF09-493D038537C1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iṩļïḓê">
                <a:extLst>
                  <a:ext uri="{FF2B5EF4-FFF2-40B4-BE49-F238E27FC236}">
                    <a16:creationId xmlns="" xmlns:a16="http://schemas.microsoft.com/office/drawing/2014/main" id="{BF1AA53E-BD3E-4A76-A54D-CAF1C95F36DD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="" xmlns:a16="http://schemas.microsoft.com/office/drawing/2014/main" id="{6F029590-4136-4DBA-9A62-44833A639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šliḋè">
                <a:extLst>
                  <a:ext uri="{FF2B5EF4-FFF2-40B4-BE49-F238E27FC236}">
                    <a16:creationId xmlns="" xmlns:a16="http://schemas.microsoft.com/office/drawing/2014/main" id="{58217DFD-C0EF-4A30-BAAF-D624D0E34C04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02</a:t>
                </a:r>
              </a:p>
            </p:txBody>
          </p:sp>
          <p:sp>
            <p:nvSpPr>
              <p:cNvPr id="35" name="isľíḑè">
                <a:extLst>
                  <a:ext uri="{FF2B5EF4-FFF2-40B4-BE49-F238E27FC236}">
                    <a16:creationId xmlns="" xmlns:a16="http://schemas.microsoft.com/office/drawing/2014/main" id="{D4AEDC30-1F36-4598-8C8B-8F5AC9E4CFFF}"/>
                  </a:ext>
                </a:extLst>
              </p:cNvPr>
              <p:cNvSpPr txBox="1"/>
              <p:nvPr/>
            </p:nvSpPr>
            <p:spPr>
              <a:xfrm>
                <a:off x="6087815" y="7323049"/>
                <a:ext cx="521772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视频编码与推流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="" xmlns:a16="http://schemas.microsoft.com/office/drawing/2014/main" id="{61BDEFEF-8C9B-40C6-A17E-9EADE48F06C1}"/>
                </a:ext>
              </a:extLst>
            </p:cNvPr>
            <p:cNvGrpSpPr/>
            <p:nvPr/>
          </p:nvGrpSpPr>
          <p:grpSpPr>
            <a:xfrm>
              <a:off x="12065224" y="5093240"/>
              <a:ext cx="4890578" cy="5449620"/>
              <a:chOff x="1271967" y="5093240"/>
              <a:chExt cx="4890578" cy="5449620"/>
            </a:xfrm>
          </p:grpSpPr>
          <p:sp>
            <p:nvSpPr>
              <p:cNvPr id="57" name="ïṡļíḑê">
                <a:extLst>
                  <a:ext uri="{FF2B5EF4-FFF2-40B4-BE49-F238E27FC236}">
                    <a16:creationId xmlns="" xmlns:a16="http://schemas.microsoft.com/office/drawing/2014/main" id="{3FF54F34-98A6-4A52-894D-C87D1BC26353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îṩľíḋe">
                <a:extLst>
                  <a:ext uri="{FF2B5EF4-FFF2-40B4-BE49-F238E27FC236}">
                    <a16:creationId xmlns="" xmlns:a16="http://schemas.microsoft.com/office/drawing/2014/main" id="{8E419898-AA93-4AD9-B887-8488A59F22CE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í$ḷíďê">
                <a:extLst>
                  <a:ext uri="{FF2B5EF4-FFF2-40B4-BE49-F238E27FC236}">
                    <a16:creationId xmlns="" xmlns:a16="http://schemas.microsoft.com/office/drawing/2014/main" id="{B19C0BE7-B27F-41B4-8680-3F5B6F21C850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="" xmlns:a16="http://schemas.microsoft.com/office/drawing/2014/main" id="{E4FE3D50-62C9-43F3-98AB-2FCE8F673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ṡḻîdè">
                <a:extLst>
                  <a:ext uri="{FF2B5EF4-FFF2-40B4-BE49-F238E27FC236}">
                    <a16:creationId xmlns="" xmlns:a16="http://schemas.microsoft.com/office/drawing/2014/main" id="{79CC2581-102B-4E4C-A70D-D476C9CF9C0B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03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ï$1îḓè">
                <a:extLst>
                  <a:ext uri="{FF2B5EF4-FFF2-40B4-BE49-F238E27FC236}">
                    <a16:creationId xmlns="" xmlns:a16="http://schemas.microsoft.com/office/drawing/2014/main" id="{667E7836-260F-4EF5-A6E3-8A5A97769496}"/>
                  </a:ext>
                </a:extLst>
              </p:cNvPr>
              <p:cNvSpPr txBox="1"/>
              <p:nvPr/>
            </p:nvSpPr>
            <p:spPr>
              <a:xfrm>
                <a:off x="1432689" y="7329442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NDK</a:t>
                </a: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开发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="" xmlns:a16="http://schemas.microsoft.com/office/drawing/2014/main" id="{E5C1E59B-C89B-4CE3-89F5-025E540A1C7A}"/>
                </a:ext>
              </a:extLst>
            </p:cNvPr>
            <p:cNvGrpSpPr/>
            <p:nvPr/>
          </p:nvGrpSpPr>
          <p:grpSpPr>
            <a:xfrm>
              <a:off x="17715489" y="5093240"/>
              <a:ext cx="4890578" cy="5449620"/>
              <a:chOff x="6414959" y="5093240"/>
              <a:chExt cx="4890578" cy="5449620"/>
            </a:xfrm>
          </p:grpSpPr>
          <p:sp>
            <p:nvSpPr>
              <p:cNvPr id="67" name="ïSḷîḓé">
                <a:extLst>
                  <a:ext uri="{FF2B5EF4-FFF2-40B4-BE49-F238E27FC236}">
                    <a16:creationId xmlns="" xmlns:a16="http://schemas.microsoft.com/office/drawing/2014/main" id="{37B6E630-D3FF-44E3-84B7-3E67C5C35AE8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î$ļiḍè">
                <a:extLst>
                  <a:ext uri="{FF2B5EF4-FFF2-40B4-BE49-F238E27FC236}">
                    <a16:creationId xmlns="" xmlns:a16="http://schemas.microsoft.com/office/drawing/2014/main" id="{B3CE2CBD-7893-4A6F-98FD-DBDE6F045F1A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iṩļïḓê">
                <a:extLst>
                  <a:ext uri="{FF2B5EF4-FFF2-40B4-BE49-F238E27FC236}">
                    <a16:creationId xmlns="" xmlns:a16="http://schemas.microsoft.com/office/drawing/2014/main" id="{AA0F56B6-9808-4657-90CB-B314860D3238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="" xmlns:a16="http://schemas.microsoft.com/office/drawing/2014/main" id="{8EBF9698-666F-4D1B-B9D5-C29908192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išliḋè">
                <a:extLst>
                  <a:ext uri="{FF2B5EF4-FFF2-40B4-BE49-F238E27FC236}">
                    <a16:creationId xmlns="" xmlns:a16="http://schemas.microsoft.com/office/drawing/2014/main" id="{E26CFBD0-F0C7-478A-8E5A-6BCD6EC3B005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04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isľíḑè">
                <a:extLst>
                  <a:ext uri="{FF2B5EF4-FFF2-40B4-BE49-F238E27FC236}">
                    <a16:creationId xmlns="" xmlns:a16="http://schemas.microsoft.com/office/drawing/2014/main" id="{3E626D86-95AE-443C-9450-9640F1484F1D}"/>
                  </a:ext>
                </a:extLst>
              </p:cNvPr>
              <p:cNvSpPr txBox="1"/>
              <p:nvPr/>
            </p:nvSpPr>
            <p:spPr>
              <a:xfrm>
                <a:off x="6533544" y="7373922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课程总结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2" name="PA_矩形 60"/>
          <p:cNvSpPr/>
          <p:nvPr>
            <p:custDataLst>
              <p:tags r:id="rId1"/>
            </p:custDataLst>
          </p:nvPr>
        </p:nvSpPr>
        <p:spPr>
          <a:xfrm>
            <a:off x="2069894" y="7407942"/>
            <a:ext cx="3373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20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Rtmp</a:t>
            </a: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协议</a:t>
            </a:r>
          </a:p>
          <a:p>
            <a:pPr defTabSz="1219200">
              <a:lnSpc>
                <a:spcPct val="150000"/>
              </a:lnSpc>
            </a:pPr>
            <a:r>
              <a:rPr lang="en-US" altLang="zh-CN" sz="20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librtmp</a:t>
            </a:r>
            <a:endParaRPr lang="en-US" altLang="zh-CN" sz="2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isľíḑè">
            <a:extLst>
              <a:ext uri="{FF2B5EF4-FFF2-40B4-BE49-F238E27FC236}">
                <a16:creationId xmlns="" xmlns:a16="http://schemas.microsoft.com/office/drawing/2014/main" id="{D4AEDC30-1F36-4598-8C8B-8F5AC9E4CFFF}"/>
              </a:ext>
            </a:extLst>
          </p:cNvPr>
          <p:cNvSpPr txBox="1"/>
          <p:nvPr/>
        </p:nvSpPr>
        <p:spPr>
          <a:xfrm>
            <a:off x="5922127" y="7514181"/>
            <a:ext cx="5217722" cy="72144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编码推流架构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视频采集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isľíḑè">
            <a:extLst>
              <a:ext uri="{FF2B5EF4-FFF2-40B4-BE49-F238E27FC236}">
                <a16:creationId xmlns="" xmlns:a16="http://schemas.microsoft.com/office/drawing/2014/main" id="{D4AEDC30-1F36-4598-8C8B-8F5AC9E4CFFF}"/>
              </a:ext>
            </a:extLst>
          </p:cNvPr>
          <p:cNvSpPr txBox="1"/>
          <p:nvPr/>
        </p:nvSpPr>
        <p:spPr>
          <a:xfrm>
            <a:off x="11466993" y="7463152"/>
            <a:ext cx="5217722" cy="72144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LibRtmp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推流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0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3083076" y="3189242"/>
            <a:ext cx="2170206" cy="2202338"/>
            <a:chOff x="1482853" y="1701114"/>
            <a:chExt cx="1148431" cy="1165435"/>
          </a:xfrm>
        </p:grpSpPr>
        <p:sp>
          <p:nvSpPr>
            <p:cNvPr id="21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30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5807906" y="3213178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6673508" y="3522300"/>
            <a:ext cx="13830445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1"/>
              </a:lnSpc>
            </a:pPr>
            <a:r>
              <a:rPr lang="en-US" altLang="zh-CN" sz="5291" b="1" dirty="0">
                <a:latin typeface="+mn-ea"/>
                <a:cs typeface="微软雅黑"/>
              </a:rPr>
              <a:t>extern “C”</a:t>
            </a:r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作用：避免编绎器按照</a:t>
            </a:r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C++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的方式去编绎</a:t>
            </a:r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C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函数</a:t>
            </a:r>
            <a:endParaRPr lang="zh-CN" altLang="en-US" sz="3779" dirty="0">
              <a:solidFill>
                <a:schemeClr val="tx1">
                  <a:lumMod val="85000"/>
                  <a:lumOff val="1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66628" y="5966890"/>
            <a:ext cx="18778280" cy="3642999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27" name="文本框 26"/>
          <p:cNvSpPr txBox="1"/>
          <p:nvPr/>
        </p:nvSpPr>
        <p:spPr>
          <a:xfrm>
            <a:off x="4307746" y="6868928"/>
            <a:ext cx="9443042" cy="6978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86396" tIns="86396" rIns="86396" bIns="86396" numCol="1" spcCol="38100" rtlCol="0" anchor="t">
            <a:spAutoFit/>
          </a:bodyPr>
          <a:lstStyle/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C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不支持函数的重载，编译之后函数名不变；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307746" y="7881807"/>
            <a:ext cx="14011344" cy="6978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86396" tIns="86396" rIns="86396" bIns="86396" numCol="1" spcCol="38100" rtlCol="0" anchor="t">
            <a:spAutoFit/>
          </a:bodyPr>
          <a:lstStyle/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C++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支持函数的重载（这点与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一致），编译之后函数名会改变；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81" y="-186685"/>
            <a:ext cx="19871472" cy="2505069"/>
          </a:xfrm>
        </p:spPr>
        <p:txBody>
          <a:bodyPr>
            <a:normAutofit/>
          </a:bodyPr>
          <a:lstStyle/>
          <a:p>
            <a:r>
              <a:rPr lang="en-US" altLang="zh-CN" sz="7200" dirty="0" smtClean="0"/>
              <a:t>Extern “C”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128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3083076" y="3078314"/>
            <a:ext cx="2170206" cy="2202338"/>
            <a:chOff x="1482853" y="1701114"/>
            <a:chExt cx="1148431" cy="1165435"/>
          </a:xfrm>
        </p:grpSpPr>
        <p:sp>
          <p:nvSpPr>
            <p:cNvPr id="21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30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5807906" y="3102250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6580924" y="2710716"/>
            <a:ext cx="15280432" cy="206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35" b="1" dirty="0">
                <a:latin typeface="+mn-ea"/>
              </a:rPr>
              <a:t>JNIEXPORT</a:t>
            </a:r>
            <a:r>
              <a:rPr lang="en-US" altLang="zh-CN" sz="3779" dirty="0"/>
              <a:t> </a:t>
            </a:r>
            <a:r>
              <a:rPr lang="zh-CN" altLang="en-US" sz="3779" dirty="0"/>
              <a:t>：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用来表示该函数是否可导出（即：方法的可见性）</a:t>
            </a:r>
            <a:endParaRPr lang="en-US" altLang="zh-CN" sz="3779" dirty="0">
              <a:latin typeface="微软雅黑"/>
              <a:ea typeface="微软雅黑"/>
              <a:cs typeface="微软雅黑"/>
            </a:endParaRPr>
          </a:p>
          <a:p>
            <a:endParaRPr lang="zh-CN" altLang="en-US" sz="3779" dirty="0"/>
          </a:p>
          <a:p>
            <a:r>
              <a:rPr lang="en-US" altLang="zh-CN" sz="4535" b="1" dirty="0">
                <a:latin typeface="+mn-ea"/>
              </a:rPr>
              <a:t>JNICALL</a:t>
            </a:r>
            <a:r>
              <a:rPr lang="en-US" altLang="zh-CN" sz="3779" dirty="0"/>
              <a:t> </a:t>
            </a:r>
            <a:r>
              <a:rPr lang="zh-CN" altLang="en-US" sz="3779" dirty="0"/>
              <a:t>：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用来表示函数的调用规范（如：</a:t>
            </a:r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__</a:t>
            </a:r>
            <a:r>
              <a:rPr lang="en-US" altLang="zh-CN" sz="3779" dirty="0" err="1">
                <a:latin typeface="微软雅黑"/>
                <a:ea typeface="微软雅黑"/>
                <a:cs typeface="微软雅黑"/>
              </a:rPr>
              <a:t>stdcall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）</a:t>
            </a:r>
            <a:endParaRPr lang="zh-CN" altLang="en-US" sz="3779" dirty="0">
              <a:solidFill>
                <a:schemeClr val="tx1">
                  <a:lumMod val="85000"/>
                  <a:lumOff val="1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994479" y="5966890"/>
            <a:ext cx="19322578" cy="4323372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27" name="文本框 26"/>
          <p:cNvSpPr txBox="1"/>
          <p:nvPr/>
        </p:nvSpPr>
        <p:spPr>
          <a:xfrm>
            <a:off x="2987399" y="6661933"/>
            <a:ext cx="18322390" cy="2791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、宏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 JNIEXPORT 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代表的就是右侧的表达式：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 __attribute__ ((visibility ("default")))</a:t>
            </a:r>
          </a:p>
          <a:p>
            <a:endParaRPr lang="en-US" altLang="zh-CN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、或者也可以说： 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JNIEXPORT 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是右侧表达式的别名；</a:t>
            </a:r>
          </a:p>
          <a:p>
            <a:endParaRPr lang="zh-CN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、宏可表达的内容很多，如：一个具体的数值、一个规则、一段逻辑代码等；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694" y="200391"/>
            <a:ext cx="19871472" cy="2505069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9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78" y="2054027"/>
            <a:ext cx="17941963" cy="85726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694" y="-134825"/>
            <a:ext cx="19871472" cy="2505069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JNICall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1994480" y="3078314"/>
            <a:ext cx="2170206" cy="2202338"/>
            <a:chOff x="1482853" y="1701114"/>
            <a:chExt cx="1148431" cy="1165435"/>
          </a:xfrm>
        </p:grpSpPr>
        <p:sp>
          <p:nvSpPr>
            <p:cNvPr id="4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7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4579895" y="3102250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5471843" y="3250017"/>
            <a:ext cx="16887172" cy="90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91" b="1" dirty="0">
                <a:latin typeface="+mn-ea"/>
              </a:rPr>
              <a:t>JNI</a:t>
            </a:r>
            <a:r>
              <a:rPr lang="zh-CN" altLang="en-US" sz="3779" b="1" dirty="0">
                <a:latin typeface="微软雅黑"/>
                <a:ea typeface="微软雅黑"/>
              </a:rPr>
              <a:t>接口</a:t>
            </a:r>
            <a:r>
              <a:rPr lang="zh-CN" altLang="en-US" sz="3779" b="1" dirty="0">
                <a:latin typeface="微软雅黑"/>
                <a:ea typeface="微软雅黑"/>
                <a:cs typeface="微软雅黑"/>
              </a:rPr>
              <a:t>命名规则</a:t>
            </a:r>
            <a:r>
              <a:rPr lang="zh-CN" altLang="en-US" sz="3779" dirty="0">
                <a:latin typeface="+mn-ea"/>
              </a:rPr>
              <a:t>：</a:t>
            </a:r>
            <a:r>
              <a:rPr lang="en-US" altLang="zh-CN" sz="4157" dirty="0">
                <a:latin typeface="+mn-ea"/>
              </a:rPr>
              <a:t>Java_&lt;</a:t>
            </a:r>
            <a:r>
              <a:rPr lang="en-US" altLang="zh-CN" sz="4157" dirty="0" err="1">
                <a:latin typeface="+mn-ea"/>
              </a:rPr>
              <a:t>PackageName</a:t>
            </a:r>
            <a:r>
              <a:rPr lang="en-US" altLang="zh-CN" sz="4157" dirty="0">
                <a:latin typeface="+mn-ea"/>
              </a:rPr>
              <a:t>&gt;_&lt;</a:t>
            </a:r>
            <a:r>
              <a:rPr lang="en-US" altLang="zh-CN" sz="4157" dirty="0" err="1">
                <a:latin typeface="+mn-ea"/>
              </a:rPr>
              <a:t>ClassName</a:t>
            </a:r>
            <a:r>
              <a:rPr lang="en-US" altLang="zh-CN" sz="4157" dirty="0">
                <a:latin typeface="+mn-ea"/>
              </a:rPr>
              <a:t>&gt;_&lt;</a:t>
            </a:r>
            <a:r>
              <a:rPr lang="en-US" altLang="zh-CN" sz="4157" dirty="0" err="1">
                <a:latin typeface="+mn-ea"/>
              </a:rPr>
              <a:t>MethodName</a:t>
            </a:r>
            <a:r>
              <a:rPr lang="en-US" altLang="zh-CN" sz="4157" dirty="0">
                <a:latin typeface="+mn-ea"/>
              </a:rPr>
              <a:t>&gt; </a:t>
            </a:r>
            <a:endParaRPr lang="en-US" altLang="zh-CN" sz="4157" dirty="0">
              <a:latin typeface="+mn-ea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987853" y="5966890"/>
            <a:ext cx="17608434" cy="4323372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10" name="文本框 9"/>
          <p:cNvSpPr txBox="1"/>
          <p:nvPr/>
        </p:nvSpPr>
        <p:spPr>
          <a:xfrm>
            <a:off x="6348863" y="6656172"/>
            <a:ext cx="11566332" cy="2791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JNI Native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函数有两种注册方式（后面会详细介绍）：</a:t>
            </a:r>
            <a:endParaRPr lang="en-US" altLang="zh-CN" sz="3401" dirty="0">
              <a:latin typeface="微软雅黑"/>
              <a:ea typeface="微软雅黑"/>
              <a:cs typeface="微软雅黑"/>
            </a:endParaRPr>
          </a:p>
          <a:p>
            <a:endParaRPr lang="zh-CN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、静态注册：按照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JNI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接口规范的命名规则注册；</a:t>
            </a:r>
            <a:endParaRPr lang="en-US" altLang="zh-CN" sz="3401" dirty="0">
              <a:latin typeface="微软雅黑"/>
              <a:ea typeface="微软雅黑"/>
              <a:cs typeface="微软雅黑"/>
            </a:endParaRPr>
          </a:p>
          <a:p>
            <a:endParaRPr lang="zh-CN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、动态注册：在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sz="3401" dirty="0" err="1">
                <a:latin typeface="微软雅黑"/>
                <a:ea typeface="微软雅黑"/>
                <a:cs typeface="微软雅黑"/>
              </a:rPr>
              <a:t>cpp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sz="3401" dirty="0" err="1">
                <a:latin typeface="微软雅黑"/>
                <a:ea typeface="微软雅黑"/>
                <a:cs typeface="微软雅黑"/>
              </a:rPr>
              <a:t>JNI_OnLoad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方法里注册；</a:t>
            </a:r>
          </a:p>
        </p:txBody>
      </p:sp>
    </p:spTree>
    <p:extLst>
      <p:ext uri="{BB962C8B-B14F-4D97-AF65-F5344CB8AC3E}">
        <p14:creationId xmlns:p14="http://schemas.microsoft.com/office/powerpoint/2010/main" val="15891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4035598" y="2524083"/>
            <a:ext cx="2170206" cy="2202338"/>
            <a:chOff x="1482853" y="1701114"/>
            <a:chExt cx="1148431" cy="1165435"/>
          </a:xfrm>
        </p:grpSpPr>
        <p:sp>
          <p:nvSpPr>
            <p:cNvPr id="4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7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6621012" y="2548020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7512961" y="2695785"/>
            <a:ext cx="9177564" cy="90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291" b="1" dirty="0" err="1">
                <a:latin typeface="+mn-ea"/>
              </a:rPr>
              <a:t>JNIEnv</a:t>
            </a:r>
            <a:r>
              <a:rPr lang="en-US" altLang="zh-TW" sz="4535" dirty="0"/>
              <a:t> </a:t>
            </a:r>
            <a:r>
              <a:rPr lang="zh-CN" altLang="en-US" sz="4535" dirty="0"/>
              <a:t>  </a:t>
            </a:r>
            <a:r>
              <a:rPr lang="zh-TW" altLang="en-US" sz="4535" dirty="0">
                <a:latin typeface="微软雅黑"/>
                <a:ea typeface="微软雅黑"/>
                <a:cs typeface="微软雅黑"/>
              </a:rPr>
              <a:t>代表了</a:t>
            </a:r>
            <a:r>
              <a:rPr lang="en-US" altLang="zh-TW" sz="4535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4535" dirty="0">
                <a:latin typeface="微软雅黑"/>
                <a:ea typeface="微软雅黑"/>
                <a:cs typeface="微软雅黑"/>
              </a:rPr>
              <a:t>环境</a:t>
            </a:r>
            <a:endParaRPr lang="en-US" altLang="zh-CN" sz="4157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987853" y="4973425"/>
            <a:ext cx="17608434" cy="5034756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10" name="文本框 9"/>
          <p:cNvSpPr txBox="1"/>
          <p:nvPr/>
        </p:nvSpPr>
        <p:spPr>
          <a:xfrm>
            <a:off x="5940640" y="5662706"/>
            <a:ext cx="12246704" cy="38379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sz="3401" dirty="0" err="1">
                <a:latin typeface="微软雅黑"/>
                <a:ea typeface="微软雅黑"/>
                <a:cs typeface="微软雅黑"/>
              </a:rPr>
              <a:t>JNIEnv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*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就可以对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端的代码进行操作：</a:t>
            </a:r>
            <a:endParaRPr lang="en-US" altLang="zh-CN" sz="3401" dirty="0">
              <a:latin typeface="微软雅黑"/>
              <a:ea typeface="微软雅黑"/>
              <a:cs typeface="微软雅黑"/>
            </a:endParaRPr>
          </a:p>
          <a:p>
            <a:endParaRPr lang="zh-CN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创建</a:t>
            </a:r>
            <a:r>
              <a:rPr lang="en-US" altLang="zh-TW" sz="3401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对象</a:t>
            </a:r>
            <a:endParaRPr lang="en-US" altLang="zh-TW" sz="3401" dirty="0">
              <a:latin typeface="微软雅黑"/>
              <a:ea typeface="微软雅黑"/>
              <a:cs typeface="微软雅黑"/>
            </a:endParaRPr>
          </a:p>
          <a:p>
            <a:endParaRPr lang="zh-TW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调用</a:t>
            </a:r>
            <a:r>
              <a:rPr lang="en-US" altLang="zh-TW" sz="3401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对象的方法</a:t>
            </a:r>
            <a:endParaRPr lang="en-US" altLang="zh-TW" sz="3401" dirty="0">
              <a:latin typeface="微软雅黑"/>
              <a:ea typeface="微软雅黑"/>
              <a:cs typeface="微软雅黑"/>
            </a:endParaRPr>
          </a:p>
          <a:p>
            <a:endParaRPr lang="zh-TW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获取</a:t>
            </a:r>
            <a:r>
              <a:rPr lang="en-US" altLang="zh-TW" sz="3401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对象的属性等</a:t>
            </a:r>
            <a:endParaRPr lang="zh-CN" altLang="en-US" sz="340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850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8452</TotalTime>
  <Words>1091</Words>
  <Application>Microsoft Office PowerPoint</Application>
  <PresentationFormat>自定义</PresentationFormat>
  <Paragraphs>204</Paragraphs>
  <Slides>30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Calibri</vt:lpstr>
      <vt:lpstr>Calibri Light</vt:lpstr>
      <vt:lpstr>Noto Sans CJK SC Medium</vt:lpstr>
      <vt:lpstr>新細明體</vt:lpstr>
      <vt:lpstr>Source Han Sans CN Normal</vt:lpstr>
      <vt:lpstr>等线</vt:lpstr>
      <vt:lpstr>等线 Light</vt:lpstr>
      <vt:lpstr>方正姚体</vt:lpstr>
      <vt:lpstr>黑体</vt:lpstr>
      <vt:lpstr>三极极黑简体</vt:lpstr>
      <vt:lpstr>思源黑体 CN Bold</vt:lpstr>
      <vt:lpstr>思源黑体 CN Normal</vt:lpstr>
      <vt:lpstr>宋体</vt:lpstr>
      <vt:lpstr>微软雅黑</vt:lpstr>
      <vt:lpstr>Arial</vt:lpstr>
      <vt:lpstr>Impact</vt:lpstr>
      <vt:lpstr>Times New Roman</vt:lpstr>
      <vt:lpstr>Office 主题​​</vt:lpstr>
      <vt:lpstr>PowerPoint 演示文稿</vt:lpstr>
      <vt:lpstr>PowerPoint 演示文稿</vt:lpstr>
      <vt:lpstr>讲师介绍</vt:lpstr>
      <vt:lpstr>PowerPoint 演示文稿</vt:lpstr>
      <vt:lpstr>Extern “C”</vt:lpstr>
      <vt:lpstr> </vt:lpstr>
      <vt:lpstr>JNICall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我们能为您带来什么样的服务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Windows 用户</cp:lastModifiedBy>
  <cp:revision>1920</cp:revision>
  <dcterms:created xsi:type="dcterms:W3CDTF">2014-06-24T08:28:00Z</dcterms:created>
  <dcterms:modified xsi:type="dcterms:W3CDTF">2020-11-29T10:37:12Z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