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911" r:id="rId3"/>
    <p:sldId id="834" r:id="rId5"/>
    <p:sldId id="887" r:id="rId6"/>
    <p:sldId id="888" r:id="rId7"/>
    <p:sldId id="574" r:id="rId8"/>
    <p:sldId id="693" r:id="rId9"/>
    <p:sldId id="837" r:id="rId10"/>
    <p:sldId id="824" r:id="rId11"/>
    <p:sldId id="835" r:id="rId12"/>
    <p:sldId id="858" r:id="rId13"/>
    <p:sldId id="836" r:id="rId14"/>
    <p:sldId id="831" r:id="rId15"/>
    <p:sldId id="844" r:id="rId16"/>
    <p:sldId id="843" r:id="rId17"/>
    <p:sldId id="845" r:id="rId18"/>
    <p:sldId id="846" r:id="rId19"/>
    <p:sldId id="847" r:id="rId20"/>
    <p:sldId id="889" r:id="rId21"/>
    <p:sldId id="938" r:id="rId22"/>
    <p:sldId id="939" r:id="rId23"/>
    <p:sldId id="941" r:id="rId24"/>
    <p:sldId id="942" r:id="rId25"/>
    <p:sldId id="943" r:id="rId26"/>
    <p:sldId id="944" r:id="rId27"/>
    <p:sldId id="945" r:id="rId28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11"/>
            <p14:sldId id="834"/>
            <p14:sldId id="887"/>
            <p14:sldId id="888"/>
            <p14:sldId id="574"/>
            <p14:sldId id="693"/>
            <p14:sldId id="837"/>
            <p14:sldId id="824"/>
            <p14:sldId id="835"/>
            <p14:sldId id="858"/>
            <p14:sldId id="836"/>
            <p14:sldId id="831"/>
            <p14:sldId id="844"/>
            <p14:sldId id="843"/>
            <p14:sldId id="845"/>
            <p14:sldId id="846"/>
            <p14:sldId id="847"/>
            <p14:sldId id="889"/>
            <p14:sldId id="938"/>
            <p14:sldId id="939"/>
            <p14:sldId id="941"/>
            <p14:sldId id="942"/>
            <p14:sldId id="943"/>
            <p14:sldId id="945"/>
            <p14:sldId id="94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1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0352990" y="12240175"/>
            <a:ext cx="2686398" cy="461665"/>
            <a:chOff x="16443027" y="12240174"/>
            <a:chExt cx="2686398" cy="461665"/>
          </a:xfrm>
        </p:grpSpPr>
        <p:sp>
          <p:nvSpPr>
            <p:cNvPr id="6" name="文本框 5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0352990" y="12240175"/>
            <a:ext cx="2686398" cy="461665"/>
            <a:chOff x="16443027" y="12240174"/>
            <a:chExt cx="2686398" cy="461665"/>
          </a:xfrm>
        </p:grpSpPr>
        <p:sp>
          <p:nvSpPr>
            <p:cNvPr id="6" name="文本框 5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0352990" y="12240175"/>
            <a:ext cx="2686398" cy="461665"/>
            <a:chOff x="16443027" y="12240174"/>
            <a:chExt cx="2686398" cy="461665"/>
          </a:xfrm>
        </p:grpSpPr>
        <p:sp>
          <p:nvSpPr>
            <p:cNvPr id="7" name="文本框 6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20708620" y="123018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36180" y="4322375"/>
            <a:ext cx="15367028" cy="2974823"/>
            <a:chOff x="5266365" y="4481724"/>
            <a:chExt cx="13633330" cy="2974823"/>
          </a:xfrm>
        </p:grpSpPr>
        <p:sp>
          <p:nvSpPr>
            <p:cNvPr id="1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Android</a:t>
            </a:r>
            <a:r>
              <a:rPr lang="en-US" altLang="zh-CN" b="1"/>
              <a:t> build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4180" y="1371600"/>
            <a:ext cx="8499475" cy="111385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自动化构建工具的发展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石器时代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：自己编写命令脚本，进行编译和打包。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蒸汽时代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Make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工具的出现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电气时代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信息时代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，更高级的自动构建工具出现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...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Gradle</a:t>
            </a:r>
            <a:r>
              <a:rPr lang="zh-CN" altLang="en-US" b="1"/>
              <a:t>提供了什么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673925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对多工程的构建支持非常出色，尤其是工程依赖问题，并支持局部构建。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多种方式的依赖管理：如远程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仓库，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nexus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私服，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仓库或者本地文件系统等。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支持传递性依赖管理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轻松迁移项目工程。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roovy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等语言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构建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脚本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，简便且灵活。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免费开源，并且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整体设计是以作为一种语言为导向的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，而非成为一个严格死板的框架。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Groovy</a:t>
            </a:r>
            <a:r>
              <a:rPr lang="zh-CN" altLang="en-US" spc="-200">
                <a:sym typeface="+mn-ea"/>
              </a:rPr>
              <a:t>介绍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4715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Groovy</a:t>
            </a:r>
            <a:r>
              <a:rPr lang="zh-CN" altLang="en-US" b="1"/>
              <a:t>简介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37981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Groovy是一种基于JVM（Java虚拟机）的</a:t>
            </a:r>
            <a:r>
              <a:rPr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敏捷开发语言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，它结合了Python、Ruby和Smalltalk的许多强大的特性，Groovy代码能够与Java代码很好地结合，也能用于扩展现有代码。由于其运行在 JVM 上的特性，Groovy也可以使用其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它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非Java语言编写的库。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Groovy &amp; Java &amp; Kotlin</a:t>
            </a:r>
            <a:endParaRPr 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Kotlin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都是基于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JVM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的开发语言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，在语法上基本相似，但也做了很多自己的扩展。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除了可以面向对象编程，还可以用作纯粹的脚本语言，这一点和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Kotlin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是一样的。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Goovy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Kotlin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都有自己支持的</a:t>
            </a:r>
            <a:r>
              <a:rPr lang="en-US" altLang="zh-CN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DSL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两者有许多共通之处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1621588043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2020" y="7027545"/>
            <a:ext cx="5284470" cy="4262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39545" y="6795135"/>
            <a:ext cx="13037820" cy="3784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t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G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roovy：我不是针对</a:t>
            </a: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J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ava，而是所有不能愉快写DSL的都是</a:t>
            </a: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laji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。</a:t>
            </a:r>
            <a:endParaRPr lang="zh-CN" altLang="en-US" sz="3000" smtClean="0">
              <a:solidFill>
                <a:schemeClr val="bg1">
                  <a:lumMod val="50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Source Han Sans CN Normal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C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lojure：我真的不是针对</a:t>
            </a: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J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ava，只是关于并发，我有一个大胆的想法。</a:t>
            </a:r>
            <a:endParaRPr lang="zh-CN" altLang="en-US" sz="3000" smtClean="0">
              <a:solidFill>
                <a:schemeClr val="bg1">
                  <a:lumMod val="50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Source Han Sans CN Normal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S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cala：我也真的不是针对</a:t>
            </a: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J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ava，只是关于并发，我还有一种大胆的想法。</a:t>
            </a:r>
            <a:endParaRPr lang="zh-CN" altLang="en-US" sz="3000" smtClean="0">
              <a:solidFill>
                <a:schemeClr val="bg1">
                  <a:lumMod val="50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Source Han Sans CN Normal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K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otlin：我就是处处针对</a:t>
            </a: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J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ava！</a:t>
            </a:r>
            <a:endParaRPr lang="zh-CN" altLang="en-US" sz="3000" smtClean="0">
              <a:solidFill>
                <a:schemeClr val="bg1">
                  <a:lumMod val="50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Source Han Sans CN Normal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Java</a:t>
            </a:r>
            <a:r>
              <a:rPr lang="zh-CN" altLang="en-US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退出了群聊</a:t>
            </a:r>
            <a:r>
              <a:rPr lang="en-US" altLang="zh-CN" sz="3000" smtClean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Source Han Sans CN Normal" charset="-122"/>
              </a:rPr>
              <a:t>...</a:t>
            </a:r>
            <a:endParaRPr lang="en-US" altLang="zh-CN" sz="3000" smtClean="0">
              <a:solidFill>
                <a:schemeClr val="bg1">
                  <a:lumMod val="50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Source Han Sans CN Normal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Groovy</a:t>
            </a:r>
            <a:r>
              <a:rPr lang="zh-CN" altLang="en-US" b="1"/>
              <a:t>特性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89554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同时支持静态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类型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和动态类型。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支持运算符重载。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支持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DSL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语法特性。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本地语法列表和关联数组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各种标记语言，如XML和HTML原生支持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对正则表达式的本地支持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语法非常相似，可以无缝衔接使用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支持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使用现有的Java库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做了一定的扩展。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zh-CN" spc="-200">
                <a:sym typeface="+mn-ea"/>
              </a:rPr>
              <a:t>从</a:t>
            </a:r>
            <a:r>
              <a:rPr lang="en-US" altLang="zh-CN" spc="-200">
                <a:sym typeface="+mn-ea"/>
              </a:rPr>
              <a:t>Java</a:t>
            </a:r>
            <a:r>
              <a:rPr lang="zh-CN" altLang="en-US" spc="-200">
                <a:sym typeface="+mn-ea"/>
              </a:rPr>
              <a:t>到</a:t>
            </a:r>
            <a:r>
              <a:rPr lang="en-US" altLang="zh-CN" spc="-200">
                <a:sym typeface="+mn-ea"/>
              </a:rPr>
              <a:t>Grooy</a:t>
            </a:r>
            <a:endParaRPr lang="en-US" altLang="zh-CN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165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Hello, Groovy!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100634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编写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写法基本是没有问题的。但是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有自己的特性，而且又是一种领域特定语言，你会发现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的写法就变得非常的灵活了。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写法上的一些差异：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分号可选，除非会导致语法歧义时才使用分号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return语句可选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方法，属性默认都是public的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Groovy不强迫捕获异常，看使用者需求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?.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安全导航操作符的使用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闭包的使用结合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DSL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语法特性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等等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数据类型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662749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基本数据类型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byte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short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int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long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float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double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char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boolean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包装类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装箱拆箱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String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Byte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Short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Integer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Long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Float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Double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Char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Boolean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自动装箱：因为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具有动态类型特性，所以它从一开始就支持自动装箱。实际上，必要时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会自动将基本类型视作对象。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前言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38895" cy="651637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本课程内容主要分为两大部分：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基础到进阶。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开发及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中的使用。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本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课程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尽量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做到覆盖全面，不遗漏知识点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对于Groovy的学习会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基于已掌握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en-US" alt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Kotlin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语言，通过对比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分析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来提高学习效率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对于Gradle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的内容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我们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主要针对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Andorid开发中的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实际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使用来进行讲解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，做到学以致用的目的。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字符串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989584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单引号字符串是java.lang.String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类型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，同时不支持插值。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双引号字符串在没有使用插值表达式情况下是java.lang.String类型， 但如果有插值表达式使用的话，就是groovy.lang.GString类型。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三引号字符串表示多行的字符串。不必将字符串分割成几块，也不必用连接符或换行符转义字符来将字符串跨行。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字符串的使用：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单引号单个字符要表示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char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类型，需要使用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转换。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${..}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表达式进行插值，去掉花括号不引起歧义的话，可以去掉。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可以通过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+=, -=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操作符添加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减少字符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会自动匹配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定义变量</a:t>
            </a:r>
            <a:r>
              <a:rPr lang="en-US" altLang="zh-CN" b="1"/>
              <a:t>-</a:t>
            </a:r>
            <a:r>
              <a:rPr lang="zh-CN" altLang="en-US" b="1"/>
              <a:t>动态类型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是一门静态类型的语言，但是也有自己的多态。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动态类型是一种更高级的多态。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动态类型放低了对类型的要求，使语言能够根据上下文来判定变量类型。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关键字定义变量，不过已使用了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final (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不可变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), priviate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这样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修饰符，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可以省略。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数组和列表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数组和列表都是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使用逗号分割列表的值，使用方括号括起来表示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中的数组和列可以随意转换。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定义的变量会自动推断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[ ]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类型是列表。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Groovy列表是普通的JDK java.util.List，因为Groovy中没有定义自己的集合类。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范围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819975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范围是一种特殊的列表，由序列中的第一个和最后一个值表示，Range可以是包含或排除。包含范围包括从第一个到最后一个的所有值，而独占范围包括除最后一个之外的所有值。也可以使用表达式来表示范围，例如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1..10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包含范围的示例；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1..&lt;10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独占范围的示例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开区间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'a'..'x'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范围也可以由字符组成；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10..1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范围也可以按降序排列；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'x'..'a'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范围也可以由字符组成并按降序排列。同步请求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异步请求实现。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映射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32545" cy="551942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映射（也称为关联数组，字典，表和散列）是对象引用的无序集合。Map集合中的元素由键值访问。Map中使用的键可以是任何类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，如果不能推断具体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key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类型，默认就是字符串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中可以使用特定的表述方式来指定映射：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[k1：v1，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k2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v2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]  具有键值对的集合。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[:] 空映射。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运算符及控制语句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784733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支持运算符重载。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循环语句：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除了和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保持差不多的用法外，还支持结合范围的用来进行循环。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组合闭包来实现更简化的循环操作。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条件语句：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除了和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保持差不多的用法外，还多了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的一些扩展。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可以组合闭包实现更灵活的条件语句。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6000" b="1"/>
              <a:t>课程介绍</a:t>
            </a:r>
            <a:endParaRPr lang="zh-CN" altLang="en-US" sz="60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64355" y="3420110"/>
            <a:ext cx="14179550" cy="687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01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及自动化构建介绍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Groovy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介绍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从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Java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到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Groovy</a:t>
            </a:r>
            <a:endParaRPr lang="en-US" altLang="zh-CN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78205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335" y="520890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Gradle</a:t>
            </a:r>
            <a:r>
              <a:rPr lang="zh-CN" altLang="en-US" spc="-200">
                <a:sym typeface="+mn-ea"/>
              </a:rPr>
              <a:t>及自动化构建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197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Gradle</a:t>
            </a:r>
            <a:r>
              <a:rPr lang="zh-CN" altLang="en-US" b="1"/>
              <a:t>介绍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27672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Gradle是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一款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基于Apache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Ant和Maven概念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项目自动化开源构建工具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的核心是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来实现的，可以把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看成就是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一个轻量级的</a:t>
            </a:r>
            <a:r>
              <a:rPr lang="en-US" altLang="zh-CN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应用程序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Kotlin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等语言编写自定义脚本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，取代了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xml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配置文件的方式，很大程度简化了开发时对项目构建要做的配置，使用更加灵活和强大。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为什么要学习</a:t>
            </a:r>
            <a:r>
              <a:rPr lang="en-US" altLang="zh-CN" b="1"/>
              <a:t>Gradle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30996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不仅是目前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最主流的构建工具。而且不少技术领域如组件化、插件化、热修复，及构建系统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很多优秀的框架都是在编译时或者打包之前做一些特殊的处理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，都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需要通过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来实现，不懂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将无法完成上述事情，所以学习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非常必要。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关于项目构建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0840700" cy="784733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应用程序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，编写好的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代码需要编译成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.class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文件才能够执行。所以任何的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应用开发，最终都需要经过这一步。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编译好了这些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文件，还需要对其进行打包。打包不仅针对于这些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文件，还有所有的资源文件等。比如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工程打包成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包或者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war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包就包含了自己的资源文件，然后放到服务器上运行。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工程编译好的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文件还要被打包到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包中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，并且所有的资源文件进行合并处理，甚至还需要对最终打包出来的文件进行加密和签名处理等等。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5112,&quot;width&quot;:10548}"/>
</p:tagLst>
</file>

<file path=ppt/tags/tag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SLIDE_ITEM_CNT" val="3"/>
</p:tagLst>
</file>

<file path=ppt/tags/tag16.xml><?xml version="1.0" encoding="utf-8"?>
<p:tagLst xmlns:p="http://schemas.openxmlformats.org/presentationml/2006/main">
  <p:tag name="KSO_WM_UNIT_PLACING_PICTURE_USER_VIEWPORT" val="{&quot;height&quot;:10788,&quot;width&quot;:8232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3192</Words>
  <Application>WPS 演示</Application>
  <PresentationFormat>自定义</PresentationFormat>
  <Paragraphs>174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Wingdings</vt:lpstr>
      <vt:lpstr>楷体</vt:lpstr>
      <vt:lpstr>Arial Unicode MS</vt:lpstr>
      <vt:lpstr>Calibri</vt:lpstr>
      <vt:lpstr>Office 主题​​</vt:lpstr>
      <vt:lpstr>PowerPoint 演示文稿</vt:lpstr>
      <vt:lpstr>前言</vt:lpstr>
      <vt:lpstr>课程介绍</vt:lpstr>
      <vt:lpstr>Android Gradle 01</vt:lpstr>
      <vt:lpstr>讲师简介</vt:lpstr>
      <vt:lpstr>Gradle及自动化构建</vt:lpstr>
      <vt:lpstr>Gradle介绍</vt:lpstr>
      <vt:lpstr>为什么要学习Gradle</vt:lpstr>
      <vt:lpstr>关于项目构建</vt:lpstr>
      <vt:lpstr>Android build</vt:lpstr>
      <vt:lpstr>自动化构建工具的发展</vt:lpstr>
      <vt:lpstr>Gradle提供了什么</vt:lpstr>
      <vt:lpstr>Groovy介绍</vt:lpstr>
      <vt:lpstr>Groovy简介</vt:lpstr>
      <vt:lpstr>Groovy &amp; Java &amp; Kotlin</vt:lpstr>
      <vt:lpstr>Groovy特性</vt:lpstr>
      <vt:lpstr>从Java到Grooy</vt:lpstr>
      <vt:lpstr>Hello, Groovy!</vt:lpstr>
      <vt:lpstr>数据类型</vt:lpstr>
      <vt:lpstr>字符串</vt:lpstr>
      <vt:lpstr>定义变量-动态类型</vt:lpstr>
      <vt:lpstr>数组和列表</vt:lpstr>
      <vt:lpstr>范围</vt:lpstr>
      <vt:lpstr>映射</vt:lpstr>
      <vt:lpstr>运算符及控制语句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sheji</cp:lastModifiedBy>
  <cp:revision>3100</cp:revision>
  <dcterms:created xsi:type="dcterms:W3CDTF">2014-06-24T08:28:00Z</dcterms:created>
  <dcterms:modified xsi:type="dcterms:W3CDTF">2021-05-24T14:56:50Z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