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911" r:id="rId3"/>
    <p:sldId id="888" r:id="rId5"/>
    <p:sldId id="969" r:id="rId6"/>
    <p:sldId id="1151" r:id="rId7"/>
    <p:sldId id="1152" r:id="rId8"/>
    <p:sldId id="1153" r:id="rId9"/>
    <p:sldId id="1154" r:id="rId10"/>
    <p:sldId id="1155" r:id="rId11"/>
    <p:sldId id="1156" r:id="rId12"/>
    <p:sldId id="1159" r:id="rId13"/>
    <p:sldId id="1157" r:id="rId14"/>
    <p:sldId id="1158" r:id="rId15"/>
    <p:sldId id="1160" r:id="rId16"/>
    <p:sldId id="1161" r:id="rId17"/>
    <p:sldId id="1162" r:id="rId18"/>
    <p:sldId id="1165" r:id="rId19"/>
    <p:sldId id="1166" r:id="rId20"/>
    <p:sldId id="1167" r:id="rId21"/>
    <p:sldId id="1168" r:id="rId22"/>
    <p:sldId id="1169" r:id="rId23"/>
    <p:sldId id="1170" r:id="rId24"/>
    <p:sldId id="1171" r:id="rId25"/>
    <p:sldId id="1172" r:id="rId26"/>
    <p:sldId id="1174" r:id="rId27"/>
    <p:sldId id="1175" r:id="rId28"/>
    <p:sldId id="1178" r:id="rId29"/>
    <p:sldId id="1176" r:id="rId30"/>
  </p:sldIdLst>
  <p:sldSz cx="23039070" cy="129603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CA6741-D517-47A3-B4C6-5CB7F7DC5A2E}">
          <p14:sldIdLst>
            <p14:sldId id="911"/>
            <p14:sldId id="969"/>
            <p14:sldId id="1151"/>
            <p14:sldId id="1152"/>
            <p14:sldId id="1153"/>
            <p14:sldId id="1154"/>
            <p14:sldId id="1155"/>
            <p14:sldId id="1156"/>
            <p14:sldId id="1159"/>
            <p14:sldId id="1157"/>
            <p14:sldId id="1160"/>
            <p14:sldId id="1161"/>
            <p14:sldId id="1162"/>
            <p14:sldId id="1166"/>
            <p14:sldId id="1167"/>
            <p14:sldId id="1169"/>
            <p14:sldId id="1171"/>
            <p14:sldId id="1172"/>
            <p14:sldId id="1174"/>
            <p14:sldId id="888"/>
            <p14:sldId id="1165"/>
            <p14:sldId id="1168"/>
            <p14:sldId id="1158"/>
            <p14:sldId id="1170"/>
            <p14:sldId id="1178"/>
            <p14:sldId id="1175"/>
            <p14:sldId id="117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95959"/>
    <a:srgbClr val="1577BA"/>
    <a:srgbClr val="E86348"/>
    <a:srgbClr val="FA7736"/>
    <a:srgbClr val="87A896"/>
    <a:srgbClr val="C4C4C4"/>
    <a:srgbClr val="4D4D4D"/>
    <a:srgbClr val="828282"/>
    <a:srgbClr val="7F8F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5268" autoAdjust="0"/>
  </p:normalViewPr>
  <p:slideViewPr>
    <p:cSldViewPr>
      <p:cViewPr varScale="1">
        <p:scale>
          <a:sx n="44" d="100"/>
          <a:sy n="44" d="100"/>
        </p:scale>
        <p:origin x="970" y="8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02"/>
    </p:cViewPr>
  </p:sorterViewPr>
  <p:notesViewPr>
    <p:cSldViewPr>
      <p:cViewPr varScale="1">
        <p:scale>
          <a:sx n="87" d="100"/>
          <a:sy n="87" d="100"/>
        </p:scale>
        <p:origin x="3840" y="72"/>
      </p:cViewPr>
      <p:guideLst>
        <p:guide orient="horz" pos="2591"/>
        <p:guide pos="2174"/>
      </p:guideLst>
    </p:cSldViewPr>
  </p:notes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空白版式">
    <p:spTree>
      <p:nvGrpSpPr>
        <p:cNvPr id="1" name=""/>
        <p:cNvGrpSpPr/>
        <p:nvPr/>
      </p:nvGrpSpPr>
      <p:grpSpPr>
        <a:xfrm>
          <a:off x="0" y="0"/>
          <a:ext cx="0" cy="0"/>
          <a:chOff x="0" y="0"/>
          <a:chExt cx="0" cy="0"/>
        </a:xfrm>
      </p:grpSpPr>
      <p:grpSp>
        <p:nvGrpSpPr>
          <p:cNvPr id="4" name="组合 3"/>
          <p:cNvGrpSpPr/>
          <p:nvPr userDrawn="1"/>
        </p:nvGrpSpPr>
        <p:grpSpPr>
          <a:xfrm>
            <a:off x="18527484" y="12240175"/>
            <a:ext cx="4511904" cy="461665"/>
            <a:chOff x="14617521" y="12240174"/>
            <a:chExt cx="4511904" cy="461665"/>
          </a:xfrm>
        </p:grpSpPr>
        <p:sp>
          <p:nvSpPr>
            <p:cNvPr id="5" name="文本框 4"/>
            <p:cNvSpPr txBox="1"/>
            <p:nvPr userDrawn="1"/>
          </p:nvSpPr>
          <p:spPr>
            <a:xfrm>
              <a:off x="16443027" y="12240175"/>
              <a:ext cx="2214880" cy="460375"/>
            </a:xfrm>
            <a:prstGeom prst="rect">
              <a:avLst/>
            </a:prstGeom>
            <a:noFill/>
          </p:spPr>
          <p:txBody>
            <a:bodyPr wrap="none" rtlCol="0">
              <a:spAutoFit/>
            </a:bodyPr>
            <a:p>
              <a:r>
                <a:rPr lang="en-US" altLang="zh-CN" sz="2400" b="1">
                  <a:solidFill>
                    <a:srgbClr val="090A3C"/>
                  </a:solidFill>
                  <a:latin typeface="思源黑体 CN Bold" panose="020B0800000000000000" pitchFamily="34" charset="-122"/>
                  <a:ea typeface="思源黑体 CN Bold" panose="020B0800000000000000" pitchFamily="34" charset="-122"/>
                </a:rPr>
                <a:t>| </a:t>
              </a:r>
              <a:r>
                <a:rPr lang="en-US" altLang="zh-CN" sz="2000">
                  <a:solidFill>
                    <a:srgbClr val="090A3C"/>
                  </a:solidFill>
                  <a:uFillTx/>
                  <a:latin typeface="微软雅黑" panose="020B0503020204020204" pitchFamily="34" charset="-122"/>
                  <a:ea typeface="黑体" panose="02010609060101010101" pitchFamily="49" charset="-122"/>
                </a:rPr>
                <a:t>ANDROID</a:t>
              </a:r>
              <a:r>
                <a:rPr lang="zh-CN" altLang="en-US" sz="2000">
                  <a:solidFill>
                    <a:srgbClr val="090A3C"/>
                  </a:solidFill>
                  <a:uFillTx/>
                  <a:latin typeface="微软雅黑" panose="020B0503020204020204" pitchFamily="34" charset="-122"/>
                  <a:ea typeface="黑体" panose="02010609060101010101" pitchFamily="49" charset="-122"/>
                </a:rPr>
                <a:t>课程</a:t>
              </a:r>
              <a:endParaRPr lang="zh-CN" altLang="en-US" sz="2000">
                <a:solidFill>
                  <a:srgbClr val="090A3C"/>
                </a:solidFill>
                <a:uFillTx/>
                <a:latin typeface="微软雅黑" panose="020B0503020204020204" pitchFamily="34" charset="-122"/>
                <a:ea typeface="黑体" panose="02010609060101010101" pitchFamily="49" charset="-122"/>
              </a:endParaRPr>
            </a:p>
          </p:txBody>
        </p:sp>
        <p:pic>
          <p:nvPicPr>
            <p:cNvPr id="18" name="图片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17521" y="12241039"/>
              <a:ext cx="1843200" cy="460800"/>
            </a:xfrm>
            <a:prstGeom prst="rect">
              <a:avLst/>
            </a:prstGeom>
          </p:spPr>
        </p:pic>
        <p:sp>
          <p:nvSpPr>
            <p:cNvPr id="7" name="文本框 6"/>
            <p:cNvSpPr txBox="1"/>
            <p:nvPr userDrawn="1"/>
          </p:nvSpPr>
          <p:spPr>
            <a:xfrm>
              <a:off x="18944694" y="12240174"/>
              <a:ext cx="184731" cy="461665"/>
            </a:xfrm>
            <a:prstGeom prst="rect">
              <a:avLst/>
            </a:prstGeom>
            <a:noFill/>
          </p:spPr>
          <p:txBody>
            <a:bodyPr wrap="none" rtlCol="0">
              <a:spAutoFit/>
            </a:bodyPr>
            <a:p>
              <a:endParaRPr lang="en-US" sz="2400">
                <a:solidFill>
                  <a:srgbClr val="090A3C"/>
                </a:solidFill>
                <a:latin typeface="思源黑体 CN Bold" panose="020B0800000000000000" pitchFamily="34" charset="-122"/>
                <a:ea typeface="思源黑体 CN Bold" panose="020B08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正文版式">
    <p:spTree>
      <p:nvGrpSpPr>
        <p:cNvPr id="1" name=""/>
        <p:cNvGrpSpPr/>
        <p:nvPr/>
      </p:nvGrpSpPr>
      <p:grpSpPr>
        <a:xfrm>
          <a:off x="0" y="0"/>
          <a:ext cx="0" cy="0"/>
          <a:chOff x="0" y="0"/>
          <a:chExt cx="0" cy="0"/>
        </a:xfrm>
      </p:grpSpPr>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a:latin typeface="微软雅黑" panose="020B0503020204020204" pitchFamily="34" charset="-122"/>
              <a:ea typeface="黑体" panose="02010609060101010101" pitchFamily="49" charset="-122"/>
            </a:endParaRPr>
          </a:p>
        </p:txBody>
      </p:sp>
      <p:sp>
        <p:nvSpPr>
          <p:cNvPr id="2" name="矩形 1"/>
          <p:cNvSpPr/>
          <p:nvPr userDrawn="1"/>
        </p:nvSpPr>
        <p:spPr>
          <a:xfrm>
            <a:off x="1" y="539959"/>
            <a:ext cx="719907" cy="10800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a:ea typeface="黑体" panose="02010609060101010101" pitchFamily="49" charset="-122"/>
            </a:endParaRPr>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lvl1pPr>
              <a:defRPr sz="6000" b="1" u="none" strike="noStrike" kern="1200" cap="none" spc="0" normalizeH="0">
                <a:solidFill>
                  <a:srgbClr val="00B050"/>
                </a:solidFill>
                <a:uFillTx/>
                <a:latin typeface="微软雅黑" panose="020B0503020204020204" pitchFamily="34" charset="-122"/>
                <a:ea typeface="黑体" panose="02010609060101010101" pitchFamily="49" charset="-122"/>
              </a:defRPr>
            </a:lvl1pPr>
          </a:lstStyle>
          <a:p>
            <a:r>
              <a:rPr lang="zh-CN" altLang="en-US" dirty="0"/>
              <a:t>单击此处编辑母版标题样式</a:t>
            </a:r>
            <a:endParaRPr lang="zh-CN" altLang="en-US" dirty="0"/>
          </a:p>
        </p:txBody>
      </p:sp>
      <p:grpSp>
        <p:nvGrpSpPr>
          <p:cNvPr id="4" name="组合 3"/>
          <p:cNvGrpSpPr/>
          <p:nvPr userDrawn="1"/>
        </p:nvGrpSpPr>
        <p:grpSpPr>
          <a:xfrm>
            <a:off x="18527484" y="12240175"/>
            <a:ext cx="4511904" cy="461665"/>
            <a:chOff x="14617521" y="12240174"/>
            <a:chExt cx="4511904" cy="461665"/>
          </a:xfrm>
        </p:grpSpPr>
        <p:sp>
          <p:nvSpPr>
            <p:cNvPr id="5" name="文本框 4"/>
            <p:cNvSpPr txBox="1"/>
            <p:nvPr userDrawn="1"/>
          </p:nvSpPr>
          <p:spPr>
            <a:xfrm>
              <a:off x="16443027" y="12240175"/>
              <a:ext cx="2214880" cy="460375"/>
            </a:xfrm>
            <a:prstGeom prst="rect">
              <a:avLst/>
            </a:prstGeom>
            <a:noFill/>
          </p:spPr>
          <p:txBody>
            <a:bodyPr wrap="none" rtlCol="0">
              <a:spAutoFit/>
            </a:bodyPr>
            <a:p>
              <a:r>
                <a:rPr lang="en-US" altLang="zh-CN" sz="2400" b="1">
                  <a:solidFill>
                    <a:srgbClr val="090A3C"/>
                  </a:solidFill>
                  <a:latin typeface="思源黑体 CN Bold" panose="020B0800000000000000" pitchFamily="34" charset="-122"/>
                  <a:ea typeface="思源黑体 CN Bold" panose="020B0800000000000000" pitchFamily="34" charset="-122"/>
                </a:rPr>
                <a:t>| </a:t>
              </a:r>
              <a:r>
                <a:rPr lang="en-US" altLang="zh-CN" sz="2000">
                  <a:solidFill>
                    <a:srgbClr val="090A3C"/>
                  </a:solidFill>
                  <a:uFillTx/>
                  <a:latin typeface="微软雅黑" panose="020B0503020204020204" pitchFamily="34" charset="-122"/>
                  <a:ea typeface="黑体" panose="02010609060101010101" pitchFamily="49" charset="-122"/>
                </a:rPr>
                <a:t>ANDROID</a:t>
              </a:r>
              <a:r>
                <a:rPr lang="zh-CN" altLang="en-US" sz="2000">
                  <a:solidFill>
                    <a:srgbClr val="090A3C"/>
                  </a:solidFill>
                  <a:uFillTx/>
                  <a:latin typeface="微软雅黑" panose="020B0503020204020204" pitchFamily="34" charset="-122"/>
                  <a:ea typeface="黑体" panose="02010609060101010101" pitchFamily="49" charset="-122"/>
                </a:rPr>
                <a:t>课程</a:t>
              </a:r>
              <a:endParaRPr lang="zh-CN" altLang="en-US" sz="2000">
                <a:solidFill>
                  <a:srgbClr val="090A3C"/>
                </a:solidFill>
                <a:uFillTx/>
                <a:latin typeface="微软雅黑" panose="020B0503020204020204" pitchFamily="34" charset="-122"/>
                <a:ea typeface="黑体" panose="02010609060101010101" pitchFamily="49" charset="-122"/>
              </a:endParaRPr>
            </a:p>
          </p:txBody>
        </p:sp>
        <p:pic>
          <p:nvPicPr>
            <p:cNvPr id="18" name="图片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17521" y="12241039"/>
              <a:ext cx="1843200" cy="460800"/>
            </a:xfrm>
            <a:prstGeom prst="rect">
              <a:avLst/>
            </a:prstGeom>
          </p:spPr>
        </p:pic>
        <p:sp>
          <p:nvSpPr>
            <p:cNvPr id="7" name="文本框 6"/>
            <p:cNvSpPr txBox="1"/>
            <p:nvPr userDrawn="1"/>
          </p:nvSpPr>
          <p:spPr>
            <a:xfrm>
              <a:off x="18944694" y="12240174"/>
              <a:ext cx="184731" cy="461665"/>
            </a:xfrm>
            <a:prstGeom prst="rect">
              <a:avLst/>
            </a:prstGeom>
            <a:noFill/>
          </p:spPr>
          <p:txBody>
            <a:bodyPr wrap="none" rtlCol="0">
              <a:spAutoFit/>
            </a:bodyPr>
            <a:p>
              <a:endParaRPr lang="en-US" sz="2400">
                <a:solidFill>
                  <a:srgbClr val="090A3C"/>
                </a:solidFill>
                <a:latin typeface="思源黑体 CN Bold" panose="020B0800000000000000" pitchFamily="34" charset="-122"/>
                <a:ea typeface="思源黑体 CN Bold" panose="020B08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rotWithShape="1">
          <a:blip r:embed="rId2">
            <a:alphaModFix amt="13000"/>
          </a:blip>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98060" y="4453255"/>
            <a:ext cx="13921740" cy="2454910"/>
          </a:xfrm>
        </p:spPr>
        <p:txBody>
          <a:bodyPr>
            <a:noAutofit/>
          </a:bodyPr>
          <a:lstStyle>
            <a:lvl1pPr algn="ctr" eaLnBrk="1" fontAlgn="auto" latinLnBrk="0" hangingPunct="1">
              <a:lnSpc>
                <a:spcPct val="100000"/>
              </a:lnSpc>
              <a:defRPr sz="8800" b="1" u="none" strike="noStrike" kern="1200" cap="none" spc="0" normalizeH="0">
                <a:solidFill>
                  <a:srgbClr val="00B050"/>
                </a:solidFill>
                <a:uFillTx/>
                <a:latin typeface="微软雅黑" panose="020B0503020204020204" pitchFamily="34" charset="-122"/>
                <a:ea typeface="黑体" panose="02010609060101010101" pitchFamily="49" charset="-122"/>
              </a:defRPr>
            </a:lvl1pPr>
          </a:lstStyle>
          <a:p>
            <a:r>
              <a:rPr lang="zh-CN" altLang="en-US" smtClean="0"/>
              <a:t>单击此处编辑母版标题样式</a:t>
            </a:r>
            <a:endParaRPr lang="zh-CN" altLang="en-US" smtClean="0"/>
          </a:p>
        </p:txBody>
      </p:sp>
      <p:grpSp>
        <p:nvGrpSpPr>
          <p:cNvPr id="4" name="组合 3"/>
          <p:cNvGrpSpPr/>
          <p:nvPr userDrawn="1"/>
        </p:nvGrpSpPr>
        <p:grpSpPr>
          <a:xfrm>
            <a:off x="18527484" y="12240175"/>
            <a:ext cx="4511904" cy="461665"/>
            <a:chOff x="14617521" y="12240174"/>
            <a:chExt cx="4511904" cy="461665"/>
          </a:xfrm>
        </p:grpSpPr>
        <p:sp>
          <p:nvSpPr>
            <p:cNvPr id="5" name="文本框 4"/>
            <p:cNvSpPr txBox="1"/>
            <p:nvPr userDrawn="1"/>
          </p:nvSpPr>
          <p:spPr>
            <a:xfrm>
              <a:off x="16443027" y="12240175"/>
              <a:ext cx="2214880" cy="460375"/>
            </a:xfrm>
            <a:prstGeom prst="rect">
              <a:avLst/>
            </a:prstGeom>
            <a:noFill/>
          </p:spPr>
          <p:txBody>
            <a:bodyPr wrap="none" rtlCol="0">
              <a:spAutoFit/>
            </a:bodyPr>
            <a:p>
              <a:r>
                <a:rPr lang="en-US" altLang="zh-CN" sz="2400" b="1">
                  <a:solidFill>
                    <a:srgbClr val="090A3C"/>
                  </a:solidFill>
                  <a:latin typeface="思源黑体 CN Bold" panose="020B0800000000000000" pitchFamily="34" charset="-122"/>
                  <a:ea typeface="思源黑体 CN Bold" panose="020B0800000000000000" pitchFamily="34" charset="-122"/>
                </a:rPr>
                <a:t>| </a:t>
              </a:r>
              <a:r>
                <a:rPr lang="en-US" altLang="zh-CN" sz="2000">
                  <a:solidFill>
                    <a:srgbClr val="090A3C"/>
                  </a:solidFill>
                  <a:uFillTx/>
                  <a:latin typeface="微软雅黑" panose="020B0503020204020204" pitchFamily="34" charset="-122"/>
                  <a:ea typeface="黑体" panose="02010609060101010101" pitchFamily="49" charset="-122"/>
                </a:rPr>
                <a:t>ANDROID</a:t>
              </a:r>
              <a:r>
                <a:rPr lang="zh-CN" altLang="en-US" sz="2000">
                  <a:solidFill>
                    <a:srgbClr val="090A3C"/>
                  </a:solidFill>
                  <a:uFillTx/>
                  <a:latin typeface="微软雅黑" panose="020B0503020204020204" pitchFamily="34" charset="-122"/>
                  <a:ea typeface="黑体" panose="02010609060101010101" pitchFamily="49" charset="-122"/>
                </a:rPr>
                <a:t>课程</a:t>
              </a:r>
              <a:endParaRPr lang="zh-CN" altLang="en-US" sz="2000">
                <a:solidFill>
                  <a:srgbClr val="090A3C"/>
                </a:solidFill>
                <a:uFillTx/>
                <a:latin typeface="微软雅黑" panose="020B0503020204020204" pitchFamily="34" charset="-122"/>
                <a:ea typeface="黑体" panose="02010609060101010101" pitchFamily="49" charset="-122"/>
              </a:endParaRPr>
            </a:p>
          </p:txBody>
        </p:sp>
        <p:pic>
          <p:nvPicPr>
            <p:cNvPr id="18" name="图片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617521" y="12241039"/>
              <a:ext cx="1843200" cy="460800"/>
            </a:xfrm>
            <a:prstGeom prst="rect">
              <a:avLst/>
            </a:prstGeom>
          </p:spPr>
        </p:pic>
        <p:sp>
          <p:nvSpPr>
            <p:cNvPr id="3" name="文本框 2"/>
            <p:cNvSpPr txBox="1"/>
            <p:nvPr userDrawn="1"/>
          </p:nvSpPr>
          <p:spPr>
            <a:xfrm>
              <a:off x="18944694" y="12240174"/>
              <a:ext cx="184731" cy="461665"/>
            </a:xfrm>
            <a:prstGeom prst="rect">
              <a:avLst/>
            </a:prstGeom>
            <a:noFill/>
          </p:spPr>
          <p:txBody>
            <a:bodyPr wrap="none" rtlCol="0">
              <a:spAutoFit/>
            </a:bodyPr>
            <a:p>
              <a:endParaRPr lang="en-US" sz="2400">
                <a:solidFill>
                  <a:srgbClr val="090A3C"/>
                </a:solidFill>
                <a:latin typeface="思源黑体 CN Bold" panose="020B0800000000000000" pitchFamily="34" charset="-122"/>
                <a:ea typeface="思源黑体 CN Bold" panose="020B0800000000000000"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83958" y="690019"/>
            <a:ext cx="19871472" cy="2505069"/>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1583958" y="3450093"/>
            <a:ext cx="19871472" cy="8223223"/>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2"/>
          </p:nvPr>
        </p:nvSpPr>
        <p:spPr>
          <a:xfrm>
            <a:off x="1583958" y="12012325"/>
            <a:ext cx="5183862" cy="690019"/>
          </a:xfrm>
          <a:prstGeom prst="rect">
            <a:avLst/>
          </a:prstGeom>
        </p:spPr>
        <p:txBody>
          <a:bodyPr vert="horz" lIns="91440" tIns="45720" rIns="91440" bIns="45720" rtlCol="0" anchor="ctr"/>
          <a:lstStyle>
            <a:lvl1pPr algn="l">
              <a:defRPr sz="2270">
                <a:solidFill>
                  <a:schemeClr val="tx1">
                    <a:tint val="75000"/>
                  </a:schemeClr>
                </a:solidFill>
              </a:defRPr>
            </a:lvl1pPr>
          </a:lstStyle>
          <a:p>
            <a:fld id="{292C84F8-6015-41F6-B7C9-6E32EB8C5074}" type="datetimeFigureOut">
              <a:rPr lang="en-US" smtClean="0"/>
            </a:fld>
            <a:endParaRPr lang="en-US"/>
          </a:p>
        </p:txBody>
      </p:sp>
      <p:sp>
        <p:nvSpPr>
          <p:cNvPr id="5" name="页脚占位符 4"/>
          <p:cNvSpPr>
            <a:spLocks noGrp="1"/>
          </p:cNvSpPr>
          <p:nvPr>
            <p:ph type="ftr" sz="quarter" idx="3"/>
          </p:nvPr>
        </p:nvSpPr>
        <p:spPr>
          <a:xfrm>
            <a:off x="7631798" y="12012325"/>
            <a:ext cx="7775793" cy="690019"/>
          </a:xfrm>
          <a:prstGeom prst="rect">
            <a:avLst/>
          </a:prstGeom>
        </p:spPr>
        <p:txBody>
          <a:bodyPr vert="horz" lIns="91440" tIns="45720" rIns="91440" bIns="45720" rtlCol="0" anchor="ctr"/>
          <a:lstStyle>
            <a:lvl1pPr algn="ctr">
              <a:defRPr sz="227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6271568" y="12012325"/>
            <a:ext cx="5183862" cy="690019"/>
          </a:xfrm>
          <a:prstGeom prst="rect">
            <a:avLst/>
          </a:prstGeom>
        </p:spPr>
        <p:txBody>
          <a:bodyPr vert="horz" lIns="91440" tIns="45720" rIns="91440" bIns="45720" rtlCol="0" anchor="ctr"/>
          <a:lstStyle>
            <a:lvl1pPr algn="r">
              <a:defRPr sz="2270">
                <a:solidFill>
                  <a:schemeClr val="tx1">
                    <a:tint val="75000"/>
                  </a:schemeClr>
                </a:solidFill>
              </a:defRPr>
            </a:lvl1pPr>
          </a:lstStyle>
          <a:p>
            <a:fld id="{A9623484-B154-4550-BE4F-07484FF64C5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dt="0"/>
  <p:txStyles>
    <p:titleStyle>
      <a:lvl1pPr algn="l" defTabSz="1727835" rtl="0" eaLnBrk="1" latinLnBrk="0" hangingPunct="1">
        <a:lnSpc>
          <a:spcPct val="90000"/>
        </a:lnSpc>
        <a:spcBef>
          <a:spcPct val="0"/>
        </a:spcBef>
        <a:buNone/>
        <a:defRPr sz="8315" kern="1200">
          <a:solidFill>
            <a:schemeClr val="tx1"/>
          </a:solidFill>
          <a:latin typeface="+mj-lt"/>
          <a:ea typeface="+mj-ea"/>
          <a:cs typeface="+mj-cs"/>
        </a:defRPr>
      </a:lvl1pPr>
    </p:titleStyle>
    <p:bodyStyle>
      <a:lvl1pPr marL="431800" indent="-431800" algn="l" defTabSz="1727835" rtl="0" eaLnBrk="1" latinLnBrk="0" hangingPunct="1">
        <a:lnSpc>
          <a:spcPct val="90000"/>
        </a:lnSpc>
        <a:spcBef>
          <a:spcPts val="1890"/>
        </a:spcBef>
        <a:buFont typeface="Arial" panose="020B0604020202020204" pitchFamily="34" charset="0"/>
        <a:buChar char="•"/>
        <a:defRPr sz="5290" kern="1200">
          <a:solidFill>
            <a:schemeClr val="tx1"/>
          </a:solidFill>
          <a:latin typeface="+mn-lt"/>
          <a:ea typeface="+mn-ea"/>
          <a:cs typeface="+mn-cs"/>
        </a:defRPr>
      </a:lvl1pPr>
      <a:lvl2pPr marL="1296035" indent="-431800" algn="l" defTabSz="1727835" rtl="0" eaLnBrk="1" latinLnBrk="0" hangingPunct="1">
        <a:lnSpc>
          <a:spcPct val="90000"/>
        </a:lnSpc>
        <a:spcBef>
          <a:spcPts val="945"/>
        </a:spcBef>
        <a:buFont typeface="Arial" panose="020B0604020202020204" pitchFamily="34" charset="0"/>
        <a:buChar char="•"/>
        <a:defRPr sz="4535" kern="1200">
          <a:solidFill>
            <a:schemeClr val="tx1"/>
          </a:solidFill>
          <a:latin typeface="+mn-lt"/>
          <a:ea typeface="+mn-ea"/>
          <a:cs typeface="+mn-cs"/>
        </a:defRPr>
      </a:lvl2pPr>
      <a:lvl3pPr marL="2159635" indent="-431800" algn="l" defTabSz="1727835" rtl="0" eaLnBrk="1" latinLnBrk="0" hangingPunct="1">
        <a:lnSpc>
          <a:spcPct val="90000"/>
        </a:lnSpc>
        <a:spcBef>
          <a:spcPts val="945"/>
        </a:spcBef>
        <a:buFont typeface="Arial" panose="020B0604020202020204" pitchFamily="34" charset="0"/>
        <a:buChar char="•"/>
        <a:defRPr sz="3780" kern="1200">
          <a:solidFill>
            <a:schemeClr val="tx1"/>
          </a:solidFill>
          <a:latin typeface="+mn-lt"/>
          <a:ea typeface="+mn-ea"/>
          <a:cs typeface="+mn-cs"/>
        </a:defRPr>
      </a:lvl3pPr>
      <a:lvl4pPr marL="302387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4pPr>
      <a:lvl5pPr marL="38881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5pPr>
      <a:lvl6pPr marL="475170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6pPr>
      <a:lvl7pPr marL="56159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7pPr>
      <a:lvl8pPr marL="6479540"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8pPr>
      <a:lvl9pPr marL="7343775" indent="-431800" algn="l" defTabSz="1727835" rtl="0" eaLnBrk="1" latinLnBrk="0" hangingPunct="1">
        <a:lnSpc>
          <a:spcPct val="90000"/>
        </a:lnSpc>
        <a:spcBef>
          <a:spcPts val="945"/>
        </a:spcBef>
        <a:buFont typeface="Arial" panose="020B0604020202020204" pitchFamily="34" charset="0"/>
        <a:buChar char="•"/>
        <a:defRPr sz="3400" kern="1200">
          <a:solidFill>
            <a:schemeClr val="tx1"/>
          </a:solidFill>
          <a:latin typeface="+mn-lt"/>
          <a:ea typeface="+mn-ea"/>
          <a:cs typeface="+mn-cs"/>
        </a:defRPr>
      </a:lvl9pPr>
    </p:bodyStyle>
    <p:otherStyle>
      <a:defPPr>
        <a:defRPr lang="en-US"/>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2.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流程图: 过程 15"/>
          <p:cNvSpPr/>
          <p:nvPr/>
        </p:nvSpPr>
        <p:spPr>
          <a:xfrm>
            <a:off x="0" y="10260439"/>
            <a:ext cx="23039469" cy="2699911"/>
          </a:xfrm>
          <a:prstGeom prst="flowChartProcess">
            <a:avLst/>
          </a:prstGeom>
          <a:solidFill>
            <a:srgbClr val="87A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latin typeface="微软雅黑" panose="020B0503020204020204" pitchFamily="34" charset="-122"/>
              <a:ea typeface="黑体" panose="02010609060101010101" pitchFamily="49" charset="-122"/>
            </a:endParaRPr>
          </a:p>
        </p:txBody>
      </p:sp>
      <p:pic>
        <p:nvPicPr>
          <p:cNvPr id="2" name="图片 1" descr="灰字logo  "/>
          <p:cNvPicPr>
            <a:picLocks noChangeAspect="1"/>
          </p:cNvPicPr>
          <p:nvPr/>
        </p:nvPicPr>
        <p:blipFill>
          <a:blip r:embed="rId1"/>
          <a:stretch>
            <a:fillRect/>
          </a:stretch>
        </p:blipFill>
        <p:spPr>
          <a:xfrm>
            <a:off x="13008610" y="1665605"/>
            <a:ext cx="4297045" cy="1409065"/>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075" y="1806575"/>
            <a:ext cx="4091940" cy="1022985"/>
          </a:xfrm>
          <a:prstGeom prst="rect">
            <a:avLst/>
          </a:prstGeom>
        </p:spPr>
      </p:pic>
      <p:sp>
        <p:nvSpPr>
          <p:cNvPr id="3" name="文本框 2"/>
          <p:cNvSpPr txBox="1"/>
          <p:nvPr userDrawn="1"/>
        </p:nvSpPr>
        <p:spPr>
          <a:xfrm>
            <a:off x="20708796" y="12301955"/>
            <a:ext cx="2104390" cy="521970"/>
          </a:xfrm>
          <a:prstGeom prst="rect">
            <a:avLst/>
          </a:prstGeom>
          <a:noFill/>
        </p:spPr>
        <p:txBody>
          <a:bodyPr wrap="none" rtlCol="0">
            <a:spAutoFit/>
          </a:bodyPr>
          <a:p>
            <a:r>
              <a:rPr lang="en-US" altLang="zh-CN" sz="2800" b="1">
                <a:solidFill>
                  <a:schemeClr val="bg1"/>
                </a:solidFill>
                <a:latin typeface="微软雅黑" panose="020B0503020204020204" pitchFamily="34" charset="-122"/>
                <a:ea typeface="黑体" panose="02010609060101010101" pitchFamily="49" charset="-122"/>
              </a:rPr>
              <a:t>|</a:t>
            </a:r>
            <a:r>
              <a:rPr lang="en-US" altLang="zh-CN" sz="2000" b="1">
                <a:solidFill>
                  <a:schemeClr val="bg1"/>
                </a:solidFill>
                <a:uFillTx/>
                <a:latin typeface="微软雅黑" panose="020B0503020204020204" pitchFamily="34" charset="-122"/>
                <a:ea typeface="黑体" panose="02010609060101010101" pitchFamily="49" charset="-122"/>
              </a:rPr>
              <a:t> </a:t>
            </a:r>
            <a:r>
              <a:rPr lang="en-US" altLang="zh-CN" sz="2000">
                <a:solidFill>
                  <a:schemeClr val="bg1"/>
                </a:solidFill>
                <a:uFillTx/>
                <a:latin typeface="微软雅黑" panose="020B0503020204020204" pitchFamily="34" charset="-122"/>
                <a:ea typeface="黑体" panose="02010609060101010101" pitchFamily="49" charset="-122"/>
              </a:rPr>
              <a:t>ANDROID</a:t>
            </a:r>
            <a:r>
              <a:rPr lang="zh-CN" altLang="en-US" sz="2000">
                <a:solidFill>
                  <a:schemeClr val="bg1"/>
                </a:solidFill>
                <a:uFillTx/>
                <a:latin typeface="微软雅黑" panose="020B0503020204020204" pitchFamily="34" charset="-122"/>
                <a:ea typeface="黑体" panose="02010609060101010101" pitchFamily="49" charset="-122"/>
              </a:rPr>
              <a:t>课程</a:t>
            </a:r>
            <a:endParaRPr lang="zh-CN" altLang="en-US" sz="2000">
              <a:solidFill>
                <a:schemeClr val="bg1"/>
              </a:solidFill>
              <a:uFillTx/>
              <a:latin typeface="微软雅黑" panose="020B0503020204020204" pitchFamily="34" charset="-122"/>
              <a:ea typeface="黑体" panose="02010609060101010101" pitchFamily="49"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31013" y="12291842"/>
            <a:ext cx="2133333" cy="533333"/>
          </a:xfrm>
          <a:prstGeom prst="rect">
            <a:avLst/>
          </a:prstGeom>
        </p:spPr>
      </p:pic>
      <p:grpSp>
        <p:nvGrpSpPr>
          <p:cNvPr id="4" name="组合 3"/>
          <p:cNvGrpSpPr/>
          <p:nvPr/>
        </p:nvGrpSpPr>
        <p:grpSpPr>
          <a:xfrm>
            <a:off x="3836180" y="4500175"/>
            <a:ext cx="15367028" cy="5190160"/>
            <a:chOff x="5266365" y="4481724"/>
            <a:chExt cx="13633330" cy="5190160"/>
          </a:xfrm>
        </p:grpSpPr>
        <p:sp>
          <p:nvSpPr>
            <p:cNvPr id="5" name="TextBox 29"/>
            <p:cNvSpPr txBox="1"/>
            <p:nvPr/>
          </p:nvSpPr>
          <p:spPr>
            <a:xfrm>
              <a:off x="5266365" y="4481724"/>
              <a:ext cx="13633330" cy="1585153"/>
            </a:xfrm>
            <a:prstGeom prst="rect">
              <a:avLst/>
            </a:prstGeom>
            <a:noFill/>
          </p:spPr>
          <p:txBody>
            <a:bodyPr wrap="square" rtlCol="0" anchor="t" anchorCtr="0">
              <a:noAutofit/>
            </a:bodyPr>
            <a:p>
              <a:pPr algn="ctr">
                <a:lnSpc>
                  <a:spcPct val="105000"/>
                </a:lnSpc>
              </a:pPr>
              <a:r>
                <a:rPr lang="en-US" altLang="zh-CN" sz="8000" b="1">
                  <a:solidFill>
                    <a:srgbClr val="00B050"/>
                  </a:solidFill>
                  <a:latin typeface="微软雅黑" panose="020B0503020204020204" pitchFamily="34" charset="-122"/>
                  <a:ea typeface="黑体" panose="02010609060101010101" pitchFamily="49" charset="-122"/>
                  <a:cs typeface="Times New Roman" panose="02020603050405020304" pitchFamily="18" charset="0"/>
                </a:rPr>
                <a:t>《Android</a:t>
              </a:r>
              <a:r>
                <a:rPr lang="zh-CN" altLang="en-US" sz="8000" b="1">
                  <a:solidFill>
                    <a:srgbClr val="00B050"/>
                  </a:solidFill>
                  <a:latin typeface="微软雅黑" panose="020B0503020204020204" pitchFamily="34" charset="-122"/>
                  <a:ea typeface="黑体" panose="02010609060101010101" pitchFamily="49" charset="-122"/>
                  <a:cs typeface="Times New Roman" panose="02020603050405020304" pitchFamily="18" charset="0"/>
                </a:rPr>
                <a:t>高级课程</a:t>
              </a:r>
              <a:r>
                <a:rPr lang="en-US" altLang="zh-CN" sz="8000" b="1">
                  <a:solidFill>
                    <a:srgbClr val="00B050"/>
                  </a:solidFill>
                  <a:latin typeface="微软雅黑" panose="020B0503020204020204" pitchFamily="34" charset="-122"/>
                  <a:ea typeface="黑体" panose="02010609060101010101" pitchFamily="49" charset="-122"/>
                  <a:cs typeface="Times New Roman" panose="02020603050405020304" pitchFamily="18" charset="0"/>
                </a:rPr>
                <a:t>》</a:t>
              </a:r>
              <a:endParaRPr lang="zh-CN" altLang="en-US" sz="8000" b="1" dirty="0">
                <a:solidFill>
                  <a:srgbClr val="00B050"/>
                </a:solidFill>
                <a:latin typeface="微软雅黑" panose="020B0503020204020204" pitchFamily="34" charset="-122"/>
                <a:ea typeface="黑体" panose="02010609060101010101" pitchFamily="49" charset="-122"/>
                <a:cs typeface="Times New Roman" panose="02020603050405020304" pitchFamily="18" charset="0"/>
              </a:endParaRPr>
            </a:p>
          </p:txBody>
        </p:sp>
        <p:sp>
          <p:nvSpPr>
            <p:cNvPr id="7" name="TextBox 53"/>
            <p:cNvSpPr txBox="1"/>
            <p:nvPr/>
          </p:nvSpPr>
          <p:spPr>
            <a:xfrm>
              <a:off x="6615530" y="6349742"/>
              <a:ext cx="10935000" cy="1106805"/>
            </a:xfrm>
            <a:prstGeom prst="rect">
              <a:avLst/>
            </a:prstGeom>
            <a:noFill/>
          </p:spPr>
          <p:txBody>
            <a:bodyPr wrap="square" rtlCol="0">
              <a:spAutoFit/>
            </a:bodyPr>
            <a:p>
              <a:pPr algn="ctr"/>
              <a:r>
                <a:rPr lang="en-US" sz="6600">
                  <a:solidFill>
                    <a:srgbClr val="00B050"/>
                  </a:solidFill>
                  <a:latin typeface="微软雅黑" panose="020B0503020204020204" pitchFamily="34" charset="-122"/>
                  <a:ea typeface="黑体" panose="02010609060101010101" pitchFamily="49" charset="-122"/>
                  <a:cs typeface="Noto Sans CJK SC Medium" charset="-122"/>
                </a:rPr>
                <a:t>Android Gradle</a:t>
              </a:r>
              <a:endParaRPr lang="en-US" sz="6600" dirty="0">
                <a:solidFill>
                  <a:srgbClr val="00B050"/>
                </a:solidFill>
                <a:latin typeface="微软雅黑" panose="020B0503020204020204" pitchFamily="34" charset="-122"/>
                <a:ea typeface="黑体" panose="02010609060101010101" pitchFamily="49" charset="-122"/>
                <a:cs typeface="Noto Sans CJK SC Medium" charset="-122"/>
              </a:endParaRPr>
            </a:p>
          </p:txBody>
        </p:sp>
        <p:sp>
          <p:nvSpPr>
            <p:cNvPr id="17" name="TextBox 53"/>
            <p:cNvSpPr txBox="1"/>
            <p:nvPr/>
          </p:nvSpPr>
          <p:spPr>
            <a:xfrm>
              <a:off x="6615530" y="9026724"/>
              <a:ext cx="10935000" cy="645160"/>
            </a:xfrm>
            <a:prstGeom prst="rect">
              <a:avLst/>
            </a:prstGeom>
            <a:noFill/>
          </p:spPr>
          <p:txBody>
            <a:bodyPr wrap="square" rtlCol="0">
              <a:spAutoFit/>
            </a:bodyPr>
            <a:p>
              <a:pPr algn="ctr"/>
              <a:r>
                <a:rPr lang="zh-CN" altLang="en-US" sz="3600">
                  <a:solidFill>
                    <a:schemeClr val="tx1">
                      <a:lumMod val="65000"/>
                      <a:lumOff val="35000"/>
                    </a:schemeClr>
                  </a:solidFill>
                  <a:latin typeface="微软雅黑" panose="020B0503020204020204" pitchFamily="34" charset="-122"/>
                  <a:ea typeface="黑体" panose="02010609060101010101" pitchFamily="49" charset="-122"/>
                  <a:cs typeface="Noto Sans CJK SC Medium" charset="-122"/>
                </a:rPr>
                <a:t>让人人都能享受到高品质的教育服务</a:t>
              </a:r>
              <a:endParaRPr lang="zh-CN" altLang="en-US" sz="3600" dirty="0">
                <a:solidFill>
                  <a:schemeClr val="tx1">
                    <a:lumMod val="65000"/>
                    <a:lumOff val="35000"/>
                  </a:schemeClr>
                </a:solidFill>
                <a:latin typeface="微软雅黑" panose="020B0503020204020204" pitchFamily="34" charset="-122"/>
                <a:ea typeface="黑体" panose="02010609060101010101" pitchFamily="49" charset="-122"/>
                <a:cs typeface="Noto Sans CJK SC Medium"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b="1">
                <a:sym typeface="+mn-ea"/>
              </a:rPr>
              <a:t>开启编译守护进程</a:t>
            </a:r>
            <a:endParaRPr lang="zh-CN" altLang="en-US" b="1">
              <a:sym typeface="+mn-ea"/>
            </a:endParaRPr>
          </a:p>
        </p:txBody>
      </p:sp>
      <p:sp>
        <p:nvSpPr>
          <p:cNvPr id="6" name="矩形 5"/>
          <p:cNvSpPr/>
          <p:nvPr/>
        </p:nvSpPr>
        <p:spPr>
          <a:xfrm>
            <a:off x="720090" y="1800225"/>
            <a:ext cx="21657945" cy="3882390"/>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该进程在第一次启动后回一直存在，当你进行二次编译的时候，可以重用该进程。</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不需要每次启动gradle进程（JVM实例），减少了初始化相关的工作</a:t>
            </a:r>
            <a:r>
              <a:rPr 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endPar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D</a:t>
            </a: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aemon可以缓存项目结构，文件，task等，尽可能复用之前的编译成果，缩短编译过程</a:t>
            </a:r>
            <a:r>
              <a:rPr 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endPar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在gradle.properties</a:t>
            </a:r>
            <a:r>
              <a:rPr 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设置：</a:t>
            </a: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org.gradle.daemon=true</a:t>
            </a:r>
            <a:r>
              <a:rPr 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 </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。（其实默认已经支持了）</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b="1">
                <a:sym typeface="+mn-ea"/>
              </a:rPr>
              <a:t>加大可编译内存</a:t>
            </a:r>
            <a:endParaRPr lang="zh-CN" altLang="en-US" b="1">
              <a:sym typeface="+mn-ea"/>
            </a:endParaRPr>
          </a:p>
        </p:txBody>
      </p:sp>
      <p:sp>
        <p:nvSpPr>
          <p:cNvPr id="6" name="矩形 5"/>
          <p:cNvSpPr/>
          <p:nvPr/>
        </p:nvSpPr>
        <p:spPr>
          <a:xfrm>
            <a:off x="720090" y="1800225"/>
            <a:ext cx="21657945" cy="5015865"/>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Dex-in-process 允许多个DEX 进程运行在一个单独的VM 中,这使得增量构建和清理构建变得更快。需要设置至少1536MB 的堆大小内存。如果在你的内层build.gradle 文件中为android.dexOptions.javaMaxHeapSize定义了一个值，那么你需要给Gradle的堆大小设置 的值为比javaMaxHeapSize多512MB，并且满足至少为1536MB</a:t>
            </a: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endPar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Ø"/>
            </a:pP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在</a:t>
            </a:r>
            <a:r>
              <a:rPr lang="en-US" alt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gradle.properties</a:t>
            </a:r>
            <a:r>
              <a:rPr lang="zh-CN" altLang="en-US"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中设置：org.gradle.jvmargs=-Xmx</a:t>
            </a:r>
            <a:r>
              <a:rPr lang="en-US" alt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4096</a:t>
            </a:r>
            <a:r>
              <a:rPr lang="zh-CN" altLang="en-US"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m</a:t>
            </a:r>
            <a:r>
              <a:rPr lang="en-US" alt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 </a:t>
            </a:r>
            <a:r>
              <a:rPr lang="zh-CN" altLang="en-US"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endParaRPr lang="zh-CN" altLang="en-US"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b="1">
                <a:sym typeface="+mn-ea"/>
              </a:rPr>
              <a:t>ZipAlign优化</a:t>
            </a:r>
            <a:endParaRPr lang="zh-CN" altLang="en-US" b="1">
              <a:sym typeface="+mn-ea"/>
            </a:endParaRPr>
          </a:p>
        </p:txBody>
      </p:sp>
      <p:sp>
        <p:nvSpPr>
          <p:cNvPr id="6" name="矩形 5"/>
          <p:cNvSpPr/>
          <p:nvPr/>
        </p:nvSpPr>
        <p:spPr>
          <a:xfrm>
            <a:off x="720090" y="1800225"/>
            <a:ext cx="21657945" cy="3931920"/>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在应用程序上运行zipalign，使得在运行时Android与应用程序间的交互更加有效率。让应用程序和整个系统运行得更快</a:t>
            </a: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endPar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在app下面的build.gradle文件中设置：</a:t>
            </a:r>
            <a:endParaRPr 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lvl="1" indent="0" algn="l" latinLnBrk="1">
              <a:lnSpc>
                <a:spcPct val="160000"/>
              </a:lnSpc>
              <a:buClrTx/>
              <a:buSzTx/>
              <a:buFont typeface="Wingdings" panose="05000000000000000000" charset="0"/>
              <a:buNone/>
            </a:pPr>
            <a:endParaRPr lang="zh-CN" sz="3800">
              <a:solidFill>
                <a:schemeClr val="bg1">
                  <a:lumMod val="65000"/>
                </a:schemeClr>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6389370" y="5580380"/>
            <a:ext cx="9775825" cy="5356860"/>
          </a:xfrm>
          <a:prstGeom prst="rect">
            <a:avLst/>
          </a:prstGeom>
          <a:ln>
            <a:solidFill>
              <a:schemeClr val="bg1">
                <a:lumMod val="65000"/>
              </a:schemeClr>
            </a:solid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b="1">
                <a:sym typeface="+mn-ea"/>
              </a:rPr>
              <a:t>配置dexOptions</a:t>
            </a:r>
            <a:endParaRPr lang="zh-CN" altLang="en-US" b="1">
              <a:sym typeface="+mn-ea"/>
            </a:endParaRPr>
          </a:p>
        </p:txBody>
      </p:sp>
      <p:sp>
        <p:nvSpPr>
          <p:cNvPr id="6" name="矩形 5"/>
          <p:cNvSpPr/>
          <p:nvPr/>
        </p:nvSpPr>
        <p:spPr>
          <a:xfrm>
            <a:off x="720090" y="1800225"/>
            <a:ext cx="21657945" cy="3784600"/>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配置 dexOptions 和 开启 library pre-dexing（dex预处理）：Dex-in-process:新发布的Android Studio 2.1增加了一个新的特性：Dex In Process，可以极大的加快重新编译的速度，同样也能提高Instant Run的性能。配置相应的DEX构建特性可以提高构建速度。</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indent="0" algn="l" latinLnBrk="1">
              <a:lnSpc>
                <a:spcPct val="160000"/>
              </a:lnSpc>
              <a:buClrTx/>
              <a:buSzTx/>
              <a:buFont typeface="Wingdings" panose="05000000000000000000" charset="0"/>
              <a:buNone/>
            </a:pPr>
            <a:endParaRPr sz="3000">
              <a:solidFill>
                <a:schemeClr val="bg1">
                  <a:lumMod val="65000"/>
                </a:schemeClr>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4409440" y="5129530"/>
            <a:ext cx="14669135" cy="6753860"/>
          </a:xfrm>
          <a:prstGeom prst="rect">
            <a:avLst/>
          </a:prstGeom>
          <a:ln>
            <a:solidFill>
              <a:schemeClr val="bg1">
                <a:lumMod val="65000"/>
              </a:schemeClr>
            </a:solid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en-US" altLang="zh-CN" b="1">
                <a:sym typeface="+mn-ea"/>
              </a:rPr>
              <a:t>dexOptions</a:t>
            </a:r>
            <a:r>
              <a:rPr lang="zh-CN" altLang="en-US" b="1">
                <a:sym typeface="+mn-ea"/>
              </a:rPr>
              <a:t>一些</a:t>
            </a:r>
            <a:r>
              <a:rPr lang="zh-CN" altLang="en-US" b="1">
                <a:sym typeface="+mn-ea"/>
              </a:rPr>
              <a:t>设置说明</a:t>
            </a:r>
            <a:endParaRPr lang="zh-CN" altLang="en-US" b="1">
              <a:sym typeface="+mn-ea"/>
            </a:endParaRPr>
          </a:p>
        </p:txBody>
      </p:sp>
      <p:sp>
        <p:nvSpPr>
          <p:cNvPr id="6" name="矩形 5"/>
          <p:cNvSpPr/>
          <p:nvPr/>
        </p:nvSpPr>
        <p:spPr>
          <a:xfrm>
            <a:off x="720090" y="1800225"/>
            <a:ext cx="21657945" cy="7970520"/>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preDexLibraaies : 声明是否对依赖的库进行dex 预处理来使你的增量构建更快速，因为这个特性可能会使你的clean 构建变慢，因此在你的持续集成服务器上你可能想关闭这个特性。</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javaMaxHeapSize: 为DEX 编译器 设置最大的堆大小，相对于设置这个属性，你应该增加 Gradle的 堆大小（这个堆大小dex-in-process可用的时候对DEX 编译器有效）这个值的设置需要调整第3点优化的值。</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maxProcessCount : 设置最大的线程数量使用当运行 dex-in-process时</a:t>
            </a: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默认值是4。</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60000"/>
              </a:lnSpc>
              <a:buClrTx/>
              <a:buSzTx/>
              <a:buFont typeface="Wingdings" panose="05000000000000000000" charset="0"/>
              <a:buChar char="Ø"/>
            </a:pP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注意</a:t>
            </a: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：这里的参数值没有一个规定的值，需要调整数值来测试一下哪个更适合，不然会得到一个负面的影响。</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b="1">
                <a:sym typeface="+mn-ea"/>
              </a:rPr>
              <a:t>构建一个变体</a:t>
            </a:r>
            <a:endParaRPr b="1">
              <a:sym typeface="+mn-ea"/>
            </a:endParaRPr>
          </a:p>
        </p:txBody>
      </p:sp>
      <p:sp>
        <p:nvSpPr>
          <p:cNvPr id="6" name="矩形 5"/>
          <p:cNvSpPr/>
          <p:nvPr/>
        </p:nvSpPr>
        <p:spPr>
          <a:xfrm>
            <a:off x="720090" y="1800225"/>
            <a:ext cx="21657945" cy="4030980"/>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有许多配置是你在准备app的release 版本的时候需要，但是当你开发app的时候是不需要的，开启不必要的构建进程会使你的增量构建或者clean构建变得很慢，因此需要构建一个只保留开发时需要配置的变体。通过productFlavors构建，dev代表debug版本，prod代表release版本。</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5418455" y="5715635"/>
            <a:ext cx="12261215" cy="6026785"/>
          </a:xfrm>
          <a:prstGeom prst="rect">
            <a:avLst/>
          </a:prstGeom>
          <a:ln>
            <a:solidFill>
              <a:schemeClr val="bg1">
                <a:lumMod val="65000"/>
              </a:schemeClr>
            </a:solid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b="1">
                <a:sym typeface="+mn-ea"/>
              </a:rPr>
              <a:t>用静态的版本依赖</a:t>
            </a:r>
            <a:endParaRPr b="1">
              <a:sym typeface="+mn-ea"/>
            </a:endParaRPr>
          </a:p>
        </p:txBody>
      </p:sp>
      <p:sp>
        <p:nvSpPr>
          <p:cNvPr id="6" name="矩形 5"/>
          <p:cNvSpPr/>
          <p:nvPr/>
        </p:nvSpPr>
        <p:spPr>
          <a:xfrm>
            <a:off x="720090" y="1800225"/>
            <a:ext cx="21657945" cy="4030980"/>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当你在build.gradle文件中声明依赖的时候，你应该避免在版本号结束的地方使用</a:t>
            </a:r>
            <a:r>
              <a:rPr lang="en-US"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号，比如：com.android.tools.build:gradle:</a:t>
            </a:r>
            <a:r>
              <a:rPr lang="en-US"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4</a:t>
            </a: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 因为Gradle的检查更新，用动态的版本号会导致未知的版本更新、使解决版本的差异变得困难和更慢的构建。你应该使用静态或者硬编码版本号来代替。</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b="1">
                <a:sym typeface="+mn-ea"/>
              </a:rPr>
              <a:t>分多module管理</a:t>
            </a:r>
            <a:endParaRPr b="1">
              <a:sym typeface="+mn-ea"/>
            </a:endParaRPr>
          </a:p>
        </p:txBody>
      </p:sp>
      <p:sp>
        <p:nvSpPr>
          <p:cNvPr id="6" name="矩形 5"/>
          <p:cNvSpPr/>
          <p:nvPr/>
        </p:nvSpPr>
        <p:spPr>
          <a:xfrm>
            <a:off x="720090" y="1800225"/>
            <a:ext cx="21657945" cy="3046095"/>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抽取代码中相对独立的功能模块，创建新的module来开发，通过这种方式模块化你的代码将允许构建系统仅仅只编译那些有改动的模块，并将其构建结果缓存下来以被后面的构建使用。同时也可以提高开发效率，发布到maven上多APP公用。</a:t>
            </a: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（组件化、插件化）</a:t>
            </a:r>
            <a:endPar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b="1">
                <a:sym typeface="+mn-ea"/>
              </a:rPr>
              <a:t>构建分析</a:t>
            </a:r>
            <a:endParaRPr b="1">
              <a:sym typeface="+mn-ea"/>
            </a:endParaRPr>
          </a:p>
        </p:txBody>
      </p:sp>
      <p:sp>
        <p:nvSpPr>
          <p:cNvPr id="6" name="矩形 5"/>
          <p:cNvSpPr/>
          <p:nvPr/>
        </p:nvSpPr>
        <p:spPr>
          <a:xfrm>
            <a:off x="720090" y="1800225"/>
            <a:ext cx="21754465" cy="9002395"/>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最后，我们可以通过不同的命令来分析我们的构建。生成和查看build profile，执行下面的步骤：</a:t>
            </a:r>
            <a:endPar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用Android Studio打开项目，选择 View -&gt; Tool Windows -&gt; Terminal 打开命令行</a:t>
            </a:r>
            <a:r>
              <a:rPr 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endParaRPr 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执行clean build 输入下面的命令，当你分析你的构建时，每次构建之间需要执行一个 clean build 操作，因为Gradle会跳过输入没有改变的tasks,因此，第二个没有改变输入的构建通常会运行得更快因为tasks没有重新运行，因此在构建之间运行一个cleantask 保证你分析了全部的构建进程。</a:t>
            </a:r>
            <a:endParaRPr 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选择其中一个产品风味(product flavor) 执行debug 构建，比如：assembleDevDebug，assembleDebug等，如：gradlew --profile --recompile-scripts --offline --rerun-tasks assembleDevDebug</a:t>
            </a:r>
            <a:endParaRPr 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构建结束后，./build/reports/profile/ 目录下可以看到生成了一个分析报告。</a:t>
            </a:r>
            <a:endParaRPr 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右键点击profile-xxxx.html,选择在浏览器中打开，你就会看到下面这张图，你可以观察报告中的每一个tab来了解你的构建，比如Tasks Execution 显示了每一个task执行的时间。</a:t>
            </a:r>
            <a:endParaRPr 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en-US" b="1">
                <a:sym typeface="+mn-ea"/>
              </a:rPr>
              <a:t>gradle --profile</a:t>
            </a:r>
            <a:endParaRPr lang="en-US" b="1">
              <a:sym typeface="+mn-ea"/>
            </a:endParaRPr>
          </a:p>
        </p:txBody>
      </p:sp>
      <p:sp>
        <p:nvSpPr>
          <p:cNvPr id="6" name="矩形 5"/>
          <p:cNvSpPr/>
          <p:nvPr/>
        </p:nvSpPr>
        <p:spPr>
          <a:xfrm>
            <a:off x="720090" y="1800225"/>
            <a:ext cx="21754465" cy="9594850"/>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有了分析报告，我们可以查看到每一个tab不同的分析，从而不断尝试，根据自己项目的实际情况来调整，是项目优化达到最佳。下面说明两点情况：</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代码混淆，清除无用代码资源可以减少APK体积，但是同时也很耗时，对构建速度是有所影响的。</a:t>
            </a:r>
            <a:endPar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增加Gradle的堆大小，也有可能起到反作用。所以需要根据具体项目和环境调整。</a:t>
            </a:r>
            <a:endPar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lvl="0" indent="-571500" algn="l" latinLnBrk="1">
              <a:lnSpc>
                <a:spcPct val="160000"/>
              </a:lnSpc>
              <a:buClrTx/>
              <a:buSzTx/>
              <a:buFont typeface="Wingdings" panose="05000000000000000000" charset="0"/>
              <a:buChar char="Ø"/>
            </a:pPr>
            <a:r>
              <a:rPr lang="zh-CN" altLang="en-US"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命令说明：</a:t>
            </a:r>
            <a:endParaRPr lang="zh-CN" altLang="en-US"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--profile：开启profiling</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--recompile-scripts：强制脚本重新编译跳过cache</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--offline：禁止 Gradle获取离线依赖，这是确保任何的延迟都是Gradle试图更新依赖而导致，不会误导你的分析数据。你应该先准备好构建一次工程确保Gradle 已经下载好并且缓存依赖。</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--rerun-tasks：强制Gradle返回所有task 并且忽略任何task 优化。</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gn="l">
              <a:buClrTx/>
              <a:buSzTx/>
              <a:buFontTx/>
            </a:pPr>
            <a:r>
              <a:rPr lang="en-US" altLang="zh-CN" b="1" spc="-200">
                <a:solidFill>
                  <a:srgbClr val="00B050"/>
                </a:solidFill>
                <a:sym typeface="+mn-ea"/>
              </a:rPr>
              <a:t>Android Gradle 14</a:t>
            </a:r>
            <a:endParaRPr lang="en-US" altLang="zh-CN" b="1" spc="-200">
              <a:solidFill>
                <a:srgbClr val="00B050"/>
              </a:solidFill>
              <a:sym typeface="+mn-ea"/>
            </a:endParaRPr>
          </a:p>
        </p:txBody>
      </p:sp>
      <p:cxnSp>
        <p:nvCxnSpPr>
          <p:cNvPr id="23" name="直接连接符 22"/>
          <p:cNvCxnSpPr/>
          <p:nvPr>
            <p:custDataLst>
              <p:tags r:id="rId1"/>
            </p:custDataLst>
          </p:nvPr>
        </p:nvCxnSpPr>
        <p:spPr>
          <a:xfrm>
            <a:off x="1077891" y="8953799"/>
            <a:ext cx="20716060" cy="0"/>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矩形 24"/>
          <p:cNvSpPr/>
          <p:nvPr>
            <p:custDataLst>
              <p:tags r:id="rId2"/>
            </p:custDataLst>
          </p:nvPr>
        </p:nvSpPr>
        <p:spPr>
          <a:xfrm>
            <a:off x="1079796" y="4320154"/>
            <a:ext cx="6508618" cy="3510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nSpc>
                <a:spcPct val="120000"/>
              </a:lnSpc>
            </a:pPr>
            <a:endParaRPr lang="zh-CN" altLang="en-US" sz="2645" spc="150" dirty="0">
              <a:latin typeface="Arial" panose="020B0604020202020204" pitchFamily="34" charset="0"/>
              <a:ea typeface="微软雅黑" panose="020B0503020204020204" pitchFamily="34" charset="-122"/>
              <a:sym typeface="Arial" panose="020B0604020202020204" pitchFamily="34" charset="0"/>
            </a:endParaRPr>
          </a:p>
        </p:txBody>
      </p:sp>
      <p:sp>
        <p:nvSpPr>
          <p:cNvPr id="2" name="等腰三角形 1"/>
          <p:cNvSpPr/>
          <p:nvPr>
            <p:custDataLst>
              <p:tags r:id="rId3"/>
            </p:custDataLst>
          </p:nvPr>
        </p:nvSpPr>
        <p:spPr>
          <a:xfrm rot="10800000">
            <a:off x="1083760" y="7846503"/>
            <a:ext cx="3260820" cy="455651"/>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3400">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custDataLst>
              <p:tags r:id="rId4"/>
            </p:custDataLst>
          </p:nvPr>
        </p:nvSpPr>
        <p:spPr>
          <a:xfrm>
            <a:off x="1276142" y="4810135"/>
            <a:ext cx="6329642" cy="2562264"/>
          </a:xfrm>
          <a:prstGeom prst="rect">
            <a:avLst/>
          </a:prstGeom>
        </p:spPr>
        <p:txBody>
          <a:bodyPr wrap="square" anchor="ctr">
            <a:normAutofit lnSpcReduction="10000"/>
          </a:bodyPr>
          <a:p>
            <a:pPr marL="0" indent="0" algn="l">
              <a:lnSpc>
                <a:spcPct val="120000"/>
              </a:lnSpc>
              <a:spcBef>
                <a:spcPts val="0"/>
              </a:spcBef>
              <a:spcAft>
                <a:spcPts val="0"/>
              </a:spcAft>
              <a:buSzPct val="100000"/>
            </a:pPr>
            <a:r>
              <a:rPr lang="en-US" sz="3400" spc="150">
                <a:solidFill>
                  <a:schemeClr val="bg1"/>
                </a:solidFill>
                <a:latin typeface="Arial" panose="020B0604020202020204" pitchFamily="34" charset="0"/>
                <a:ea typeface="微软雅黑" panose="020B0503020204020204" pitchFamily="34" charset="-122"/>
                <a:sym typeface="+mn-lt"/>
              </a:rPr>
              <a:t>Android Gradle</a:t>
            </a:r>
            <a:r>
              <a:rPr lang="zh-CN" altLang="en-US" sz="3400" spc="150">
                <a:solidFill>
                  <a:schemeClr val="bg1"/>
                </a:solidFill>
                <a:latin typeface="Arial" panose="020B0604020202020204" pitchFamily="34" charset="0"/>
                <a:ea typeface="微软雅黑" panose="020B0503020204020204" pitchFamily="34" charset="-122"/>
                <a:sym typeface="+mn-lt"/>
              </a:rPr>
              <a:t>测试集成</a:t>
            </a:r>
            <a:endParaRPr lang="zh-CN" altLang="en-US" sz="3400" spc="150">
              <a:solidFill>
                <a:schemeClr val="bg1"/>
              </a:solidFill>
              <a:latin typeface="Arial" panose="020B0604020202020204" pitchFamily="34" charset="0"/>
              <a:ea typeface="微软雅黑" panose="020B0503020204020204" pitchFamily="34" charset="-122"/>
              <a:sym typeface="+mn-lt"/>
            </a:endParaRPr>
          </a:p>
        </p:txBody>
      </p:sp>
      <p:sp>
        <p:nvSpPr>
          <p:cNvPr id="30" name="椭圆 29"/>
          <p:cNvSpPr/>
          <p:nvPr>
            <p:custDataLst>
              <p:tags r:id="rId5"/>
            </p:custDataLst>
          </p:nvPr>
        </p:nvSpPr>
        <p:spPr>
          <a:xfrm>
            <a:off x="3998093" y="8609531"/>
            <a:ext cx="692974" cy="692974"/>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lnSpcReduction="20000"/>
          </a:bodyPr>
          <a:p>
            <a:pPr algn="ctr"/>
            <a:r>
              <a:rPr lang="en-US" altLang="zh-CN" sz="3400" dirty="0">
                <a:solidFill>
                  <a:schemeClr val="bg1"/>
                </a:solidFill>
                <a:latin typeface="Arial" panose="020B0604020202020204" pitchFamily="34" charset="0"/>
                <a:ea typeface="微软雅黑" panose="020B0503020204020204" pitchFamily="34" charset="-122"/>
                <a:sym typeface="Arial" panose="020B0604020202020204" pitchFamily="34" charset="0"/>
              </a:rPr>
              <a:t>A</a:t>
            </a:r>
            <a:endParaRPr lang="en-US" altLang="zh-CN" sz="3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矩形 59"/>
          <p:cNvSpPr/>
          <p:nvPr>
            <p:custDataLst>
              <p:tags r:id="rId6"/>
            </p:custDataLst>
          </p:nvPr>
        </p:nvSpPr>
        <p:spPr>
          <a:xfrm>
            <a:off x="8181611" y="4336029"/>
            <a:ext cx="6508618" cy="3510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nSpc>
                <a:spcPct val="120000"/>
              </a:lnSpc>
            </a:pPr>
            <a:endParaRPr lang="zh-CN" altLang="en-US" sz="2645" spc="150"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等腰三角形 2"/>
          <p:cNvSpPr/>
          <p:nvPr>
            <p:custDataLst>
              <p:tags r:id="rId7"/>
            </p:custDataLst>
          </p:nvPr>
        </p:nvSpPr>
        <p:spPr>
          <a:xfrm rot="10800000">
            <a:off x="8187479" y="7846503"/>
            <a:ext cx="3260820" cy="455651"/>
          </a:xfrm>
          <a:prstGeom prst="triangle">
            <a:avLst>
              <a:gd name="adj" fmla="val 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3400">
              <a:latin typeface="Arial" panose="020B0604020202020204" pitchFamily="34" charset="0"/>
              <a:ea typeface="微软雅黑" panose="020B0503020204020204" pitchFamily="34" charset="-122"/>
              <a:sym typeface="Arial" panose="020B0604020202020204" pitchFamily="34" charset="0"/>
            </a:endParaRPr>
          </a:p>
        </p:txBody>
      </p:sp>
      <p:sp>
        <p:nvSpPr>
          <p:cNvPr id="59" name="矩形 58"/>
          <p:cNvSpPr/>
          <p:nvPr>
            <p:custDataLst>
              <p:tags r:id="rId8"/>
            </p:custDataLst>
          </p:nvPr>
        </p:nvSpPr>
        <p:spPr>
          <a:xfrm>
            <a:off x="8379862" y="4810135"/>
            <a:ext cx="6329642" cy="2562264"/>
          </a:xfrm>
          <a:prstGeom prst="rect">
            <a:avLst/>
          </a:prstGeom>
        </p:spPr>
        <p:txBody>
          <a:bodyPr wrap="square" anchor="ctr">
            <a:normAutofit/>
          </a:bodyPr>
          <a:p>
            <a:pPr marL="0" indent="0" algn="l">
              <a:lnSpc>
                <a:spcPct val="120000"/>
              </a:lnSpc>
              <a:spcBef>
                <a:spcPts val="0"/>
              </a:spcBef>
              <a:spcAft>
                <a:spcPts val="0"/>
              </a:spcAft>
              <a:buSzPct val="100000"/>
            </a:pPr>
            <a:r>
              <a:rPr lang="en-US" sz="3400" spc="150">
                <a:solidFill>
                  <a:schemeClr val="bg1"/>
                </a:solidFill>
                <a:latin typeface="Arial" panose="020B0604020202020204" pitchFamily="34" charset="0"/>
                <a:ea typeface="微软雅黑" panose="020B0503020204020204" pitchFamily="34" charset="-122"/>
                <a:sym typeface="+mn-lt"/>
              </a:rPr>
              <a:t>Gradle</a:t>
            </a:r>
            <a:r>
              <a:rPr lang="zh-CN" altLang="en-US" sz="3400" spc="150">
                <a:solidFill>
                  <a:schemeClr val="bg1"/>
                </a:solidFill>
                <a:latin typeface="Arial" panose="020B0604020202020204" pitchFamily="34" charset="0"/>
                <a:ea typeface="微软雅黑" panose="020B0503020204020204" pitchFamily="34" charset="-122"/>
                <a:sym typeface="+mn-lt"/>
              </a:rPr>
              <a:t>构建优化</a:t>
            </a:r>
            <a:r>
              <a:rPr lang="en-US" altLang="zh-CN" sz="3400" spc="150">
                <a:solidFill>
                  <a:schemeClr val="bg1"/>
                </a:solidFill>
                <a:latin typeface="Arial" panose="020B0604020202020204" pitchFamily="34" charset="0"/>
                <a:ea typeface="微软雅黑" panose="020B0503020204020204" pitchFamily="34" charset="-122"/>
                <a:sym typeface="+mn-lt"/>
              </a:rPr>
              <a:t> &amp; Gradle Kotlin DSL</a:t>
            </a:r>
            <a:endParaRPr lang="en-US" altLang="zh-CN" sz="3400" spc="150">
              <a:solidFill>
                <a:schemeClr val="bg1"/>
              </a:solidFill>
              <a:latin typeface="Arial" panose="020B0604020202020204" pitchFamily="34" charset="0"/>
              <a:ea typeface="微软雅黑" panose="020B0503020204020204" pitchFamily="34" charset="-122"/>
              <a:sym typeface="+mn-lt"/>
            </a:endParaRPr>
          </a:p>
        </p:txBody>
      </p:sp>
      <p:sp>
        <p:nvSpPr>
          <p:cNvPr id="65" name="矩形 64"/>
          <p:cNvSpPr/>
          <p:nvPr>
            <p:custDataLst>
              <p:tags r:id="rId9"/>
            </p:custDataLst>
          </p:nvPr>
        </p:nvSpPr>
        <p:spPr>
          <a:xfrm>
            <a:off x="15285333" y="4336029"/>
            <a:ext cx="6508618" cy="351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nSpc>
                <a:spcPct val="120000"/>
              </a:lnSpc>
            </a:pPr>
            <a:endParaRPr lang="zh-CN" altLang="en-US" sz="2645" spc="150" dirty="0">
              <a:latin typeface="Arial" panose="020B0604020202020204" pitchFamily="34" charset="0"/>
              <a:ea typeface="微软雅黑" panose="020B0503020204020204" pitchFamily="34" charset="-122"/>
              <a:sym typeface="Arial" panose="020B0604020202020204" pitchFamily="34" charset="0"/>
            </a:endParaRPr>
          </a:p>
        </p:txBody>
      </p:sp>
      <p:sp>
        <p:nvSpPr>
          <p:cNvPr id="66" name="等腰三角形 65"/>
          <p:cNvSpPr/>
          <p:nvPr>
            <p:custDataLst>
              <p:tags r:id="rId10"/>
            </p:custDataLst>
          </p:nvPr>
        </p:nvSpPr>
        <p:spPr>
          <a:xfrm rot="10800000">
            <a:off x="15291201" y="7846503"/>
            <a:ext cx="3260820" cy="455651"/>
          </a:xfrm>
          <a:prstGeom prst="triangle">
            <a:avLst>
              <a:gd name="adj" fmla="val 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3400">
              <a:latin typeface="Arial" panose="020B0604020202020204" pitchFamily="34" charset="0"/>
              <a:ea typeface="微软雅黑" panose="020B0503020204020204" pitchFamily="34" charset="-122"/>
              <a:sym typeface="Arial" panose="020B0604020202020204" pitchFamily="34" charset="0"/>
            </a:endParaRPr>
          </a:p>
        </p:txBody>
      </p:sp>
      <p:sp>
        <p:nvSpPr>
          <p:cNvPr id="64" name="矩形 63"/>
          <p:cNvSpPr/>
          <p:nvPr>
            <p:custDataLst>
              <p:tags r:id="rId11"/>
            </p:custDataLst>
          </p:nvPr>
        </p:nvSpPr>
        <p:spPr>
          <a:xfrm>
            <a:off x="15483585" y="4810135"/>
            <a:ext cx="6329642" cy="2562264"/>
          </a:xfrm>
          <a:prstGeom prst="rect">
            <a:avLst/>
          </a:prstGeom>
        </p:spPr>
        <p:txBody>
          <a:bodyPr wrap="square" anchor="ctr">
            <a:normAutofit/>
          </a:bodyPr>
          <a:p>
            <a:pPr marL="0" indent="0" algn="l">
              <a:lnSpc>
                <a:spcPct val="120000"/>
              </a:lnSpc>
              <a:spcBef>
                <a:spcPts val="0"/>
              </a:spcBef>
              <a:spcAft>
                <a:spcPts val="0"/>
              </a:spcAft>
              <a:buSzPct val="100000"/>
            </a:pPr>
            <a:r>
              <a:rPr lang="en-US" sz="3400" spc="150">
                <a:solidFill>
                  <a:schemeClr val="bg1"/>
                </a:solidFill>
                <a:latin typeface="Arial" panose="020B0604020202020204" pitchFamily="34" charset="0"/>
                <a:ea typeface="微软雅黑" panose="020B0503020204020204" pitchFamily="34" charset="-122"/>
                <a:sym typeface="+mn-lt"/>
              </a:rPr>
              <a:t>Gradle</a:t>
            </a:r>
            <a:r>
              <a:rPr lang="zh-CN" altLang="en-US" sz="3400" spc="150">
                <a:solidFill>
                  <a:schemeClr val="bg1"/>
                </a:solidFill>
                <a:latin typeface="Arial" panose="020B0604020202020204" pitchFamily="34" charset="0"/>
                <a:ea typeface="微软雅黑" panose="020B0503020204020204" pitchFamily="34" charset="-122"/>
                <a:sym typeface="+mn-lt"/>
              </a:rPr>
              <a:t>课程总结：快速回顾、面试技巧</a:t>
            </a:r>
            <a:endParaRPr lang="zh-CN" altLang="en-US" sz="3400" spc="150">
              <a:solidFill>
                <a:schemeClr val="bg1"/>
              </a:solidFill>
              <a:latin typeface="Arial" panose="020B0604020202020204" pitchFamily="34" charset="0"/>
              <a:ea typeface="微软雅黑" panose="020B0503020204020204" pitchFamily="34" charset="-122"/>
              <a:sym typeface="+mn-lt"/>
            </a:endParaRPr>
          </a:p>
        </p:txBody>
      </p:sp>
      <p:sp>
        <p:nvSpPr>
          <p:cNvPr id="68" name="椭圆 67"/>
          <p:cNvSpPr/>
          <p:nvPr>
            <p:custDataLst>
              <p:tags r:id="rId12"/>
            </p:custDataLst>
          </p:nvPr>
        </p:nvSpPr>
        <p:spPr>
          <a:xfrm>
            <a:off x="11089429" y="8609531"/>
            <a:ext cx="692974" cy="692974"/>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lnSpcReduction="20000"/>
          </a:bodyPr>
          <a:p>
            <a:pPr algn="ctr"/>
            <a:r>
              <a:rPr lang="en-US" altLang="zh-CN" sz="3400" dirty="0">
                <a:solidFill>
                  <a:schemeClr val="bg1"/>
                </a:solidFill>
                <a:latin typeface="Arial" panose="020B0604020202020204" pitchFamily="34" charset="0"/>
                <a:ea typeface="微软雅黑" panose="020B0503020204020204" pitchFamily="34" charset="-122"/>
                <a:sym typeface="Arial" panose="020B0604020202020204" pitchFamily="34" charset="0"/>
              </a:rPr>
              <a:t>B</a:t>
            </a:r>
            <a:endParaRPr lang="en-US" altLang="zh-CN" sz="3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椭圆 70"/>
          <p:cNvSpPr/>
          <p:nvPr>
            <p:custDataLst>
              <p:tags r:id="rId13"/>
            </p:custDataLst>
          </p:nvPr>
        </p:nvSpPr>
        <p:spPr>
          <a:xfrm>
            <a:off x="18205533" y="8609531"/>
            <a:ext cx="692974" cy="692974"/>
          </a:xfrm>
          <a:prstGeom prst="ellipse">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lnSpcReduction="20000"/>
          </a:bodyPr>
          <a:p>
            <a:pPr algn="ctr"/>
            <a:r>
              <a:rPr lang="en-US" altLang="zh-CN" sz="3400" dirty="0">
                <a:solidFill>
                  <a:schemeClr val="bg1"/>
                </a:solidFill>
                <a:latin typeface="Arial" panose="020B0604020202020204" pitchFamily="34" charset="0"/>
                <a:ea typeface="微软雅黑" panose="020B0503020204020204" pitchFamily="34" charset="-122"/>
                <a:sym typeface="Arial" panose="020B0604020202020204" pitchFamily="34" charset="0"/>
              </a:rPr>
              <a:t>C</a:t>
            </a:r>
            <a:endParaRPr lang="en-US" altLang="zh-CN" sz="3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69895" y="4845050"/>
            <a:ext cx="18345785" cy="2363470"/>
          </a:xfrm>
        </p:spPr>
        <p:txBody>
          <a:bodyPr/>
          <a:p>
            <a:r>
              <a:rPr lang="en-US" spc="-200">
                <a:sym typeface="+mn-ea"/>
              </a:rPr>
              <a:t>Gradle Kotlin DSL</a:t>
            </a:r>
            <a:endParaRPr lang="en-US" spc="-200">
              <a:sym typeface="+mn-ea"/>
            </a:endParaRPr>
          </a:p>
        </p:txBody>
      </p:sp>
      <p:pic>
        <p:nvPicPr>
          <p:cNvPr id="3" name="图片 2" descr="303b32313533393132313bb5c6c5dd"/>
          <p:cNvPicPr>
            <a:picLocks noChangeAspect="1"/>
          </p:cNvPicPr>
          <p:nvPr/>
        </p:nvPicPr>
        <p:blipFill>
          <a:blip r:embed="rId1"/>
          <a:stretch>
            <a:fillRect/>
          </a:stretch>
        </p:blipFill>
        <p:spPr>
          <a:xfrm>
            <a:off x="5398135" y="5265420"/>
            <a:ext cx="1343660" cy="13436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en-US" b="1">
                <a:sym typeface="+mn-ea"/>
              </a:rPr>
              <a:t>从Groovy迁移到KTS</a:t>
            </a:r>
            <a:endParaRPr lang="en-US" b="1">
              <a:sym typeface="+mn-ea"/>
            </a:endParaRPr>
          </a:p>
        </p:txBody>
      </p:sp>
      <p:sp>
        <p:nvSpPr>
          <p:cNvPr id="6" name="矩形 5"/>
          <p:cNvSpPr/>
          <p:nvPr/>
        </p:nvSpPr>
        <p:spPr>
          <a:xfrm>
            <a:off x="720090" y="1800225"/>
            <a:ext cx="21754465" cy="6000750"/>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Android Gradle插件4.0支持在Gradle构建配置中使用Kotlin脚本 (KTS)，用于替代 Groovy（过去在Gradle配置文件中使用的编程语言）。</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将来，KTS会比Groovy更适合用于编写Gradle脚本，因为采用Kotlin编写的代码可读性更高，并且Kotlin提供了更好的编译时检查和IDE支持。</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虽然与Groovy相比，KTS当前能更好地在Android Studio的代码编辑器中集成，但采用KTS 的构建速度往往比采用Groovy慢，因此在迁移到 KTS 时应考虑构建性能。</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en-US" b="1">
                <a:sym typeface="+mn-ea"/>
              </a:rPr>
              <a:t>KTS</a:t>
            </a:r>
            <a:endParaRPr lang="en-US" b="1">
              <a:sym typeface="+mn-ea"/>
            </a:endParaRPr>
          </a:p>
        </p:txBody>
      </p:sp>
      <p:sp>
        <p:nvSpPr>
          <p:cNvPr id="6" name="矩形 5"/>
          <p:cNvSpPr/>
          <p:nvPr/>
        </p:nvSpPr>
        <p:spPr>
          <a:xfrm>
            <a:off x="720090" y="1800225"/>
            <a:ext cx="21754465" cy="4030980"/>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KTS：是指Kotlin脚本，这是Gradle在构建配置文件中使用的一种Kotlin语言形式。Kotlin脚本是可从命令行运行的Kotlin代码。</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Kotlin DSL：主要是指Android Gradle插件Kotlin DSL，有时也指底层Gradle Kotlin DSL</a:t>
            </a: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endPar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60000"/>
              </a:lnSpc>
              <a:buClrTx/>
              <a:buSzTx/>
              <a:buFont typeface="Wingdings" panose="05000000000000000000" charset="0"/>
              <a:buChar char="Ø"/>
            </a:pP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用Kotlin编写的Gradle build文件使用.gradle.kts文件扩展名。</a:t>
            </a:r>
            <a:endPar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b="1">
                <a:sym typeface="+mn-ea"/>
              </a:rPr>
              <a:t>迁移时单个文件进行</a:t>
            </a:r>
            <a:endParaRPr lang="zh-CN" altLang="en-US" b="1">
              <a:sym typeface="+mn-ea"/>
            </a:endParaRPr>
          </a:p>
        </p:txBody>
      </p:sp>
      <p:sp>
        <p:nvSpPr>
          <p:cNvPr id="6" name="矩形 5"/>
          <p:cNvSpPr/>
          <p:nvPr/>
        </p:nvSpPr>
        <p:spPr>
          <a:xfrm>
            <a:off x="720090" y="1800225"/>
            <a:ext cx="21754465" cy="4030980"/>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由于可以在项目中结合使用Groovy build文件和KTS build文件，因此将项目转换为KTS 的一个简单方法是先选择一个简单的build文件（例如settings.gradle），将其重命名为 settings.gradle.kts，然后将其内容转换为KTS。之后，确保项目在迁移每个build 文件之后仍然可以编译。</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69895" y="4845050"/>
            <a:ext cx="18345785" cy="2363470"/>
          </a:xfrm>
        </p:spPr>
        <p:txBody>
          <a:bodyPr/>
          <a:p>
            <a:r>
              <a:rPr lang="en-US" spc="-200">
                <a:sym typeface="+mn-ea"/>
              </a:rPr>
              <a:t>Gradle</a:t>
            </a:r>
            <a:r>
              <a:rPr lang="zh-CN" altLang="en-US" spc="-200">
                <a:sym typeface="+mn-ea"/>
              </a:rPr>
              <a:t>课程总结</a:t>
            </a:r>
            <a:endParaRPr lang="zh-CN" altLang="en-US" spc="-200">
              <a:sym typeface="+mn-ea"/>
            </a:endParaRPr>
          </a:p>
        </p:txBody>
      </p:sp>
      <p:pic>
        <p:nvPicPr>
          <p:cNvPr id="3" name="图片 2" descr="303b32313533393132313bb5c6c5dd"/>
          <p:cNvPicPr>
            <a:picLocks noChangeAspect="1"/>
          </p:cNvPicPr>
          <p:nvPr/>
        </p:nvPicPr>
        <p:blipFill>
          <a:blip r:embed="rId1"/>
          <a:stretch>
            <a:fillRect/>
          </a:stretch>
        </p:blipFill>
        <p:spPr>
          <a:xfrm>
            <a:off x="6064885" y="5265420"/>
            <a:ext cx="1343660" cy="13436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en-US" altLang="zh-CN" b="1">
                <a:sym typeface="+mn-ea"/>
              </a:rPr>
              <a:t>Gradle</a:t>
            </a:r>
            <a:r>
              <a:rPr lang="zh-CN" altLang="en-US" b="1">
                <a:sym typeface="+mn-ea"/>
              </a:rPr>
              <a:t>学了就要掌握</a:t>
            </a:r>
            <a:endParaRPr lang="zh-CN" altLang="en-US" b="1">
              <a:sym typeface="+mn-ea"/>
            </a:endParaRPr>
          </a:p>
        </p:txBody>
      </p:sp>
      <p:sp>
        <p:nvSpPr>
          <p:cNvPr id="6" name="矩形 5"/>
          <p:cNvSpPr/>
          <p:nvPr/>
        </p:nvSpPr>
        <p:spPr>
          <a:xfrm>
            <a:off x="720090" y="1800225"/>
            <a:ext cx="21754465" cy="9555480"/>
          </a:xfrm>
          <a:prstGeom prst="rect">
            <a:avLst/>
          </a:prstGeom>
        </p:spPr>
        <p:txBody>
          <a:bodyPr wrap="square">
            <a:spAutoFit/>
          </a:bodyPr>
          <a:p>
            <a:pPr marL="571500" indent="-571500" algn="l" latinLnBrk="1">
              <a:lnSpc>
                <a:spcPct val="150000"/>
              </a:lnSpc>
              <a:buClrTx/>
              <a:buSzTx/>
              <a:buFont typeface="Wingdings" panose="05000000000000000000" charset="0"/>
              <a:buChar char="Ø"/>
            </a:pPr>
            <a:r>
              <a:rPr 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Groovy</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语法（基础语法、闭包等）及动态特性</a:t>
            </a: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 </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MOP</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元编程）。</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50000"/>
              </a:lnSpc>
              <a:buClrTx/>
              <a:buSzTx/>
              <a:buFont typeface="Wingdings" panose="05000000000000000000" charset="0"/>
              <a:buChar char="Ø"/>
            </a:pP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Gradle运行机制，生命周期，钩子函数。</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50000"/>
              </a:lnSpc>
              <a:buClrTx/>
              <a:buSzTx/>
              <a:buFont typeface="Wingdings" panose="05000000000000000000" charset="0"/>
              <a:buChar char="Ø"/>
            </a:pP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.gradle</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脚本的本质就是</a:t>
            </a: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project</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对象的操作。（根</a:t>
            </a: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gradle</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脚本的不同，</a:t>
            </a: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buildscript</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50000"/>
              </a:lnSpc>
              <a:buClrTx/>
              <a:buSzTx/>
              <a:buFont typeface="Wingdings" panose="05000000000000000000" charset="0"/>
              <a:buChar char="Ø"/>
            </a:pP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Gradle</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提供的属性</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扩展</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endPar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50000"/>
              </a:lnSpc>
              <a:buClrTx/>
              <a:buSzTx/>
              <a:buFont typeface="Wingdings" panose="05000000000000000000" charset="0"/>
              <a:buChar char="Ø"/>
            </a:pP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Gradle</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任务及插件的实现。</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50000"/>
              </a:lnSpc>
              <a:buClrTx/>
              <a:buSzTx/>
              <a:buFont typeface="Wingdings" panose="05000000000000000000" charset="0"/>
              <a:buChar char="Ø"/>
            </a:pP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Gradle</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依赖管理，解决依赖冲突问题。</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50000"/>
              </a:lnSpc>
              <a:buClrTx/>
              <a:buSzTx/>
              <a:buFont typeface="Wingdings" panose="05000000000000000000" charset="0"/>
              <a:buChar char="Ø"/>
            </a:pP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Gradle Plugin for Android</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50000"/>
              </a:lnSpc>
              <a:buClrTx/>
              <a:buSzTx/>
              <a:buFont typeface="Wingdings" panose="05000000000000000000" charset="0"/>
              <a:buChar char="l"/>
            </a:pPr>
            <a:r>
              <a:rPr lang="zh-CN" altLang="en-US"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defaultConfig，自定义产品风味及变种。</a:t>
            </a:r>
            <a:endParaRPr lang="zh-CN" altLang="en-US"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50000"/>
              </a:lnSpc>
              <a:buClrTx/>
              <a:buSzTx/>
              <a:buFont typeface="Wingdings" panose="05000000000000000000" charset="0"/>
              <a:buChar char="l"/>
            </a:pPr>
            <a:r>
              <a:rPr lang="en-US" alt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productFlavors</a:t>
            </a:r>
            <a:r>
              <a:rPr lang="zh-CN" altLang="en-US"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及构建维度。</a:t>
            </a:r>
            <a:endParaRPr lang="zh-CN" altLang="en-US"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50000"/>
              </a:lnSpc>
              <a:buClrTx/>
              <a:buSzTx/>
              <a:buFont typeface="Wingdings" panose="05000000000000000000" charset="0"/>
              <a:buChar char="l"/>
            </a:pPr>
            <a:r>
              <a:rPr lang="en-US" alt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buildTypes</a:t>
            </a:r>
            <a:r>
              <a:rPr lang="zh-CN" altLang="en-US"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r>
              <a:rPr lang="en-US" alt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aaptOptions</a:t>
            </a:r>
            <a:r>
              <a:rPr lang="zh-CN" altLang="en-US"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r>
              <a:rPr lang="en-US" alt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dexOptions</a:t>
            </a:r>
            <a:r>
              <a:rPr lang="zh-CN" altLang="en-US"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r>
              <a:rPr lang="en-US" alt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compileOptions ...</a:t>
            </a:r>
            <a:endParaRPr lang="en-US" alt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50000"/>
              </a:lnSpc>
              <a:buClrTx/>
              <a:buSzTx/>
              <a:buFont typeface="Wingdings" panose="05000000000000000000" charset="0"/>
              <a:buChar char="l"/>
            </a:pPr>
            <a:r>
              <a:rPr lang="en-US" altLang="zh-CN"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AGP</a:t>
            </a:r>
            <a:r>
              <a:rPr lang="zh-CN" altLang="en-US"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的各种内置构建任务及特殊处理等等</a:t>
            </a:r>
            <a:endParaRPr lang="zh-CN" altLang="en-US" sz="36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en-US" altLang="zh-CN" b="1">
                <a:sym typeface="+mn-ea"/>
              </a:rPr>
              <a:t>Gradle</a:t>
            </a:r>
            <a:r>
              <a:rPr lang="zh-CN" altLang="en-US" b="1">
                <a:sym typeface="+mn-ea"/>
              </a:rPr>
              <a:t>面试问你啥？</a:t>
            </a:r>
            <a:endParaRPr lang="zh-CN" altLang="en-US" b="1">
              <a:sym typeface="+mn-ea"/>
            </a:endParaRPr>
          </a:p>
        </p:txBody>
      </p:sp>
      <p:sp>
        <p:nvSpPr>
          <p:cNvPr id="6" name="矩形 5"/>
          <p:cNvSpPr/>
          <p:nvPr/>
        </p:nvSpPr>
        <p:spPr>
          <a:xfrm>
            <a:off x="720090" y="1800225"/>
            <a:ext cx="21754465" cy="3046095"/>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基本就是上面提到过的必须掌握的内容。</a:t>
            </a:r>
            <a:endPar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60000"/>
              </a:lnSpc>
              <a:buClrTx/>
              <a:buSzTx/>
              <a:buFont typeface="Wingdings" panose="05000000000000000000" charset="0"/>
              <a:buChar char="Ø"/>
            </a:pP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面试有一套技巧的，即使你答不上这个点，也一定要自己掌控节奏。自信一点，向面试官表示你了解很多</a:t>
            </a:r>
            <a:r>
              <a:rPr lang="en-US" alt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Gradle</a:t>
            </a:r>
            <a:r>
              <a:rPr lang="zh-CN" altLang="en-US"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其它相关内容！</a:t>
            </a:r>
            <a:endParaRPr sz="4000">
              <a:solidFill>
                <a:srgbClr val="FF0000"/>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b="1">
                <a:sym typeface="+mn-ea"/>
              </a:rPr>
              <a:t>面试技巧</a:t>
            </a:r>
            <a:endParaRPr lang="zh-CN" altLang="en-US" b="1">
              <a:sym typeface="+mn-ea"/>
            </a:endParaRPr>
          </a:p>
        </p:txBody>
      </p:sp>
      <p:sp>
        <p:nvSpPr>
          <p:cNvPr id="6" name="矩形 5"/>
          <p:cNvSpPr/>
          <p:nvPr/>
        </p:nvSpPr>
        <p:spPr>
          <a:xfrm>
            <a:off x="720090" y="1800225"/>
            <a:ext cx="21754465" cy="8094980"/>
          </a:xfrm>
          <a:prstGeom prst="rect">
            <a:avLst/>
          </a:prstGeom>
        </p:spPr>
        <p:txBody>
          <a:bodyPr wrap="square">
            <a:spAutoFit/>
          </a:bodyPr>
          <a:p>
            <a:pPr marL="571500" indent="-571500" algn="l" latinLnBrk="1">
              <a:lnSpc>
                <a:spcPct val="17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举个栗子，面试官问你对组件化怎么理解？</a:t>
            </a: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你可以从这个路线出发：</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70000"/>
              </a:lnSpc>
              <a:buClrTx/>
              <a:buSzTx/>
              <a:buFont typeface="Wingdings" panose="05000000000000000000" charset="0"/>
              <a:buChar char="l"/>
            </a:pP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组件化是什么玩意？</a:t>
            </a:r>
            <a:endPar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70000"/>
              </a:lnSpc>
              <a:buClrTx/>
              <a:buSzTx/>
              <a:buFont typeface="Wingdings" panose="05000000000000000000" charset="0"/>
              <a:buChar char="l"/>
            </a:pP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组件化开发能解决什么问题？为什么使用组件化？</a:t>
            </a: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怎么去实现组件化的？</a:t>
            </a:r>
            <a:endPar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70000"/>
              </a:lnSpc>
              <a:buClrTx/>
              <a:buSzTx/>
              <a:buFont typeface="Wingdings" panose="05000000000000000000" charset="0"/>
              <a:buChar char="l"/>
            </a:pP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在组件化开发会遇到哪些问题，怎么解决？</a:t>
            </a:r>
            <a:r>
              <a:rPr 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资源复用及冲突、</a:t>
            </a: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gradle</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优化、组件通信等等</a:t>
            </a:r>
            <a:r>
              <a:rPr 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endPar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70000"/>
              </a:lnSpc>
              <a:buClrTx/>
              <a:buSzTx/>
              <a:buFont typeface="Wingdings" panose="05000000000000000000" charset="0"/>
              <a:buChar char="l"/>
            </a:pPr>
            <a:r>
              <a:rPr 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分析</a:t>
            </a: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重要的相关技术，比如这个组件通信要用到路由！</a:t>
            </a:r>
            <a:endPar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70000"/>
              </a:lnSpc>
              <a:buClrTx/>
              <a:buSzTx/>
              <a:buFont typeface="Wingdings" panose="05000000000000000000" charset="0"/>
              <a:buChar char="l"/>
            </a:pPr>
            <a:r>
              <a:rPr 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然后</a:t>
            </a: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分析</a:t>
            </a:r>
            <a:r>
              <a:rPr 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一波</a:t>
            </a: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主流的路由框架，</a:t>
            </a:r>
            <a:r>
              <a:rPr 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把你理解的</a:t>
            </a: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核心实现和技术点分析</a:t>
            </a:r>
            <a:r>
              <a:rPr 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到位</a:t>
            </a: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endPar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70000"/>
              </a:lnSpc>
              <a:buClrTx/>
              <a:buSzTx/>
              <a:buFont typeface="Wingdings" panose="05000000000000000000" charset="0"/>
              <a:buChar char="l"/>
            </a:pPr>
            <a:r>
              <a:rPr sz="3800">
                <a:solidFill>
                  <a:srgbClr val="FF0000"/>
                </a:solidFill>
                <a:uFillTx/>
                <a:latin typeface="微软雅黑" panose="020B0503020204020204" pitchFamily="34" charset="-122"/>
                <a:ea typeface="黑体" panose="02010609060101010101" pitchFamily="49" charset="-122"/>
                <a:cs typeface="微软雅黑" panose="020B0503020204020204" pitchFamily="34" charset="-122"/>
                <a:sym typeface="+mn-ea"/>
              </a:rPr>
              <a:t>还是那句老话：即使面试问到你的内容你有些点答不上，但是只要你了解相关的内容，一定要想办法主动引导，往上面这条路线上去靠。千万不要答不上来，就什么都不说了！</a:t>
            </a:r>
            <a:endParaRPr sz="3800">
              <a:solidFill>
                <a:srgbClr val="FF0000"/>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333976" y="3559808"/>
            <a:ext cx="11744209" cy="1337945"/>
          </a:xfrm>
          <a:prstGeom prst="rect">
            <a:avLst/>
          </a:prstGeom>
          <a:noFill/>
        </p:spPr>
        <p:txBody>
          <a:bodyPr wrap="square" rtlCol="0">
            <a:spAutoFit/>
          </a:bodyPr>
          <a:lstStyle/>
          <a:p>
            <a:pPr algn="l">
              <a:lnSpc>
                <a:spcPct val="150000"/>
              </a:lnSpc>
            </a:pPr>
            <a:r>
              <a:rPr lang="en-US" altLang="zh-CN" sz="5395" b="1">
                <a:solidFill>
                  <a:srgbClr val="595959"/>
                </a:solidFill>
                <a:latin typeface="微软雅黑" panose="020B0503020204020204" pitchFamily="34" charset="-122"/>
                <a:ea typeface="黑体" panose="02010609060101010101" pitchFamily="49" charset="-122"/>
                <a:cs typeface="微软雅黑" panose="020B0503020204020204" pitchFamily="34" charset="-122"/>
              </a:rPr>
              <a:t>Zee</a:t>
            </a:r>
            <a:endParaRPr lang="en-US" altLang="zh-CN" sz="5395" b="1">
              <a:solidFill>
                <a:srgbClr val="595959"/>
              </a:solidFill>
              <a:latin typeface="微软雅黑" panose="020B0503020204020204" pitchFamily="34" charset="-122"/>
              <a:ea typeface="黑体" panose="02010609060101010101" pitchFamily="49" charset="-122"/>
              <a:cs typeface="微软雅黑" panose="020B0503020204020204" pitchFamily="34" charset="-122"/>
            </a:endParaRPr>
          </a:p>
        </p:txBody>
      </p:sp>
      <p:sp>
        <p:nvSpPr>
          <p:cNvPr id="9" name="TextBox 8"/>
          <p:cNvSpPr txBox="1"/>
          <p:nvPr/>
        </p:nvSpPr>
        <p:spPr>
          <a:xfrm>
            <a:off x="7367270" y="5741035"/>
            <a:ext cx="12122150" cy="829945"/>
          </a:xfrm>
          <a:prstGeom prst="rect">
            <a:avLst/>
          </a:prstGeom>
          <a:noFill/>
        </p:spPr>
        <p:txBody>
          <a:bodyPr wrap="square" rtlCol="0">
            <a:spAutoFit/>
          </a:bodyPr>
          <a:lstStyle/>
          <a:p>
            <a:pPr>
              <a:lnSpc>
                <a:spcPct val="150000"/>
              </a:lnSpc>
            </a:pPr>
            <a:r>
              <a:rPr lang="zh-CN" sz="3200" dirty="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rPr>
              <a:t>曾任阿里</a:t>
            </a:r>
            <a:r>
              <a:rPr lang="en-US" altLang="zh-CN" sz="3200" dirty="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rPr>
              <a:t>Andorid</a:t>
            </a:r>
            <a:r>
              <a:rPr lang="zh-CN" sz="3200" dirty="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rPr>
              <a:t>架构师，擅长移动架构、性能安全等领域。</a:t>
            </a:r>
            <a:endParaRPr lang="zh-CN" altLang="en-US" sz="3200" dirty="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endParaRPr>
          </a:p>
        </p:txBody>
      </p:sp>
      <p:sp>
        <p:nvSpPr>
          <p:cNvPr id="14" name="标题 13"/>
          <p:cNvSpPr>
            <a:spLocks noGrp="1"/>
          </p:cNvSpPr>
          <p:nvPr>
            <p:ph type="title"/>
          </p:nvPr>
        </p:nvSpPr>
        <p:spPr/>
        <p:txBody>
          <a:bodyPr/>
          <a:lstStyle/>
          <a:p>
            <a:pPr algn="l">
              <a:buClrTx/>
              <a:buSzTx/>
              <a:buFontTx/>
            </a:pPr>
            <a:r>
              <a:rPr lang="en-US" altLang="zh-CN" sz="6000" b="1"/>
              <a:t>讲师简介</a:t>
            </a:r>
            <a:endParaRPr lang="en-US" altLang="zh-CN" sz="6000" b="1"/>
          </a:p>
        </p:txBody>
      </p:sp>
      <p:sp>
        <p:nvSpPr>
          <p:cNvPr id="13" name="TextBox 12"/>
          <p:cNvSpPr txBox="1"/>
          <p:nvPr/>
        </p:nvSpPr>
        <p:spPr>
          <a:xfrm>
            <a:off x="7333976" y="4750851"/>
            <a:ext cx="12104185" cy="1014730"/>
          </a:xfrm>
          <a:prstGeom prst="rect">
            <a:avLst/>
          </a:prstGeom>
          <a:noFill/>
        </p:spPr>
        <p:txBody>
          <a:bodyPr wrap="square" rtlCol="0">
            <a:spAutoFit/>
          </a:bodyPr>
          <a:lstStyle/>
          <a:p>
            <a:pPr algn="l">
              <a:lnSpc>
                <a:spcPct val="150000"/>
              </a:lnSpc>
            </a:pPr>
            <a:r>
              <a:rPr lang="zh-CN" altLang="en-US" sz="3995" b="1">
                <a:solidFill>
                  <a:srgbClr val="595959"/>
                </a:solidFill>
                <a:latin typeface="微软雅黑" panose="020B0503020204020204" pitchFamily="34" charset="-122"/>
                <a:ea typeface="黑体" panose="02010609060101010101" pitchFamily="49" charset="-122"/>
              </a:rPr>
              <a:t>动脑学院</a:t>
            </a:r>
            <a:r>
              <a:rPr lang="en-US" altLang="zh-CN" sz="3995" b="1">
                <a:solidFill>
                  <a:srgbClr val="595959"/>
                </a:solidFill>
                <a:latin typeface="微软雅黑" panose="020B0503020204020204" pitchFamily="34" charset="-122"/>
                <a:ea typeface="黑体" panose="02010609060101010101" pitchFamily="49" charset="-122"/>
              </a:rPr>
              <a:t>Android</a:t>
            </a:r>
            <a:r>
              <a:rPr lang="zh-CN" altLang="en-US" sz="3995" b="1">
                <a:solidFill>
                  <a:srgbClr val="595959"/>
                </a:solidFill>
                <a:latin typeface="微软雅黑" panose="020B0503020204020204" pitchFamily="34" charset="-122"/>
                <a:ea typeface="黑体" panose="02010609060101010101" pitchFamily="49" charset="-122"/>
              </a:rPr>
              <a:t>高级讲师</a:t>
            </a:r>
            <a:endParaRPr lang="zh-CN" altLang="en-US" sz="3995" b="1">
              <a:solidFill>
                <a:srgbClr val="595959"/>
              </a:solidFill>
              <a:latin typeface="微软雅黑" panose="020B0503020204020204" pitchFamily="34" charset="-122"/>
              <a:ea typeface="黑体" panose="02010609060101010101" pitchFamily="49" charset="-122"/>
            </a:endParaRPr>
          </a:p>
        </p:txBody>
      </p:sp>
      <p:sp>
        <p:nvSpPr>
          <p:cNvPr id="3" name="TextBox 8"/>
          <p:cNvSpPr txBox="1"/>
          <p:nvPr/>
        </p:nvSpPr>
        <p:spPr>
          <a:xfrm>
            <a:off x="7244080" y="7065010"/>
            <a:ext cx="14359255" cy="875665"/>
          </a:xfrm>
          <a:prstGeom prst="rect">
            <a:avLst/>
          </a:prstGeom>
          <a:noFill/>
        </p:spPr>
        <p:txBody>
          <a:bodyPr wrap="square" rtlCol="0">
            <a:spAutoFit/>
          </a:bodyPr>
          <a:p>
            <a:pPr>
              <a:lnSpc>
                <a:spcPct val="150000"/>
              </a:lnSpc>
            </a:pPr>
            <a:r>
              <a:rPr lang="en-US" altLang="zh-CN" sz="3400" dirty="0">
                <a:solidFill>
                  <a:schemeClr val="tx1">
                    <a:lumMod val="85000"/>
                    <a:lumOff val="15000"/>
                  </a:schemeClr>
                </a:solidFill>
                <a:uFillTx/>
                <a:latin typeface="楷体" panose="02010609060101010101" charset="-122"/>
                <a:ea typeface="楷体" panose="02010609060101010101" charset="-122"/>
                <a:cs typeface="楷体" panose="02010609060101010101" charset="-122"/>
              </a:rPr>
              <a:t>“</a:t>
            </a:r>
            <a:r>
              <a:rPr lang="zh-CN" altLang="en-US" sz="3400" dirty="0">
                <a:solidFill>
                  <a:schemeClr val="tx1">
                    <a:lumMod val="85000"/>
                    <a:lumOff val="15000"/>
                  </a:schemeClr>
                </a:solidFill>
                <a:uFillTx/>
                <a:latin typeface="楷体" panose="02010609060101010101" charset="-122"/>
                <a:ea typeface="楷体" panose="02010609060101010101" charset="-122"/>
                <a:cs typeface="楷体" panose="02010609060101010101" charset="-122"/>
                <a:sym typeface="+mn-ea"/>
              </a:rPr>
              <a:t>欲速则不达，见小利则大事不成。</a:t>
            </a:r>
            <a:r>
              <a:rPr lang="en-US" altLang="zh-CN" sz="3400" dirty="0">
                <a:solidFill>
                  <a:schemeClr val="tx1">
                    <a:lumMod val="85000"/>
                    <a:lumOff val="15000"/>
                  </a:schemeClr>
                </a:solidFill>
                <a:uFillTx/>
                <a:latin typeface="楷体" panose="02010609060101010101" charset="-122"/>
                <a:ea typeface="楷体" panose="02010609060101010101" charset="-122"/>
                <a:cs typeface="楷体" panose="02010609060101010101" charset="-122"/>
              </a:rPr>
              <a:t>”</a:t>
            </a:r>
            <a:endParaRPr lang="en-US" altLang="zh-CN" sz="3400" dirty="0">
              <a:solidFill>
                <a:schemeClr val="tx1">
                  <a:lumMod val="85000"/>
                  <a:lumOff val="15000"/>
                </a:schemeClr>
              </a:solidFill>
              <a:uFillTx/>
              <a:latin typeface="楷体" panose="02010609060101010101" charset="-122"/>
              <a:ea typeface="楷体" panose="02010609060101010101" charset="-122"/>
              <a:cs typeface="楷体" panose="02010609060101010101" charset="-122"/>
            </a:endParaRPr>
          </a:p>
        </p:txBody>
      </p:sp>
      <p:pic>
        <p:nvPicPr>
          <p:cNvPr id="4" name="图片 3" descr="捕获"/>
          <p:cNvPicPr>
            <a:picLocks noChangeAspect="1"/>
          </p:cNvPicPr>
          <p:nvPr/>
        </p:nvPicPr>
        <p:blipFill>
          <a:blip r:embed="rId1"/>
          <a:stretch>
            <a:fillRect/>
          </a:stretch>
        </p:blipFill>
        <p:spPr>
          <a:xfrm>
            <a:off x="2879090" y="3914775"/>
            <a:ext cx="3381375" cy="44564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69895" y="4845050"/>
            <a:ext cx="18345785" cy="2363470"/>
          </a:xfrm>
        </p:spPr>
        <p:txBody>
          <a:bodyPr/>
          <a:p>
            <a:r>
              <a:rPr lang="en-US" altLang="zh-CN" spc="-200">
                <a:sym typeface="+mn-ea"/>
              </a:rPr>
              <a:t>Android Gradle</a:t>
            </a:r>
            <a:r>
              <a:rPr lang="zh-CN" altLang="en-US" spc="-200">
                <a:sym typeface="+mn-ea"/>
              </a:rPr>
              <a:t>测试集成</a:t>
            </a:r>
            <a:endParaRPr lang="zh-CN" altLang="en-US" spc="-200">
              <a:sym typeface="+mn-ea"/>
            </a:endParaRPr>
          </a:p>
        </p:txBody>
      </p:sp>
      <p:pic>
        <p:nvPicPr>
          <p:cNvPr id="3" name="图片 2" descr="303b32313533393132313bb5c6c5dd"/>
          <p:cNvPicPr>
            <a:picLocks noChangeAspect="1"/>
          </p:cNvPicPr>
          <p:nvPr/>
        </p:nvPicPr>
        <p:blipFill>
          <a:blip r:embed="rId1"/>
          <a:stretch>
            <a:fillRect/>
          </a:stretch>
        </p:blipFill>
        <p:spPr>
          <a:xfrm>
            <a:off x="3733800" y="5264785"/>
            <a:ext cx="1343660" cy="13436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en-US" b="1">
                <a:sym typeface="+mn-ea"/>
              </a:rPr>
              <a:t>JUnit</a:t>
            </a:r>
            <a:endParaRPr lang="en-US" b="1">
              <a:sym typeface="+mn-ea"/>
            </a:endParaRPr>
          </a:p>
        </p:txBody>
      </p:sp>
      <p:sp>
        <p:nvSpPr>
          <p:cNvPr id="6" name="矩形 5"/>
          <p:cNvSpPr/>
          <p:nvPr/>
        </p:nvSpPr>
        <p:spPr>
          <a:xfrm>
            <a:off x="720090" y="1800225"/>
            <a:ext cx="21657945" cy="3692525"/>
          </a:xfrm>
          <a:prstGeom prst="rect">
            <a:avLst/>
          </a:prstGeom>
        </p:spPr>
        <p:txBody>
          <a:bodyPr wrap="square">
            <a:spAutoFit/>
          </a:bodyPr>
          <a:p>
            <a:pPr marL="571500" indent="-571500" algn="l" latinLnBrk="1">
              <a:lnSpc>
                <a:spcPct val="15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JUnit是Java最基础的测试框架。使用时在app的build文件中添加依赖。注意：用于测试环境</a:t>
            </a: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的依赖使用</a:t>
            </a:r>
            <a:r>
              <a:rPr lang="en-US" alt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testImplementation</a:t>
            </a: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开头。</a:t>
            </a:r>
            <a:endPar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50000"/>
              </a:lnSpc>
              <a:buClrTx/>
              <a:buSzTx/>
              <a:buFont typeface="Wingdings" panose="05000000000000000000" charset="0"/>
              <a:buChar char="l"/>
            </a:pPr>
            <a:r>
              <a:rPr 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使用注解的方法</a:t>
            </a:r>
            <a:r>
              <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执行顺序：@BeforeClass –&gt; @Before –&gt; @Test –&gt; @After –&gt; @AfterClass</a:t>
            </a:r>
            <a:endPar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571500" indent="-571500" algn="l" latinLnBrk="1">
              <a:lnSpc>
                <a:spcPct val="150000"/>
              </a:lnSpc>
              <a:buClrTx/>
              <a:buSzTx/>
              <a:buFont typeface="Wingdings" panose="05000000000000000000" charset="0"/>
              <a:buChar char="Ø"/>
            </a:pPr>
            <a:endParaRPr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4274820" y="4818380"/>
            <a:ext cx="15060930" cy="717740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en-US" b="1">
                <a:sym typeface="+mn-ea"/>
              </a:rPr>
              <a:t>Assert</a:t>
            </a:r>
            <a:endParaRPr lang="en-US" b="1">
              <a:sym typeface="+mn-ea"/>
            </a:endParaRPr>
          </a:p>
        </p:txBody>
      </p:sp>
      <p:sp>
        <p:nvSpPr>
          <p:cNvPr id="6" name="矩形 5"/>
          <p:cNvSpPr/>
          <p:nvPr/>
        </p:nvSpPr>
        <p:spPr>
          <a:xfrm>
            <a:off x="720090" y="1800225"/>
            <a:ext cx="21657945" cy="1026795"/>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使用</a:t>
            </a: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Assert</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断言，可以在集成测试中快速检查测试结果。</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3336290" y="3294380"/>
            <a:ext cx="17223740" cy="818578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en-US" b="1">
                <a:sym typeface="+mn-ea"/>
              </a:rPr>
              <a:t>AndroidJUnit4</a:t>
            </a:r>
            <a:endParaRPr lang="en-US" b="1">
              <a:sym typeface="+mn-ea"/>
            </a:endParaRPr>
          </a:p>
        </p:txBody>
      </p:sp>
      <p:sp>
        <p:nvSpPr>
          <p:cNvPr id="6" name="矩形 5"/>
          <p:cNvSpPr/>
          <p:nvPr/>
        </p:nvSpPr>
        <p:spPr>
          <a:xfrm>
            <a:off x="720090" y="1800225"/>
            <a:ext cx="21657945" cy="4818380"/>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lang="en-US"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AndroidJUnit4</a:t>
            </a:r>
            <a:r>
              <a:rPr lang="zh-CN" altLang="en-US"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针对</a:t>
            </a:r>
            <a:r>
              <a:rPr lang="en-US" alt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Andorid</a:t>
            </a:r>
            <a:r>
              <a:rPr lang="zh-CN" altLang="en-US"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应用运行时的单元测试。</a:t>
            </a:r>
            <a:endParaRPr lang="zh-CN" altLang="en-US"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需要使用</a:t>
            </a: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 </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testInstrumentationRunner "androidx.test.runner.AndroidJUnitRunner"</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在类上使用@RunWith(AndroidJUnit4.class)注解表示一个</a:t>
            </a: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Andorid Test</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类。</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其它注解的使用和</a:t>
            </a: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JUnit</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基本一致。</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AndroidJUnit</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可以获取运行时的</a:t>
            </a:r>
            <a:r>
              <a:rPr lang="en-US" alt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Context</a:t>
            </a:r>
            <a:r>
              <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，来进行一些特殊的测试。</a:t>
            </a:r>
            <a:endParaRPr lang="zh-CN" altLang="en-US"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69895" y="4845050"/>
            <a:ext cx="18345785" cy="2363470"/>
          </a:xfrm>
        </p:spPr>
        <p:txBody>
          <a:bodyPr/>
          <a:p>
            <a:r>
              <a:rPr lang="en-US" spc="-200">
                <a:sym typeface="+mn-ea"/>
              </a:rPr>
              <a:t>Gradle </a:t>
            </a:r>
            <a:r>
              <a:rPr lang="zh-CN" altLang="en-US" spc="-200">
                <a:sym typeface="+mn-ea"/>
              </a:rPr>
              <a:t>构建优化</a:t>
            </a:r>
            <a:endParaRPr lang="zh-CN" altLang="en-US" spc="-200">
              <a:sym typeface="+mn-ea"/>
            </a:endParaRPr>
          </a:p>
        </p:txBody>
      </p:sp>
      <p:pic>
        <p:nvPicPr>
          <p:cNvPr id="3" name="图片 2" descr="303b32313533393132313bb5c6c5dd"/>
          <p:cNvPicPr>
            <a:picLocks noChangeAspect="1"/>
          </p:cNvPicPr>
          <p:nvPr/>
        </p:nvPicPr>
        <p:blipFill>
          <a:blip r:embed="rId1"/>
          <a:stretch>
            <a:fillRect/>
          </a:stretch>
        </p:blipFill>
        <p:spPr>
          <a:xfrm>
            <a:off x="5931535" y="5265420"/>
            <a:ext cx="1343660" cy="13436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b="1">
                <a:sym typeface="+mn-ea"/>
              </a:rPr>
              <a:t>并行编译开启</a:t>
            </a:r>
            <a:endParaRPr lang="zh-CN" altLang="en-US" b="1">
              <a:sym typeface="+mn-ea"/>
            </a:endParaRPr>
          </a:p>
        </p:txBody>
      </p:sp>
      <p:sp>
        <p:nvSpPr>
          <p:cNvPr id="6" name="矩形 5"/>
          <p:cNvSpPr/>
          <p:nvPr/>
        </p:nvSpPr>
        <p:spPr>
          <a:xfrm>
            <a:off x="720090" y="1800225"/>
            <a:ext cx="21657945" cy="2996565"/>
          </a:xfrm>
          <a:prstGeom prst="rect">
            <a:avLst/>
          </a:prstGeom>
        </p:spPr>
        <p:txBody>
          <a:bodyPr wrap="square">
            <a:spAutoFit/>
          </a:bodyPr>
          <a:p>
            <a:pPr marL="571500" indent="-571500" algn="l" latinLnBrk="1">
              <a:lnSpc>
                <a:spcPct val="160000"/>
              </a:lnSpc>
              <a:buClrTx/>
              <a:buSzTx/>
              <a:buFont typeface="Wingdings" panose="05000000000000000000" charset="0"/>
              <a:buChar char="Ø"/>
            </a:pP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默认情况下Gradle处理多模块时，往往是挨个按顺序处理</a:t>
            </a: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a:t>
            </a:r>
            <a:r>
              <a:rPr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在项目根目录下面的gradle.properties中设置开启并行编译，</a:t>
            </a:r>
            <a:r>
              <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提升编译速度：</a:t>
            </a:r>
            <a:endParaRPr lang="zh-CN" sz="40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a:p>
            <a:pPr marL="1028700" lvl="1" indent="-571500" algn="l" latinLnBrk="1">
              <a:lnSpc>
                <a:spcPct val="160000"/>
              </a:lnSpc>
              <a:buClrTx/>
              <a:buSzTx/>
              <a:buFont typeface="Wingdings" panose="05000000000000000000" charset="0"/>
              <a:buChar char="l"/>
            </a:pPr>
            <a:r>
              <a:rPr 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rPr>
              <a:t>org.gradle.parallel=true</a:t>
            </a:r>
            <a:endParaRPr lang="zh-CN" sz="3800">
              <a:solidFill>
                <a:srgbClr val="595959"/>
              </a:solidFill>
              <a:uFillTx/>
              <a:latin typeface="微软雅黑" panose="020B0503020204020204" pitchFamily="34" charset="-122"/>
              <a:ea typeface="黑体" panose="02010609060101010101" pitchFamily="49" charset="-122"/>
              <a:cs typeface="微软雅黑" panose="020B0503020204020204" pitchFamily="34" charset="-122"/>
              <a:sym typeface="+mn-ea"/>
            </a:endParaRPr>
          </a:p>
        </p:txBody>
      </p:sp>
    </p:spTree>
  </p:cSld>
  <p:clrMapOvr>
    <a:masterClrMapping/>
  </p:clrMapOvr>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m_i"/>
  <p:tag name="KSO_WM_UNIT_INDEX" val="1_1"/>
  <p:tag name="KSO_WM_UNIT_ID" val="diagram726_3*m_i*1_1"/>
  <p:tag name="KSO_WM_TEMPLATE_CATEGORY" val="diagram"/>
  <p:tag name="KSO_WM_TEMPLATE_INDEX" val="726"/>
  <p:tag name="KSO_WM_UNIT_LAYERLEVEL" val="1_1"/>
  <p:tag name="KSO_WM_TAG_VERSION" val="1.0"/>
  <p:tag name="KSO_WM_BEAUTIFY_FLAG" val="#wm#"/>
  <p:tag name="KSO_WM_DIAGRAM_GROUP_CODE" val="m1-1"/>
  <p:tag name="KSO_WM_UNIT_LINE_FORE_SCHEMECOLOR_INDEX_BRIGHTNESS" val="0"/>
  <p:tag name="KSO_WM_UNIT_LINE_FORE_SCHEMECOLOR_INDEX" val="6"/>
  <p:tag name="KSO_WM_UNIT_LINE_FILL_TYPE" val="2"/>
  <p:tag name="KSO_WM_UNIT_USESOURCEFORMAT_APPLY"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m_h_i"/>
  <p:tag name="KSO_WM_UNIT_INDEX" val="1_3_2"/>
  <p:tag name="KSO_WM_UNIT_ID" val="diagram726_3*m_h_i*1_3_2"/>
  <p:tag name="KSO_WM_TEMPLATE_CATEGORY" val="diagram"/>
  <p:tag name="KSO_WM_TEMPLATE_INDEX" val="726"/>
  <p:tag name="KSO_WM_UNIT_LAYERLEVEL" val="1_1_1"/>
  <p:tag name="KSO_WM_TAG_VERSION" val="1.0"/>
  <p:tag name="KSO_WM_BEAUTIFY_FLAG" val="#wm#"/>
  <p:tag name="KSO_WM_DIAGRAM_GROUP_CODE" val="m1-1"/>
  <p:tag name="KSO_WM_UNIT_FILL_FORE_SCHEMECOLOR_INDEX_BRIGHTNESS" val="0.4"/>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1.xml><?xml version="1.0" encoding="utf-8"?>
<p:tagLst xmlns:p="http://schemas.openxmlformats.org/presentationml/2006/main">
  <p:tag name="KSO_WM_UNIT_SUBTYPE" val="a"/>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3_1"/>
  <p:tag name="KSO_WM_UNIT_ID" val="diagram726_3*m_h_f*1_3_1"/>
  <p:tag name="KSO_WM_TEMPLATE_CATEGORY" val="diagram"/>
  <p:tag name="KSO_WM_TEMPLATE_INDEX" val="726"/>
  <p:tag name="KSO_WM_UNIT_LAYERLEVEL" val="1_1_1"/>
  <p:tag name="KSO_WM_TAG_VERSION" val="1.0"/>
  <p:tag name="KSO_WM_BEAUTIFY_FLAG" val="#wm#"/>
  <p:tag name="KSO_WM_DIAGRAM_GROUP_CODE" val="m1-1"/>
  <p:tag name="KSO_WM_UNIT_TEXT_FILL_FORE_SCHEMECOLOR_INDEX_BRIGHTNESS" val="0"/>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2_1"/>
  <p:tag name="KSO_WM_UNIT_ID" val="diagram726_3*m_h_i*1_2_1"/>
  <p:tag name="KSO_WM_TEMPLATE_CATEGORY" val="diagram"/>
  <p:tag name="KSO_WM_TEMPLATE_INDEX" val="726"/>
  <p:tag name="KSO_WM_UNIT_LAYERLEVEL" val="1_1_1"/>
  <p:tag name="KSO_WM_TAG_VERSION" val="1.0"/>
  <p:tag name="KSO_WM_BEAUTIFY_FLAG" val="#wm#"/>
  <p:tag name="KSO_WM_DIAGRAM_GROUP_CODE" val="m1-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3_1"/>
  <p:tag name="KSO_WM_UNIT_ID" val="diagram726_3*m_h_i*1_3_1"/>
  <p:tag name="KSO_WM_TEMPLATE_CATEGORY" val="diagram"/>
  <p:tag name="KSO_WM_TEMPLATE_INDEX" val="726"/>
  <p:tag name="KSO_WM_UNIT_LAYERLEVEL" val="1_1_1"/>
  <p:tag name="KSO_WM_TAG_VERSION" val="1.0"/>
  <p:tag name="KSO_WM_BEAUTIFY_FLAG" val="#wm#"/>
  <p:tag name="KSO_WM_DIAGRAM_GROUP_CODE" val="m1-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4.xml><?xml version="1.0" encoding="utf-8"?>
<p:tagLst xmlns:p="http://schemas.openxmlformats.org/presentationml/2006/main">
  <p:tag name="KSO_WM_SLIDE_ITEM_CNT" val="3"/>
</p:tagLst>
</file>

<file path=ppt/tags/tag15.xml><?xml version="1.0" encoding="utf-8"?>
<p:tagLst xmlns:p="http://schemas.openxmlformats.org/presentationml/2006/main">
  <p:tag name="KSO_WM_UNIT_PLACING_PICTURE_USER_VIEWPORT" val="{&quot;height&quot;:4536,&quot;width&quot;:9852}"/>
</p:tagLst>
</file>

<file path=ppt/tags/tag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m_h_i"/>
  <p:tag name="KSO_WM_UNIT_INDEX" val="1_1_3"/>
  <p:tag name="KSO_WM_UNIT_ID" val="diagram726_3*m_h_i*1_1_3"/>
  <p:tag name="KSO_WM_TEMPLATE_CATEGORY" val="diagram"/>
  <p:tag name="KSO_WM_TEMPLATE_INDEX" val="726"/>
  <p:tag name="KSO_WM_UNIT_LAYERLEVEL" val="1_1_1"/>
  <p:tag name="KSO_WM_TAG_VERSION" val="1.0"/>
  <p:tag name="KSO_WM_BEAUTIFY_FLAG" val="#wm#"/>
  <p:tag name="KSO_WM_DIAGRAM_GROUP_CODE" val="m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m_h_i"/>
  <p:tag name="KSO_WM_UNIT_INDEX" val="1_1_2"/>
  <p:tag name="KSO_WM_UNIT_ID" val="diagram726_3*m_h_i*1_1_2"/>
  <p:tag name="KSO_WM_TEMPLATE_CATEGORY" val="diagram"/>
  <p:tag name="KSO_WM_TEMPLATE_INDEX" val="726"/>
  <p:tag name="KSO_WM_UNIT_LAYERLEVEL" val="1_1_1"/>
  <p:tag name="KSO_WM_TAG_VERSION" val="1.0"/>
  <p:tag name="KSO_WM_BEAUTIFY_FLAG" val="#wm#"/>
  <p:tag name="KSO_WM_DIAGRAM_GROUP_CODE" val="m1-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xml><?xml version="1.0" encoding="utf-8"?>
<p:tagLst xmlns:p="http://schemas.openxmlformats.org/presentationml/2006/main">
  <p:tag name="KSO_WM_UNIT_SUBTYPE" val="a"/>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1_1"/>
  <p:tag name="KSO_WM_UNIT_ID" val="diagram726_3*m_h_f*1_1_1"/>
  <p:tag name="KSO_WM_TEMPLATE_CATEGORY" val="diagram"/>
  <p:tag name="KSO_WM_TEMPLATE_INDEX" val="726"/>
  <p:tag name="KSO_WM_UNIT_LAYERLEVEL" val="1_1_1"/>
  <p:tag name="KSO_WM_TAG_VERSION" val="1.0"/>
  <p:tag name="KSO_WM_BEAUTIFY_FLAG" val="#wm#"/>
  <p:tag name="KSO_WM_DIAGRAM_GROUP_CODE" val="m1-1"/>
  <p:tag name="KSO_WM_UNIT_TEXT_FILL_FORE_SCHEMECOLOR_INDEX_BRIGHTNESS" val="0"/>
  <p:tag name="KSO_WM_UNIT_TEXT_FILL_FORE_SCHEMECOLOR_INDEX" val="14"/>
  <p:tag name="KSO_WM_UNIT_TEXT_FILL_TYPE" val="1"/>
  <p:tag name="KSO_WM_UNIT_USESOURCEFORMAT_APPLY"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1_1"/>
  <p:tag name="KSO_WM_UNIT_ID" val="diagram726_3*m_h_i*1_1_1"/>
  <p:tag name="KSO_WM_TEMPLATE_CATEGORY" val="diagram"/>
  <p:tag name="KSO_WM_TEMPLATE_INDEX" val="726"/>
  <p:tag name="KSO_WM_UNIT_LAYERLEVEL" val="1_1_1"/>
  <p:tag name="KSO_WM_TAG_VERSION" val="1.0"/>
  <p:tag name="KSO_WM_BEAUTIFY_FLAG" val="#wm#"/>
  <p:tag name="KSO_WM_DIAGRAM_GROUP_CODE" val="m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m_h_i"/>
  <p:tag name="KSO_WM_UNIT_INDEX" val="1_2_3"/>
  <p:tag name="KSO_WM_UNIT_ID" val="diagram726_3*m_h_i*1_2_3"/>
  <p:tag name="KSO_WM_TEMPLATE_CATEGORY" val="diagram"/>
  <p:tag name="KSO_WM_TEMPLATE_INDEX" val="726"/>
  <p:tag name="KSO_WM_UNIT_LAYERLEVEL" val="1_1_1"/>
  <p:tag name="KSO_WM_TAG_VERSION" val="1.0"/>
  <p:tag name="KSO_WM_BEAUTIFY_FLAG" val="#wm#"/>
  <p:tag name="KSO_WM_DIAGRAM_GROUP_CODE" val="m1-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m_h_i"/>
  <p:tag name="KSO_WM_UNIT_INDEX" val="1_2_2"/>
  <p:tag name="KSO_WM_UNIT_ID" val="diagram726_3*m_h_i*1_2_2"/>
  <p:tag name="KSO_WM_TEMPLATE_CATEGORY" val="diagram"/>
  <p:tag name="KSO_WM_TEMPLATE_INDEX" val="726"/>
  <p:tag name="KSO_WM_UNIT_LAYERLEVEL" val="1_1_1"/>
  <p:tag name="KSO_WM_TAG_VERSION" val="1.0"/>
  <p:tag name="KSO_WM_BEAUTIFY_FLAG" val="#wm#"/>
  <p:tag name="KSO_WM_DIAGRAM_GROUP_CODE" val="m1-1"/>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xml><?xml version="1.0" encoding="utf-8"?>
<p:tagLst xmlns:p="http://schemas.openxmlformats.org/presentationml/2006/main">
  <p:tag name="KSO_WM_UNIT_SUBTYPE" val="a"/>
  <p:tag name="KSO_WM_UNIT_PRESET_TEXT" val="单击此处添加文本具体内容"/>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726_3*m_h_f*1_2_1"/>
  <p:tag name="KSO_WM_TEMPLATE_CATEGORY" val="diagram"/>
  <p:tag name="KSO_WM_TEMPLATE_INDEX" val="726"/>
  <p:tag name="KSO_WM_UNIT_LAYERLEVEL" val="1_1_1"/>
  <p:tag name="KSO_WM_TAG_VERSION" val="1.0"/>
  <p:tag name="KSO_WM_BEAUTIFY_FLAG" val="#wm#"/>
  <p:tag name="KSO_WM_DIAGRAM_GROUP_CODE" val="m1-1"/>
  <p:tag name="KSO_WM_UNIT_TEXT_FILL_FORE_SCHEMECOLOR_INDEX_BRIGHTNESS" val="0"/>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m_h_i"/>
  <p:tag name="KSO_WM_UNIT_INDEX" val="1_3_3"/>
  <p:tag name="KSO_WM_UNIT_ID" val="diagram726_3*m_h_i*1_3_3"/>
  <p:tag name="KSO_WM_TEMPLATE_CATEGORY" val="diagram"/>
  <p:tag name="KSO_WM_TEMPLATE_INDEX" val="726"/>
  <p:tag name="KSO_WM_UNIT_LAYERLEVEL" val="1_1_1"/>
  <p:tag name="KSO_WM_TAG_VERSION" val="1.0"/>
  <p:tag name="KSO_WM_BEAUTIFY_FLAG" val="#wm#"/>
  <p:tag name="KSO_WM_DIAGRAM_GROUP_CODE" val="m1-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lumMod val="50000"/>
              <a:lumOff val="50000"/>
            </a:schemeClr>
          </a:solidFill>
          <a:prstDash val="lgDash"/>
        </a:ln>
      </a:spPr>
      <a:bodyPr wrap="square" rtlCol="0" anchor="ctr">
        <a:spAutoFit/>
      </a:bodyPr>
      <a:lstStyle>
        <a:defPPr marL="457200" indent="-457200" algn="l">
          <a:lnSpc>
            <a:spcPct val="150000"/>
          </a:lnSpc>
          <a:buFont typeface="Wingdings" panose="05000000000000000000" pitchFamily="2" charset="2"/>
          <a:buChar char="v"/>
          <a:defRPr sz="3200" smtClean="0">
            <a:solidFill>
              <a:srgbClr val="595959"/>
            </a:solidFill>
            <a:latin typeface="黑体" panose="02010609060101010101" pitchFamily="49" charset="-122"/>
            <a:ea typeface="黑体" panose="02010609060101010101" pitchFamily="49" charset="-122"/>
          </a:defRPr>
        </a:defPPr>
      </a:lstStyle>
    </a:spDef>
    <a:lnDef>
      <a:spPr>
        <a:ln w="57150">
          <a:solidFill>
            <a:schemeClr val="tx1">
              <a:lumMod val="50000"/>
              <a:lumOff val="50000"/>
            </a:schemeClr>
          </a:solidFill>
          <a:prstDash val="solid"/>
          <a:tailEnd type="triangle"/>
        </a:ln>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normAutofit/>
      </a:bodyPr>
      <a:lstStyle>
        <a:defPPr algn="ctr">
          <a:lnSpc>
            <a:spcPct val="150000"/>
          </a:lnSpc>
          <a:defRPr sz="3200" smtClean="0">
            <a:solidFill>
              <a:srgbClr val="595959"/>
            </a:solidFill>
            <a:latin typeface="黑体" panose="02010609060101010101" pitchFamily="49" charset="-122"/>
            <a:ea typeface="黑体" panose="02010609060101010101" pitchFamily="49" charset="-122"/>
            <a:cs typeface="Source Han Sans CN Normal"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4486</Words>
  <Application>WPS 演示</Application>
  <PresentationFormat>自定义</PresentationFormat>
  <Paragraphs>170</Paragraphs>
  <Slides>27</Slides>
  <Notes>18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黑体</vt:lpstr>
      <vt:lpstr>Source Han Sans CN Normal</vt:lpstr>
      <vt:lpstr>思源黑体 CN Bold</vt:lpstr>
      <vt:lpstr>微软雅黑</vt:lpstr>
      <vt:lpstr>Times New Roman</vt:lpstr>
      <vt:lpstr>Noto Sans CJK SC Medium</vt:lpstr>
      <vt:lpstr>楷体</vt:lpstr>
      <vt:lpstr>Wingdings</vt:lpstr>
      <vt:lpstr>Arial Unicode MS</vt:lpstr>
      <vt:lpstr>Calibri</vt:lpstr>
      <vt:lpstr>Office 主题​​</vt:lpstr>
      <vt:lpstr>PowerPoint 演示文稿</vt:lpstr>
      <vt:lpstr>Android Gradle 14</vt:lpstr>
      <vt:lpstr>讲师简介</vt:lpstr>
      <vt:lpstr>Android Gradle测试集成</vt:lpstr>
      <vt:lpstr>JUnit</vt:lpstr>
      <vt:lpstr>Assert</vt:lpstr>
      <vt:lpstr>AndroidJUnit4</vt:lpstr>
      <vt:lpstr>Gradle 构建优化</vt:lpstr>
      <vt:lpstr>并行编译开启</vt:lpstr>
      <vt:lpstr>开启编译守护进程</vt:lpstr>
      <vt:lpstr>加大可编译内存</vt:lpstr>
      <vt:lpstr>ZipAlign优化</vt:lpstr>
      <vt:lpstr>配置dexOptions</vt:lpstr>
      <vt:lpstr>dexOptions一些设置说明</vt:lpstr>
      <vt:lpstr>构建一个变体</vt:lpstr>
      <vt:lpstr>用静态的版本依赖</vt:lpstr>
      <vt:lpstr>分多module管理</vt:lpstr>
      <vt:lpstr>构建分析</vt:lpstr>
      <vt:lpstr>gradle --profile</vt:lpstr>
      <vt:lpstr>Gradle Kotlin DSL</vt:lpstr>
      <vt:lpstr>从Groovy迁移到 KTS</vt:lpstr>
      <vt:lpstr>KTS</vt:lpstr>
      <vt:lpstr>迁移时单个文件进行</vt:lpstr>
      <vt:lpstr>Gradle课程总结</vt:lpstr>
      <vt:lpstr>Gradle学了就要掌握</vt:lpstr>
      <vt:lpstr>Gradle面试问你啥？</vt:lpstr>
      <vt:lpstr>面试技巧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css布局</dc:title>
  <dc:creator>刘碎春</dc:creator>
  <cp:lastModifiedBy>Jason</cp:lastModifiedBy>
  <cp:revision>3769</cp:revision>
  <dcterms:created xsi:type="dcterms:W3CDTF">2014-06-24T08:28:00Z</dcterms:created>
  <dcterms:modified xsi:type="dcterms:W3CDTF">2021-06-25T15:00:34Z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0712A75B51E04CF8A429D6417E1EC472</vt:lpwstr>
  </property>
</Properties>
</file>