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911" r:id="rId3"/>
    <p:sldId id="834" r:id="rId5"/>
    <p:sldId id="887" r:id="rId6"/>
    <p:sldId id="888" r:id="rId7"/>
    <p:sldId id="574" r:id="rId8"/>
    <p:sldId id="693" r:id="rId9"/>
    <p:sldId id="837" r:id="rId10"/>
    <p:sldId id="824" r:id="rId11"/>
    <p:sldId id="835" r:id="rId12"/>
    <p:sldId id="946" r:id="rId13"/>
    <p:sldId id="950" r:id="rId14"/>
    <p:sldId id="844" r:id="rId15"/>
    <p:sldId id="843" r:id="rId16"/>
    <p:sldId id="951" r:id="rId17"/>
    <p:sldId id="952" r:id="rId18"/>
    <p:sldId id="845" r:id="rId19"/>
    <p:sldId id="846" r:id="rId20"/>
    <p:sldId id="847" r:id="rId21"/>
    <p:sldId id="889" r:id="rId22"/>
    <p:sldId id="938" r:id="rId23"/>
  </p:sldIdLst>
  <p:sldSz cx="23039070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911"/>
            <p14:sldId id="887"/>
            <p14:sldId id="888"/>
            <p14:sldId id="837"/>
            <p14:sldId id="844"/>
            <p14:sldId id="845"/>
            <p14:sldId id="846"/>
            <p14:sldId id="847"/>
            <p14:sldId id="889"/>
            <p14:sldId id="938"/>
            <p14:sldId id="693"/>
            <p14:sldId id="574"/>
            <p14:sldId id="843"/>
            <p14:sldId id="951"/>
            <p14:sldId id="824"/>
            <p14:sldId id="835"/>
            <p14:sldId id="946"/>
            <p14:sldId id="950"/>
            <p14:sldId id="952"/>
            <p14:sldId id="83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95959"/>
    <a:srgbClr val="1577BA"/>
    <a:srgbClr val="E86348"/>
    <a:srgbClr val="FA7736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5268" autoAdjust="0"/>
  </p:normalViewPr>
  <p:slideViewPr>
    <p:cSldViewPr>
      <p:cViewPr varScale="1">
        <p:scale>
          <a:sx n="44" d="100"/>
          <a:sy n="44" d="100"/>
        </p:scale>
        <p:origin x="970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80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ea typeface="黑体" panose="02010609060101010101" pitchFamily="49" charset="-122"/>
            </a:endParaRPr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>
            <a:alphaModFix amt="1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8060" y="4453255"/>
            <a:ext cx="13921740" cy="2454910"/>
          </a:xfrm>
        </p:spPr>
        <p:txBody>
          <a:bodyPr>
            <a:noAutofit/>
          </a:bodyPr>
          <a:lstStyle>
            <a:lvl1pPr algn="ctr" eaLnBrk="1" fontAlgn="auto" latinLnBrk="0" hangingPunct="1">
              <a:lnSpc>
                <a:spcPct val="100000"/>
              </a:lnSpc>
              <a:defRPr sz="88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l" defTabSz="1727835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72783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0" kern="1200">
          <a:solidFill>
            <a:schemeClr val="tx1"/>
          </a:solidFill>
          <a:latin typeface="+mn-lt"/>
          <a:ea typeface="+mn-ea"/>
          <a:cs typeface="+mn-cs"/>
        </a:defRPr>
      </a:lvl1pPr>
      <a:lvl2pPr marL="12960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6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81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7517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6159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4795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734377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42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278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920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556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990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841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0477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91197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0" y="10260439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2" name="图片 1" descr="灰字logo 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0860" y="1665605"/>
            <a:ext cx="4297045" cy="14090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5" y="1806575"/>
            <a:ext cx="4091940" cy="1022985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708796" y="12301955"/>
            <a:ext cx="2104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|</a:t>
            </a:r>
            <a:r>
              <a:rPr lang="en-US" altLang="zh-CN" sz="2000" b="1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ANDROID</a:t>
            </a:r>
            <a:r>
              <a:rPr lang="zh-CN" altLang="en-US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课程</a:t>
            </a:r>
            <a:endParaRPr lang="zh-CN" altLang="en-US" sz="2000">
              <a:solidFill>
                <a:schemeClr val="bg1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013" y="12291842"/>
            <a:ext cx="2133333" cy="53333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836180" y="4500175"/>
            <a:ext cx="15367028" cy="5190160"/>
            <a:chOff x="5266365" y="4481724"/>
            <a:chExt cx="13633330" cy="5190160"/>
          </a:xfrm>
        </p:grpSpPr>
        <p:sp>
          <p:nvSpPr>
            <p:cNvPr id="5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p>
              <a:pPr algn="ctr">
                <a:lnSpc>
                  <a:spcPct val="105000"/>
                </a:lnSpc>
              </a:pP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高级课程</a:t>
              </a: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53"/>
            <p:cNvSpPr txBox="1"/>
            <p:nvPr/>
          </p:nvSpPr>
          <p:spPr>
            <a:xfrm>
              <a:off x="6615530" y="6349742"/>
              <a:ext cx="1093500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6600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Noto Sans CJK SC Medium" charset="-122"/>
                </a:rPr>
                <a:t>Android Gradle</a:t>
              </a:r>
              <a:endParaRPr lang="en-US" sz="6600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15530" y="9026724"/>
              <a:ext cx="1093500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Noto Sans CJK SC Medium" charset="-122"/>
                </a:rPr>
                <a:t>让人人都能享受到高品质的教育服务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/>
              <a:t>构造方法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521420" cy="673925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构造方法重载规则跟Java一样。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但是要注意，如果没有指定具体参数的类型时，默认推断类型是Object。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在构造方法中传入具名参数，但是要注意：传入的参数都是键值对，实则就是一个Map类型！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这种方式传入的参数会自动拆解Map并且调用setter方法对应的进行赋值。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如果参数中还有非键值对的传参，就会把这些键值对当成Map了不会再进行自动拆解赋值。所以要有对应的构造方法才行。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/>
              <a:t>操作符重载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521420" cy="119888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重写每个操作符对应的方法可以实现操作符重载。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885" y="3555365"/>
            <a:ext cx="5499100" cy="6682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845" y="3555365"/>
            <a:ext cx="6090920" cy="67113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altLang="zh-CN" spc="-200">
                <a:sym typeface="+mn-ea"/>
              </a:rPr>
              <a:t>Groovy</a:t>
            </a:r>
            <a:r>
              <a:rPr lang="zh-CN" spc="-200">
                <a:sym typeface="+mn-ea"/>
              </a:rPr>
              <a:t>闭包</a:t>
            </a:r>
            <a:endParaRPr lang="zh-CN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4715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/>
              <a:t>Groovy</a:t>
            </a:r>
            <a:r>
              <a:rPr lang="zh-CN" altLang="en-US" b="1"/>
              <a:t>闭包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379815" cy="651637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中可以理解为闭包就是可执行的代码块，或匿名函数。闭包在使用上与函数与许多共通之处，但是闭包可以作为一个函数的参数。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默认情况下，闭包能接收一个参数，且参数字段默认使用it。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在箭头前面没有定义参数，这时候闭包不能传入参数。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可以定义多个接收的参数。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使用参数默认值，跟方法使用规则一样！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/>
              <a:t>柯里化闭包</a:t>
            </a:r>
            <a:endParaRPr lang="zh-CN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379815" cy="230695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curry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方法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给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闭包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参数加默认值，生成的新的闭包，就等于设置了参数默认值的闭包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//def curriedClosure = closure2.curry("20") // curry从左到右设置参数默认值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/>
              <a:t>闭包与接口</a:t>
            </a:r>
            <a:r>
              <a:rPr lang="en-US" altLang="zh-CN" b="1"/>
              <a:t>/</a:t>
            </a:r>
            <a:r>
              <a:rPr lang="zh-CN" altLang="en-US" b="1"/>
              <a:t>类进行转换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379815" cy="551942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即使定义的方法传入的是闭包，但是如果传入的对象的类型也有call方法，那么，是可以执行这个对象的call方法的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实际上，闭包执行的也是call方法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在一个对象上调用()，表示调用这个对象的call方法：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def action = new Action()</a:t>
            </a:r>
            <a:endParaRPr 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action()</a:t>
            </a:r>
            <a:endParaRPr 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/>
              <a:t>闭包重要的成员变量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115655" cy="673925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private Object delegate;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private Object owner;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private Object thisObject;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private int resolveStrategy = OWNER_FIRST;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protected Class[] parameterTypes;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protected int maximumNumberOfParameters;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b="1"/>
              <a:t>闭包中代理策略</a:t>
            </a:r>
            <a:endParaRPr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115655" cy="1083691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delegate默认就是owner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，在执行脚本中可以直接调用方法。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但是如果方法放入类中就不可以了，可以通过修改代理的方式，让它能够调用。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代理策略，默认的是选择owner。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闭包有以下代理策略：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groovy.lang.Closure#DELEGATE_FIRST     // delegate优先</a:t>
            </a:r>
            <a:endParaRPr 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groovy.lang.Closure#DELEGATE_ONLY      // 只在delegate中找</a:t>
            </a:r>
            <a:endParaRPr 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groovy.lang.Closure#OWNER_FIRST        // owner优先</a:t>
            </a:r>
            <a:endParaRPr 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groovy.lang.Closure#OWNER_ONLY         // 只在owner找</a:t>
            </a:r>
            <a:endParaRPr 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groovy.lang.Closure#TO_SELF            // 只在自身找(闭包内部)，意义不大</a:t>
            </a:r>
            <a:endParaRPr 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None/>
            </a:pPr>
            <a:endParaRPr 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zh-CN" altLang="en-US" spc="-200">
                <a:sym typeface="+mn-ea"/>
              </a:rPr>
              <a:t>动态特性及元编程</a:t>
            </a:r>
            <a:endParaRPr lang="zh-CN" alt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9015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/>
              <a:t>动态特性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115655" cy="784733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根据上下文推断具体类型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；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//def file = new File("");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//file.getParent()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CallSite动态调用节点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；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java中要使用继承才能实现多态，而Groovy轻而易举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优势：灵活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缺点：编译时不会检查类型，运行时报错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/>
              <a:t>前言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38895" cy="651637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本课程内容主要分为两大部分：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基础到进阶。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开发及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Andorid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中的使用。</a:t>
            </a:r>
            <a:endParaRPr 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本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课程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尽量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做到覆盖全面，不遗漏知识点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对于Groovy的学习会</a:t>
            </a:r>
            <a:r>
              <a:rPr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基于已掌握</a:t>
            </a:r>
            <a:r>
              <a:rPr lang="zh-CN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及</a:t>
            </a:r>
            <a:r>
              <a:rPr lang="en-US" altLang="zh-CN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Kotlin</a:t>
            </a:r>
            <a:r>
              <a:rPr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语言，通过对比</a:t>
            </a:r>
            <a:r>
              <a:rPr lang="zh-CN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分析</a:t>
            </a:r>
            <a:r>
              <a:rPr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来提高学习效率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sz="38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对于Gradle</a:t>
            </a: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的内容</a:t>
            </a:r>
            <a:r>
              <a:rPr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我们</a:t>
            </a:r>
            <a:r>
              <a:rPr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主要针对</a:t>
            </a:r>
            <a:r>
              <a:rPr lang="zh-CN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Andorid开发中的</a:t>
            </a:r>
            <a:r>
              <a:rPr lang="zh-CN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实际</a:t>
            </a:r>
            <a:r>
              <a:rPr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使用来进行讲解</a:t>
            </a:r>
            <a:r>
              <a:rPr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，做到学以致用的目的。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/>
              <a:t>元编程</a:t>
            </a:r>
            <a:endParaRPr lang="zh-CN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115655" cy="895540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Java中可以通过反射，可以在运行时动态的获取类的属性，方法等信息，然后反射调用。但是没法直接做到往内中注入变量、方法；不过Java也有动态字节码技术：ASM，JVM TI，javassist等等。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MOP(元对象协议)：Meta Object Protocol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直接可以使用MOP进行元编程，我们可以基于应用当前的状态，动态的添加或者改变类的方法和行为。比如在某个Groovy类中并没有实现某个方法，这个方法的具体操作由服务器来控制，使用元编程，为这个类动态添加方法，或者替换原来的实现，然后可以进行调用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6000" b="1"/>
              <a:t>课程介绍</a:t>
            </a:r>
            <a:endParaRPr lang="zh-CN" altLang="en-US" sz="6000" b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64355" y="3420110"/>
            <a:ext cx="14179550" cy="6871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 b="1" spc="-200">
                <a:solidFill>
                  <a:srgbClr val="00B050"/>
                </a:solidFill>
                <a:sym typeface="+mn-ea"/>
              </a:rPr>
              <a:t>Android Gradle 02</a:t>
            </a:r>
            <a:endParaRPr lang="en-US" altLang="zh-CN" b="1" spc="-200">
              <a:solidFill>
                <a:srgbClr val="00B050"/>
              </a:solidFill>
              <a:sym typeface="+mn-ea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1077891" y="8953799"/>
            <a:ext cx="20716060" cy="0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1079796" y="4320154"/>
            <a:ext cx="6508618" cy="351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等腰三角形 1"/>
          <p:cNvSpPr/>
          <p:nvPr>
            <p:custDataLst>
              <p:tags r:id="rId3"/>
            </p:custDataLst>
          </p:nvPr>
        </p:nvSpPr>
        <p:spPr>
          <a:xfrm rot="10800000">
            <a:off x="1083760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4"/>
            </p:custDataLst>
          </p:nvPr>
        </p:nvSpPr>
        <p:spPr>
          <a:xfrm>
            <a:off x="1276142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Groovy类与方法</a:t>
            </a:r>
            <a:endParaRPr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0" name="椭圆 29"/>
          <p:cNvSpPr/>
          <p:nvPr>
            <p:custDataLst>
              <p:tags r:id="rId5"/>
            </p:custDataLst>
          </p:nvPr>
        </p:nvSpPr>
        <p:spPr>
          <a:xfrm>
            <a:off x="3998093" y="8609531"/>
            <a:ext cx="692974" cy="692974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矩形 59"/>
          <p:cNvSpPr/>
          <p:nvPr>
            <p:custDataLst>
              <p:tags r:id="rId6"/>
            </p:custDataLst>
          </p:nvPr>
        </p:nvSpPr>
        <p:spPr>
          <a:xfrm>
            <a:off x="8181611" y="4336029"/>
            <a:ext cx="6508618" cy="351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>
            <p:custDataLst>
              <p:tags r:id="rId7"/>
            </p:custDataLst>
          </p:nvPr>
        </p:nvSpPr>
        <p:spPr>
          <a:xfrm rot="10800000">
            <a:off x="8187479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矩形 58"/>
          <p:cNvSpPr/>
          <p:nvPr>
            <p:custDataLst>
              <p:tags r:id="rId8"/>
            </p:custDataLst>
          </p:nvPr>
        </p:nvSpPr>
        <p:spPr>
          <a:xfrm>
            <a:off x="8379862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Groovy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函数与闭包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>
          <a:xfrm>
            <a:off x="15285333" y="4336029"/>
            <a:ext cx="6508618" cy="351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等腰三角形 65"/>
          <p:cNvSpPr/>
          <p:nvPr>
            <p:custDataLst>
              <p:tags r:id="rId10"/>
            </p:custDataLst>
          </p:nvPr>
        </p:nvSpPr>
        <p:spPr>
          <a:xfrm rot="10800000">
            <a:off x="15291201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矩形 63"/>
          <p:cNvSpPr/>
          <p:nvPr>
            <p:custDataLst>
              <p:tags r:id="rId11"/>
            </p:custDataLst>
          </p:nvPr>
        </p:nvSpPr>
        <p:spPr>
          <a:xfrm>
            <a:off x="15483585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Groovy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中动态特性及元编程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8" name="椭圆 67"/>
          <p:cNvSpPr/>
          <p:nvPr>
            <p:custDataLst>
              <p:tags r:id="rId12"/>
            </p:custDataLst>
          </p:nvPr>
        </p:nvSpPr>
        <p:spPr>
          <a:xfrm>
            <a:off x="11089429" y="8609531"/>
            <a:ext cx="692974" cy="692974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椭圆 70"/>
          <p:cNvSpPr/>
          <p:nvPr>
            <p:custDataLst>
              <p:tags r:id="rId13"/>
            </p:custDataLst>
          </p:nvPr>
        </p:nvSpPr>
        <p:spPr>
          <a:xfrm>
            <a:off x="18205533" y="8609531"/>
            <a:ext cx="692974" cy="692974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33976" y="3782058"/>
            <a:ext cx="11744209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53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Zee</a:t>
            </a:r>
            <a:endParaRPr lang="en-US" altLang="zh-CN" sz="5395" b="1">
              <a:solidFill>
                <a:srgbClr val="595959"/>
              </a:solidFill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9335" y="5208905"/>
            <a:ext cx="12122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曾任阿里</a:t>
            </a:r>
            <a:r>
              <a:rPr lang="en-US" alt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Andorid</a:t>
            </a: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架构师，擅长移动架构、性能安全等领域。</a:t>
            </a:r>
            <a:endParaRPr lang="zh-CN" altLang="en-US" sz="3200" dirty="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6000" b="1"/>
              <a:t>讲师简介</a:t>
            </a:r>
            <a:endParaRPr lang="en-US" altLang="zh-CN" sz="6000" b="1"/>
          </a:p>
        </p:txBody>
      </p:sp>
      <p:sp>
        <p:nvSpPr>
          <p:cNvPr id="3" name="TextBox 8"/>
          <p:cNvSpPr txBox="1"/>
          <p:nvPr/>
        </p:nvSpPr>
        <p:spPr>
          <a:xfrm>
            <a:off x="7244080" y="7065010"/>
            <a:ext cx="14359255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欲速则不达，见小利则大事不成。</a:t>
            </a: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endParaRPr lang="en-US" altLang="zh-CN" sz="3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9090" y="3914775"/>
            <a:ext cx="3381375" cy="4456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spc="-200">
                <a:sym typeface="+mn-ea"/>
              </a:rPr>
              <a:t>Groovy</a:t>
            </a:r>
            <a:r>
              <a:rPr lang="zh-CN" altLang="en-US" spc="-200">
                <a:sym typeface="+mn-ea"/>
              </a:rPr>
              <a:t>类与方法</a:t>
            </a:r>
            <a:endParaRPr lang="zh-CN" alt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93090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/>
              <a:t>getter/setter</a:t>
            </a:r>
            <a:endParaRPr lang="zh-CN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532320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默认会生成getter,</a:t>
            </a: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setter方法：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并且可以直接像使用成员变量的方法来自动判断调用getter/setter。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当进行赋值时调用setter方法，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当直接访问值时调用的是getter方法。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使用'.@'才是真正的直接访问变量，跳过默认的getter/setter方法调用。</a:t>
            </a:r>
            <a:endParaRPr sz="4000"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/>
              <a:t>多种访问</a:t>
            </a:r>
            <a:r>
              <a:rPr lang="en-US" altLang="zh-CN" b="1"/>
              <a:t>get/set</a:t>
            </a:r>
            <a:r>
              <a:rPr lang="zh-CN" altLang="en-US" b="1"/>
              <a:t>方式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309965" cy="735520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通过'.变量名'来访问变量，实际上还是调用getter/setter方法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40000"/>
              </a:lnSpc>
              <a:buClrTx/>
              <a:buSzTx/>
              <a:buNone/>
            </a:pPr>
            <a:r>
              <a:rPr sz="400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Car car = new Car()</a:t>
            </a:r>
            <a:endParaRPr sz="4000">
              <a:solidFill>
                <a:schemeClr val="bg1">
                  <a:lumMod val="65000"/>
                </a:schemeClr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40000"/>
              </a:lnSpc>
              <a:buClrTx/>
              <a:buSzTx/>
              <a:buNone/>
            </a:pPr>
            <a:r>
              <a:rPr sz="400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car.'miles' = 10000</a:t>
            </a:r>
            <a:endParaRPr sz="4000">
              <a:solidFill>
                <a:schemeClr val="bg1">
                  <a:lumMod val="65000"/>
                </a:schemeClr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40000"/>
              </a:lnSpc>
              <a:buClrTx/>
              <a:buSzTx/>
              <a:buNone/>
            </a:pPr>
            <a:r>
              <a:rPr sz="400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def str = 'miles'</a:t>
            </a:r>
            <a:endParaRPr sz="4000">
              <a:solidFill>
                <a:schemeClr val="bg1">
                  <a:lumMod val="65000"/>
                </a:schemeClr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40000"/>
              </a:lnSpc>
              <a:buClrTx/>
              <a:buSzTx/>
              <a:buNone/>
            </a:pPr>
            <a:r>
              <a:rPr sz="400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car."$str" = 20000</a:t>
            </a:r>
            <a:endParaRPr sz="4000">
              <a:solidFill>
                <a:schemeClr val="bg1">
                  <a:lumMod val="65000"/>
                </a:schemeClr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40000"/>
              </a:lnSpc>
              <a:buClrTx/>
              <a:buSzTx/>
              <a:buNone/>
            </a:pPr>
            <a:r>
              <a:rPr sz="400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car['miles'] = 30000</a:t>
            </a:r>
            <a:endParaRPr sz="4000">
              <a:solidFill>
                <a:schemeClr val="bg1">
                  <a:lumMod val="65000"/>
                </a:schemeClr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40000"/>
              </a:lnSpc>
              <a:buClrTx/>
              <a:buSzTx/>
              <a:buNone/>
            </a:pPr>
            <a:r>
              <a:rPr sz="400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println car.'miles'</a:t>
            </a:r>
            <a:endParaRPr sz="4000">
              <a:solidFill>
                <a:schemeClr val="bg1">
                  <a:lumMod val="65000"/>
                </a:schemeClr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通过'.变量名'的形式，代码可以更动态、灵活了！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/>
              <a:t>Groovy</a:t>
            </a:r>
            <a:r>
              <a:rPr lang="zh-CN" altLang="en-US" b="1"/>
              <a:t>中</a:t>
            </a:r>
            <a:r>
              <a:rPr lang="en-US" altLang="zh-CN" b="1"/>
              <a:t>private</a:t>
            </a:r>
            <a:r>
              <a:rPr lang="zh-CN" altLang="en-US" b="1"/>
              <a:t>不被限制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0840700" cy="673925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所有的变量默认是public的。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如果要设置为私有禁止直接访问，仅申明private是不行的。依然可以使用'.'直接访问。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即使把这段代码放入到另外一个package下面也不行。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重载这个变量的getter/setter方法，并且在调用方法时抛出异常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Java中如果没有显式的指定访问修饰符（public、protected、private）那么默认是包访问权限，Groovy使用@PackageScope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PLACING_PICTURE_USER_VIEWPORT" val="{&quot;height&quot;:5112,&quot;width&quot;:10548}"/>
</p:tagLst>
</file>

<file path=ppt/tags/tag1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3"/>
  <p:tag name="KSO_WM_UNIT_ID" val="diagram726_3*m_h_i*1_3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2"/>
  <p:tag name="KSO_WM_UNIT_ID" val="diagram726_3*m_h_i*1_3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726_3*m_h_f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2_1"/>
  <p:tag name="KSO_WM_UNIT_ID" val="diagram726_3*m_h_i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726_3*m_h_i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SLIDE_ITEM_CNT" val="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i"/>
  <p:tag name="KSO_WM_UNIT_INDEX" val="1_1"/>
  <p:tag name="KSO_WM_UNIT_ID" val="diagram726_3*m_i*1_1"/>
  <p:tag name="KSO_WM_TEMPLATE_CATEGORY" val="diagram"/>
  <p:tag name="KSO_WM_TEMPLATE_INDEX" val="726"/>
  <p:tag name="KSO_WM_UNIT_LAYERLEVEL" val="1_1"/>
  <p:tag name="KSO_WM_TAG_VERSION" val="1.0"/>
  <p:tag name="KSO_WM_BEAUTIFY_FLAG" val="#wm#"/>
  <p:tag name="KSO_WM_DIAGRAM_GROUP_CODE" val="m1-1"/>
  <p:tag name="KSO_WM_UNIT_LINE_FORE_SCHEMECOLOR_INDEX_BRIGHTNESS" val="0"/>
  <p:tag name="KSO_WM_UNIT_LINE_FORE_SCHEMECOLOR_INDEX" val="6"/>
  <p:tag name="KSO_WM_UNIT_LINE_FILL_TYPE" val="2"/>
  <p:tag name="KSO_WM_UNIT_USESOURCEFORMAT_APPLY" val="1"/>
</p:tagLst>
</file>

<file path=ppt/tags/tag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3"/>
  <p:tag name="KSO_WM_UNIT_ID" val="diagram726_3*m_h_i*1_1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2"/>
  <p:tag name="KSO_WM_UNIT_ID" val="diagram726_3*m_h_i*1_1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726_3*m_h_f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1_1"/>
  <p:tag name="KSO_WM_UNIT_ID" val="diagram726_3*m_h_i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3"/>
  <p:tag name="KSO_WM_UNIT_ID" val="diagram726_3*m_h_i*1_2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2"/>
  <p:tag name="KSO_WM_UNIT_ID" val="diagram726_3*m_h_i*1_2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726_3*m_h_f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  <a:cs typeface="Source Han Sans CN Normal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2487</Words>
  <Application>WPS 演示</Application>
  <PresentationFormat>自定义</PresentationFormat>
  <Paragraphs>144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黑体</vt:lpstr>
      <vt:lpstr>Source Han Sans CN Normal</vt:lpstr>
      <vt:lpstr>思源黑体 CN Bold</vt:lpstr>
      <vt:lpstr>微软雅黑</vt:lpstr>
      <vt:lpstr>Times New Roman</vt:lpstr>
      <vt:lpstr>Noto Sans CJK SC Medium</vt:lpstr>
      <vt:lpstr>Wingdings</vt:lpstr>
      <vt:lpstr>楷体</vt:lpstr>
      <vt:lpstr>Arial Unicode MS</vt:lpstr>
      <vt:lpstr>Calibri</vt:lpstr>
      <vt:lpstr>Office 主题​​</vt:lpstr>
      <vt:lpstr>PowerPoint 演示文稿</vt:lpstr>
      <vt:lpstr>前言</vt:lpstr>
      <vt:lpstr>课程介绍</vt:lpstr>
      <vt:lpstr>Android Gradle 01</vt:lpstr>
      <vt:lpstr>讲师简介</vt:lpstr>
      <vt:lpstr>Gradle及自动化构建</vt:lpstr>
      <vt:lpstr>Gradle介绍</vt:lpstr>
      <vt:lpstr>为什么要学习Gradle</vt:lpstr>
      <vt:lpstr>关于项目构建</vt:lpstr>
      <vt:lpstr>关于项目构建</vt:lpstr>
      <vt:lpstr>构造方法</vt:lpstr>
      <vt:lpstr>Groovy介绍</vt:lpstr>
      <vt:lpstr>Groovy简介</vt:lpstr>
      <vt:lpstr>Groovy闭包</vt:lpstr>
      <vt:lpstr>柯里化闭包</vt:lpstr>
      <vt:lpstr>Groovy &amp; Java &amp; Kotlin</vt:lpstr>
      <vt:lpstr>Groovy特性</vt:lpstr>
      <vt:lpstr>从Java到Grooy</vt:lpstr>
      <vt:lpstr>Hello, Groovy!</vt:lpstr>
      <vt:lpstr>数据类型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sheji</cp:lastModifiedBy>
  <cp:revision>3118</cp:revision>
  <dcterms:created xsi:type="dcterms:W3CDTF">2014-06-24T08:28:00Z</dcterms:created>
  <dcterms:modified xsi:type="dcterms:W3CDTF">2021-05-26T14:58:49Z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0712A75B51E04CF8A429D6417E1EC472</vt:lpwstr>
  </property>
</Properties>
</file>